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9" r:id="rId3"/>
    <p:sldId id="266" r:id="rId4"/>
    <p:sldId id="301" r:id="rId5"/>
    <p:sldId id="258" r:id="rId6"/>
    <p:sldId id="302" r:id="rId7"/>
    <p:sldId id="259" r:id="rId8"/>
    <p:sldId id="264" r:id="rId9"/>
    <p:sldId id="260" r:id="rId10"/>
    <p:sldId id="263" r:id="rId11"/>
    <p:sldId id="295" r:id="rId12"/>
    <p:sldId id="296" r:id="rId13"/>
    <p:sldId id="28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91" r:id="rId23"/>
    <p:sldId id="292" r:id="rId24"/>
    <p:sldId id="285" r:id="rId25"/>
    <p:sldId id="286" r:id="rId26"/>
    <p:sldId id="297" r:id="rId27"/>
    <p:sldId id="287" r:id="rId28"/>
    <p:sldId id="278" r:id="rId29"/>
    <p:sldId id="293" r:id="rId30"/>
    <p:sldId id="284" r:id="rId31"/>
    <p:sldId id="298" r:id="rId32"/>
    <p:sldId id="294" r:id="rId3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rgbClr val="FFFF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660066"/>
    <a:srgbClr val="000066"/>
    <a:srgbClr val="000099"/>
    <a:srgbClr val="CC00CC"/>
    <a:srgbClr val="6600CC"/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692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FFFF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media" Target="file:///L:\&#40587;&#40575;\&#25925;&#20065;&#30340;&#21407;&#39118;&#26223;%20&#32431;&#38899;&#20048;.mp3" TargetMode="External"/><Relationship Id="rId3" Type="http://schemas.openxmlformats.org/officeDocument/2006/relationships/audio" Target="file:///L:\&#40587;&#40575;\&#25925;&#20065;&#30340;&#21407;&#39118;&#26223;%20&#32431;&#38899;&#20048;.mp3" TargetMode="External"/><Relationship Id="rId2" Type="http://schemas.openxmlformats.org/officeDocument/2006/relationships/image" Target="../media/image23.jpeg"/><Relationship Id="rId1" Type="http://schemas.openxmlformats.org/officeDocument/2006/relationships/hyperlink" Target="file:///W:\Temp\Rar$EX00.436\milu\picture\waixing\tizi\18141215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hyperlink" Target="file:///W:\Temp\Rar$EX00.436\milu\picture\waixing\tizi\1814128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hyperlink" Target="file:///W:\Temp\Rar$EX00.436\milu\picture\waixing\tizi\4.gi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hyperlink" Target="file:///W:\Temp\Rar$EX00.436\milu\picture\waixing\tizi\1814129.jp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hyperlink" Target="file:///W:\Temp\Rar$EX00.436\milu\picture\waixing\chengzhang\3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6.jpeg"/><Relationship Id="rId1" Type="http://schemas.openxmlformats.org/officeDocument/2006/relationships/hyperlink" Target="file:///W:\Temp\Rar$EX00.436\milu\picture\waixing\chengzhang\4.jpg" TargetMode="Externa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microsoft.com/office/2007/relationships/media" Target="file:///L:\&#40587;&#40575;\&#22823;&#33258;&#28982;.mp3" TargetMode="External"/><Relationship Id="rId2" Type="http://schemas.openxmlformats.org/officeDocument/2006/relationships/audio" Target="file:///L:\&#40587;&#40575;\&#22823;&#33258;&#28982;.mp3" TargetMode="Externa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hyperlink" Target="file:///W:\Temp\Rar$EX00.436\milu\picture\waixing\chengzhang\5.jp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microsoft.com/office/2007/relationships/media" Target="file:///L:\&#40587;&#40575;\&#26862;&#26519;&#29378;&#24819;&#26354;.mp3" TargetMode="External"/><Relationship Id="rId1" Type="http://schemas.openxmlformats.org/officeDocument/2006/relationships/audio" Target="file:///L:\&#40587;&#40575;\&#26862;&#26519;&#29378;&#24819;&#26354;.mp3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microsoft.com/office/2007/relationships/media" Target="file:///L:\&#40587;&#40575;\&#22823;&#33258;&#28982;.mp3" TargetMode="External"/><Relationship Id="rId2" Type="http://schemas.openxmlformats.org/officeDocument/2006/relationships/audio" Target="file:///L:\&#40587;&#40575;\&#22823;&#33258;&#28982;.mp3" TargetMode="Externa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5.jpeg"/><Relationship Id="rId7" Type="http://schemas.openxmlformats.org/officeDocument/2006/relationships/image" Target="../media/image34.jpeg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L:\&#40587;&#40575;\&#26862;&#26519;&#29378;&#24819;&#26354;.mp3" TargetMode="External"/><Relationship Id="rId2" Type="http://schemas.openxmlformats.org/officeDocument/2006/relationships/audio" Target="file:///L:\&#40587;&#40575;\&#26862;&#26519;&#29378;&#24819;&#26354;.mp3" TargetMode="External"/><Relationship Id="rId1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6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slide" Target="slide6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42" name="图片 61441" descr="fop-(1)DavidWenzel-Rudolp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3" name="文本框 61442"/>
          <p:cNvSpPr txBox="1"/>
          <p:nvPr/>
        </p:nvSpPr>
        <p:spPr>
          <a:xfrm>
            <a:off x="1835150" y="5546725"/>
            <a:ext cx="5772150" cy="1311275"/>
          </a:xfrm>
          <a:prstGeom prst="rect">
            <a:avLst/>
          </a:prstGeom>
          <a:solidFill>
            <a:srgbClr val="CCFFCC"/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33CC"/>
                </a:solidFill>
                <a:latin typeface="Arial" panose="020B0604020202020204" pitchFamily="34" charset="0"/>
                <a:ea typeface="黑体" panose="02010609060101010101" pitchFamily="49" charset="-122"/>
                <a:hlinkClick r:id="" action="ppaction://noaction"/>
              </a:rPr>
              <a:t>不仅</a:t>
            </a:r>
            <a:r>
              <a:rPr lang="zh-CN" altLang="en-US" sz="4000" b="1" dirty="0">
                <a:solidFill>
                  <a:srgbClr val="FF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是姜子牙的坐骑，</a:t>
            </a:r>
            <a:endParaRPr lang="zh-CN" altLang="en-US" sz="4000" b="1" dirty="0">
              <a:solidFill>
                <a:srgbClr val="FF33CC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4000" b="1" dirty="0">
                <a:solidFill>
                  <a:srgbClr val="FF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而且也是圣诞老人的车夫</a:t>
            </a:r>
            <a:endParaRPr lang="zh-CN" altLang="en-US" sz="4000" b="1" dirty="0">
              <a:solidFill>
                <a:srgbClr val="FF33CC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2227" name="文本占位符 52226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dirty="0"/>
              <a:t>           </a:t>
            </a:r>
            <a:r>
              <a:rPr lang="zh-CN" altLang="en-US" sz="3600" dirty="0">
                <a:solidFill>
                  <a:srgbClr val="FF0066"/>
                </a:solidFill>
                <a:latin typeface="宋体" panose="02010600030101010101" pitchFamily="2" charset="-122"/>
              </a:rPr>
              <a:t>麋鹿的角型</a:t>
            </a:r>
            <a:r>
              <a:rPr lang="zh-CN" altLang="en-US" sz="3600" dirty="0">
                <a:solidFill>
                  <a:srgbClr val="000066"/>
                </a:solidFill>
                <a:latin typeface="宋体" panose="02010600030101010101" pitchFamily="2" charset="-122"/>
              </a:rPr>
              <a:t>是鹿科动物中独一无二的</a:t>
            </a:r>
            <a:r>
              <a:rPr lang="en-US" altLang="zh-CN" sz="3600" dirty="0">
                <a:solidFill>
                  <a:srgbClr val="000066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3600" dirty="0">
                <a:solidFill>
                  <a:srgbClr val="000066"/>
                </a:solidFill>
                <a:latin typeface="宋体" panose="02010600030101010101" pitchFamily="2" charset="-122"/>
              </a:rPr>
              <a:t>站着的时候，麋鹿角的各枝尖都指向后方，而其它鹿的角尖都指向前方。雌麋鹿没有角，体形也较小。</a:t>
            </a:r>
            <a:r>
              <a:rPr lang="zh-CN" altLang="en-US" sz="3600" dirty="0">
                <a:solidFill>
                  <a:srgbClr val="FF0066"/>
                </a:solidFill>
                <a:latin typeface="宋体" panose="02010600030101010101" pitchFamily="2" charset="-122"/>
              </a:rPr>
              <a:t>麋鹿的尾巴</a:t>
            </a:r>
            <a:r>
              <a:rPr lang="zh-CN" altLang="en-US" sz="3600" dirty="0">
                <a:solidFill>
                  <a:srgbClr val="000066"/>
                </a:solidFill>
                <a:latin typeface="宋体" panose="02010600030101010101" pitchFamily="2" charset="-122"/>
              </a:rPr>
              <a:t>是鹿科动物中最长的。长尾巴用来驱赶蚊蝇，以适应沼泽环境中的生活。</a:t>
            </a:r>
            <a:r>
              <a:rPr lang="zh-CN" altLang="en-US" sz="3600" dirty="0">
                <a:solidFill>
                  <a:srgbClr val="FF0066"/>
                </a:solidFill>
                <a:latin typeface="宋体" panose="02010600030101010101" pitchFamily="2" charset="-122"/>
              </a:rPr>
              <a:t>麋鹿蹄子</a:t>
            </a:r>
            <a:r>
              <a:rPr lang="zh-CN" altLang="en-US" sz="3600" dirty="0">
                <a:solidFill>
                  <a:srgbClr val="000066"/>
                </a:solidFill>
                <a:latin typeface="宋体" panose="02010600030101010101" pitchFamily="2" charset="-122"/>
              </a:rPr>
              <a:t>宽大，行动轻快敏捷。它们常在水中站立、跋涉，潜游和觅食，甚至连隆冬季节也不例外。</a:t>
            </a:r>
            <a:r>
              <a:rPr lang="zh-CN" altLang="en-US" sz="3600" dirty="0">
                <a:solidFill>
                  <a:srgbClr val="FF0066"/>
                </a:solidFill>
                <a:latin typeface="宋体" panose="02010600030101010101" pitchFamily="2" charset="-122"/>
              </a:rPr>
              <a:t>麋鹿的毛色</a:t>
            </a:r>
            <a:r>
              <a:rPr lang="zh-CN" altLang="en-US" sz="3600" dirty="0">
                <a:solidFill>
                  <a:srgbClr val="000066"/>
                </a:solidFill>
                <a:latin typeface="宋体" panose="02010600030101010101" pitchFamily="2" charset="-122"/>
              </a:rPr>
              <a:t>在夏季是棕红色的，冬季脱毛后变成棕灰色。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5299" name="文本占位符 55298"/>
          <p:cNvSpPr>
            <a:spLocks noGrp="1"/>
          </p:cNvSpPr>
          <p:nvPr>
            <p:ph type="body" idx="1"/>
          </p:nvPr>
        </p:nvSpPr>
        <p:spPr>
          <a:xfrm>
            <a:off x="468313" y="836613"/>
            <a:ext cx="8207375" cy="4105275"/>
          </a:xfrm>
          <a:ln/>
        </p:spPr>
        <p:txBody>
          <a:bodyPr/>
          <a:p>
            <a:pPr>
              <a:buNone/>
            </a:pPr>
            <a:r>
              <a:rPr lang="en-US" altLang="zh-CN" dirty="0"/>
              <a:t>            </a:t>
            </a:r>
            <a:r>
              <a:rPr lang="zh-CN" altLang="en-US" sz="4000" dirty="0"/>
              <a:t>麋鹿的自然繁殖力很低，雌鹿的怀孕期比其它鹿类要长，超过九个半月，每胎仅产一仔。雄性小鹿两岁时长角分杈，六岁时杈角才发育完全。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5058" name="标题 45057"/>
          <p:cNvSpPr>
            <a:spLocks noGrp="1"/>
          </p:cNvSpPr>
          <p:nvPr>
            <p:ph type="title"/>
          </p:nvPr>
        </p:nvSpPr>
        <p:spPr>
          <a:xfrm>
            <a:off x="250825" y="549275"/>
            <a:ext cx="7921625" cy="2376488"/>
          </a:xfrm>
          <a:solidFill>
            <a:schemeClr val="accent1">
              <a:alpha val="100000"/>
            </a:schemeClr>
          </a:solidFill>
          <a:ln/>
        </p:spPr>
        <p:txBody>
          <a:bodyPr anchor="ctr"/>
          <a:p>
            <a:pPr algn="l"/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导游词：</a:t>
            </a:r>
            <a:br>
              <a:rPr lang="zh-CN" altLang="en-US" sz="3200" dirty="0"/>
            </a:br>
            <a:r>
              <a:rPr lang="zh-CN" altLang="en-US" sz="3200" dirty="0"/>
              <a:t>       </a:t>
            </a:r>
            <a:r>
              <a:rPr lang="zh-CN" altLang="en-US" sz="3200" b="1" dirty="0">
                <a:solidFill>
                  <a:schemeClr val="hlink"/>
                </a:solidFill>
              </a:rPr>
              <a:t>大家好，首先欢迎大家来到著名的大</a:t>
            </a:r>
            <a:br>
              <a:rPr lang="zh-CN" altLang="en-US" sz="3200" b="1" dirty="0">
                <a:solidFill>
                  <a:schemeClr val="hlink"/>
                </a:solidFill>
              </a:rPr>
            </a:br>
            <a:r>
              <a:rPr lang="zh-CN" altLang="en-US" sz="3200" b="1" dirty="0">
                <a:solidFill>
                  <a:schemeClr val="hlink"/>
                </a:solidFill>
              </a:rPr>
              <a:t>丰麋鹿自然保护区。麋鹿就是我们平时叫</a:t>
            </a:r>
            <a:br>
              <a:rPr lang="zh-CN" altLang="en-US" sz="3200" b="1" dirty="0">
                <a:solidFill>
                  <a:schemeClr val="hlink"/>
                </a:solidFill>
              </a:rPr>
            </a:br>
            <a:r>
              <a:rPr lang="zh-CN" altLang="en-US" sz="3200" b="1" dirty="0">
                <a:solidFill>
                  <a:schemeClr val="hlink"/>
                </a:solidFill>
              </a:rPr>
              <a:t>的“四不像”，为什么这样称呼它呢？</a:t>
            </a:r>
            <a:endParaRPr lang="zh-CN" altLang="en-US" sz="3200" b="1" dirty="0">
              <a:solidFill>
                <a:schemeClr val="hlink"/>
              </a:solidFill>
            </a:endParaRPr>
          </a:p>
        </p:txBody>
      </p:sp>
      <p:sp>
        <p:nvSpPr>
          <p:cNvPr id="45059" name="文本框 45058"/>
          <p:cNvSpPr txBox="1"/>
          <p:nvPr/>
        </p:nvSpPr>
        <p:spPr>
          <a:xfrm>
            <a:off x="323850" y="3716338"/>
            <a:ext cx="8353425" cy="1554162"/>
          </a:xfrm>
          <a:prstGeom prst="rect">
            <a:avLst/>
          </a:prstGeom>
          <a:solidFill>
            <a:srgbClr val="CCFFFF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各位游客，你们好！现在出现在大家眼前的怪怪的动物就是麋鹿。它是我国珍贵的野生动物，他的外型非常奇特，你们看</a:t>
            </a: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……</a:t>
            </a:r>
            <a:endParaRPr lang="en-US" altLang="zh-CN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8" name="组合 19457"/>
          <p:cNvGrpSpPr/>
          <p:nvPr/>
        </p:nvGrpSpPr>
        <p:grpSpPr>
          <a:xfrm>
            <a:off x="239713" y="863600"/>
            <a:ext cx="8664575" cy="5132388"/>
            <a:chOff x="0" y="0"/>
            <a:chExt cx="5458" cy="3233"/>
          </a:xfrm>
        </p:grpSpPr>
        <p:sp>
          <p:nvSpPr>
            <p:cNvPr id="19459" name="矩形 19458"/>
            <p:cNvSpPr/>
            <p:nvPr/>
          </p:nvSpPr>
          <p:spPr>
            <a:xfrm>
              <a:off x="0" y="0"/>
              <a:ext cx="5458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9460" name="组合 19459"/>
            <p:cNvGrpSpPr/>
            <p:nvPr/>
          </p:nvGrpSpPr>
          <p:grpSpPr>
            <a:xfrm>
              <a:off x="0" y="0"/>
              <a:ext cx="3125" cy="3233"/>
              <a:chOff x="0" y="3233"/>
              <a:chExt cx="3125" cy="3233"/>
            </a:xfrm>
          </p:grpSpPr>
          <p:sp>
            <p:nvSpPr>
              <p:cNvPr id="19461" name="矩形 19460"/>
              <p:cNvSpPr/>
              <p:nvPr/>
            </p:nvSpPr>
            <p:spPr>
              <a:xfrm>
                <a:off x="0" y="3233"/>
                <a:ext cx="3125" cy="3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9462" name="矩形 19461"/>
              <p:cNvSpPr/>
              <p:nvPr/>
            </p:nvSpPr>
            <p:spPr>
              <a:xfrm>
                <a:off x="0" y="3233"/>
                <a:ext cx="3125" cy="11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>
                  <a:buClr>
                    <a:schemeClr val="bg1"/>
                  </a:buClr>
                </a:pP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hlinkClick r:id="rId1" action="ppaction://hlinkfile"/>
                  </a:rPr>
                  <a:t>  </a:t>
                </a:r>
                <a:r>
                  <a:rPr lang="en-US" altLang="zh-CN" sz="1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</a:t>
                </a: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                                                                         </a:t>
                </a:r>
                <a:endParaRPr lang="en-US" altLang="zh-CN" sz="1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19463" name="图片 19462" descr="18141215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4" name="故乡的原风景 纯音乐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Click="0" advTm="5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组合 20481"/>
          <p:cNvGrpSpPr/>
          <p:nvPr/>
        </p:nvGrpSpPr>
        <p:grpSpPr>
          <a:xfrm>
            <a:off x="239713" y="863600"/>
            <a:ext cx="8664575" cy="5132388"/>
            <a:chOff x="0" y="0"/>
            <a:chExt cx="5458" cy="3233"/>
          </a:xfrm>
        </p:grpSpPr>
        <p:sp>
          <p:nvSpPr>
            <p:cNvPr id="20483" name="矩形 20482"/>
            <p:cNvSpPr/>
            <p:nvPr/>
          </p:nvSpPr>
          <p:spPr>
            <a:xfrm>
              <a:off x="0" y="0"/>
              <a:ext cx="5458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484" name="组合 20483"/>
            <p:cNvGrpSpPr/>
            <p:nvPr/>
          </p:nvGrpSpPr>
          <p:grpSpPr>
            <a:xfrm>
              <a:off x="0" y="0"/>
              <a:ext cx="3125" cy="3233"/>
              <a:chOff x="0" y="3233"/>
              <a:chExt cx="3125" cy="3233"/>
            </a:xfrm>
          </p:grpSpPr>
          <p:sp>
            <p:nvSpPr>
              <p:cNvPr id="20485" name="矩形 20484"/>
              <p:cNvSpPr/>
              <p:nvPr/>
            </p:nvSpPr>
            <p:spPr>
              <a:xfrm>
                <a:off x="0" y="3233"/>
                <a:ext cx="3125" cy="3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86" name="矩形 20485"/>
              <p:cNvSpPr/>
              <p:nvPr/>
            </p:nvSpPr>
            <p:spPr>
              <a:xfrm>
                <a:off x="0" y="3233"/>
                <a:ext cx="3125" cy="11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>
                  <a:buClr>
                    <a:schemeClr val="bg1"/>
                  </a:buClr>
                </a:pP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hlinkClick r:id="rId1" action="ppaction://hlinkfile"/>
                  </a:rPr>
                  <a:t>  </a:t>
                </a:r>
                <a:r>
                  <a:rPr lang="en-US" altLang="zh-CN" sz="1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</a:t>
                </a: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                                                                         </a:t>
                </a:r>
                <a:endParaRPr lang="en-US" altLang="zh-CN" sz="1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20487" name="图片 20486" descr="1814128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0"/>
            <a:ext cx="93726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5000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6" name="组合 21505"/>
          <p:cNvGrpSpPr/>
          <p:nvPr/>
        </p:nvGrpSpPr>
        <p:grpSpPr>
          <a:xfrm>
            <a:off x="239713" y="863600"/>
            <a:ext cx="8664575" cy="5132388"/>
            <a:chOff x="0" y="0"/>
            <a:chExt cx="5458" cy="3233"/>
          </a:xfrm>
        </p:grpSpPr>
        <p:sp>
          <p:nvSpPr>
            <p:cNvPr id="21507" name="矩形 21506"/>
            <p:cNvSpPr/>
            <p:nvPr/>
          </p:nvSpPr>
          <p:spPr>
            <a:xfrm>
              <a:off x="0" y="0"/>
              <a:ext cx="5458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508" name="组合 21507"/>
            <p:cNvGrpSpPr/>
            <p:nvPr/>
          </p:nvGrpSpPr>
          <p:grpSpPr>
            <a:xfrm>
              <a:off x="0" y="0"/>
              <a:ext cx="3125" cy="3233"/>
              <a:chOff x="0" y="3233"/>
              <a:chExt cx="3125" cy="3233"/>
            </a:xfrm>
          </p:grpSpPr>
          <p:sp>
            <p:nvSpPr>
              <p:cNvPr id="21509" name="矩形 21508"/>
              <p:cNvSpPr/>
              <p:nvPr/>
            </p:nvSpPr>
            <p:spPr>
              <a:xfrm>
                <a:off x="0" y="3233"/>
                <a:ext cx="3125" cy="3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10" name="矩形 21509"/>
              <p:cNvSpPr/>
              <p:nvPr/>
            </p:nvSpPr>
            <p:spPr>
              <a:xfrm>
                <a:off x="0" y="3233"/>
                <a:ext cx="3125" cy="11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ctr">
                  <a:buClr>
                    <a:schemeClr val="bg1"/>
                  </a:buClr>
                </a:pP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hlinkClick r:id="rId1" action="ppaction://hlinkfile"/>
                  </a:rPr>
                  <a:t>  </a:t>
                </a:r>
                <a:r>
                  <a:rPr lang="en-US" altLang="zh-CN" sz="1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</a:t>
                </a: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                                                                         </a:t>
                </a:r>
                <a:endParaRPr lang="en-US" altLang="zh-CN" sz="1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21511" name="图片 21510" descr="4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5000">
    <p:comb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组合 22529"/>
          <p:cNvGrpSpPr/>
          <p:nvPr/>
        </p:nvGrpSpPr>
        <p:grpSpPr>
          <a:xfrm>
            <a:off x="239713" y="863600"/>
            <a:ext cx="8664575" cy="5132388"/>
            <a:chOff x="0" y="0"/>
            <a:chExt cx="5458" cy="3233"/>
          </a:xfrm>
        </p:grpSpPr>
        <p:sp>
          <p:nvSpPr>
            <p:cNvPr id="22531" name="矩形 22530"/>
            <p:cNvSpPr/>
            <p:nvPr/>
          </p:nvSpPr>
          <p:spPr>
            <a:xfrm>
              <a:off x="0" y="0"/>
              <a:ext cx="5458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2532" name="组合 22531"/>
            <p:cNvGrpSpPr/>
            <p:nvPr/>
          </p:nvGrpSpPr>
          <p:grpSpPr>
            <a:xfrm>
              <a:off x="0" y="0"/>
              <a:ext cx="3125" cy="3233"/>
              <a:chOff x="0" y="3233"/>
              <a:chExt cx="3125" cy="3233"/>
            </a:xfrm>
          </p:grpSpPr>
          <p:sp>
            <p:nvSpPr>
              <p:cNvPr id="22533" name="矩形 22532"/>
              <p:cNvSpPr/>
              <p:nvPr/>
            </p:nvSpPr>
            <p:spPr>
              <a:xfrm>
                <a:off x="0" y="3233"/>
                <a:ext cx="3125" cy="3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2534" name="矩形 22533"/>
              <p:cNvSpPr/>
              <p:nvPr/>
            </p:nvSpPr>
            <p:spPr>
              <a:xfrm>
                <a:off x="0" y="3233"/>
                <a:ext cx="3125" cy="11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ctr">
                  <a:buClr>
                    <a:schemeClr val="bg1"/>
                  </a:buClr>
                </a:pP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hlinkClick r:id="rId1" action="ppaction://hlinkfile"/>
                  </a:rPr>
                  <a:t>  </a:t>
                </a:r>
                <a:r>
                  <a:rPr lang="en-US" altLang="zh-CN" sz="1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</a:t>
                </a:r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                                                                          </a:t>
                </a:r>
                <a:endParaRPr lang="en-US" altLang="zh-CN" sz="1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22535" name="图片 22534" descr="1814129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5000"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2560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pic>
        <p:nvPicPr>
          <p:cNvPr id="25603" name="文本占位符 25602" descr="2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spd="med" advClick="0" advTm="5000"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6627" name="文本占位符 266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6628" name="图片 26627" descr="3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8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Click="0" advTm="5000">
    <p:push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2764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7651" name="矩形 27650"/>
          <p:cNvSpPr/>
          <p:nvPr/>
        </p:nvSpPr>
        <p:spPr>
          <a:xfrm>
            <a:off x="4479925" y="3048000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>
                <a:schemeClr val="bg1"/>
              </a:buClr>
            </a:pPr>
            <a:endParaRPr sz="4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7652" name="图片 27651" descr="4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Click="0" advTm="6000"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/>
        </p:spPr>
        <p:txBody>
          <a:bodyPr anchor="ctr"/>
          <a:p>
            <a:pPr defTabSz="914400">
              <a:buSzPct val="100000"/>
            </a:pPr>
            <a:endParaRPr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副标题 1536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p>
            <a:pPr defTabSz="914400">
              <a:buSzPct val="100000"/>
            </a:pPr>
            <a:endParaRPr sz="32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4" name="图片 15363" descr="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文本框 15364"/>
          <p:cNvSpPr txBox="1"/>
          <p:nvPr/>
        </p:nvSpPr>
        <p:spPr>
          <a:xfrm>
            <a:off x="1331913" y="457200"/>
            <a:ext cx="6119812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8800" b="1" dirty="0">
                <a:latin typeface="楷体_GB2312" pitchFamily="49" charset="-122"/>
                <a:ea typeface="楷体_GB2312" pitchFamily="49" charset="-122"/>
              </a:rPr>
              <a:t>17  </a:t>
            </a:r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麋 鹿</a:t>
            </a:r>
            <a:endParaRPr lang="zh-CN" altLang="en-US" sz="8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68" name="大自然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91600" y="638175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0" name="文本框 15369"/>
          <p:cNvSpPr txBox="1"/>
          <p:nvPr/>
        </p:nvSpPr>
        <p:spPr>
          <a:xfrm rot="10800000">
            <a:off x="5562600" y="5089525"/>
            <a:ext cx="733425" cy="641350"/>
          </a:xfrm>
          <a:prstGeom prst="rect">
            <a:avLst/>
          </a:prstGeom>
          <a:noFill/>
          <a:ln w="9525">
            <a:noFill/>
          </a:ln>
        </p:spPr>
        <p:txBody>
          <a:bodyPr rot="10800000" vert="eaVert">
            <a:spAutoFit/>
          </a:bodyPr>
          <a:p>
            <a:pPr>
              <a:spcBef>
                <a:spcPct val="50000"/>
              </a:spcBef>
            </a:pPr>
            <a:endParaRPr b="1" i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371" name="文本框 15370"/>
          <p:cNvSpPr txBox="1"/>
          <p:nvPr/>
        </p:nvSpPr>
        <p:spPr>
          <a:xfrm rot="-5173663">
            <a:off x="3805238" y="4194175"/>
            <a:ext cx="733425" cy="641350"/>
          </a:xfrm>
          <a:prstGeom prst="rect">
            <a:avLst/>
          </a:prstGeom>
          <a:noFill/>
          <a:ln w="9525">
            <a:noFill/>
          </a:ln>
        </p:spPr>
        <p:txBody>
          <a:bodyPr rot="10800000">
            <a:spAutoFit/>
          </a:bodyPr>
          <a:p>
            <a:pPr>
              <a:spcBef>
                <a:spcPct val="50000"/>
              </a:spcBef>
            </a:pPr>
            <a:endParaRPr b="1" i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920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28676" name="图片 28675" descr="5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>
    <p:circl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8130" name="标题 48129"/>
          <p:cNvSpPr>
            <a:spLocks noGrp="1"/>
          </p:cNvSpPr>
          <p:nvPr>
            <p:ph type="title"/>
          </p:nvPr>
        </p:nvSpPr>
        <p:spPr>
          <a:xfrm>
            <a:off x="360363" y="1700213"/>
            <a:ext cx="9612312" cy="3384550"/>
          </a:xfrm>
          <a:ln/>
        </p:spPr>
        <p:txBody>
          <a:bodyPr anchor="ctr"/>
          <a:p>
            <a:pPr algn="l"/>
            <a:r>
              <a:rPr lang="zh-CN" altLang="en-US" b="1" dirty="0">
                <a:solidFill>
                  <a:schemeClr val="hlink"/>
                </a:solidFill>
                <a:ea typeface="新宋体" panose="02010609030101010101" pitchFamily="49" charset="-122"/>
              </a:rPr>
              <a:t>仔细默读第</a:t>
            </a:r>
            <a:r>
              <a:rPr lang="en-US" altLang="zh-CN" b="1">
                <a:solidFill>
                  <a:schemeClr val="hlink"/>
                </a:solidFill>
                <a:ea typeface="新宋体" panose="02010609030101010101" pitchFamily="49" charset="-122"/>
              </a:rPr>
              <a:t>5</a:t>
            </a:r>
            <a:r>
              <a:rPr lang="en-US" altLang="zh-CN" b="1">
                <a:solidFill>
                  <a:schemeClr val="hlink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—</a:t>
            </a:r>
            <a:r>
              <a:rPr lang="en-US" altLang="zh-CN" b="1" dirty="0">
                <a:solidFill>
                  <a:schemeClr val="hlink"/>
                </a:solidFill>
                <a:ea typeface="新宋体" panose="02010609030101010101" pitchFamily="49" charset="-122"/>
              </a:rPr>
              <a:t>7</a:t>
            </a:r>
            <a:r>
              <a:rPr lang="zh-CN" altLang="en-US" b="1" dirty="0">
                <a:solidFill>
                  <a:schemeClr val="hlink"/>
                </a:solidFill>
                <a:ea typeface="新宋体" panose="02010609030101010101" pitchFamily="49" charset="-122"/>
              </a:rPr>
              <a:t>小节</a:t>
            </a:r>
            <a:br>
              <a:rPr lang="zh-CN" altLang="en-US" b="1" dirty="0">
                <a:solidFill>
                  <a:schemeClr val="hlink"/>
                </a:solidFill>
                <a:ea typeface="新宋体" panose="02010609030101010101" pitchFamily="49" charset="-122"/>
              </a:rPr>
            </a:br>
            <a:br>
              <a:rPr lang="zh-CN" altLang="en-US" b="1" dirty="0">
                <a:solidFill>
                  <a:schemeClr val="hlink"/>
                </a:solidFill>
                <a:ea typeface="新宋体" panose="02010609030101010101" pitchFamily="49" charset="-122"/>
              </a:rPr>
            </a:b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用</a:t>
            </a:r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横线</a:t>
            </a: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标出表示</a:t>
            </a:r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时间变化</a:t>
            </a: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的词语，</a:t>
            </a:r>
            <a:b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</a:b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用</a:t>
            </a:r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圆点</a:t>
            </a: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标出表示麋鹿</a:t>
            </a:r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数量变化</a:t>
            </a: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的词语，</a:t>
            </a:r>
            <a:b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</a:b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用</a:t>
            </a:r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波浪线</a:t>
            </a: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标出表示麋鹿</a:t>
            </a:r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生活地点变化</a:t>
            </a:r>
            <a:b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</a:br>
            <a:r>
              <a:rPr lang="zh-CN" altLang="en-US" sz="4000" b="1" dirty="0">
                <a:solidFill>
                  <a:schemeClr val="hlink"/>
                </a:solidFill>
                <a:ea typeface="新宋体" panose="02010609030101010101" pitchFamily="49" charset="-122"/>
              </a:rPr>
              <a:t>的词语。</a:t>
            </a:r>
            <a:endParaRPr lang="zh-CN" altLang="en-US" sz="4000" b="1" dirty="0">
              <a:solidFill>
                <a:schemeClr val="hlink"/>
              </a:solidFill>
              <a:ea typeface="新宋体" panose="02010609030101010101" pitchFamily="49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9154" name="标题 49153"/>
          <p:cNvSpPr>
            <a:spLocks noGrp="1"/>
          </p:cNvSpPr>
          <p:nvPr>
            <p:ph type="title"/>
          </p:nvPr>
        </p:nvSpPr>
        <p:spPr>
          <a:xfrm>
            <a:off x="0" y="1412875"/>
            <a:ext cx="8686800" cy="2592388"/>
          </a:xfrm>
          <a:ln/>
        </p:spPr>
        <p:txBody>
          <a:bodyPr anchor="ctr"/>
          <a:p>
            <a:pPr algn="l"/>
            <a:br>
              <a:rPr lang="en-US" altLang="zh-CN" sz="4000" b="1" dirty="0">
                <a:solidFill>
                  <a:srgbClr val="FF0000"/>
                </a:solidFill>
              </a:rPr>
            </a:br>
            <a:r>
              <a:rPr lang="en-US" altLang="zh-CN" sz="4000" b="1" dirty="0">
                <a:solidFill>
                  <a:srgbClr val="FF0000"/>
                </a:solidFill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</a:rPr>
              <a:t>有麋鹿</a:t>
            </a:r>
            <a:r>
              <a:rPr lang="en-US" altLang="zh-CN" sz="4000" b="1" dirty="0">
                <a:solidFill>
                  <a:schemeClr val="tx1"/>
                </a:solidFill>
              </a:rPr>
              <a:t>→</a:t>
            </a:r>
            <a:r>
              <a:rPr lang="zh-CN" altLang="en-US" sz="4000" b="1" dirty="0">
                <a:solidFill>
                  <a:srgbClr val="FF0000"/>
                </a:solidFill>
              </a:rPr>
              <a:t>销声匿迹</a:t>
            </a:r>
            <a:r>
              <a:rPr lang="en-US" altLang="zh-CN" sz="4000" b="1" dirty="0">
                <a:solidFill>
                  <a:schemeClr val="tx1"/>
                </a:solidFill>
              </a:rPr>
              <a:t>→</a:t>
            </a:r>
            <a:r>
              <a:rPr lang="en-US" altLang="zh-CN" sz="4000" b="1" dirty="0">
                <a:solidFill>
                  <a:srgbClr val="FF0000"/>
                </a:solidFill>
              </a:rPr>
              <a:t>120</a:t>
            </a:r>
            <a:r>
              <a:rPr lang="zh-CN" altLang="en-US" sz="4000" b="1" dirty="0">
                <a:solidFill>
                  <a:srgbClr val="FF0000"/>
                </a:solidFill>
              </a:rPr>
              <a:t>头</a:t>
            </a:r>
            <a:br>
              <a:rPr lang="zh-CN" altLang="en-US" sz="4000" b="1" dirty="0">
                <a:solidFill>
                  <a:srgbClr val="FF0000"/>
                </a:solidFill>
              </a:rPr>
            </a:br>
            <a:r>
              <a:rPr lang="zh-CN" altLang="en-US" sz="4000" b="1" dirty="0">
                <a:solidFill>
                  <a:srgbClr val="FF0000"/>
                </a:solidFill>
              </a:rPr>
              <a:t>  </a:t>
            </a:r>
            <a:r>
              <a:rPr lang="en-US" altLang="zh-CN" sz="4000" b="1" dirty="0">
                <a:solidFill>
                  <a:schemeClr val="tx1"/>
                </a:solidFill>
              </a:rPr>
              <a:t>→</a:t>
            </a:r>
            <a:r>
              <a:rPr lang="zh-CN" altLang="en-US" sz="4000" b="1" dirty="0">
                <a:solidFill>
                  <a:srgbClr val="FF0000"/>
                </a:solidFill>
              </a:rPr>
              <a:t>几乎绝迹</a:t>
            </a:r>
            <a:r>
              <a:rPr lang="en-US" altLang="zh-CN" sz="4000" b="1" dirty="0">
                <a:solidFill>
                  <a:schemeClr val="tx1"/>
                </a:solidFill>
              </a:rPr>
              <a:t>→</a:t>
            </a:r>
            <a:r>
              <a:rPr lang="en-US" altLang="zh-CN" sz="4000" b="1" dirty="0">
                <a:solidFill>
                  <a:srgbClr val="FF0000"/>
                </a:solidFill>
              </a:rPr>
              <a:t>400</a:t>
            </a:r>
            <a:r>
              <a:rPr lang="zh-CN" altLang="en-US" sz="4000" b="1" dirty="0">
                <a:solidFill>
                  <a:srgbClr val="FF0000"/>
                </a:solidFill>
              </a:rPr>
              <a:t>多头</a:t>
            </a:r>
            <a:r>
              <a:rPr lang="en-US" altLang="zh-CN" sz="4000" b="1" dirty="0">
                <a:solidFill>
                  <a:schemeClr val="tx1"/>
                </a:solidFill>
              </a:rPr>
              <a:t>→</a:t>
            </a:r>
            <a:r>
              <a:rPr lang="en-US" altLang="zh-CN" sz="4000" b="1" dirty="0">
                <a:solidFill>
                  <a:srgbClr val="FF0000"/>
                </a:solidFill>
              </a:rPr>
              <a:t> 2000</a:t>
            </a:r>
            <a:r>
              <a:rPr lang="zh-CN" altLang="en-US" sz="4000" b="1" dirty="0">
                <a:solidFill>
                  <a:srgbClr val="FF0000"/>
                </a:solidFill>
              </a:rPr>
              <a:t>头</a:t>
            </a:r>
            <a:br>
              <a:rPr lang="zh-CN" altLang="en-US" sz="4000" b="1" dirty="0">
                <a:solidFill>
                  <a:srgbClr val="FF0000"/>
                </a:solidFill>
              </a:rPr>
            </a:b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9155" name="文本框 49154"/>
          <p:cNvSpPr txBox="1"/>
          <p:nvPr/>
        </p:nvSpPr>
        <p:spPr>
          <a:xfrm>
            <a:off x="0" y="3941763"/>
            <a:ext cx="9144000" cy="1493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黄河、长江中下游地区</a:t>
            </a:r>
            <a:r>
              <a:rPr lang="en-US" altLang="zh-CN" sz="4400" b="1" dirty="0">
                <a:solidFill>
                  <a:schemeClr val="tx1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→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北京南郊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新宋体" panose="02010609030101010101" pitchFamily="49" charset="-122"/>
            </a:endParaRPr>
          </a:p>
          <a:p>
            <a:r>
              <a:rPr lang="zh-CN" altLang="en-US" sz="4400" b="1" dirty="0">
                <a:solidFill>
                  <a:schemeClr val="tx1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  </a:t>
            </a:r>
            <a:r>
              <a:rPr lang="en-US" altLang="zh-CN" sz="4400" b="1" dirty="0">
                <a:solidFill>
                  <a:schemeClr val="tx1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→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欧洲</a:t>
            </a:r>
            <a:r>
              <a:rPr lang="en-US" altLang="zh-CN" sz="4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</a:t>
            </a:r>
            <a:r>
              <a:rPr lang="en-US" altLang="zh-CN" sz="48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英国</a:t>
            </a:r>
            <a:r>
              <a:rPr lang="en-US" altLang="zh-CN" sz="4400" b="1" dirty="0">
                <a:solidFill>
                  <a:schemeClr val="tx1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→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新宋体" panose="02010609030101010101" pitchFamily="49" charset="-122"/>
              </a:rPr>
              <a:t>返回故乡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新宋体" panose="02010609030101010101" pitchFamily="49" charset="-122"/>
            </a:endParaRPr>
          </a:p>
        </p:txBody>
      </p:sp>
      <p:sp>
        <p:nvSpPr>
          <p:cNvPr id="49156" name="文本框 49155"/>
          <p:cNvSpPr txBox="1"/>
          <p:nvPr/>
        </p:nvSpPr>
        <p:spPr>
          <a:xfrm>
            <a:off x="323850" y="260350"/>
            <a:ext cx="74168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3000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多年前</a:t>
            </a:r>
            <a:r>
              <a:rPr lang="en-US" altLang="zh-CN" sz="40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汉朝</a:t>
            </a:r>
            <a:r>
              <a:rPr lang="en-US" altLang="zh-CN" sz="40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 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1865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40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 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1900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40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 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1967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40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 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1986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月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4915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49155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7890" name="标题 3788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>
                <a:solidFill>
                  <a:schemeClr val="bg1"/>
                </a:solidFill>
              </a:rPr>
              <a:t>历    史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37891" name="文本占位符 3789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  <a:ln/>
        </p:spPr>
        <p:txBody>
          <a:bodyPr/>
          <a:p>
            <a:pPr>
              <a:buNone/>
            </a:pPr>
            <a:r>
              <a:rPr lang="en-US" altLang="zh-CN" b="1" dirty="0">
                <a:solidFill>
                  <a:schemeClr val="bg1"/>
                </a:solidFill>
              </a:rPr>
              <a:t>          </a:t>
            </a:r>
            <a:r>
              <a:rPr lang="zh-CN" altLang="en-US" b="1" dirty="0">
                <a:solidFill>
                  <a:schemeClr val="bg1"/>
                </a:solidFill>
              </a:rPr>
              <a:t>麋鹿的经历充满传奇色彩。据科学家考证，早在</a:t>
            </a:r>
            <a:r>
              <a:rPr lang="en-US" altLang="zh-CN" b="1" dirty="0">
                <a:solidFill>
                  <a:schemeClr val="bg1"/>
                </a:solidFill>
              </a:rPr>
              <a:t>3000</a:t>
            </a:r>
            <a:r>
              <a:rPr lang="zh-CN" altLang="en-US" b="1" dirty="0">
                <a:solidFill>
                  <a:schemeClr val="bg1"/>
                </a:solidFill>
              </a:rPr>
              <a:t>多年前，我国黄河、长江中下游地区就有麋鹿，但汉朝以后逐渐减少，再后来竟然销声匿迹。</a:t>
            </a:r>
            <a:r>
              <a:rPr lang="en-US" altLang="zh-CN" b="1" dirty="0">
                <a:solidFill>
                  <a:schemeClr val="bg1"/>
                </a:solidFill>
              </a:rPr>
              <a:t>1865</a:t>
            </a:r>
            <a:r>
              <a:rPr lang="zh-CN" altLang="en-US" b="1" dirty="0">
                <a:solidFill>
                  <a:schemeClr val="bg1"/>
                </a:solidFill>
              </a:rPr>
              <a:t>年，有人在北京南郊发现了</a:t>
            </a:r>
            <a:r>
              <a:rPr lang="en-US" altLang="zh-CN" b="1" dirty="0">
                <a:solidFill>
                  <a:schemeClr val="bg1"/>
                </a:solidFill>
              </a:rPr>
              <a:t>120</a:t>
            </a:r>
            <a:r>
              <a:rPr lang="zh-CN" altLang="en-US" b="1" dirty="0">
                <a:solidFill>
                  <a:schemeClr val="bg1"/>
                </a:solidFill>
              </a:rPr>
              <a:t>头麋鹿，并撰文向全世界介绍。</a:t>
            </a:r>
            <a:endParaRPr lang="zh-CN" altLang="en-US" b="1" dirty="0">
              <a:solidFill>
                <a:schemeClr val="bg1"/>
              </a:solidFill>
            </a:endParaRPr>
          </a:p>
          <a:p>
            <a:endParaRPr lang="zh-CN" altLang="en-US">
              <a:solidFill>
                <a:srgbClr val="040214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8914" name="标题 389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厄   运</a:t>
            </a:r>
            <a:br>
              <a:rPr lang="zh-CN" altLang="en-US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915" name="文本占位符 3891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en-US" altLang="zh-CN" b="1" dirty="0">
                <a:solidFill>
                  <a:schemeClr val="bg1"/>
                </a:solidFill>
                <a:latin typeface="宋体" panose="02010600030101010101" pitchFamily="2" charset="-122"/>
              </a:rPr>
              <a:t>      </a:t>
            </a: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</a:rPr>
              <a:t>随后，数十头麋鹿被陆续盗往欧洲，在伦敦、巴黎和柏林等地动物园里展出。</a:t>
            </a:r>
            <a:r>
              <a:rPr lang="en-US" altLang="zh-CN" b="1" dirty="0">
                <a:solidFill>
                  <a:schemeClr val="bg1"/>
                </a:solidFill>
                <a:latin typeface="宋体" panose="02010600030101010101" pitchFamily="2" charset="-122"/>
              </a:rPr>
              <a:t>1900</a:t>
            </a: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</a:rPr>
              <a:t>年，“八国联军”入侵北京，最后一群麋鹿惨遭厄运，有的被杀戮，有的被装上去的轮船。从此，麋鹿在国内几乎绝迹。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  <a:p>
            <a:pPr>
              <a:buNone/>
            </a:pP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9394" name="标题 5939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>
                <a:solidFill>
                  <a:schemeClr val="bg1"/>
                </a:solidFill>
              </a:rPr>
              <a:t>挽   救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59395" name="文本占位符 5939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35975" cy="3700463"/>
          </a:xfrm>
          <a:ln/>
        </p:spPr>
        <p:txBody>
          <a:bodyPr/>
          <a:p>
            <a:pPr>
              <a:buNone/>
            </a:pPr>
            <a:r>
              <a:rPr lang="en-US" altLang="zh-CN" b="1" dirty="0">
                <a:solidFill>
                  <a:schemeClr val="bg1"/>
                </a:solidFill>
              </a:rPr>
              <a:t>          </a:t>
            </a:r>
            <a:r>
              <a:rPr lang="zh-CN" altLang="en-US" b="1" dirty="0">
                <a:solidFill>
                  <a:schemeClr val="bg1"/>
                </a:solidFill>
              </a:rPr>
              <a:t>后来，流落在国外的麋鹿大部分相继死去，只有英国贝福特公爵在私人别墅乌邦寺动物园里饲养的</a:t>
            </a:r>
            <a:r>
              <a:rPr lang="en-US" altLang="zh-CN" b="1" dirty="0">
                <a:solidFill>
                  <a:schemeClr val="bg1"/>
                </a:solidFill>
              </a:rPr>
              <a:t>18</a:t>
            </a:r>
            <a:r>
              <a:rPr lang="zh-CN" altLang="en-US" b="1" dirty="0">
                <a:solidFill>
                  <a:schemeClr val="bg1"/>
                </a:solidFill>
              </a:rPr>
              <a:t>头麋鹿生长良好，并迅速繁殖。到</a:t>
            </a:r>
            <a:r>
              <a:rPr lang="en-US" altLang="zh-CN" b="1" dirty="0">
                <a:solidFill>
                  <a:schemeClr val="bg1"/>
                </a:solidFill>
              </a:rPr>
              <a:t>1967</a:t>
            </a:r>
            <a:r>
              <a:rPr lang="zh-CN" altLang="en-US" b="1" dirty="0">
                <a:solidFill>
                  <a:schemeClr val="bg1"/>
                </a:solidFill>
              </a:rPr>
              <a:t>年这里的麋鹿已增加到</a:t>
            </a:r>
            <a:r>
              <a:rPr lang="en-US" altLang="zh-CN" b="1" dirty="0">
                <a:solidFill>
                  <a:schemeClr val="bg1"/>
                </a:solidFill>
              </a:rPr>
              <a:t>400</a:t>
            </a:r>
            <a:r>
              <a:rPr lang="zh-CN" altLang="en-US" b="1" dirty="0">
                <a:solidFill>
                  <a:schemeClr val="bg1"/>
                </a:solidFill>
              </a:rPr>
              <a:t>多头，并向各国输出。至今，全世界麋鹿总数估计已逾千头。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9938" name="标题 3993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>
                <a:solidFill>
                  <a:schemeClr val="bg1"/>
                </a:solidFill>
              </a:rPr>
              <a:t>回   归</a:t>
            </a:r>
            <a:br>
              <a:rPr lang="zh-CN" altLang="en-US" dirty="0"/>
            </a:br>
            <a:endParaRPr lang="zh-CN" altLang="en-US"/>
          </a:p>
        </p:txBody>
      </p:sp>
      <p:sp>
        <p:nvSpPr>
          <p:cNvPr id="39939" name="文本占位符 39938"/>
          <p:cNvSpPr>
            <a:spLocks noGrp="1"/>
          </p:cNvSpPr>
          <p:nvPr>
            <p:ph type="body" idx="1"/>
          </p:nvPr>
        </p:nvSpPr>
        <p:spPr>
          <a:xfrm>
            <a:off x="457200" y="1052513"/>
            <a:ext cx="8507413" cy="5073650"/>
          </a:xfrm>
          <a:ln/>
        </p:spPr>
        <p:txBody>
          <a:bodyPr/>
          <a:p>
            <a:pPr>
              <a:buNone/>
            </a:pPr>
            <a:r>
              <a:rPr lang="en-US" altLang="zh-CN" b="1" dirty="0">
                <a:solidFill>
                  <a:schemeClr val="bg1"/>
                </a:solidFill>
              </a:rPr>
              <a:t>          1986</a:t>
            </a:r>
            <a:r>
              <a:rPr lang="zh-CN" altLang="en-US" b="1" dirty="0">
                <a:solidFill>
                  <a:schemeClr val="bg1"/>
                </a:solidFill>
              </a:rPr>
              <a:t>年</a:t>
            </a:r>
            <a:r>
              <a:rPr lang="en-US" altLang="zh-CN" b="1" dirty="0">
                <a:solidFill>
                  <a:schemeClr val="bg1"/>
                </a:solidFill>
              </a:rPr>
              <a:t>8</a:t>
            </a:r>
            <a:r>
              <a:rPr lang="zh-CN" altLang="en-US" b="1" dirty="0">
                <a:solidFill>
                  <a:schemeClr val="bg1"/>
                </a:solidFill>
              </a:rPr>
              <a:t>月，在世界自然基金会和我国林业部的努力下，</a:t>
            </a:r>
            <a:r>
              <a:rPr lang="en-US" altLang="zh-CN" b="1" dirty="0">
                <a:solidFill>
                  <a:schemeClr val="bg1"/>
                </a:solidFill>
              </a:rPr>
              <a:t>39</a:t>
            </a:r>
            <a:r>
              <a:rPr lang="zh-CN" altLang="en-US" b="1" dirty="0">
                <a:solidFill>
                  <a:schemeClr val="bg1"/>
                </a:solidFill>
              </a:rPr>
              <a:t>头选自英国</a:t>
            </a:r>
            <a:r>
              <a:rPr lang="en-US" altLang="zh-CN" b="1" dirty="0">
                <a:solidFill>
                  <a:schemeClr val="bg1"/>
                </a:solidFill>
              </a:rPr>
              <a:t>7</a:t>
            </a:r>
            <a:r>
              <a:rPr lang="zh-CN" altLang="en-US" b="1" dirty="0">
                <a:solidFill>
                  <a:schemeClr val="bg1"/>
                </a:solidFill>
              </a:rPr>
              <a:t>家动物园的麋鹿返回故乡，被送到大丰麋鹿自然保护区放养。从此，麋鹿结束了它们大半个世纪在海外漂泊不定、颠沛流离的生涯，开始了回归故土、回归自然的新生活。如今，这群珍异动物正在祖国土地上繁衍后代，茁壮成长。</a:t>
            </a:r>
            <a:endParaRPr lang="zh-CN" altLang="en-US" b="1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sz="3600">
              <a:solidFill>
                <a:srgbClr val="9A0A30"/>
              </a:solidFill>
            </a:endParaRPr>
          </a:p>
        </p:txBody>
      </p:sp>
      <p:pic>
        <p:nvPicPr>
          <p:cNvPr id="39940" name="森林狂想曲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31)">
                                      <p:cBhvr>
                                        <p:cTn id="6" dur="250414" fill="hold"/>
                                        <p:tgtEl>
                                          <p:spTgt spid="399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0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29697" descr="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95600" y="0"/>
            <a:ext cx="12573000" cy="7391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699" name="组合 29698"/>
          <p:cNvGrpSpPr/>
          <p:nvPr/>
        </p:nvGrpSpPr>
        <p:grpSpPr>
          <a:xfrm>
            <a:off x="228600" y="968375"/>
            <a:ext cx="8686800" cy="4922838"/>
            <a:chOff x="0" y="2808"/>
            <a:chExt cx="5472" cy="3101"/>
          </a:xfrm>
        </p:grpSpPr>
        <p:sp>
          <p:nvSpPr>
            <p:cNvPr id="29700" name="矩形 29699"/>
            <p:cNvSpPr/>
            <p:nvPr/>
          </p:nvSpPr>
          <p:spPr>
            <a:xfrm>
              <a:off x="0" y="2808"/>
              <a:ext cx="5472" cy="280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1" name="矩形 29700"/>
            <p:cNvSpPr/>
            <p:nvPr/>
          </p:nvSpPr>
          <p:spPr>
            <a:xfrm>
              <a:off x="0" y="2808"/>
              <a:ext cx="4752" cy="3101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buClr>
                  <a:schemeClr val="bg1"/>
                </a:buClr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en-US" altLang="zh-CN" sz="293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 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                                                                                         </a:t>
              </a:r>
              <a:endPara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702" name="文本框 29701"/>
          <p:cNvSpPr txBox="1"/>
          <p:nvPr/>
        </p:nvSpPr>
        <p:spPr>
          <a:xfrm>
            <a:off x="323850" y="692150"/>
            <a:ext cx="9648825" cy="2105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600" b="1" dirty="0">
                <a:latin typeface="Arial" panose="020B0604020202020204" pitchFamily="34" charset="0"/>
                <a:ea typeface="楷体_GB2312" pitchFamily="49" charset="-122"/>
              </a:rPr>
              <a:t>动物是人类亲密的朋友，</a:t>
            </a:r>
            <a:endParaRPr lang="zh-CN" altLang="en-US" sz="6600" b="1" dirty="0"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6600" b="1" dirty="0">
                <a:latin typeface="Arial" panose="020B0604020202020204" pitchFamily="34" charset="0"/>
                <a:ea typeface="楷体_GB2312" pitchFamily="49" charset="-122"/>
              </a:rPr>
              <a:t>人类是动物信赖的伙伴。</a:t>
            </a:r>
            <a:endParaRPr lang="zh-CN" altLang="en-US" sz="6600" b="1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33"/>
            </a:gs>
            <a:gs pos="100000">
              <a:srgbClr val="00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50178" name="文本框 50177"/>
          <p:cNvSpPr txBox="1"/>
          <p:nvPr/>
        </p:nvSpPr>
        <p:spPr>
          <a:xfrm>
            <a:off x="0" y="765175"/>
            <a:ext cx="9144000" cy="3870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填一填</a:t>
            </a:r>
            <a:endParaRPr lang="zh-CN" altLang="en-US" sz="4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、麋鹿是（    ）的一种。它的外形很奇特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    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），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     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）， 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      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）， 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      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），所以又被称作“（     ）”。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、本文是一篇（     ）文，介绍珍稀动物麋鹿的（     ）、（      ）和它们充满传奇色彩的（     ）。</a:t>
            </a:r>
            <a:endParaRPr lang="zh-CN" altLang="en-US" sz="32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00"/>
            </a:gs>
            <a:gs pos="100000">
              <a:srgbClr val="66FF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6866" name="文本占位符 36865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8001000" cy="2057400"/>
          </a:xfrm>
          <a:ln/>
        </p:spPr>
        <p:txBody>
          <a:bodyPr/>
          <a:p>
            <a:pPr>
              <a:spcBef>
                <a:spcPct val="0"/>
              </a:spcBef>
              <a:buClr>
                <a:schemeClr val="bg1"/>
              </a:buClr>
              <a:buNone/>
            </a:pPr>
            <a:r>
              <a:rPr lang="en-US" altLang="zh-CN" sz="40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zh-CN" altLang="en-US" sz="4000" b="1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课后作业：</a:t>
            </a:r>
            <a:r>
              <a:rPr lang="zh-CN" altLang="en-US" sz="4000" b="1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</a:t>
            </a:r>
            <a:endParaRPr lang="zh-CN" altLang="en-US" sz="4000" b="1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0"/>
              </a:spcBef>
              <a:buClr>
                <a:schemeClr val="bg1"/>
              </a:buClr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读课文五至七自然段，试着复述麋鹿的传奇经历。</a:t>
            </a:r>
            <a:endParaRPr lang="zh-CN" altLang="en-US" sz="4000" b="1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标题 63489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/>
        </p:spPr>
        <p:txBody>
          <a:bodyPr anchor="ctr"/>
          <a:p>
            <a:pPr defTabSz="914400">
              <a:buSzPct val="100000"/>
            </a:pPr>
            <a:endParaRPr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491" name="副标题 63490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p>
            <a:pPr defTabSz="914400">
              <a:buSzPct val="100000"/>
            </a:pPr>
            <a:endParaRPr sz="32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3492" name="图片 63491" descr="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3" name="文本框 63492"/>
          <p:cNvSpPr txBox="1"/>
          <p:nvPr/>
        </p:nvSpPr>
        <p:spPr>
          <a:xfrm>
            <a:off x="323850" y="188913"/>
            <a:ext cx="8640763" cy="762000"/>
          </a:xfrm>
          <a:prstGeom prst="rect">
            <a:avLst/>
          </a:prstGeom>
          <a:solidFill>
            <a:srgbClr val="CCFF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畅所欲言：你想知道麋鹿的什么？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63494" name="大自然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91600" y="638175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5" name="文本框 63494"/>
          <p:cNvSpPr txBox="1"/>
          <p:nvPr/>
        </p:nvSpPr>
        <p:spPr>
          <a:xfrm rot="10800000">
            <a:off x="5562600" y="5089525"/>
            <a:ext cx="733425" cy="641350"/>
          </a:xfrm>
          <a:prstGeom prst="rect">
            <a:avLst/>
          </a:prstGeom>
          <a:noFill/>
          <a:ln w="9525">
            <a:noFill/>
          </a:ln>
        </p:spPr>
        <p:txBody>
          <a:bodyPr rot="10800000" vert="eaVert">
            <a:spAutoFit/>
          </a:bodyPr>
          <a:p>
            <a:pPr>
              <a:spcBef>
                <a:spcPct val="50000"/>
              </a:spcBef>
            </a:pPr>
            <a:endParaRPr b="1" i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3496" name="文本框 63495"/>
          <p:cNvSpPr txBox="1"/>
          <p:nvPr/>
        </p:nvSpPr>
        <p:spPr>
          <a:xfrm rot="-5173663">
            <a:off x="3805238" y="4194175"/>
            <a:ext cx="733425" cy="641350"/>
          </a:xfrm>
          <a:prstGeom prst="rect">
            <a:avLst/>
          </a:prstGeom>
          <a:noFill/>
          <a:ln w="9525">
            <a:noFill/>
          </a:ln>
        </p:spPr>
        <p:txBody>
          <a:bodyPr rot="10800000">
            <a:spAutoFit/>
          </a:bodyPr>
          <a:p>
            <a:pPr>
              <a:spcBef>
                <a:spcPct val="50000"/>
              </a:spcBef>
            </a:pPr>
            <a:endParaRPr b="1" i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494"/>
                </p:tgtEl>
              </p:cMediaNode>
            </p:audio>
          </p:childTnLst>
        </p:cTn>
      </p:par>
    </p:tnLst>
    <p:bldLst>
      <p:bldP spid="6349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标题 6041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60419" name="文本占位符 60418"/>
          <p:cNvSpPr>
            <a:spLocks noGrp="1"/>
          </p:cNvSpPr>
          <p:nvPr>
            <p:ph type="body" idx="1"/>
          </p:nvPr>
        </p:nvSpPr>
        <p:spPr>
          <a:xfrm>
            <a:off x="0" y="0"/>
            <a:ext cx="8686800" cy="6126163"/>
          </a:xfrm>
          <a:ln/>
        </p:spPr>
        <p:txBody>
          <a:bodyPr/>
          <a:p>
            <a:endParaRPr dirty="0"/>
          </a:p>
        </p:txBody>
      </p:sp>
      <p:pic>
        <p:nvPicPr>
          <p:cNvPr id="60430" name="图片 60429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1" name="图片 60430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2" name="图片 60431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3" name="图片 60432" descr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4" name="图片 60433" descr="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5" name="图片 60434" descr="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6" name="图片 60435" descr="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7" name="图片 60436" descr="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02" name="图片 5120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4" name="矩形 51203"/>
          <p:cNvSpPr/>
          <p:nvPr/>
        </p:nvSpPr>
        <p:spPr>
          <a:xfrm>
            <a:off x="1908175" y="333375"/>
            <a:ext cx="5327650" cy="18716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0185"/>
              </a:avLst>
            </a:prstTxWarp>
            <a:normAutofit/>
          </a:bodyPr>
          <a:p>
            <a:pPr algn="ctr"/>
            <a:r>
              <a:rPr lang="zh-CN" altLang="en-US" sz="5400" b="1">
                <a:ln w="9525" cap="flat" cmpd="sng">
                  <a:solidFill>
                    <a:srgbClr val="FF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66"/>
                </a:soli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恳请批评指正！</a:t>
            </a:r>
            <a:endParaRPr lang="zh-CN" altLang="en-US" sz="5400" b="1">
              <a:ln w="9525" cap="flat" cmpd="sng">
                <a:solidFill>
                  <a:srgbClr val="FF00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66"/>
              </a:soli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05" name="森林狂想曲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1414" fill="hold"/>
                                        <p:tgtEl>
                                          <p:spTgt spid="51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5"/>
                  </p:tgtEl>
                </p:cond>
              </p:nextCondLst>
            </p:seq>
            <p:audio>
              <p:cMediaNode showWhenStopped="1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0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5" name="文本框 5124"/>
          <p:cNvSpPr txBox="1"/>
          <p:nvPr/>
        </p:nvSpPr>
        <p:spPr>
          <a:xfrm>
            <a:off x="2771775" y="0"/>
            <a:ext cx="3455988" cy="9144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54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字词回顾</a:t>
            </a:r>
            <a:endParaRPr lang="zh-CN" altLang="en-US" sz="54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6" name="文本框 5125"/>
          <p:cNvSpPr txBox="1"/>
          <p:nvPr/>
        </p:nvSpPr>
        <p:spPr>
          <a:xfrm>
            <a:off x="0" y="1700213"/>
            <a:ext cx="9144000" cy="5032375"/>
          </a:xfrm>
          <a:prstGeom prst="rect">
            <a:avLst/>
          </a:prstGeom>
          <a:solidFill>
            <a:srgbClr val="CCFFFF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err="1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Mí      jiāng        dùn   zhǎo    bá  shè    lù</a:t>
            </a:r>
            <a:endParaRPr lang="en-US" altLang="zh-CN" b="1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麋鹿  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姜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子牙   遁入  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沼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泽   跋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涉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杀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戮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b="1" err="1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</a:t>
            </a:r>
            <a:r>
              <a:rPr lang="en-US" altLang="zh-CN" b="1" err="1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jué      p</a:t>
            </a:r>
            <a:r>
              <a:rPr lang="en-US" altLang="en-US" b="1" err="1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è</a:t>
            </a:r>
            <a:r>
              <a:rPr lang="en-US" altLang="zh-CN" b="1" err="1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i                   nì         è         bǔ</a:t>
            </a:r>
            <a:endParaRPr lang="en-US" altLang="zh-CN" sz="4000" b="1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公爵   颠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沛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流离   销声匿迹   厄运   哺乳  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b="1" err="1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</a:t>
            </a:r>
            <a:r>
              <a:rPr lang="en-US" altLang="zh-CN" b="1" err="1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zhí     shù  qiǎo</a:t>
            </a:r>
            <a:endParaRPr lang="en-US" altLang="zh-CN" sz="4000" b="1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滩涂  繁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殖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别墅   悄无声息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27" name="文本框 5126"/>
          <p:cNvSpPr txBox="1"/>
          <p:nvPr/>
        </p:nvSpPr>
        <p:spPr>
          <a:xfrm>
            <a:off x="0" y="4724400"/>
            <a:ext cx="822801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 build="allAtOnce"/>
      <p:bldP spid="51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4514" name="图片 64513" descr="驴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8625" y="3213100"/>
            <a:ext cx="3671888" cy="371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5" name="文本占位符 64514" descr="马"/>
          <p:cNvPicPr>
            <a:picLocks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3141663"/>
            <a:ext cx="2700338" cy="3816350"/>
          </a:xfrm>
          <a:ln/>
        </p:spPr>
      </p:pic>
      <p:pic>
        <p:nvPicPr>
          <p:cNvPr id="64516" name="图片 64515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3141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7" name="图片 64516" descr="牛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338" y="3141663"/>
            <a:ext cx="2771775" cy="3816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64517" descr="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4572000" cy="3141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9" name="文本框 64518"/>
          <p:cNvSpPr txBox="1"/>
          <p:nvPr/>
        </p:nvSpPr>
        <p:spPr>
          <a:xfrm>
            <a:off x="6496050" y="2549525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角似鹿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0" name="文本框 64519"/>
          <p:cNvSpPr txBox="1"/>
          <p:nvPr/>
        </p:nvSpPr>
        <p:spPr>
          <a:xfrm>
            <a:off x="684213" y="6165850"/>
            <a:ext cx="1255712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面似马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1" name="文本框 64520"/>
          <p:cNvSpPr txBox="1"/>
          <p:nvPr/>
        </p:nvSpPr>
        <p:spPr>
          <a:xfrm>
            <a:off x="4211638" y="6149975"/>
            <a:ext cx="12557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蹄似牛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2" name="文本框 64521"/>
          <p:cNvSpPr txBox="1"/>
          <p:nvPr/>
        </p:nvSpPr>
        <p:spPr>
          <a:xfrm>
            <a:off x="6516688" y="6149975"/>
            <a:ext cx="1255712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尾似驴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3" name="文本框 64522"/>
          <p:cNvSpPr txBox="1"/>
          <p:nvPr/>
        </p:nvSpPr>
        <p:spPr>
          <a:xfrm>
            <a:off x="1958975" y="2439988"/>
            <a:ext cx="89852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麋鹿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7" name="文本框 64526"/>
          <p:cNvSpPr txBox="1"/>
          <p:nvPr/>
        </p:nvSpPr>
        <p:spPr>
          <a:xfrm rot="10800000">
            <a:off x="7407275" y="660400"/>
            <a:ext cx="733425" cy="641350"/>
          </a:xfrm>
          <a:prstGeom prst="rect">
            <a:avLst/>
          </a:prstGeom>
          <a:noFill/>
          <a:ln w="9525">
            <a:noFill/>
          </a:ln>
        </p:spPr>
        <p:txBody>
          <a:bodyPr rot="10800000" vert="eaVert"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CCECFF"/>
            </a:gs>
          </a:gsLst>
          <a:path path="rect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6149" name="文本框 6148"/>
          <p:cNvSpPr txBox="1"/>
          <p:nvPr/>
        </p:nvSpPr>
        <p:spPr>
          <a:xfrm>
            <a:off x="179388" y="260350"/>
            <a:ext cx="8964612" cy="350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麋鹿的角型是鹿科动物中独一无二的－－站着的时候，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1" action="ppaction://hlinksldjump"/>
              </a:rPr>
              <a:t>麋鹿角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的各枝尖都向后方，而其他鹿的角尖都向前方。雌麋鹿没有角，体形也较小。麋鹿的</a:t>
            </a:r>
            <a:r>
              <a:rPr lang="zh-CN" altLang="en-US" sz="2800" b="1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尾巴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是鹿科动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物中最长的。长尾巴用来驱赶蚊蝇，以适应沼泽环境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中的生活。麋鹿的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2" action="ppaction://hlinksldjump"/>
              </a:rPr>
              <a:t>蹄子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宽大，行动轻快敏捷．它们常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在水中站立、跋涉潜游和觅食，甚至连隆冬季节也不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例外。麋鹿的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3" action="ppaction://hlinksldjump"/>
              </a:rPr>
              <a:t>毛色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在夏天是棕红色的，冬天脱毛后变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成棕灰色。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50" name="图片 6149" descr="2005090108572269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3573463"/>
            <a:ext cx="4176713" cy="3141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图片 6150" descr="f260a74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3" y="3573463"/>
            <a:ext cx="4643437" cy="3141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2" name="文本框 6151"/>
          <p:cNvSpPr txBox="1"/>
          <p:nvPr/>
        </p:nvSpPr>
        <p:spPr>
          <a:xfrm>
            <a:off x="323850" y="3933825"/>
            <a:ext cx="12239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尾巴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2" name="图片 12291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200400"/>
            <a:ext cx="4427538" cy="365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图片 12292" descr="1814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27538" cy="3235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图片 12293" descr="05111611343129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100" y="0"/>
            <a:ext cx="4787900" cy="3284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5" name="图片 12294" descr="18141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538" y="3284538"/>
            <a:ext cx="4716462" cy="357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6" name="文本框 12295"/>
          <p:cNvSpPr txBox="1"/>
          <p:nvPr/>
        </p:nvSpPr>
        <p:spPr>
          <a:xfrm>
            <a:off x="250825" y="2349500"/>
            <a:ext cx="898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仿宋_GB2312" pitchFamily="49" charset="-122"/>
              </a:rPr>
              <a:t>站立</a:t>
            </a:r>
            <a:endParaRPr lang="zh-CN" altLang="en-US" sz="2800" b="1" dirty="0"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12298" name="文本框 12297"/>
          <p:cNvSpPr txBox="1"/>
          <p:nvPr/>
        </p:nvSpPr>
        <p:spPr>
          <a:xfrm>
            <a:off x="7019925" y="2349500"/>
            <a:ext cx="15462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  <a:ea typeface="仿宋_GB2312" pitchFamily="49" charset="-122"/>
              </a:rPr>
              <a:t>跋涉</a:t>
            </a:r>
            <a:endParaRPr lang="zh-CN" altLang="en-US" sz="2800" b="1" dirty="0">
              <a:solidFill>
                <a:srgbClr val="0000CC"/>
              </a:solidFill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12299" name="文本框 12298"/>
          <p:cNvSpPr txBox="1"/>
          <p:nvPr/>
        </p:nvSpPr>
        <p:spPr>
          <a:xfrm>
            <a:off x="250825" y="3429000"/>
            <a:ext cx="12239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仿宋_GB2312" pitchFamily="49" charset="-122"/>
              </a:rPr>
              <a:t>潜游</a:t>
            </a:r>
            <a:endParaRPr lang="zh-CN" altLang="en-US" sz="2800" b="1" dirty="0"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12300" name="文本框 12299"/>
          <p:cNvSpPr txBox="1"/>
          <p:nvPr/>
        </p:nvSpPr>
        <p:spPr>
          <a:xfrm>
            <a:off x="7019925" y="3429000"/>
            <a:ext cx="15843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  <a:ea typeface="仿宋_GB2312" pitchFamily="49" charset="-122"/>
              </a:rPr>
              <a:t>觅食</a:t>
            </a:r>
            <a:endParaRPr lang="zh-CN" altLang="en-US" sz="2800" b="1" dirty="0">
              <a:solidFill>
                <a:srgbClr val="0000CC"/>
              </a:solidFill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12301" name="文本框 12300"/>
          <p:cNvSpPr txBox="1"/>
          <p:nvPr/>
        </p:nvSpPr>
        <p:spPr>
          <a:xfrm>
            <a:off x="3419475" y="0"/>
            <a:ext cx="2447925" cy="76200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仿宋_GB2312" pitchFamily="49" charset="-122"/>
              </a:rPr>
              <a:t>生活习性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229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230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2" name="图片 7171" descr="xin_170402111649843273041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99573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6" name="文本框 7175"/>
          <p:cNvSpPr txBox="1"/>
          <p:nvPr/>
        </p:nvSpPr>
        <p:spPr>
          <a:xfrm>
            <a:off x="158750" y="5616575"/>
            <a:ext cx="2986088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FFFF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冬季的毛色</a:t>
            </a:r>
            <a:endParaRPr lang="zh-CN" altLang="en-US" sz="4400" b="1" dirty="0">
              <a:solidFill>
                <a:srgbClr val="FFFF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7177" name="图片 7176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275" y="0"/>
            <a:ext cx="5292725" cy="558958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</p:pic>
      <p:sp>
        <p:nvSpPr>
          <p:cNvPr id="7178" name="文本框 7177"/>
          <p:cNvSpPr txBox="1"/>
          <p:nvPr/>
        </p:nvSpPr>
        <p:spPr>
          <a:xfrm>
            <a:off x="5148263" y="5589588"/>
            <a:ext cx="2986087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99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夏季的毛色</a:t>
            </a:r>
            <a:endParaRPr lang="zh-CN" altLang="en-US" sz="4400" b="1" dirty="0">
              <a:solidFill>
                <a:srgbClr val="99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79" name="文本框 7178"/>
          <p:cNvSpPr txBox="1"/>
          <p:nvPr/>
        </p:nvSpPr>
        <p:spPr>
          <a:xfrm>
            <a:off x="3779838" y="476250"/>
            <a:ext cx="733425" cy="194468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vert="eaVert">
            <a:spAutoFit/>
          </a:bodyPr>
          <a:p>
            <a:r>
              <a:rPr lang="zh-CN" altLang="en-US" b="1" i="1" dirty="0">
                <a:latin typeface="Arial" panose="020B0604020202020204" pitchFamily="34" charset="0"/>
                <a:ea typeface="黑体" panose="02010609060101010101" pitchFamily="49" charset="-122"/>
                <a:hlinkClick r:id="rId3" action="ppaction://hlinksldjump"/>
              </a:rPr>
              <a:t>毛色不同</a:t>
            </a:r>
            <a:endParaRPr lang="zh-CN" altLang="en-US" b="1" i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8" name="图片 11267" descr="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00563" cy="371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图片 11268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0"/>
            <a:ext cx="4643437" cy="371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图片 11269" descr="lm0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150" y="3213100"/>
            <a:ext cx="4824413" cy="364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文本框 11270"/>
          <p:cNvSpPr txBox="1"/>
          <p:nvPr/>
        </p:nvSpPr>
        <p:spPr>
          <a:xfrm>
            <a:off x="306388" y="260350"/>
            <a:ext cx="733425" cy="122396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b="1" dirty="0">
                <a:solidFill>
                  <a:srgbClr val="66FF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雌鹿</a:t>
            </a:r>
            <a:endParaRPr lang="zh-CN" altLang="en-US" b="1" dirty="0">
              <a:solidFill>
                <a:srgbClr val="66FF33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3" name="文本框 11272"/>
          <p:cNvSpPr txBox="1"/>
          <p:nvPr/>
        </p:nvSpPr>
        <p:spPr>
          <a:xfrm>
            <a:off x="8074025" y="358775"/>
            <a:ext cx="733425" cy="119856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雄鹿</a:t>
            </a:r>
            <a:endParaRPr lang="zh-CN" altLang="en-US" b="1" dirty="0">
              <a:solidFill>
                <a:srgbClr val="FF00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4" name="文本框 11273"/>
          <p:cNvSpPr txBox="1"/>
          <p:nvPr/>
        </p:nvSpPr>
        <p:spPr>
          <a:xfrm>
            <a:off x="3563938" y="3305175"/>
            <a:ext cx="171291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66FF"/>
                </a:solidFill>
                <a:latin typeface="Arial" panose="020B0604020202020204" pitchFamily="34" charset="0"/>
                <a:ea typeface="黑体" panose="02010609060101010101" pitchFamily="49" charset="-122"/>
                <a:hlinkClick r:id="rId4" action="ppaction://hlinksldjump"/>
              </a:rPr>
              <a:t>麋鹿群</a:t>
            </a:r>
            <a:endParaRPr lang="zh-CN" altLang="en-US" sz="4000" b="1" dirty="0">
              <a:solidFill>
                <a:srgbClr val="0066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0</TotalTime>
  <Words>2142</Words>
  <Application>WPS 演示</Application>
  <PresentationFormat>在屏幕上显示</PresentationFormat>
  <Paragraphs>117</Paragraphs>
  <Slides>31</Slides>
  <Notes>0</Notes>
  <HiddenSlides>0</HiddenSlides>
  <MMClips>5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Arial</vt:lpstr>
      <vt:lpstr>宋体</vt:lpstr>
      <vt:lpstr>Wingdings</vt:lpstr>
      <vt:lpstr>黑体</vt:lpstr>
      <vt:lpstr>楷体_GB2312</vt:lpstr>
      <vt:lpstr>Times New Roman</vt:lpstr>
      <vt:lpstr>仿宋_GB2312</vt:lpstr>
      <vt:lpstr>新宋体</vt:lpstr>
      <vt:lpstr>仿宋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soft.netnest.com.cn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软件仓库</dc:creator>
  <cp:lastModifiedBy>Administrator</cp:lastModifiedBy>
  <cp:revision>84</cp:revision>
  <dcterms:created xsi:type="dcterms:W3CDTF">2006-03-21T12:16:13Z</dcterms:created>
  <dcterms:modified xsi:type="dcterms:W3CDTF">2017-11-27T00:39:42Z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