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95" r:id="rId2"/>
    <p:sldId id="338"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6" r:id="rId21"/>
    <p:sldId id="357" r:id="rId22"/>
    <p:sldId id="358" r:id="rId23"/>
    <p:sldId id="360" r:id="rId24"/>
    <p:sldId id="361" r:id="rId25"/>
    <p:sldId id="362" r:id="rId26"/>
    <p:sldId id="363"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5F9B6A"/>
    <a:srgbClr val="FF00FF"/>
    <a:srgbClr val="9933FF"/>
    <a:srgbClr val="000000"/>
    <a:srgbClr val="FFFFFF"/>
    <a:srgbClr val="66FF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7015" autoAdjust="0"/>
    <p:restoredTop sz="94660"/>
  </p:normalViewPr>
  <p:slideViewPr>
    <p:cSldViewPr>
      <p:cViewPr varScale="1">
        <p:scale>
          <a:sx n="92" d="100"/>
          <a:sy n="92" d="100"/>
        </p:scale>
        <p:origin x="-1266" y="-108"/>
      </p:cViewPr>
      <p:guideLst>
        <p:guide orient="horz" pos="2160"/>
        <p:guide pos="2902"/>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atin typeface="Arial" panose="020B0604020202020204" pitchFamily="34" charset="0"/>
                <a:ea typeface="宋体" panose="02010600030101010101" pitchFamily="2" charset="-122"/>
              </a:defRPr>
            </a:lvl1pPr>
          </a:lstStyle>
          <a:p>
            <a:pPr>
              <a:defRPr/>
            </a:pPr>
            <a:fld id="{DCBBC18C-DDCC-4EE8-9556-80587E93E186}" type="datetimeFigureOut">
              <a:rPr lang="zh-CN" altLang="en-US"/>
              <a:pPr>
                <a:defRPr/>
              </a:pPr>
              <a:t>2017/11/9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atin typeface="Arial" panose="020B0604020202020204" pitchFamily="34" charset="0"/>
                <a:ea typeface="宋体" panose="02010600030101010101" pitchFamily="2" charset="-122"/>
              </a:defRPr>
            </a:lvl1pPr>
          </a:lstStyle>
          <a:p>
            <a:pPr>
              <a:defRPr/>
            </a:pPr>
            <a:fld id="{BF781CCC-7919-47CB-86C3-64ED1035E43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207C649-4859-4078-80BE-9BABA9458EAB}"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D5441AC-B058-4872-96A7-8A48D542280C}"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86D8599-8C22-4538-9854-D73D77D19EB2}"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A979FF3-78CA-4A14-B0E7-705DD0F79410}"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BE33197-9F81-4165-9A97-3D35AE6E88F5}"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5EE4900-43AB-4B72-A2A5-D931C92E59C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DA57EDF4-7738-4FE2-A14D-C40150ED9A78}"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0CEC0C1-7408-4EC9-98D3-FAAEA0F1A864}"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CAA16D8A-50BB-4639-889A-2F22379213C1}"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6CBCE60-6EF7-4DFC-AFEF-C8C74E1F180C}"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E4CD6F0-BFF4-4309-A3F0-A7B91548A8AE}"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6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en-US" altLang="zh-CN"/>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en-US" altLang="zh-CN"/>
          </a:p>
        </p:txBody>
      </p:sp>
      <p:sp>
        <p:nvSpPr>
          <p:cNvPr id="716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E74E8C9D-41F6-4C50-9781-606AD5D2F97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3492500" y="3213100"/>
            <a:ext cx="4751388" cy="417513"/>
          </a:xfrm>
          <a:prstGeom prst="rect">
            <a:avLst/>
          </a:prstGeom>
          <a:noFill/>
          <a:ln w="9525">
            <a:noFill/>
            <a:miter lim="800000"/>
            <a:headEnd/>
            <a:tailEnd/>
          </a:ln>
        </p:spPr>
        <p:txBody>
          <a:bodyPr>
            <a:spAutoFit/>
          </a:bodyPr>
          <a:lstStyle/>
          <a:p>
            <a:r>
              <a:rPr lang="en-US" altLang="zh-CN" sz="2000">
                <a:latin typeface="微软雅黑" pitchFamily="34" charset="-122"/>
                <a:sym typeface="微软雅黑" pitchFamily="34" charset="-122"/>
              </a:rPr>
              <a:t>        </a:t>
            </a:r>
            <a:r>
              <a:rPr lang="zh-CN" altLang="en-US" sz="2000">
                <a:latin typeface="微软雅黑" pitchFamily="34" charset="-122"/>
                <a:sym typeface="微软雅黑" pitchFamily="34" charset="-122"/>
              </a:rPr>
              <a:t> 语文</a:t>
            </a:r>
            <a:r>
              <a:rPr lang="en-US" altLang="zh-CN" sz="2000">
                <a:latin typeface="微软雅黑" pitchFamily="34" charset="-122"/>
                <a:sym typeface="微软雅黑" pitchFamily="34" charset="-122"/>
              </a:rPr>
              <a:t>S</a:t>
            </a:r>
            <a:r>
              <a:rPr lang="zh-CN" altLang="en-US" sz="2000">
                <a:latin typeface="微软雅黑" pitchFamily="34" charset="-122"/>
                <a:sym typeface="微软雅黑" pitchFamily="34" charset="-122"/>
              </a:rPr>
              <a:t>版    六年级上</a:t>
            </a:r>
            <a:endParaRPr lang="zh-CN" altLang="en-US" sz="2000">
              <a:latin typeface="微软雅黑" pitchFamily="34" charset="-122"/>
              <a:ea typeface="微软雅黑" pitchFamily="34" charset="-122"/>
            </a:endParaRPr>
          </a:p>
        </p:txBody>
      </p:sp>
      <p:sp>
        <p:nvSpPr>
          <p:cNvPr id="26626" name="文本框 2"/>
          <p:cNvSpPr txBox="1">
            <a:spLocks noChangeArrowheads="1"/>
          </p:cNvSpPr>
          <p:nvPr/>
        </p:nvSpPr>
        <p:spPr bwMode="auto">
          <a:xfrm>
            <a:off x="3703638" y="1930400"/>
            <a:ext cx="3168650" cy="809625"/>
          </a:xfrm>
          <a:prstGeom prst="rect">
            <a:avLst/>
          </a:prstGeom>
          <a:noFill/>
          <a:ln w="9525">
            <a:noFill/>
            <a:miter lim="800000"/>
            <a:headEnd/>
            <a:tailEnd/>
          </a:ln>
        </p:spPr>
        <p:txBody>
          <a:bodyPr>
            <a:spAutoFit/>
          </a:bodyPr>
          <a:lstStyle/>
          <a:p>
            <a:pPr algn="ctr"/>
            <a:r>
              <a:rPr lang="zh-CN" altLang="en-US" sz="4400" b="1">
                <a:solidFill>
                  <a:srgbClr val="FF6600"/>
                </a:solidFill>
                <a:latin typeface="微软雅黑" pitchFamily="34" charset="-122"/>
                <a:ea typeface="微软雅黑" pitchFamily="34" charset="-122"/>
                <a:sym typeface="+mn-ea"/>
              </a:rPr>
              <a:t>詹天佑</a:t>
            </a:r>
            <a:endParaRPr lang="zh-CN" altLang="en-US" sz="4400" b="1">
              <a:solidFill>
                <a:srgbClr val="5F9B6A"/>
              </a:solidFill>
              <a:latin typeface="微软雅黑" pitchFamily="34" charset="-122"/>
              <a:ea typeface="微软雅黑" pitchFamily="34" charset="-122"/>
            </a:endParaRPr>
          </a:p>
        </p:txBody>
      </p:sp>
      <p:sp>
        <p:nvSpPr>
          <p:cNvPr id="7" name="矩形 6"/>
          <p:cNvSpPr/>
          <p:nvPr/>
        </p:nvSpPr>
        <p:spPr>
          <a:xfrm>
            <a:off x="0" y="0"/>
            <a:ext cx="9144000" cy="549275"/>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6804025" y="17463"/>
            <a:ext cx="2303463" cy="747712"/>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等腰三角形 8"/>
          <p:cNvSpPr/>
          <p:nvPr/>
        </p:nvSpPr>
        <p:spPr>
          <a:xfrm rot="10800000" flipH="1">
            <a:off x="6588125" y="484188"/>
            <a:ext cx="360363" cy="287337"/>
          </a:xfrm>
          <a:prstGeom prs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Text Box 6"/>
          <p:cNvSpPr txBox="1">
            <a:spLocks noChangeArrowheads="1"/>
          </p:cNvSpPr>
          <p:nvPr/>
        </p:nvSpPr>
        <p:spPr bwMode="auto">
          <a:xfrm>
            <a:off x="395288" y="1125538"/>
            <a:ext cx="4176712" cy="6127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a:solidFill>
                  <a:schemeClr val="hlink"/>
                </a:solidFill>
                <a:latin typeface="Arial" panose="020B0604020202020204" pitchFamily="34" charset="0"/>
                <a:ea typeface="微软雅黑" panose="020B0503020204020204" pitchFamily="34" charset="-122"/>
              </a:rPr>
              <a:t>当时的背景</a:t>
            </a:r>
          </a:p>
        </p:txBody>
      </p:sp>
      <p:pic>
        <p:nvPicPr>
          <p:cNvPr id="25608" name="Picture 8" descr="t01cc1969ab437317f0"/>
          <p:cNvPicPr>
            <a:picLocks noChangeAspect="1" noChangeArrowheads="1"/>
          </p:cNvPicPr>
          <p:nvPr/>
        </p:nvPicPr>
        <p:blipFill>
          <a:blip r:embed="rId2"/>
          <a:srcRect/>
          <a:stretch>
            <a:fillRect/>
          </a:stretch>
        </p:blipFill>
        <p:spPr bwMode="auto">
          <a:xfrm>
            <a:off x="5003800" y="1052513"/>
            <a:ext cx="3824288" cy="3362325"/>
          </a:xfrm>
          <a:prstGeom prst="rect">
            <a:avLst/>
          </a:prstGeom>
          <a:noFill/>
          <a:ln w="9525">
            <a:noFill/>
            <a:miter lim="800000"/>
            <a:headEnd/>
            <a:tailEnd/>
          </a:ln>
        </p:spPr>
      </p:pic>
      <p:sp>
        <p:nvSpPr>
          <p:cNvPr id="25609" name="Text Box 9"/>
          <p:cNvSpPr txBox="1">
            <a:spLocks noChangeArrowheads="1"/>
          </p:cNvSpPr>
          <p:nvPr/>
        </p:nvSpPr>
        <p:spPr bwMode="auto">
          <a:xfrm>
            <a:off x="539750" y="2276475"/>
            <a:ext cx="4860925" cy="2255838"/>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dirty="0">
                <a:solidFill>
                  <a:srgbClr val="CC00FF"/>
                </a:solidFill>
                <a:latin typeface="微软雅黑" panose="020B0503020204020204" pitchFamily="34" charset="-122"/>
                <a:ea typeface="微软雅黑" panose="020B0503020204020204" pitchFamily="34" charset="-122"/>
              </a:rPr>
              <a:t>    </a:t>
            </a:r>
            <a:r>
              <a:rPr lang="zh-CN" altLang="en-US" sz="2800" dirty="0">
                <a:solidFill>
                  <a:srgbClr val="CC00FF"/>
                </a:solidFill>
                <a:latin typeface="微软雅黑" panose="020B0503020204020204" pitchFamily="34" charset="-122"/>
                <a:ea typeface="微软雅黑" panose="020B0503020204020204" pitchFamily="34" charset="-122"/>
              </a:rPr>
              <a:t>帝国主义</a:t>
            </a:r>
            <a:r>
              <a:rPr lang="zh-CN" altLang="en-US" sz="2800" dirty="0">
                <a:solidFill>
                  <a:srgbClr val="CC00FF"/>
                </a:solidFill>
                <a:latin typeface="微软雅黑" panose="020B0503020204020204" pitchFamily="34" charset="-122"/>
                <a:ea typeface="微软雅黑" panose="020B0503020204020204" pitchFamily="34" charset="-122"/>
              </a:rPr>
              <a:t>要掌控我国的交通要道：京张铁路。最后提出一个要求：清政府如果用本国的工程师来修筑铁路，他们就不再过问。 </a:t>
            </a:r>
          </a:p>
        </p:txBody>
      </p:sp>
      <p:pic>
        <p:nvPicPr>
          <p:cNvPr id="13321" name="Picture 2" descr="C:\Users\Administrator\Desktop\图库\图片大全\002 (1).png"/>
          <p:cNvPicPr>
            <a:picLocks noChangeAspect="1" noChangeArrowheads="1"/>
          </p:cNvPicPr>
          <p:nvPr/>
        </p:nvPicPr>
        <p:blipFill>
          <a:blip r:embed="rId3"/>
          <a:srcRect/>
          <a:stretch>
            <a:fillRect/>
          </a:stretch>
        </p:blipFill>
        <p:spPr bwMode="auto">
          <a:xfrm>
            <a:off x="6227763" y="4625975"/>
            <a:ext cx="2135187" cy="2232025"/>
          </a:xfrm>
          <a:prstGeom prst="rect">
            <a:avLst/>
          </a:prstGeom>
          <a:noFill/>
          <a:ln w="9525">
            <a:noFill/>
            <a:miter lim="800000"/>
            <a:headEnd/>
            <a:tailEnd/>
          </a:ln>
        </p:spPr>
      </p:pic>
      <p:sp>
        <p:nvSpPr>
          <p:cNvPr id="25611" name="WordArt 11"/>
          <p:cNvSpPr>
            <a:spLocks noChangeArrowheads="1" noChangeShapeType="1" noTextEdit="1"/>
          </p:cNvSpPr>
          <p:nvPr/>
        </p:nvSpPr>
        <p:spPr bwMode="auto">
          <a:xfrm>
            <a:off x="611560" y="4724400"/>
            <a:ext cx="5976565" cy="649288"/>
          </a:xfrm>
          <a:prstGeom prst="rect">
            <a:avLst/>
          </a:prstGeom>
        </p:spPr>
        <p:txBody>
          <a:bodyPr wrap="none" fromWordArt="1">
            <a:prstTxWarp prst="textPlain">
              <a:avLst>
                <a:gd name="adj" fmla="val 50000"/>
              </a:avLst>
            </a:prstTxWarp>
          </a:bodyPr>
          <a:lstStyle/>
          <a:p>
            <a:pPr algn="ctr">
              <a:defRPr/>
            </a:pPr>
            <a:r>
              <a:rPr lang="zh-CN" altLang="en-US" sz="3600" kern="10" dirty="0">
                <a:ln w="19050">
                  <a:solidFill>
                    <a:srgbClr val="99CCFF"/>
                  </a:solidFill>
                  <a:round/>
                </a:ln>
                <a:solidFill>
                  <a:srgbClr val="0066CC"/>
                </a:solidFill>
                <a:effectLst>
                  <a:outerShdw dist="35921" dir="2700000" algn="ctr" rotWithShape="0">
                    <a:srgbClr val="990000"/>
                  </a:outerShdw>
                </a:effectLst>
                <a:latin typeface="微软雅黑" panose="020B0503020204020204" pitchFamily="34" charset="-122"/>
                <a:ea typeface="微软雅黑" panose="020B0503020204020204" pitchFamily="34" charset="-122"/>
              </a:rPr>
              <a:t>说明京张铁路是我国的重要交通路线</a:t>
            </a:r>
            <a:r>
              <a:rPr lang="zh-CN" altLang="en-US" sz="3600" kern="10" dirty="0">
                <a:ln w="19050">
                  <a:solidFill>
                    <a:srgbClr val="99CCFF"/>
                  </a:solidFill>
                  <a:round/>
                </a:ln>
                <a:solidFill>
                  <a:srgbClr val="0066CC"/>
                </a:solidFill>
                <a:effectLst>
                  <a:outerShdw dist="35921" dir="2700000" algn="ctr" rotWithShape="0">
                    <a:srgbClr val="990000"/>
                  </a:outerShdw>
                </a:effectLst>
                <a:latin typeface="宋体" panose="02010600030101010101" pitchFamily="2" charset="-122"/>
                <a:ea typeface="宋体" panose="0201060003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21"/>
                                        </p:tgtEl>
                                        <p:attrNameLst>
                                          <p:attrName>style.visibility</p:attrName>
                                        </p:attrNameLst>
                                      </p:cBhvr>
                                      <p:to>
                                        <p:strVal val="visible"/>
                                      </p:to>
                                    </p:set>
                                    <p:anim calcmode="lin" valueType="num">
                                      <p:cBhvr additive="base">
                                        <p:cTn id="7" dur="500" fill="hold"/>
                                        <p:tgtEl>
                                          <p:spTgt spid="13321"/>
                                        </p:tgtEl>
                                        <p:attrNameLst>
                                          <p:attrName>ppt_x</p:attrName>
                                        </p:attrNameLst>
                                      </p:cBhvr>
                                      <p:tavLst>
                                        <p:tav tm="0">
                                          <p:val>
                                            <p:strVal val="#ppt_x"/>
                                          </p:val>
                                        </p:tav>
                                        <p:tav tm="100000">
                                          <p:val>
                                            <p:strVal val="#ppt_x"/>
                                          </p:val>
                                        </p:tav>
                                      </p:tavLst>
                                    </p:anim>
                                    <p:anim calcmode="lin" valueType="num">
                                      <p:cBhvr additive="base">
                                        <p:cTn id="8" dur="500" fill="hold"/>
                                        <p:tgtEl>
                                          <p:spTgt spid="133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606"/>
                                        </p:tgtEl>
                                        <p:attrNameLst>
                                          <p:attrName>style.visibility</p:attrName>
                                        </p:attrNameLst>
                                      </p:cBhvr>
                                      <p:to>
                                        <p:strVal val="visible"/>
                                      </p:to>
                                    </p:set>
                                    <p:anim calcmode="lin" valueType="num">
                                      <p:cBhvr additive="base">
                                        <p:cTn id="13" dur="500" fill="hold"/>
                                        <p:tgtEl>
                                          <p:spTgt spid="25606"/>
                                        </p:tgtEl>
                                        <p:attrNameLst>
                                          <p:attrName>ppt_x</p:attrName>
                                        </p:attrNameLst>
                                      </p:cBhvr>
                                      <p:tavLst>
                                        <p:tav tm="0">
                                          <p:val>
                                            <p:strVal val="#ppt_x"/>
                                          </p:val>
                                        </p:tav>
                                        <p:tav tm="100000">
                                          <p:val>
                                            <p:strVal val="#ppt_x"/>
                                          </p:val>
                                        </p:tav>
                                      </p:tavLst>
                                    </p:anim>
                                    <p:anim calcmode="lin" valueType="num">
                                      <p:cBhvr additive="base">
                                        <p:cTn id="14" dur="500" fill="hold"/>
                                        <p:tgtEl>
                                          <p:spTgt spid="2560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5609"/>
                                        </p:tgtEl>
                                        <p:attrNameLst>
                                          <p:attrName>style.visibility</p:attrName>
                                        </p:attrNameLst>
                                      </p:cBhvr>
                                      <p:to>
                                        <p:strVal val="visible"/>
                                      </p:to>
                                    </p:set>
                                    <p:anim calcmode="lin" valueType="num">
                                      <p:cBhvr additive="base">
                                        <p:cTn id="19" dur="500" fill="hold"/>
                                        <p:tgtEl>
                                          <p:spTgt spid="25609"/>
                                        </p:tgtEl>
                                        <p:attrNameLst>
                                          <p:attrName>ppt_x</p:attrName>
                                        </p:attrNameLst>
                                      </p:cBhvr>
                                      <p:tavLst>
                                        <p:tav tm="0">
                                          <p:val>
                                            <p:strVal val="#ppt_x"/>
                                          </p:val>
                                        </p:tav>
                                        <p:tav tm="100000">
                                          <p:val>
                                            <p:strVal val="#ppt_x"/>
                                          </p:val>
                                        </p:tav>
                                      </p:tavLst>
                                    </p:anim>
                                    <p:anim calcmode="lin" valueType="num">
                                      <p:cBhvr additive="base">
                                        <p:cTn id="20" dur="500" fill="hold"/>
                                        <p:tgtEl>
                                          <p:spTgt spid="2560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608"/>
                                        </p:tgtEl>
                                        <p:attrNameLst>
                                          <p:attrName>style.visibility</p:attrName>
                                        </p:attrNameLst>
                                      </p:cBhvr>
                                      <p:to>
                                        <p:strVal val="visible"/>
                                      </p:to>
                                    </p:set>
                                    <p:anim calcmode="lin" valueType="num">
                                      <p:cBhvr additive="base">
                                        <p:cTn id="25" dur="500" fill="hold"/>
                                        <p:tgtEl>
                                          <p:spTgt spid="25608"/>
                                        </p:tgtEl>
                                        <p:attrNameLst>
                                          <p:attrName>ppt_x</p:attrName>
                                        </p:attrNameLst>
                                      </p:cBhvr>
                                      <p:tavLst>
                                        <p:tav tm="0">
                                          <p:val>
                                            <p:strVal val="#ppt_x"/>
                                          </p:val>
                                        </p:tav>
                                        <p:tav tm="100000">
                                          <p:val>
                                            <p:strVal val="#ppt_x"/>
                                          </p:val>
                                        </p:tav>
                                      </p:tavLst>
                                    </p:anim>
                                    <p:anim calcmode="lin" valueType="num">
                                      <p:cBhvr additive="base">
                                        <p:cTn id="26" dur="500" fill="hold"/>
                                        <p:tgtEl>
                                          <p:spTgt spid="2560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321"/>
                                        </p:tgtEl>
                                        <p:attrNameLst>
                                          <p:attrName>style.visibility</p:attrName>
                                        </p:attrNameLst>
                                      </p:cBhvr>
                                      <p:to>
                                        <p:strVal val="visible"/>
                                      </p:to>
                                    </p:set>
                                    <p:anim calcmode="lin" valueType="num">
                                      <p:cBhvr additive="base">
                                        <p:cTn id="31" dur="500" fill="hold"/>
                                        <p:tgtEl>
                                          <p:spTgt spid="13321"/>
                                        </p:tgtEl>
                                        <p:attrNameLst>
                                          <p:attrName>ppt_x</p:attrName>
                                        </p:attrNameLst>
                                      </p:cBhvr>
                                      <p:tavLst>
                                        <p:tav tm="0">
                                          <p:val>
                                            <p:strVal val="#ppt_x"/>
                                          </p:val>
                                        </p:tav>
                                        <p:tav tm="100000">
                                          <p:val>
                                            <p:strVal val="#ppt_x"/>
                                          </p:val>
                                        </p:tav>
                                      </p:tavLst>
                                    </p:anim>
                                    <p:anim calcmode="lin" valueType="num">
                                      <p:cBhvr additive="base">
                                        <p:cTn id="32" dur="500" fill="hold"/>
                                        <p:tgtEl>
                                          <p:spTgt spid="133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5611"/>
                                        </p:tgtEl>
                                        <p:attrNameLst>
                                          <p:attrName>style.visibility</p:attrName>
                                        </p:attrNameLst>
                                      </p:cBhvr>
                                      <p:to>
                                        <p:strVal val="visible"/>
                                      </p:to>
                                    </p:set>
                                    <p:anim calcmode="lin" valueType="num">
                                      <p:cBhvr additive="base">
                                        <p:cTn id="37" dur="500" fill="hold"/>
                                        <p:tgtEl>
                                          <p:spTgt spid="25611"/>
                                        </p:tgtEl>
                                        <p:attrNameLst>
                                          <p:attrName>ppt_x</p:attrName>
                                        </p:attrNameLst>
                                      </p:cBhvr>
                                      <p:tavLst>
                                        <p:tav tm="0">
                                          <p:val>
                                            <p:strVal val="#ppt_x"/>
                                          </p:val>
                                        </p:tav>
                                        <p:tav tm="100000">
                                          <p:val>
                                            <p:strVal val="#ppt_x"/>
                                          </p:val>
                                        </p:tav>
                                      </p:tavLst>
                                    </p:anim>
                                    <p:anim calcmode="lin" valueType="num">
                                      <p:cBhvr additive="base">
                                        <p:cTn id="38" dur="500" fill="hold"/>
                                        <p:tgtEl>
                                          <p:spTgt spid="256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bldLvl="0" animBg="1"/>
      <p:bldP spid="25609"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图片 8" descr="2015-12-03_172343.jpg"/>
          <p:cNvPicPr>
            <a:picLocks noChangeAspect="1"/>
          </p:cNvPicPr>
          <p:nvPr/>
        </p:nvPicPr>
        <p:blipFill>
          <a:blip r:embed="rId2"/>
          <a:srcRect/>
          <a:stretch>
            <a:fillRect/>
          </a:stretch>
        </p:blipFill>
        <p:spPr bwMode="auto">
          <a:xfrm>
            <a:off x="0" y="1357313"/>
            <a:ext cx="9144000" cy="4791075"/>
          </a:xfrm>
          <a:prstGeom prst="rect">
            <a:avLst/>
          </a:prstGeom>
          <a:noFill/>
          <a:ln w="9525">
            <a:noFill/>
            <a:miter lim="800000"/>
            <a:headEnd/>
            <a:tailEnd/>
          </a:ln>
        </p:spPr>
      </p:pic>
      <p:sp>
        <p:nvSpPr>
          <p:cNvPr id="36866"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pPr>
              <a:buFont typeface="Arial" charset="0"/>
              <a:buNone/>
            </a:pPr>
            <a:r>
              <a:rPr lang="en-US" altLang="zh-CN"/>
              <a:t>   </a:t>
            </a:r>
          </a:p>
          <a:p>
            <a:pPr>
              <a:buFont typeface="Arial" charset="0"/>
              <a:buNone/>
            </a:pPr>
            <a:r>
              <a:rPr lang="en-US" altLang="zh-CN"/>
              <a:t>   </a:t>
            </a:r>
          </a:p>
        </p:txBody>
      </p:sp>
      <p:sp>
        <p:nvSpPr>
          <p:cNvPr id="36867" name="AutoShape 24"/>
          <p:cNvSpPr>
            <a:spLocks noChangeArrowheads="1"/>
          </p:cNvSpPr>
          <p:nvPr/>
        </p:nvSpPr>
        <p:spPr bwMode="auto">
          <a:xfrm>
            <a:off x="612775" y="1819275"/>
            <a:ext cx="3851275" cy="2752725"/>
          </a:xfrm>
          <a:prstGeom prst="roundRect">
            <a:avLst>
              <a:gd name="adj" fmla="val 16667"/>
            </a:avLst>
          </a:prstGeom>
          <a:gradFill rotWithShape="1">
            <a:gsLst>
              <a:gs pos="0">
                <a:srgbClr val="D4E1C9"/>
              </a:gs>
              <a:gs pos="100000">
                <a:schemeClr val="bg1"/>
              </a:gs>
            </a:gsLst>
            <a:lin ang="5400000" scaled="1"/>
          </a:gradFill>
          <a:ln w="9525">
            <a:solidFill>
              <a:srgbClr val="336600"/>
            </a:solidFill>
            <a:round/>
            <a:headEnd/>
            <a:tailEnd/>
          </a:ln>
        </p:spPr>
        <p:txBody>
          <a:bodyPr wrap="none" lIns="2520000" anchor="ctr"/>
          <a:lstStyle/>
          <a:p>
            <a:pPr marL="355600" indent="-355600">
              <a:buClr>
                <a:srgbClr val="336600"/>
              </a:buClr>
              <a:buSzPct val="75000"/>
              <a:buFont typeface="Wingdings" pitchFamily="2" charset="2"/>
              <a:buNone/>
            </a:pPr>
            <a:endParaRPr lang="zh-CN" altLang="en-US"/>
          </a:p>
        </p:txBody>
      </p:sp>
      <p:pic>
        <p:nvPicPr>
          <p:cNvPr id="36868" name="Picture 29" descr="01章_05-2"/>
          <p:cNvPicPr>
            <a:picLocks noChangeAspect="1" noChangeArrowheads="1"/>
          </p:cNvPicPr>
          <p:nvPr/>
        </p:nvPicPr>
        <p:blipFill>
          <a:blip r:embed="rId3"/>
          <a:srcRect/>
          <a:stretch>
            <a:fillRect/>
          </a:stretch>
        </p:blipFill>
        <p:spPr bwMode="auto">
          <a:xfrm>
            <a:off x="0" y="1557338"/>
            <a:ext cx="1000125" cy="993775"/>
          </a:xfrm>
          <a:prstGeom prst="rect">
            <a:avLst/>
          </a:prstGeom>
          <a:noFill/>
          <a:ln w="9525">
            <a:noFill/>
            <a:miter lim="800000"/>
            <a:headEnd/>
            <a:tailEnd/>
          </a:ln>
        </p:spPr>
      </p:pic>
      <p:sp>
        <p:nvSpPr>
          <p:cNvPr id="50191" name="Text Box 15"/>
          <p:cNvSpPr txBox="1">
            <a:spLocks noChangeArrowheads="1"/>
          </p:cNvSpPr>
          <p:nvPr/>
        </p:nvSpPr>
        <p:spPr bwMode="auto">
          <a:xfrm>
            <a:off x="3203575" y="4076700"/>
            <a:ext cx="2160588" cy="3667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endParaRPr lang="zh-CN" altLang="en-US">
              <a:latin typeface="Arial" panose="020B0604020202020204" pitchFamily="34" charset="0"/>
              <a:ea typeface="宋体" panose="02010600030101010101" pitchFamily="2" charset="-122"/>
            </a:endParaRPr>
          </a:p>
        </p:txBody>
      </p:sp>
      <p:sp>
        <p:nvSpPr>
          <p:cNvPr id="26633" name="Text Box 9"/>
          <p:cNvSpPr txBox="1">
            <a:spLocks noChangeArrowheads="1"/>
          </p:cNvSpPr>
          <p:nvPr/>
        </p:nvSpPr>
        <p:spPr bwMode="auto">
          <a:xfrm>
            <a:off x="4632325" y="1812925"/>
            <a:ext cx="4357688" cy="3109913"/>
          </a:xfrm>
          <a:prstGeom prst="rect">
            <a:avLst/>
          </a:prstGeom>
          <a:solidFill>
            <a:srgbClr val="FFC000"/>
          </a:solid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sz="2800" dirty="0">
                <a:latin typeface="Arial" panose="020B0604020202020204" pitchFamily="34" charset="0"/>
                <a:ea typeface="微软雅黑" panose="020B0503020204020204" pitchFamily="34" charset="-122"/>
              </a:rPr>
              <a:t>帝国主义者完全想错了，</a:t>
            </a:r>
            <a:r>
              <a:rPr lang="zh-CN" altLang="en-US" sz="2800" dirty="0">
                <a:latin typeface="Arial" panose="020B0604020202020204" pitchFamily="34" charset="0"/>
                <a:ea typeface="微软雅黑" panose="020B0503020204020204" pitchFamily="34" charset="-122"/>
              </a:rPr>
              <a:t>中国</a:t>
            </a:r>
            <a:r>
              <a:rPr lang="zh-CN" altLang="en-US" sz="2800" dirty="0">
                <a:latin typeface="Arial" panose="020B0604020202020204" pitchFamily="34" charset="0"/>
                <a:ea typeface="微软雅黑" panose="020B0503020204020204" pitchFamily="34" charset="-122"/>
              </a:rPr>
              <a:t>那时候已经有了自己的</a:t>
            </a:r>
            <a:r>
              <a:rPr lang="zh-CN" altLang="en-US" sz="2800" dirty="0">
                <a:latin typeface="Arial" panose="020B0604020202020204" pitchFamily="34" charset="0"/>
                <a:ea typeface="微软雅黑" panose="020B0503020204020204" pitchFamily="34" charset="-122"/>
              </a:rPr>
              <a:t>工程师</a:t>
            </a:r>
            <a:r>
              <a:rPr lang="zh-CN" altLang="en-US" sz="2800" dirty="0">
                <a:latin typeface="Arial" panose="020B0604020202020204" pitchFamily="34" charset="0"/>
                <a:ea typeface="微软雅黑" panose="020B0503020204020204" pitchFamily="34" charset="-122"/>
              </a:rPr>
              <a:t>，詹天佑就是其中一位</a:t>
            </a:r>
            <a:r>
              <a:rPr lang="zh-CN" altLang="en-US" sz="2800" dirty="0">
                <a:latin typeface="Arial" panose="020B0604020202020204" pitchFamily="34" charset="0"/>
                <a:ea typeface="微软雅黑" panose="020B0503020204020204" pitchFamily="34" charset="-122"/>
              </a:rPr>
              <a:t>。</a:t>
            </a:r>
            <a:r>
              <a:rPr lang="en-US" altLang="zh-CN" sz="2800" dirty="0">
                <a:latin typeface="Arial" panose="020B0604020202020204" pitchFamily="34" charset="0"/>
                <a:ea typeface="微软雅黑" panose="020B0503020204020204" pitchFamily="34" charset="-122"/>
              </a:rPr>
              <a:t>1905</a:t>
            </a:r>
            <a:r>
              <a:rPr lang="zh-CN" altLang="en-US" sz="2800" dirty="0">
                <a:latin typeface="Arial" panose="020B0604020202020204" pitchFamily="34" charset="0"/>
                <a:ea typeface="微软雅黑" panose="020B0503020204020204" pitchFamily="34" charset="-122"/>
              </a:rPr>
              <a:t>年，清政府任命</a:t>
            </a:r>
            <a:r>
              <a:rPr lang="zh-CN" altLang="en-US" sz="2800" dirty="0">
                <a:latin typeface="Arial" panose="020B0604020202020204" pitchFamily="34" charset="0"/>
                <a:ea typeface="微软雅黑" panose="020B0503020204020204" pitchFamily="34" charset="-122"/>
              </a:rPr>
              <a:t>詹天佑为</a:t>
            </a:r>
            <a:r>
              <a:rPr lang="zh-CN" altLang="en-US" sz="2800" dirty="0">
                <a:latin typeface="Arial" panose="020B0604020202020204" pitchFamily="34" charset="0"/>
                <a:ea typeface="微软雅黑" panose="020B0503020204020204" pitchFamily="34" charset="-122"/>
              </a:rPr>
              <a:t>总工程师，修筑从北京</a:t>
            </a:r>
            <a:r>
              <a:rPr lang="zh-CN" altLang="en-US" sz="2800" dirty="0">
                <a:latin typeface="Arial" panose="020B0604020202020204" pitchFamily="34" charset="0"/>
                <a:ea typeface="微软雅黑" panose="020B0503020204020204" pitchFamily="34" charset="-122"/>
              </a:rPr>
              <a:t>到张家口</a:t>
            </a:r>
            <a:r>
              <a:rPr lang="zh-CN" altLang="en-US" sz="2800" dirty="0">
                <a:latin typeface="Arial" panose="020B0604020202020204" pitchFamily="34" charset="0"/>
                <a:ea typeface="微软雅黑" panose="020B0503020204020204" pitchFamily="34" charset="-122"/>
              </a:rPr>
              <a:t>的铁路。</a:t>
            </a:r>
          </a:p>
        </p:txBody>
      </p:sp>
      <p:sp>
        <p:nvSpPr>
          <p:cNvPr id="26634" name="Text Box 10"/>
          <p:cNvSpPr txBox="1">
            <a:spLocks noChangeArrowheads="1"/>
          </p:cNvSpPr>
          <p:nvPr/>
        </p:nvSpPr>
        <p:spPr bwMode="auto">
          <a:xfrm>
            <a:off x="1000125" y="2332038"/>
            <a:ext cx="3313113" cy="22161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latin typeface="Arial" panose="020B0604020202020204" pitchFamily="34" charset="0"/>
                <a:ea typeface="微软雅黑" panose="020B0503020204020204" pitchFamily="34" charset="-122"/>
              </a:rPr>
              <a:t>面对外国人</a:t>
            </a:r>
            <a:r>
              <a:rPr lang="zh-CN" altLang="en-US" sz="2400" dirty="0">
                <a:latin typeface="Arial" panose="020B0604020202020204" pitchFamily="34" charset="0"/>
                <a:ea typeface="微软雅黑" panose="020B0503020204020204" pitchFamily="34" charset="-122"/>
              </a:rPr>
              <a:t>对我国赤裸裸的嘲笑</a:t>
            </a:r>
            <a:r>
              <a:rPr lang="zh-CN" altLang="en-US" sz="2000" dirty="0">
                <a:latin typeface="Arial" panose="020B0604020202020204" pitchFamily="34" charset="0"/>
                <a:ea typeface="宋体" panose="02010600030101010101" pitchFamily="2" charset="-122"/>
              </a:rPr>
              <a:t>。</a:t>
            </a:r>
            <a:endParaRPr lang="en-US" altLang="zh-CN" sz="2000" dirty="0">
              <a:latin typeface="Arial" panose="020B0604020202020204" pitchFamily="34" charset="0"/>
              <a:ea typeface="宋体" panose="02010600030101010101" pitchFamily="2" charset="-122"/>
            </a:endParaRPr>
          </a:p>
          <a:p>
            <a:pPr>
              <a:spcBef>
                <a:spcPct val="50000"/>
              </a:spcBef>
              <a:defRPr/>
            </a:pPr>
            <a:r>
              <a:rPr lang="zh-CN" altLang="en-US" sz="2400" dirty="0">
                <a:latin typeface="Arial" panose="020B0604020202020204" pitchFamily="34" charset="0"/>
                <a:ea typeface="微软雅黑" panose="020B0503020204020204" pitchFamily="34" charset="-122"/>
              </a:rPr>
              <a:t>中国人：认为争了一口气。</a:t>
            </a:r>
          </a:p>
          <a:p>
            <a:pPr>
              <a:spcBef>
                <a:spcPct val="50000"/>
              </a:spcBef>
              <a:defRPr/>
            </a:pPr>
            <a:endParaRPr lang="zh-CN" altLang="en-US" sz="2000" dirty="0">
              <a:latin typeface="Arial" panose="020B0604020202020204" pitchFamily="34" charset="0"/>
              <a:ea typeface="宋体" panose="02010600030101010101" pitchFamily="2" charset="-122"/>
            </a:endParaRPr>
          </a:p>
        </p:txBody>
      </p:sp>
      <p:sp>
        <p:nvSpPr>
          <p:cNvPr id="26635" name="Text Box 11"/>
          <p:cNvSpPr txBox="1">
            <a:spLocks noChangeArrowheads="1"/>
          </p:cNvSpPr>
          <p:nvPr/>
        </p:nvSpPr>
        <p:spPr bwMode="auto">
          <a:xfrm>
            <a:off x="1192213" y="5256213"/>
            <a:ext cx="6911975" cy="976312"/>
          </a:xfrm>
          <a:prstGeom prst="rect">
            <a:avLst/>
          </a:prstGeom>
          <a:solidFill>
            <a:srgbClr val="FFFF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dirty="0">
                <a:solidFill>
                  <a:srgbClr val="009900"/>
                </a:solidFill>
                <a:latin typeface="Arial" panose="020B0604020202020204" pitchFamily="34" charset="0"/>
                <a:ea typeface="微软雅黑" panose="020B0503020204020204" pitchFamily="34" charset="-122"/>
              </a:rPr>
              <a:t>有一家外国报纸轻蔑地说∶“能在南口以北修筑铁路的中国工程师还没有出世呢。”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33"/>
                                        </p:tgtEl>
                                        <p:attrNameLst>
                                          <p:attrName>style.visibility</p:attrName>
                                        </p:attrNameLst>
                                      </p:cBhvr>
                                      <p:to>
                                        <p:strVal val="visible"/>
                                      </p:to>
                                    </p:set>
                                    <p:anim calcmode="lin" valueType="num">
                                      <p:cBhvr additive="base">
                                        <p:cTn id="7" dur="500" fill="hold"/>
                                        <p:tgtEl>
                                          <p:spTgt spid="26633"/>
                                        </p:tgtEl>
                                        <p:attrNameLst>
                                          <p:attrName>ppt_x</p:attrName>
                                        </p:attrNameLst>
                                      </p:cBhvr>
                                      <p:tavLst>
                                        <p:tav tm="0">
                                          <p:val>
                                            <p:strVal val="#ppt_x"/>
                                          </p:val>
                                        </p:tav>
                                        <p:tav tm="100000">
                                          <p:val>
                                            <p:strVal val="#ppt_x"/>
                                          </p:val>
                                        </p:tav>
                                      </p:tavLst>
                                    </p:anim>
                                    <p:anim calcmode="lin" valueType="num">
                                      <p:cBhvr additive="base">
                                        <p:cTn id="8" dur="500" fill="hold"/>
                                        <p:tgtEl>
                                          <p:spTgt spid="266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6635"/>
                                        </p:tgtEl>
                                        <p:attrNameLst>
                                          <p:attrName>style.visibility</p:attrName>
                                        </p:attrNameLst>
                                      </p:cBhvr>
                                      <p:to>
                                        <p:strVal val="visible"/>
                                      </p:to>
                                    </p:set>
                                    <p:animEffect transition="in" filter="blinds(horizontal)">
                                      <p:cBhvr>
                                        <p:cTn id="13" dur="500"/>
                                        <p:tgtEl>
                                          <p:spTgt spid="2663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6634"/>
                                        </p:tgtEl>
                                        <p:attrNameLst>
                                          <p:attrName>style.visibility</p:attrName>
                                        </p:attrNameLst>
                                      </p:cBhvr>
                                      <p:to>
                                        <p:strVal val="visible"/>
                                      </p:to>
                                    </p:set>
                                    <p:anim calcmode="lin" valueType="num">
                                      <p:cBhvr additive="base">
                                        <p:cTn id="18" dur="500" fill="hold"/>
                                        <p:tgtEl>
                                          <p:spTgt spid="26634"/>
                                        </p:tgtEl>
                                        <p:attrNameLst>
                                          <p:attrName>ppt_x</p:attrName>
                                        </p:attrNameLst>
                                      </p:cBhvr>
                                      <p:tavLst>
                                        <p:tav tm="0">
                                          <p:val>
                                            <p:strVal val="#ppt_x"/>
                                          </p:val>
                                        </p:tav>
                                        <p:tav tm="100000">
                                          <p:val>
                                            <p:strVal val="#ppt_x"/>
                                          </p:val>
                                        </p:tav>
                                      </p:tavLst>
                                    </p:anim>
                                    <p:anim calcmode="lin" valueType="num">
                                      <p:cBhvr additive="base">
                                        <p:cTn id="19" dur="500" fill="hold"/>
                                        <p:tgtEl>
                                          <p:spTgt spid="266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3" grpId="0" bldLvl="0" animBg="1"/>
      <p:bldP spid="26634" grpId="0" bldLvl="0" animBg="1"/>
      <p:bldP spid="2663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图片 7" descr="2015-12-03_172343.jpg"/>
          <p:cNvPicPr>
            <a:picLocks noChangeAspect="1"/>
          </p:cNvPicPr>
          <p:nvPr/>
        </p:nvPicPr>
        <p:blipFill>
          <a:blip r:embed="rId2"/>
          <a:srcRect/>
          <a:stretch>
            <a:fillRect/>
          </a:stretch>
        </p:blipFill>
        <p:spPr bwMode="auto">
          <a:xfrm>
            <a:off x="0" y="1071563"/>
            <a:ext cx="9144000" cy="5076825"/>
          </a:xfrm>
          <a:prstGeom prst="rect">
            <a:avLst/>
          </a:prstGeom>
          <a:noFill/>
          <a:ln w="9525">
            <a:noFill/>
            <a:miter lim="800000"/>
            <a:headEnd/>
            <a:tailEnd/>
          </a:ln>
        </p:spPr>
      </p:pic>
      <p:sp>
        <p:nvSpPr>
          <p:cNvPr id="24585" name="AutoShape 9"/>
          <p:cNvSpPr>
            <a:spLocks noChangeArrowheads="1"/>
          </p:cNvSpPr>
          <p:nvPr/>
        </p:nvSpPr>
        <p:spPr bwMode="auto">
          <a:xfrm>
            <a:off x="4211638" y="1285875"/>
            <a:ext cx="3600450" cy="1711325"/>
          </a:xfrm>
          <a:prstGeom prst="cloudCallout">
            <a:avLst>
              <a:gd name="adj1" fmla="val 59833"/>
              <a:gd name="adj2" fmla="val 66222"/>
            </a:avLst>
          </a:prstGeom>
          <a:solidFill>
            <a:schemeClr val="accent1"/>
          </a:solidFill>
          <a:ln w="9525">
            <a:noFill/>
            <a:round/>
            <a:headEnd/>
            <a:tailEnd/>
          </a:ln>
          <a:effectLst>
            <a:prstShdw prst="shdw17" dist="17961" dir="2700000">
              <a:srgbClr val="708688"/>
            </a:prstShdw>
          </a:effectLst>
        </p:spPr>
        <p:txBody>
          <a:bodyPr/>
          <a:lstStyle/>
          <a:p>
            <a:pPr algn="ctr"/>
            <a:endParaRPr lang="zh-CN" altLang="en-US"/>
          </a:p>
        </p:txBody>
      </p:sp>
      <p:sp>
        <p:nvSpPr>
          <p:cNvPr id="3" name="流程图: 可选过程 8"/>
          <p:cNvSpPr/>
          <p:nvPr/>
        </p:nvSpPr>
        <p:spPr bwMode="auto">
          <a:xfrm>
            <a:off x="612775" y="2482850"/>
            <a:ext cx="4032250" cy="3589338"/>
          </a:xfrm>
          <a:prstGeom prst="flowChartAlternateProcess">
            <a:avLst/>
          </a:prstGeom>
          <a:solidFill>
            <a:schemeClr val="bg1"/>
          </a:solidFill>
          <a:ln w="9525" cap="flat" cmpd="sng" algn="ctr">
            <a:solidFill>
              <a:schemeClr val="accent6">
                <a:lumMod val="60000"/>
                <a:lumOff val="40000"/>
              </a:schemeClr>
            </a:solidFill>
            <a:prstDash val="solid"/>
            <a:round/>
            <a:headEnd type="none" w="med" len="med"/>
            <a:tailEnd type="none" w="med" len="med"/>
          </a:ln>
          <a:effectLst/>
        </p:spPr>
        <p:txBody>
          <a:bodyPr/>
          <a:lstStyle/>
          <a:p>
            <a:pPr>
              <a:buFont typeface="Arial" panose="020B0604020202020204" pitchFamily="34" charset="0"/>
              <a:buNone/>
              <a:defRPr/>
            </a:pPr>
            <a:endParaRPr lang="zh-CN" altLang="en-US">
              <a:solidFill>
                <a:schemeClr val="hlink"/>
              </a:solidFill>
              <a:latin typeface="微软雅黑" panose="020B0503020204020204" pitchFamily="34" charset="-122"/>
              <a:ea typeface="微软雅黑" panose="020B0503020204020204" pitchFamily="34" charset="-122"/>
            </a:endParaRPr>
          </a:p>
        </p:txBody>
      </p:sp>
      <p:sp>
        <p:nvSpPr>
          <p:cNvPr id="24588" name="Text Box 12"/>
          <p:cNvSpPr txBox="1">
            <a:spLocks noChangeArrowheads="1"/>
          </p:cNvSpPr>
          <p:nvPr/>
        </p:nvSpPr>
        <p:spPr bwMode="auto">
          <a:xfrm>
            <a:off x="1116013" y="4292600"/>
            <a:ext cx="2808287" cy="3667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endParaRPr lang="zh-CN" altLang="en-US">
              <a:latin typeface="Arial" panose="020B0604020202020204" pitchFamily="34" charset="0"/>
              <a:ea typeface="宋体" panose="02010600030101010101" pitchFamily="2" charset="-122"/>
            </a:endParaRPr>
          </a:p>
        </p:txBody>
      </p:sp>
      <p:sp>
        <p:nvSpPr>
          <p:cNvPr id="27662" name="Text Box 14"/>
          <p:cNvSpPr txBox="1">
            <a:spLocks noChangeArrowheads="1"/>
          </p:cNvSpPr>
          <p:nvPr/>
        </p:nvSpPr>
        <p:spPr bwMode="auto">
          <a:xfrm>
            <a:off x="785813" y="2571750"/>
            <a:ext cx="3816350" cy="353536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dirty="0">
                <a:solidFill>
                  <a:srgbClr val="CC00FF"/>
                </a:solidFill>
                <a:latin typeface="微软雅黑" panose="020B0503020204020204" pitchFamily="34" charset="-122"/>
                <a:ea typeface="微软雅黑" panose="020B0503020204020204" pitchFamily="34" charset="-122"/>
              </a:rPr>
              <a:t>原来，从南口往北过居庸关到八达岭，一路都是</a:t>
            </a:r>
            <a:r>
              <a:rPr lang="zh-CN" altLang="en-US" sz="2800" dirty="0">
                <a:solidFill>
                  <a:schemeClr val="accent2"/>
                </a:solidFill>
                <a:latin typeface="微软雅黑" panose="020B0503020204020204" pitchFamily="34" charset="-122"/>
                <a:ea typeface="微软雅黑" panose="020B0503020204020204" pitchFamily="34" charset="-122"/>
              </a:rPr>
              <a:t>高山深涧、悬崖峭壁</a:t>
            </a:r>
            <a:r>
              <a:rPr lang="zh-CN" altLang="en-US" sz="2800" dirty="0">
                <a:solidFill>
                  <a:srgbClr val="CC00FF"/>
                </a:solidFill>
                <a:latin typeface="微软雅黑" panose="020B0503020204020204" pitchFamily="34" charset="-122"/>
                <a:ea typeface="微软雅黑" panose="020B0503020204020204" pitchFamily="34" charset="-122"/>
              </a:rPr>
              <a:t>。他们认为，这样</a:t>
            </a:r>
            <a:r>
              <a:rPr lang="zh-CN" altLang="en-US" sz="2800" dirty="0">
                <a:solidFill>
                  <a:schemeClr val="accent2"/>
                </a:solidFill>
                <a:latin typeface="微软雅黑" panose="020B0503020204020204" pitchFamily="34" charset="-122"/>
                <a:ea typeface="微软雅黑" panose="020B0503020204020204" pitchFamily="34" charset="-122"/>
              </a:rPr>
              <a:t>艰巨</a:t>
            </a:r>
            <a:r>
              <a:rPr lang="zh-CN" altLang="en-US" sz="2800" dirty="0">
                <a:solidFill>
                  <a:srgbClr val="CC00FF"/>
                </a:solidFill>
                <a:latin typeface="微软雅黑" panose="020B0503020204020204" pitchFamily="34" charset="-122"/>
                <a:ea typeface="微软雅黑" panose="020B0503020204020204" pitchFamily="34" charset="-122"/>
              </a:rPr>
              <a:t>的工程，外国著名的工程师也不敢轻易尝试，中国人是无论如何完成不了的。 </a:t>
            </a:r>
          </a:p>
        </p:txBody>
      </p:sp>
      <p:sp>
        <p:nvSpPr>
          <p:cNvPr id="27663" name="Text Box 15"/>
          <p:cNvSpPr txBox="1">
            <a:spLocks noChangeArrowheads="1"/>
          </p:cNvSpPr>
          <p:nvPr/>
        </p:nvSpPr>
        <p:spPr bwMode="auto">
          <a:xfrm>
            <a:off x="5148263" y="1412875"/>
            <a:ext cx="2160587" cy="12001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solidFill>
                  <a:srgbClr val="FF0000"/>
                </a:solidFill>
                <a:latin typeface="微软雅黑" panose="020B0503020204020204" pitchFamily="34" charset="-122"/>
                <a:ea typeface="微软雅黑" panose="020B0503020204020204" pitchFamily="34" charset="-122"/>
              </a:rPr>
              <a:t>说明京张铁路的修建真的不是容易</a:t>
            </a:r>
            <a:r>
              <a:rPr lang="zh-CN" altLang="en-US" sz="2400" dirty="0">
                <a:solidFill>
                  <a:srgbClr val="FF0000"/>
                </a:solidFill>
                <a:latin typeface="微软雅黑" panose="020B0503020204020204" pitchFamily="34" charset="-122"/>
                <a:ea typeface="微软雅黑" panose="020B0503020204020204" pitchFamily="34" charset="-122"/>
              </a:rPr>
              <a:t>的事情。 </a:t>
            </a:r>
            <a:endParaRPr lang="zh-CN" altLang="en-US" sz="2400"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62"/>
                                        </p:tgtEl>
                                        <p:attrNameLst>
                                          <p:attrName>style.visibility</p:attrName>
                                        </p:attrNameLst>
                                      </p:cBhvr>
                                      <p:to>
                                        <p:strVal val="visible"/>
                                      </p:to>
                                    </p:set>
                                    <p:anim calcmode="lin" valueType="num">
                                      <p:cBhvr additive="base">
                                        <p:cTn id="7" dur="500" fill="hold"/>
                                        <p:tgtEl>
                                          <p:spTgt spid="27662"/>
                                        </p:tgtEl>
                                        <p:attrNameLst>
                                          <p:attrName>ppt_x</p:attrName>
                                        </p:attrNameLst>
                                      </p:cBhvr>
                                      <p:tavLst>
                                        <p:tav tm="0">
                                          <p:val>
                                            <p:strVal val="#ppt_x"/>
                                          </p:val>
                                        </p:tav>
                                        <p:tav tm="100000">
                                          <p:val>
                                            <p:strVal val="#ppt_x"/>
                                          </p:val>
                                        </p:tav>
                                      </p:tavLst>
                                    </p:anim>
                                    <p:anim calcmode="lin" valueType="num">
                                      <p:cBhvr additive="base">
                                        <p:cTn id="8" dur="500" fill="hold"/>
                                        <p:tgtEl>
                                          <p:spTgt spid="276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4585"/>
                                        </p:tgtEl>
                                        <p:attrNameLst>
                                          <p:attrName>style.visibility</p:attrName>
                                        </p:attrNameLst>
                                      </p:cBhvr>
                                      <p:to>
                                        <p:strVal val="visible"/>
                                      </p:to>
                                    </p:set>
                                    <p:animEffect transition="in" filter="box(in)">
                                      <p:cBhvr>
                                        <p:cTn id="13" dur="500"/>
                                        <p:tgtEl>
                                          <p:spTgt spid="2458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7663"/>
                                        </p:tgtEl>
                                        <p:attrNameLst>
                                          <p:attrName>style.visibility</p:attrName>
                                        </p:attrNameLst>
                                      </p:cBhvr>
                                      <p:to>
                                        <p:strVal val="visible"/>
                                      </p:to>
                                    </p:set>
                                    <p:anim calcmode="lin" valueType="num">
                                      <p:cBhvr additive="base">
                                        <p:cTn id="18" dur="500" fill="hold"/>
                                        <p:tgtEl>
                                          <p:spTgt spid="27663"/>
                                        </p:tgtEl>
                                        <p:attrNameLst>
                                          <p:attrName>ppt_x</p:attrName>
                                        </p:attrNameLst>
                                      </p:cBhvr>
                                      <p:tavLst>
                                        <p:tav tm="0">
                                          <p:val>
                                            <p:strVal val="#ppt_x"/>
                                          </p:val>
                                        </p:tav>
                                        <p:tav tm="100000">
                                          <p:val>
                                            <p:strVal val="#ppt_x"/>
                                          </p:val>
                                        </p:tav>
                                      </p:tavLst>
                                    </p:anim>
                                    <p:anim calcmode="lin" valueType="num">
                                      <p:cBhvr additive="base">
                                        <p:cTn id="19" dur="500" fill="hold"/>
                                        <p:tgtEl>
                                          <p:spTgt spid="276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5" grpId="0" bldLvl="0" animBg="1"/>
      <p:bldP spid="27662" grpId="0" bldLvl="0" animBg="1"/>
      <p:bldP spid="2766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图片 10" descr="2015-12-03_172343.jpg"/>
          <p:cNvPicPr>
            <a:picLocks noChangeAspect="1"/>
          </p:cNvPicPr>
          <p:nvPr/>
        </p:nvPicPr>
        <p:blipFill>
          <a:blip r:embed="rId2"/>
          <a:srcRect/>
          <a:stretch>
            <a:fillRect/>
          </a:stretch>
        </p:blipFill>
        <p:spPr bwMode="auto">
          <a:xfrm>
            <a:off x="0" y="1071563"/>
            <a:ext cx="9144000" cy="5076825"/>
          </a:xfrm>
          <a:prstGeom prst="rect">
            <a:avLst/>
          </a:prstGeom>
          <a:noFill/>
          <a:ln w="9525">
            <a:noFill/>
            <a:miter lim="800000"/>
            <a:headEnd/>
            <a:tailEnd/>
          </a:ln>
        </p:spPr>
      </p:pic>
      <p:sp>
        <p:nvSpPr>
          <p:cNvPr id="38914"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pPr>
              <a:buFont typeface="Arial" charset="0"/>
              <a:buNone/>
            </a:pPr>
            <a:r>
              <a:rPr lang="en-US" altLang="zh-CN"/>
              <a:t>   </a:t>
            </a:r>
          </a:p>
          <a:p>
            <a:pPr>
              <a:buFont typeface="Arial" charset="0"/>
              <a:buNone/>
            </a:pPr>
            <a:r>
              <a:rPr lang="en-US" altLang="zh-CN"/>
              <a:t>   </a:t>
            </a:r>
          </a:p>
        </p:txBody>
      </p:sp>
      <p:pic>
        <p:nvPicPr>
          <p:cNvPr id="38915" name="Picture 4" descr="01章_02-2"/>
          <p:cNvPicPr>
            <a:picLocks noChangeAspect="1" noChangeArrowheads="1"/>
          </p:cNvPicPr>
          <p:nvPr/>
        </p:nvPicPr>
        <p:blipFill>
          <a:blip r:embed="rId3"/>
          <a:srcRect/>
          <a:stretch>
            <a:fillRect/>
          </a:stretch>
        </p:blipFill>
        <p:spPr bwMode="auto">
          <a:xfrm>
            <a:off x="971550" y="2060575"/>
            <a:ext cx="7092950" cy="1881188"/>
          </a:xfrm>
          <a:prstGeom prst="rect">
            <a:avLst/>
          </a:prstGeom>
          <a:noFill/>
          <a:ln w="9525">
            <a:noFill/>
            <a:miter lim="800000"/>
            <a:headEnd/>
            <a:tailEnd/>
          </a:ln>
        </p:spPr>
      </p:pic>
      <p:sp>
        <p:nvSpPr>
          <p:cNvPr id="53267" name="WordArt 19"/>
          <p:cNvSpPr>
            <a:spLocks noChangeArrowheads="1" noChangeShapeType="1" noTextEdit="1"/>
          </p:cNvSpPr>
          <p:nvPr/>
        </p:nvSpPr>
        <p:spPr bwMode="auto">
          <a:xfrm>
            <a:off x="0" y="1773238"/>
            <a:ext cx="1584325" cy="935037"/>
          </a:xfrm>
          <a:prstGeom prst="rect">
            <a:avLst/>
          </a:prstGeom>
        </p:spPr>
        <p:txBody>
          <a:bodyPr wrap="none" fromWordArt="1">
            <a:prstTxWarp prst="textCascadeUp">
              <a:avLst>
                <a:gd name="adj" fmla="val 44444"/>
              </a:avLst>
            </a:prstTxWarp>
            <a:scene3d>
              <a:camera prst="legacyPerspectiveFront">
                <a:rot lat="20519994" lon="1080000" rev="0"/>
              </a:camera>
              <a:lightRig rig="legacyHarsh2" dir="b"/>
            </a:scene3d>
            <a:sp3d extrusionH="430200" prstMaterial="legacyMatte">
              <a:extrusionClr>
                <a:srgbClr val="FF6600"/>
              </a:extrusionClr>
            </a:sp3d>
          </a:bodyPr>
          <a:lstStyle/>
          <a:p>
            <a:pPr algn="ctr">
              <a:defRPr/>
            </a:pPr>
            <a:r>
              <a:rPr lang="zh-CN" altLang="en-US" sz="3600" kern="10" dirty="0">
                <a:ln w="9525">
                  <a:round/>
                </a:ln>
                <a:gradFill rotWithShape="1">
                  <a:gsLst>
                    <a:gs pos="0">
                      <a:srgbClr val="FFE701"/>
                    </a:gs>
                    <a:gs pos="100000">
                      <a:srgbClr val="FE3E02"/>
                    </a:gs>
                  </a:gsLst>
                  <a:lin ang="5400000" scaled="1"/>
                </a:gradFill>
                <a:latin typeface="微软雅黑" panose="020B0503020204020204" pitchFamily="34" charset="-122"/>
                <a:ea typeface="微软雅黑" panose="020B0503020204020204" pitchFamily="34" charset="-122"/>
              </a:rPr>
              <a:t>思考</a:t>
            </a:r>
            <a:r>
              <a:rPr lang="zh-CN" altLang="en-US" sz="3600" kern="10" dirty="0">
                <a:ln w="9525">
                  <a:round/>
                </a:ln>
                <a:gradFill rotWithShape="1">
                  <a:gsLst>
                    <a:gs pos="0">
                      <a:srgbClr val="FFE701"/>
                    </a:gs>
                    <a:gs pos="100000">
                      <a:srgbClr val="FE3E02"/>
                    </a:gs>
                  </a:gsLst>
                  <a:lin ang="5400000" scaled="1"/>
                </a:gradFill>
                <a:latin typeface="宋体" panose="02010600030101010101" pitchFamily="2" charset="-122"/>
                <a:ea typeface="宋体" panose="02010600030101010101" pitchFamily="2" charset="-122"/>
              </a:rPr>
              <a:t>？</a:t>
            </a:r>
          </a:p>
        </p:txBody>
      </p:sp>
      <p:sp>
        <p:nvSpPr>
          <p:cNvPr id="117766" name="未知"/>
          <p:cNvSpPr>
            <a:spLocks noChangeArrowheads="1"/>
          </p:cNvSpPr>
          <p:nvPr/>
        </p:nvSpPr>
        <p:spPr bwMode="auto">
          <a:xfrm>
            <a:off x="5580063" y="3860800"/>
            <a:ext cx="792162" cy="1169988"/>
          </a:xfrm>
          <a:custGeom>
            <a:avLst/>
            <a:gdLst>
              <a:gd name="T0" fmla="*/ 2147483647 w 580"/>
              <a:gd name="T1" fmla="*/ 0 h 798"/>
              <a:gd name="T2" fmla="*/ 2147483647 w 580"/>
              <a:gd name="T3" fmla="*/ 2147483647 h 798"/>
              <a:gd name="T4" fmla="*/ 2147483647 w 580"/>
              <a:gd name="T5" fmla="*/ 2147483647 h 798"/>
              <a:gd name="T6" fmla="*/ 2147483647 w 580"/>
              <a:gd name="T7" fmla="*/ 2147483647 h 798"/>
              <a:gd name="T8" fmla="*/ 2147483647 w 580"/>
              <a:gd name="T9" fmla="*/ 2147483647 h 798"/>
              <a:gd name="T10" fmla="*/ 2147483647 w 580"/>
              <a:gd name="T11" fmla="*/ 2147483647 h 798"/>
              <a:gd name="T12" fmla="*/ 2147483647 w 580"/>
              <a:gd name="T13" fmla="*/ 2147483647 h 798"/>
              <a:gd name="T14" fmla="*/ 2147483647 w 580"/>
              <a:gd name="T15" fmla="*/ 2147483647 h 798"/>
              <a:gd name="T16" fmla="*/ 2147483647 w 580"/>
              <a:gd name="T17" fmla="*/ 2147483647 h 798"/>
              <a:gd name="T18" fmla="*/ 2147483647 w 580"/>
              <a:gd name="T19" fmla="*/ 2147483647 h 798"/>
              <a:gd name="T20" fmla="*/ 2147483647 w 580"/>
              <a:gd name="T21" fmla="*/ 2147483647 h 798"/>
              <a:gd name="T22" fmla="*/ 2147483647 w 580"/>
              <a:gd name="T23" fmla="*/ 2147483647 h 798"/>
              <a:gd name="T24" fmla="*/ 0 w 580"/>
              <a:gd name="T25" fmla="*/ 2147483647 h 798"/>
              <a:gd name="T26" fmla="*/ 2147483647 w 580"/>
              <a:gd name="T27" fmla="*/ 2147483647 h 798"/>
              <a:gd name="T28" fmla="*/ 2147483647 w 580"/>
              <a:gd name="T29" fmla="*/ 2147483647 h 798"/>
              <a:gd name="T30" fmla="*/ 2147483647 w 580"/>
              <a:gd name="T31" fmla="*/ 2147483647 h 798"/>
              <a:gd name="T32" fmla="*/ 2147483647 w 580"/>
              <a:gd name="T33" fmla="*/ 2147483647 h 798"/>
              <a:gd name="T34" fmla="*/ 2147483647 w 580"/>
              <a:gd name="T35" fmla="*/ 2147483647 h 798"/>
              <a:gd name="T36" fmla="*/ 2147483647 w 580"/>
              <a:gd name="T37" fmla="*/ 2147483647 h 798"/>
              <a:gd name="T38" fmla="*/ 2147483647 w 580"/>
              <a:gd name="T39" fmla="*/ 2147483647 h 798"/>
              <a:gd name="T40" fmla="*/ 2147483647 w 580"/>
              <a:gd name="T41" fmla="*/ 2147483647 h 798"/>
              <a:gd name="T42" fmla="*/ 2147483647 w 580"/>
              <a:gd name="T43" fmla="*/ 2147483647 h 798"/>
              <a:gd name="T44" fmla="*/ 2147483647 w 580"/>
              <a:gd name="T45" fmla="*/ 2147483647 h 798"/>
              <a:gd name="T46" fmla="*/ 2147483647 w 580"/>
              <a:gd name="T47" fmla="*/ 2147483647 h 798"/>
              <a:gd name="T48" fmla="*/ 2147483647 w 580"/>
              <a:gd name="T49" fmla="*/ 2147483647 h 798"/>
              <a:gd name="T50" fmla="*/ 2147483647 w 580"/>
              <a:gd name="T51" fmla="*/ 2147483647 h 798"/>
              <a:gd name="T52" fmla="*/ 2147483647 w 580"/>
              <a:gd name="T53" fmla="*/ 0 h 798"/>
              <a:gd name="T54" fmla="*/ 2147483647 w 580"/>
              <a:gd name="T55" fmla="*/ 0 h 7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80"/>
              <a:gd name="T85" fmla="*/ 0 h 798"/>
              <a:gd name="T86" fmla="*/ 580 w 580"/>
              <a:gd name="T87" fmla="*/ 798 h 7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rgbClr val="7D7DBE"/>
              </a:gs>
            </a:gsLst>
            <a:lin ang="0" scaled="1"/>
          </a:gradFill>
          <a:ln w="9525">
            <a:noFill/>
            <a:round/>
            <a:headEnd/>
            <a:tailEnd/>
          </a:ln>
        </p:spPr>
        <p:txBody>
          <a:bodyPr/>
          <a:lstStyle/>
          <a:p>
            <a:endParaRPr lang="zh-CN" altLang="en-US"/>
          </a:p>
        </p:txBody>
      </p:sp>
      <p:sp>
        <p:nvSpPr>
          <p:cNvPr id="9" name="流程图: 可选过程 8"/>
          <p:cNvSpPr/>
          <p:nvPr/>
        </p:nvSpPr>
        <p:spPr bwMode="auto">
          <a:xfrm>
            <a:off x="1331913" y="4292600"/>
            <a:ext cx="3960812" cy="1779588"/>
          </a:xfrm>
          <a:prstGeom prst="flowChartAlternateProcess">
            <a:avLst/>
          </a:prstGeom>
          <a:solidFill>
            <a:schemeClr val="bg1"/>
          </a:solidFill>
          <a:ln w="9525" cap="flat" cmpd="sng" algn="ctr">
            <a:solidFill>
              <a:schemeClr val="accent6">
                <a:lumMod val="60000"/>
                <a:lumOff val="40000"/>
              </a:schemeClr>
            </a:solidFill>
            <a:prstDash val="solid"/>
            <a:round/>
            <a:headEnd type="none" w="med" len="med"/>
            <a:tailEnd type="none" w="med" len="med"/>
          </a:ln>
          <a:effectLst/>
        </p:spPr>
        <p:txBody>
          <a:bodyPr/>
          <a:lstStyle/>
          <a:p>
            <a:pPr>
              <a:buFont typeface="Arial" panose="020B0604020202020204" pitchFamily="34" charset="0"/>
              <a:buNone/>
              <a:defRPr/>
            </a:pPr>
            <a:endParaRPr lang="zh-CN" altLang="en-US">
              <a:solidFill>
                <a:schemeClr val="hlink"/>
              </a:solidFill>
              <a:latin typeface="微软雅黑" panose="020B0503020204020204" pitchFamily="34" charset="-122"/>
              <a:ea typeface="微软雅黑" panose="020B0503020204020204" pitchFamily="34" charset="-122"/>
            </a:endParaRPr>
          </a:p>
        </p:txBody>
      </p:sp>
      <p:sp>
        <p:nvSpPr>
          <p:cNvPr id="28689" name="Rectangle 17"/>
          <p:cNvSpPr>
            <a:spLocks noChangeArrowheads="1"/>
          </p:cNvSpPr>
          <p:nvPr/>
        </p:nvSpPr>
        <p:spPr bwMode="auto">
          <a:xfrm>
            <a:off x="395288" y="1125538"/>
            <a:ext cx="1606550" cy="519112"/>
          </a:xfrm>
          <a:prstGeom prst="rect">
            <a:avLst/>
          </a:prstGeom>
          <a:noFill/>
          <a:ln w="9525">
            <a:noFill/>
            <a:miter lim="800000"/>
          </a:ln>
          <a:effectLst>
            <a:prstShdw prst="shdw17" dist="17961" dir="2700000">
              <a:schemeClr val="accent1">
                <a:gamma/>
                <a:shade val="60000"/>
                <a:invGamma/>
              </a:schemeClr>
            </a:prstShdw>
          </a:effectLst>
        </p:spPr>
        <p:txBody>
          <a:bodyPr wrap="none">
            <a:spAutoFit/>
          </a:bodyPr>
          <a:lstStyle/>
          <a:p>
            <a:pPr>
              <a:spcBef>
                <a:spcPct val="50000"/>
              </a:spcBef>
              <a:defRPr/>
            </a:pPr>
            <a:r>
              <a:rPr lang="zh-CN" altLang="en-US">
                <a:solidFill>
                  <a:schemeClr val="hlink"/>
                </a:solidFill>
                <a:latin typeface="Arial" panose="020B0604020202020204" pitchFamily="34" charset="0"/>
                <a:ea typeface="微软雅黑" panose="020B0503020204020204" pitchFamily="34" charset="-122"/>
              </a:rPr>
              <a:t>勘测路线</a:t>
            </a:r>
          </a:p>
        </p:txBody>
      </p:sp>
      <p:sp>
        <p:nvSpPr>
          <p:cNvPr id="28690" name="Text Box 18"/>
          <p:cNvSpPr txBox="1">
            <a:spLocks noChangeArrowheads="1"/>
          </p:cNvSpPr>
          <p:nvPr/>
        </p:nvSpPr>
        <p:spPr bwMode="auto">
          <a:xfrm>
            <a:off x="1476375" y="2924175"/>
            <a:ext cx="5616575" cy="97472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a:solidFill>
                  <a:srgbClr val="CC00FF"/>
                </a:solidFill>
                <a:latin typeface="Arial" panose="020B0604020202020204" pitchFamily="34" charset="0"/>
                <a:ea typeface="微软雅黑" panose="020B0503020204020204" pitchFamily="34" charset="-122"/>
              </a:rPr>
              <a:t>詹天佑不怕困难，也不怕嘲笑，毅然接受了任务，马上开始勘测线路。</a:t>
            </a:r>
          </a:p>
        </p:txBody>
      </p:sp>
      <p:sp>
        <p:nvSpPr>
          <p:cNvPr id="28691" name="Text Box 19"/>
          <p:cNvSpPr txBox="1">
            <a:spLocks noChangeArrowheads="1"/>
          </p:cNvSpPr>
          <p:nvPr/>
        </p:nvSpPr>
        <p:spPr bwMode="auto">
          <a:xfrm>
            <a:off x="1476375" y="2205038"/>
            <a:ext cx="6480175" cy="5492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a:latin typeface="Arial" panose="020B0604020202020204" pitchFamily="34" charset="0"/>
                <a:ea typeface="微软雅黑" panose="020B0503020204020204" pitchFamily="34" charset="-122"/>
              </a:rPr>
              <a:t>从</a:t>
            </a:r>
            <a:r>
              <a:rPr lang="zh-CN" altLang="en-US" sz="2800">
                <a:latin typeface="微软雅黑" panose="020B0503020204020204" pitchFamily="34" charset="-122"/>
                <a:ea typeface="微软雅黑" panose="020B0503020204020204" pitchFamily="34" charset="-122"/>
              </a:rPr>
              <a:t>“</a:t>
            </a:r>
            <a:r>
              <a:rPr lang="zh-CN" altLang="en-US" sz="2800">
                <a:latin typeface="Arial" panose="020B0604020202020204" pitchFamily="34" charset="0"/>
                <a:ea typeface="微软雅黑" panose="020B0503020204020204" pitchFamily="34" charset="-122"/>
              </a:rPr>
              <a:t>马上</a:t>
            </a:r>
            <a:r>
              <a:rPr lang="zh-CN" altLang="en-US" sz="2800">
                <a:latin typeface="微软雅黑" panose="020B0503020204020204" pitchFamily="34" charset="-122"/>
                <a:ea typeface="微软雅黑" panose="020B0503020204020204" pitchFamily="34" charset="-122"/>
              </a:rPr>
              <a:t>”</a:t>
            </a:r>
            <a:r>
              <a:rPr lang="zh-CN" altLang="en-US" sz="2800">
                <a:latin typeface="Arial" panose="020B0604020202020204" pitchFamily="34" charset="0"/>
                <a:ea typeface="微软雅黑" panose="020B0503020204020204" pitchFamily="34" charset="-122"/>
              </a:rPr>
              <a:t>一词，你能感受到什么？</a:t>
            </a:r>
          </a:p>
        </p:txBody>
      </p:sp>
      <p:sp>
        <p:nvSpPr>
          <p:cNvPr id="28692" name="Text Box 20"/>
          <p:cNvSpPr txBox="1">
            <a:spLocks noChangeArrowheads="1"/>
          </p:cNvSpPr>
          <p:nvPr/>
        </p:nvSpPr>
        <p:spPr bwMode="auto">
          <a:xfrm>
            <a:off x="1763713" y="4652963"/>
            <a:ext cx="3240087" cy="140176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b="1">
                <a:solidFill>
                  <a:srgbClr val="009900"/>
                </a:solidFill>
                <a:latin typeface="Arial" panose="020B0604020202020204" pitchFamily="34" charset="0"/>
                <a:ea typeface="微软雅黑" panose="020B0503020204020204" pitchFamily="34" charset="-122"/>
              </a:rPr>
              <a:t>说明詹天佑不怕困难，勇于挑战困难的精神。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ppt_x"/>
                                          </p:val>
                                        </p:tav>
                                        <p:tav tm="100000">
                                          <p:val>
                                            <p:strVal val="#ppt_x"/>
                                          </p:val>
                                        </p:tav>
                                      </p:tavLst>
                                    </p:anim>
                                    <p:anim calcmode="lin" valueType="num">
                                      <p:cBhvr additive="base">
                                        <p:cTn id="8" dur="500" fill="hold"/>
                                        <p:tgtEl>
                                          <p:spTgt spid="2868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3267"/>
                                        </p:tgtEl>
                                        <p:attrNameLst>
                                          <p:attrName>style.visibility</p:attrName>
                                        </p:attrNameLst>
                                      </p:cBhvr>
                                      <p:to>
                                        <p:strVal val="visible"/>
                                      </p:to>
                                    </p:set>
                                    <p:anim calcmode="lin" valueType="num">
                                      <p:cBhvr additive="base">
                                        <p:cTn id="13" dur="500" fill="hold"/>
                                        <p:tgtEl>
                                          <p:spTgt spid="53267"/>
                                        </p:tgtEl>
                                        <p:attrNameLst>
                                          <p:attrName>ppt_x</p:attrName>
                                        </p:attrNameLst>
                                      </p:cBhvr>
                                      <p:tavLst>
                                        <p:tav tm="0">
                                          <p:val>
                                            <p:strVal val="#ppt_x"/>
                                          </p:val>
                                        </p:tav>
                                        <p:tav tm="100000">
                                          <p:val>
                                            <p:strVal val="#ppt_x"/>
                                          </p:val>
                                        </p:tav>
                                      </p:tavLst>
                                    </p:anim>
                                    <p:anim calcmode="lin" valueType="num">
                                      <p:cBhvr additive="base">
                                        <p:cTn id="14" dur="500" fill="hold"/>
                                        <p:tgtEl>
                                          <p:spTgt spid="532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691"/>
                                        </p:tgtEl>
                                        <p:attrNameLst>
                                          <p:attrName>style.visibility</p:attrName>
                                        </p:attrNameLst>
                                      </p:cBhvr>
                                      <p:to>
                                        <p:strVal val="visible"/>
                                      </p:to>
                                    </p:set>
                                    <p:anim calcmode="lin" valueType="num">
                                      <p:cBhvr additive="base">
                                        <p:cTn id="19" dur="500" fill="hold"/>
                                        <p:tgtEl>
                                          <p:spTgt spid="28691"/>
                                        </p:tgtEl>
                                        <p:attrNameLst>
                                          <p:attrName>ppt_x</p:attrName>
                                        </p:attrNameLst>
                                      </p:cBhvr>
                                      <p:tavLst>
                                        <p:tav tm="0">
                                          <p:val>
                                            <p:strVal val="#ppt_x"/>
                                          </p:val>
                                        </p:tav>
                                        <p:tav tm="100000">
                                          <p:val>
                                            <p:strVal val="#ppt_x"/>
                                          </p:val>
                                        </p:tav>
                                      </p:tavLst>
                                    </p:anim>
                                    <p:anim calcmode="lin" valueType="num">
                                      <p:cBhvr additive="base">
                                        <p:cTn id="20" dur="500" fill="hold"/>
                                        <p:tgtEl>
                                          <p:spTgt spid="286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8690"/>
                                        </p:tgtEl>
                                        <p:attrNameLst>
                                          <p:attrName>style.visibility</p:attrName>
                                        </p:attrNameLst>
                                      </p:cBhvr>
                                      <p:to>
                                        <p:strVal val="visible"/>
                                      </p:to>
                                    </p:set>
                                    <p:anim calcmode="lin" valueType="num">
                                      <p:cBhvr additive="base">
                                        <p:cTn id="25" dur="500" fill="hold"/>
                                        <p:tgtEl>
                                          <p:spTgt spid="28690"/>
                                        </p:tgtEl>
                                        <p:attrNameLst>
                                          <p:attrName>ppt_x</p:attrName>
                                        </p:attrNameLst>
                                      </p:cBhvr>
                                      <p:tavLst>
                                        <p:tav tm="0">
                                          <p:val>
                                            <p:strVal val="#ppt_x"/>
                                          </p:val>
                                        </p:tav>
                                        <p:tav tm="100000">
                                          <p:val>
                                            <p:strVal val="#ppt_x"/>
                                          </p:val>
                                        </p:tav>
                                      </p:tavLst>
                                    </p:anim>
                                    <p:anim calcmode="lin" valueType="num">
                                      <p:cBhvr additive="base">
                                        <p:cTn id="26" dur="500" fill="hold"/>
                                        <p:tgtEl>
                                          <p:spTgt spid="2869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7766"/>
                                        </p:tgtEl>
                                        <p:attrNameLst>
                                          <p:attrName>style.visibility</p:attrName>
                                        </p:attrNameLst>
                                      </p:cBhvr>
                                      <p:to>
                                        <p:strVal val="visible"/>
                                      </p:to>
                                    </p:set>
                                    <p:anim calcmode="lin" valueType="num">
                                      <p:cBhvr additive="base">
                                        <p:cTn id="31" dur="500" fill="hold"/>
                                        <p:tgtEl>
                                          <p:spTgt spid="117766"/>
                                        </p:tgtEl>
                                        <p:attrNameLst>
                                          <p:attrName>ppt_x</p:attrName>
                                        </p:attrNameLst>
                                      </p:cBhvr>
                                      <p:tavLst>
                                        <p:tav tm="0">
                                          <p:val>
                                            <p:strVal val="#ppt_x"/>
                                          </p:val>
                                        </p:tav>
                                        <p:tav tm="100000">
                                          <p:val>
                                            <p:strVal val="#ppt_x"/>
                                          </p:val>
                                        </p:tav>
                                      </p:tavLst>
                                    </p:anim>
                                    <p:anim calcmode="lin" valueType="num">
                                      <p:cBhvr additive="base">
                                        <p:cTn id="32" dur="500" fill="hold"/>
                                        <p:tgtEl>
                                          <p:spTgt spid="11776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8692"/>
                                        </p:tgtEl>
                                        <p:attrNameLst>
                                          <p:attrName>style.visibility</p:attrName>
                                        </p:attrNameLst>
                                      </p:cBhvr>
                                      <p:to>
                                        <p:strVal val="visible"/>
                                      </p:to>
                                    </p:set>
                                    <p:anim calcmode="lin" valueType="num">
                                      <p:cBhvr additive="base">
                                        <p:cTn id="37" dur="500" fill="hold"/>
                                        <p:tgtEl>
                                          <p:spTgt spid="28692"/>
                                        </p:tgtEl>
                                        <p:attrNameLst>
                                          <p:attrName>ppt_x</p:attrName>
                                        </p:attrNameLst>
                                      </p:cBhvr>
                                      <p:tavLst>
                                        <p:tav tm="0">
                                          <p:val>
                                            <p:strVal val="#ppt_x"/>
                                          </p:val>
                                        </p:tav>
                                        <p:tav tm="100000">
                                          <p:val>
                                            <p:strVal val="#ppt_x"/>
                                          </p:val>
                                        </p:tav>
                                      </p:tavLst>
                                    </p:anim>
                                    <p:anim calcmode="lin" valueType="num">
                                      <p:cBhvr additive="base">
                                        <p:cTn id="38" dur="500" fill="hold"/>
                                        <p:tgtEl>
                                          <p:spTgt spid="286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6" grpId="0" bldLvl="0" animBg="1"/>
      <p:bldP spid="28689" grpId="0" bldLvl="0" animBg="1"/>
      <p:bldP spid="28690" grpId="0" bldLvl="0" animBg="1"/>
      <p:bldP spid="28691" grpId="0" bldLvl="0" animBg="1"/>
      <p:bldP spid="2869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图片 4" descr="2015-12-03_172343.jpg"/>
          <p:cNvPicPr>
            <a:picLocks noChangeAspect="1"/>
          </p:cNvPicPr>
          <p:nvPr/>
        </p:nvPicPr>
        <p:blipFill>
          <a:blip r:embed="rId2"/>
          <a:srcRect/>
          <a:stretch>
            <a:fillRect/>
          </a:stretch>
        </p:blipFill>
        <p:spPr bwMode="auto">
          <a:xfrm>
            <a:off x="0" y="1071563"/>
            <a:ext cx="9144000" cy="5076825"/>
          </a:xfrm>
          <a:prstGeom prst="rect">
            <a:avLst/>
          </a:prstGeom>
          <a:noFill/>
          <a:ln w="9525">
            <a:noFill/>
            <a:miter lim="800000"/>
            <a:headEnd/>
            <a:tailEnd/>
          </a:ln>
        </p:spPr>
      </p:pic>
      <p:sp>
        <p:nvSpPr>
          <p:cNvPr id="9" name="流程图: 可选过程 8"/>
          <p:cNvSpPr/>
          <p:nvPr/>
        </p:nvSpPr>
        <p:spPr bwMode="auto">
          <a:xfrm>
            <a:off x="395288" y="1125538"/>
            <a:ext cx="5834062" cy="2519362"/>
          </a:xfrm>
          <a:prstGeom prst="flowChartAlternateProcess">
            <a:avLst/>
          </a:prstGeom>
          <a:solidFill>
            <a:schemeClr val="bg1"/>
          </a:solidFill>
          <a:ln w="9525" cap="flat" cmpd="sng" algn="ctr">
            <a:solidFill>
              <a:schemeClr val="accent6">
                <a:lumMod val="60000"/>
                <a:lumOff val="40000"/>
              </a:schemeClr>
            </a:solidFill>
            <a:prstDash val="solid"/>
            <a:round/>
            <a:headEnd type="none" w="med" len="med"/>
            <a:tailEnd type="none" w="med" len="med"/>
          </a:ln>
          <a:effectLst/>
        </p:spPr>
        <p:txBody>
          <a:bodyPr/>
          <a:lstStyle/>
          <a:p>
            <a:pPr>
              <a:buFont typeface="Arial" panose="020B0604020202020204" pitchFamily="34" charset="0"/>
              <a:buNone/>
              <a:defRPr/>
            </a:pPr>
            <a:r>
              <a:rPr lang="zh-CN" altLang="en-US" sz="2800">
                <a:solidFill>
                  <a:srgbClr val="CC00FF"/>
                </a:solidFill>
                <a:latin typeface="微软雅黑" panose="020B0503020204020204" pitchFamily="34" charset="-122"/>
                <a:ea typeface="微软雅黑" panose="020B0503020204020204" pitchFamily="34" charset="-122"/>
              </a:rPr>
              <a:t>哪里要开山，哪里要架桥，哪里要把陡坡铲平，哪里要把弯度改小，都要经过勘测，进行周密计算。“大概”“差不多”这类说法不应该出自工程人员之口。 </a:t>
            </a:r>
          </a:p>
        </p:txBody>
      </p:sp>
      <p:sp>
        <p:nvSpPr>
          <p:cNvPr id="28683" name="Text Box 11"/>
          <p:cNvSpPr txBox="1">
            <a:spLocks noChangeArrowheads="1"/>
          </p:cNvSpPr>
          <p:nvPr/>
        </p:nvSpPr>
        <p:spPr bwMode="auto">
          <a:xfrm>
            <a:off x="827088" y="4221163"/>
            <a:ext cx="4824412" cy="549275"/>
          </a:xfrm>
          <a:prstGeom prst="rect">
            <a:avLst/>
          </a:prstGeom>
          <a:solidFill>
            <a:srgbClr val="FFFF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dirty="0">
                <a:solidFill>
                  <a:srgbClr val="009900"/>
                </a:solidFill>
                <a:latin typeface="Arial" panose="020B0604020202020204" pitchFamily="34" charset="0"/>
                <a:ea typeface="微软雅黑" panose="020B0503020204020204" pitchFamily="34" charset="-122"/>
              </a:rPr>
              <a:t>说明詹天佑做事认真的态度。</a:t>
            </a:r>
            <a:endParaRPr lang="zh-CN" altLang="en-US" sz="2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683"/>
                                        </p:tgtEl>
                                        <p:attrNameLst>
                                          <p:attrName>style.visibility</p:attrName>
                                        </p:attrNameLst>
                                      </p:cBhvr>
                                      <p:to>
                                        <p:strVal val="visible"/>
                                      </p:to>
                                    </p:set>
                                    <p:anim calcmode="lin" valueType="num">
                                      <p:cBhvr additive="base">
                                        <p:cTn id="13" dur="500" fill="hold"/>
                                        <p:tgtEl>
                                          <p:spTgt spid="28683"/>
                                        </p:tgtEl>
                                        <p:attrNameLst>
                                          <p:attrName>ppt_x</p:attrName>
                                        </p:attrNameLst>
                                      </p:cBhvr>
                                      <p:tavLst>
                                        <p:tav tm="0">
                                          <p:val>
                                            <p:strVal val="#ppt_x"/>
                                          </p:val>
                                        </p:tav>
                                        <p:tav tm="100000">
                                          <p:val>
                                            <p:strVal val="#ppt_x"/>
                                          </p:val>
                                        </p:tav>
                                      </p:tavLst>
                                    </p:anim>
                                    <p:anim calcmode="lin" valueType="num">
                                      <p:cBhvr additive="base">
                                        <p:cTn id="14" dur="500" fill="hold"/>
                                        <p:tgtEl>
                                          <p:spTgt spid="286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2868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5" descr="t012b944cbee9358bfc"/>
          <p:cNvPicPr>
            <a:picLocks noChangeAspect="1" noChangeArrowheads="1"/>
          </p:cNvPicPr>
          <p:nvPr/>
        </p:nvPicPr>
        <p:blipFill>
          <a:blip r:embed="rId2"/>
          <a:srcRect/>
          <a:stretch>
            <a:fillRect/>
          </a:stretch>
        </p:blipFill>
        <p:spPr bwMode="auto">
          <a:xfrm>
            <a:off x="0" y="908050"/>
            <a:ext cx="9144000" cy="5400675"/>
          </a:xfrm>
          <a:prstGeom prst="rect">
            <a:avLst/>
          </a:prstGeom>
          <a:noFill/>
          <a:ln w="9525">
            <a:noFill/>
            <a:miter lim="800000"/>
            <a:headEnd/>
            <a:tailEnd/>
          </a:ln>
        </p:spPr>
      </p:pic>
      <p:sp>
        <p:nvSpPr>
          <p:cNvPr id="49158" name="Text Box 6"/>
          <p:cNvSpPr txBox="1">
            <a:spLocks noChangeArrowheads="1"/>
          </p:cNvSpPr>
          <p:nvPr/>
        </p:nvSpPr>
        <p:spPr bwMode="auto">
          <a:xfrm>
            <a:off x="539750" y="1403350"/>
            <a:ext cx="8135938" cy="1100138"/>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FF0000"/>
                </a:solidFill>
                <a:latin typeface="Arial" panose="020B0604020202020204" pitchFamily="34" charset="0"/>
                <a:ea typeface="微软雅黑" panose="020B0503020204020204" pitchFamily="34" charset="-122"/>
              </a:rPr>
              <a:t>塞外常常狂风怒号，黄沙满天，一不小心还有坠入深谷的危险。</a:t>
            </a:r>
          </a:p>
        </p:txBody>
      </p:sp>
      <p:sp>
        <p:nvSpPr>
          <p:cNvPr id="49159" name="Text Box 7"/>
          <p:cNvSpPr txBox="1">
            <a:spLocks noChangeArrowheads="1"/>
          </p:cNvSpPr>
          <p:nvPr/>
        </p:nvSpPr>
        <p:spPr bwMode="auto">
          <a:xfrm>
            <a:off x="3563938" y="3789363"/>
            <a:ext cx="4967287" cy="6127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b="1">
                <a:solidFill>
                  <a:schemeClr val="accent2"/>
                </a:solidFill>
                <a:latin typeface="Arial" panose="020B0604020202020204" pitchFamily="34" charset="0"/>
                <a:ea typeface="微软雅黑" panose="020B0503020204020204" pitchFamily="34" charset="-122"/>
              </a:rPr>
              <a:t>条件很恶劣，还很危险。</a:t>
            </a:r>
            <a:r>
              <a:rPr lang="zh-CN" altLang="en-US" sz="3200">
                <a:latin typeface="Arial" panose="020B0604020202020204" pitchFamily="34" charset="0"/>
                <a:ea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8"/>
                                        </p:tgtEl>
                                        <p:attrNameLst>
                                          <p:attrName>style.visibility</p:attrName>
                                        </p:attrNameLst>
                                      </p:cBhvr>
                                      <p:to>
                                        <p:strVal val="visible"/>
                                      </p:to>
                                    </p:set>
                                    <p:anim calcmode="lin" valueType="num">
                                      <p:cBhvr additive="base">
                                        <p:cTn id="7" dur="500" fill="hold"/>
                                        <p:tgtEl>
                                          <p:spTgt spid="49158"/>
                                        </p:tgtEl>
                                        <p:attrNameLst>
                                          <p:attrName>ppt_x</p:attrName>
                                        </p:attrNameLst>
                                      </p:cBhvr>
                                      <p:tavLst>
                                        <p:tav tm="0">
                                          <p:val>
                                            <p:strVal val="#ppt_x"/>
                                          </p:val>
                                        </p:tav>
                                        <p:tav tm="100000">
                                          <p:val>
                                            <p:strVal val="#ppt_x"/>
                                          </p:val>
                                        </p:tav>
                                      </p:tavLst>
                                    </p:anim>
                                    <p:anim calcmode="lin" valueType="num">
                                      <p:cBhvr additive="base">
                                        <p:cTn id="8" dur="500" fill="hold"/>
                                        <p:tgtEl>
                                          <p:spTgt spid="4915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9"/>
                                        </p:tgtEl>
                                        <p:attrNameLst>
                                          <p:attrName>style.visibility</p:attrName>
                                        </p:attrNameLst>
                                      </p:cBhvr>
                                      <p:to>
                                        <p:strVal val="visible"/>
                                      </p:to>
                                    </p:set>
                                    <p:anim calcmode="lin" valueType="num">
                                      <p:cBhvr additive="base">
                                        <p:cTn id="13" dur="500" fill="hold"/>
                                        <p:tgtEl>
                                          <p:spTgt spid="49159"/>
                                        </p:tgtEl>
                                        <p:attrNameLst>
                                          <p:attrName>ppt_x</p:attrName>
                                        </p:attrNameLst>
                                      </p:cBhvr>
                                      <p:tavLst>
                                        <p:tav tm="0">
                                          <p:val>
                                            <p:strVal val="#ppt_x"/>
                                          </p:val>
                                        </p:tav>
                                        <p:tav tm="100000">
                                          <p:val>
                                            <p:strVal val="#ppt_x"/>
                                          </p:val>
                                        </p:tav>
                                      </p:tavLst>
                                    </p:anim>
                                    <p:anim calcmode="lin" valueType="num">
                                      <p:cBhvr additive="base">
                                        <p:cTn id="14" dur="500" fill="hold"/>
                                        <p:tgtEl>
                                          <p:spTgt spid="491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8" grpId="0" bldLvl="0" animBg="1"/>
      <p:bldP spid="4915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图片 7" descr="2015-12-03_172343.jpg"/>
          <p:cNvPicPr>
            <a:picLocks noChangeAspect="1"/>
          </p:cNvPicPr>
          <p:nvPr/>
        </p:nvPicPr>
        <p:blipFill>
          <a:blip r:embed="rId2"/>
          <a:srcRect/>
          <a:stretch>
            <a:fillRect/>
          </a:stretch>
        </p:blipFill>
        <p:spPr bwMode="auto">
          <a:xfrm>
            <a:off x="0" y="1000125"/>
            <a:ext cx="9144000" cy="5148263"/>
          </a:xfrm>
          <a:prstGeom prst="rect">
            <a:avLst/>
          </a:prstGeom>
          <a:noFill/>
          <a:ln w="9525">
            <a:noFill/>
            <a:miter lim="800000"/>
            <a:headEnd/>
            <a:tailEnd/>
          </a:ln>
        </p:spPr>
      </p:pic>
      <p:sp>
        <p:nvSpPr>
          <p:cNvPr id="50180" name="Text Box 4"/>
          <p:cNvSpPr txBox="1">
            <a:spLocks noChangeArrowheads="1"/>
          </p:cNvSpPr>
          <p:nvPr/>
        </p:nvSpPr>
        <p:spPr bwMode="auto">
          <a:xfrm>
            <a:off x="395288" y="1268413"/>
            <a:ext cx="7777162" cy="110172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FF0000"/>
                </a:solidFill>
                <a:latin typeface="微软雅黑" panose="020B0503020204020204" pitchFamily="34" charset="-122"/>
                <a:ea typeface="微软雅黑" panose="020B0503020204020204" pitchFamily="34" charset="-122"/>
              </a:rPr>
              <a:t>问题</a:t>
            </a:r>
            <a:r>
              <a:rPr lang="en-US" altLang="zh-CN" sz="3200" dirty="0">
                <a:solidFill>
                  <a:srgbClr val="FF0000"/>
                </a:solidFill>
                <a:latin typeface="微软雅黑" panose="020B0503020204020204" pitchFamily="34" charset="-122"/>
                <a:ea typeface="微软雅黑" panose="020B0503020204020204" pitchFamily="34" charset="-122"/>
              </a:rPr>
              <a:t>1</a:t>
            </a:r>
            <a:r>
              <a:rPr lang="zh-CN" altLang="en-US" sz="3200" dirty="0">
                <a:solidFill>
                  <a:srgbClr val="FF0000"/>
                </a:solidFill>
                <a:latin typeface="微软雅黑" panose="020B0503020204020204" pitchFamily="34" charset="-122"/>
                <a:ea typeface="微软雅黑" panose="020B0503020204020204" pitchFamily="34" charset="-122"/>
              </a:rPr>
              <a:t>：</a:t>
            </a:r>
            <a:r>
              <a:rPr lang="zh-CN" altLang="en-US" sz="3200" dirty="0">
                <a:latin typeface="微软雅黑" panose="020B0503020204020204" pitchFamily="34" charset="-122"/>
                <a:ea typeface="微软雅黑" panose="020B0503020204020204" pitchFamily="34" charset="-122"/>
              </a:rPr>
              <a:t>从哪句</a:t>
            </a:r>
            <a:r>
              <a:rPr lang="zh-CN" altLang="en-US" sz="3200" dirty="0">
                <a:latin typeface="微软雅黑" panose="020B0503020204020204" pitchFamily="34" charset="-122"/>
                <a:ea typeface="微软雅黑" panose="020B0503020204020204" pitchFamily="34" charset="-122"/>
              </a:rPr>
              <a:t>话可以看出詹天佑工作很辛苦？</a:t>
            </a:r>
          </a:p>
        </p:txBody>
      </p:sp>
      <p:sp>
        <p:nvSpPr>
          <p:cNvPr id="50181" name="Text Box 5"/>
          <p:cNvSpPr txBox="1">
            <a:spLocks noChangeArrowheads="1"/>
          </p:cNvSpPr>
          <p:nvPr/>
        </p:nvSpPr>
        <p:spPr bwMode="auto">
          <a:xfrm>
            <a:off x="703263" y="2513013"/>
            <a:ext cx="5400675" cy="2654300"/>
          </a:xfrm>
          <a:prstGeom prst="rect">
            <a:avLst/>
          </a:prstGeom>
          <a:solidFill>
            <a:srgbClr val="FFFFFF"/>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CC00FF"/>
                </a:solidFill>
                <a:latin typeface="Arial" panose="020B0604020202020204" pitchFamily="34" charset="0"/>
                <a:ea typeface="微软雅黑" panose="020B0503020204020204" pitchFamily="34" charset="-122"/>
              </a:rPr>
              <a:t>白天，他攀山越岭，勘测线路</a:t>
            </a:r>
            <a:r>
              <a:rPr lang="zh-CN" altLang="en-US" sz="3200" dirty="0">
                <a:solidFill>
                  <a:srgbClr val="CC00FF"/>
                </a:solidFill>
                <a:latin typeface="Arial" panose="020B0604020202020204" pitchFamily="34" charset="0"/>
                <a:ea typeface="微软雅黑" panose="020B0503020204020204" pitchFamily="34" charset="-122"/>
              </a:rPr>
              <a:t>。</a:t>
            </a:r>
          </a:p>
          <a:p>
            <a:pPr>
              <a:spcBef>
                <a:spcPct val="50000"/>
              </a:spcBef>
              <a:defRPr/>
            </a:pPr>
            <a:endParaRPr lang="zh-CN" altLang="en-US" sz="3200" dirty="0">
              <a:latin typeface="Arial" panose="020B0604020202020204" pitchFamily="34" charset="0"/>
              <a:ea typeface="微软雅黑" panose="020B0503020204020204" pitchFamily="34" charset="-122"/>
            </a:endParaRPr>
          </a:p>
          <a:p>
            <a:pPr>
              <a:spcBef>
                <a:spcPct val="50000"/>
              </a:spcBef>
              <a:defRPr/>
            </a:pPr>
            <a:endParaRPr lang="zh-CN" altLang="en-US" dirty="0">
              <a:latin typeface="Arial" panose="020B0604020202020204" pitchFamily="34" charset="0"/>
              <a:ea typeface="微软雅黑" panose="020B0503020204020204" pitchFamily="34" charset="-122"/>
            </a:endParaRPr>
          </a:p>
          <a:p>
            <a:pPr>
              <a:spcBef>
                <a:spcPct val="50000"/>
              </a:spcBef>
              <a:defRPr/>
            </a:pPr>
            <a:endParaRPr lang="zh-CN" altLang="en-US" dirty="0">
              <a:latin typeface="Arial" panose="020B0604020202020204" pitchFamily="34" charset="0"/>
              <a:ea typeface="微软雅黑" panose="020B0503020204020204" pitchFamily="34" charset="-122"/>
            </a:endParaRPr>
          </a:p>
        </p:txBody>
      </p:sp>
      <p:sp>
        <p:nvSpPr>
          <p:cNvPr id="50184" name="Text Box 8"/>
          <p:cNvSpPr txBox="1">
            <a:spLocks noChangeArrowheads="1"/>
          </p:cNvSpPr>
          <p:nvPr/>
        </p:nvSpPr>
        <p:spPr bwMode="auto">
          <a:xfrm>
            <a:off x="395288" y="4724400"/>
            <a:ext cx="3889375" cy="3968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endParaRPr lang="zh-CN" altLang="en-US" sz="2000">
              <a:latin typeface="Arial" panose="020B0604020202020204" pitchFamily="34" charset="0"/>
              <a:ea typeface="宋体" panose="02010600030101010101" pitchFamily="2" charset="-122"/>
            </a:endParaRPr>
          </a:p>
        </p:txBody>
      </p:sp>
      <p:sp>
        <p:nvSpPr>
          <p:cNvPr id="50187" name="Text Box 11"/>
          <p:cNvSpPr txBox="1">
            <a:spLocks noChangeArrowheads="1"/>
          </p:cNvSpPr>
          <p:nvPr/>
        </p:nvSpPr>
        <p:spPr bwMode="auto">
          <a:xfrm>
            <a:off x="781050" y="3824288"/>
            <a:ext cx="6121400" cy="13446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CC00FF"/>
                </a:solidFill>
                <a:latin typeface="微软雅黑" panose="020B0503020204020204" pitchFamily="34" charset="-122"/>
                <a:ea typeface="微软雅黑" panose="020B0503020204020204" pitchFamily="34" charset="-122"/>
              </a:rPr>
              <a:t>晚上，他就在油灯下绘</a:t>
            </a:r>
          </a:p>
          <a:p>
            <a:pPr>
              <a:spcBef>
                <a:spcPct val="50000"/>
              </a:spcBef>
              <a:defRPr/>
            </a:pPr>
            <a:r>
              <a:rPr lang="zh-CN" altLang="en-US" sz="3200" dirty="0">
                <a:solidFill>
                  <a:srgbClr val="CC00FF"/>
                </a:solidFill>
                <a:latin typeface="微软雅黑" panose="020B0503020204020204" pitchFamily="34" charset="-122"/>
                <a:ea typeface="微软雅黑" panose="020B0503020204020204" pitchFamily="34" charset="-122"/>
              </a:rPr>
              <a:t>图、计算。 </a:t>
            </a:r>
          </a:p>
        </p:txBody>
      </p:sp>
      <p:pic>
        <p:nvPicPr>
          <p:cNvPr id="41990" name="图片 8" descr="001rit1Lzy6FV1vIaXLd1&amp;690.gif"/>
          <p:cNvPicPr>
            <a:picLocks noChangeAspect="1"/>
          </p:cNvPicPr>
          <p:nvPr/>
        </p:nvPicPr>
        <p:blipFill>
          <a:blip r:embed="rId3"/>
          <a:srcRect/>
          <a:stretch>
            <a:fillRect/>
          </a:stretch>
        </p:blipFill>
        <p:spPr bwMode="auto">
          <a:xfrm>
            <a:off x="6286500" y="4286250"/>
            <a:ext cx="1906588" cy="1795463"/>
          </a:xfrm>
          <a:prstGeom prst="rect">
            <a:avLst/>
          </a:prstGeom>
          <a:noFill/>
          <a:ln w="9525">
            <a:noFill/>
            <a:miter lim="800000"/>
            <a:headEnd/>
            <a:tailEnd/>
          </a:ln>
        </p:spPr>
      </p:pic>
      <p:pic>
        <p:nvPicPr>
          <p:cNvPr id="11" name="图片 10" descr="20130924024150_FtjcN.gif"/>
          <p:cNvPicPr>
            <a:picLocks noChangeAspect="1"/>
          </p:cNvPicPr>
          <p:nvPr/>
        </p:nvPicPr>
        <p:blipFill>
          <a:blip r:embed="rId4" cstate="print"/>
          <a:stretch>
            <a:fillRect/>
          </a:stretch>
        </p:blipFill>
        <p:spPr>
          <a:xfrm>
            <a:off x="6643702" y="2000240"/>
            <a:ext cx="1381119" cy="207167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ppt_x"/>
                                          </p:val>
                                        </p:tav>
                                        <p:tav tm="100000">
                                          <p:val>
                                            <p:strVal val="#ppt_x"/>
                                          </p:val>
                                        </p:tav>
                                      </p:tavLst>
                                    </p:anim>
                                    <p:anim calcmode="lin" valueType="num">
                                      <p:cBhvr additive="base">
                                        <p:cTn id="8" dur="500" fill="hold"/>
                                        <p:tgtEl>
                                          <p:spTgt spid="5018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181"/>
                                        </p:tgtEl>
                                        <p:attrNameLst>
                                          <p:attrName>style.visibility</p:attrName>
                                        </p:attrNameLst>
                                      </p:cBhvr>
                                      <p:to>
                                        <p:strVal val="visible"/>
                                      </p:to>
                                    </p:set>
                                    <p:anim calcmode="lin" valueType="num">
                                      <p:cBhvr additive="base">
                                        <p:cTn id="13" dur="500" fill="hold"/>
                                        <p:tgtEl>
                                          <p:spTgt spid="50181"/>
                                        </p:tgtEl>
                                        <p:attrNameLst>
                                          <p:attrName>ppt_x</p:attrName>
                                        </p:attrNameLst>
                                      </p:cBhvr>
                                      <p:tavLst>
                                        <p:tav tm="0">
                                          <p:val>
                                            <p:strVal val="#ppt_x"/>
                                          </p:val>
                                        </p:tav>
                                        <p:tav tm="100000">
                                          <p:val>
                                            <p:strVal val="#ppt_x"/>
                                          </p:val>
                                        </p:tav>
                                      </p:tavLst>
                                    </p:anim>
                                    <p:anim calcmode="lin" valueType="num">
                                      <p:cBhvr additive="base">
                                        <p:cTn id="14" dur="500" fill="hold"/>
                                        <p:tgtEl>
                                          <p:spTgt spid="5018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0187"/>
                                        </p:tgtEl>
                                        <p:attrNameLst>
                                          <p:attrName>style.visibility</p:attrName>
                                        </p:attrNameLst>
                                      </p:cBhvr>
                                      <p:to>
                                        <p:strVal val="visible"/>
                                      </p:to>
                                    </p:set>
                                    <p:anim calcmode="lin" valueType="num">
                                      <p:cBhvr additive="base">
                                        <p:cTn id="19" dur="500" fill="hold"/>
                                        <p:tgtEl>
                                          <p:spTgt spid="50187"/>
                                        </p:tgtEl>
                                        <p:attrNameLst>
                                          <p:attrName>ppt_x</p:attrName>
                                        </p:attrNameLst>
                                      </p:cBhvr>
                                      <p:tavLst>
                                        <p:tav tm="0">
                                          <p:val>
                                            <p:strVal val="#ppt_x"/>
                                          </p:val>
                                        </p:tav>
                                        <p:tav tm="100000">
                                          <p:val>
                                            <p:strVal val="#ppt_x"/>
                                          </p:val>
                                        </p:tav>
                                      </p:tavLst>
                                    </p:anim>
                                    <p:anim calcmode="lin" valueType="num">
                                      <p:cBhvr additive="base">
                                        <p:cTn id="20" dur="500" fill="hold"/>
                                        <p:tgtEl>
                                          <p:spTgt spid="501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bldLvl="0" animBg="1"/>
      <p:bldP spid="50181" grpId="0" bldLvl="0" animBg="1"/>
      <p:bldP spid="5018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图片 5" descr="2015-12-03_172343.jpg"/>
          <p:cNvPicPr>
            <a:picLocks noChangeAspect="1"/>
          </p:cNvPicPr>
          <p:nvPr/>
        </p:nvPicPr>
        <p:blipFill>
          <a:blip r:embed="rId2"/>
          <a:srcRect/>
          <a:stretch>
            <a:fillRect/>
          </a:stretch>
        </p:blipFill>
        <p:spPr bwMode="auto">
          <a:xfrm>
            <a:off x="0" y="1071563"/>
            <a:ext cx="9144000" cy="5076825"/>
          </a:xfrm>
          <a:prstGeom prst="rect">
            <a:avLst/>
          </a:prstGeom>
          <a:noFill/>
          <a:ln w="9525">
            <a:noFill/>
            <a:miter lim="800000"/>
            <a:headEnd/>
            <a:tailEnd/>
          </a:ln>
        </p:spPr>
      </p:pic>
      <p:sp>
        <p:nvSpPr>
          <p:cNvPr id="51204" name="Text Box 4"/>
          <p:cNvSpPr txBox="1">
            <a:spLocks noChangeArrowheads="1"/>
          </p:cNvSpPr>
          <p:nvPr/>
        </p:nvSpPr>
        <p:spPr bwMode="auto">
          <a:xfrm>
            <a:off x="468313" y="1341438"/>
            <a:ext cx="7777162" cy="18319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FF0000"/>
                </a:solidFill>
                <a:latin typeface="微软雅黑" panose="020B0503020204020204" pitchFamily="34" charset="-122"/>
                <a:ea typeface="微软雅黑" panose="020B0503020204020204" pitchFamily="34" charset="-122"/>
              </a:rPr>
              <a:t>问题</a:t>
            </a:r>
            <a:r>
              <a:rPr lang="en-US" altLang="zh-CN" sz="3200" dirty="0">
                <a:solidFill>
                  <a:srgbClr val="FF0000"/>
                </a:solidFill>
                <a:latin typeface="微软雅黑" panose="020B0503020204020204" pitchFamily="34" charset="-122"/>
                <a:ea typeface="微软雅黑" panose="020B0503020204020204" pitchFamily="34" charset="-122"/>
              </a:rPr>
              <a:t>2</a:t>
            </a:r>
            <a:r>
              <a:rPr lang="zh-CN" altLang="en-US" sz="3200" dirty="0">
                <a:solidFill>
                  <a:srgbClr val="FF0000"/>
                </a:solidFill>
                <a:latin typeface="微软雅黑" panose="020B0503020204020204" pitchFamily="34" charset="-122"/>
                <a:ea typeface="微软雅黑" panose="020B0503020204020204" pitchFamily="34" charset="-122"/>
              </a:rPr>
              <a:t>：</a:t>
            </a:r>
            <a:r>
              <a:rPr lang="zh-CN" altLang="en-US" sz="3200" dirty="0">
                <a:latin typeface="Arial" panose="020B0604020202020204" pitchFamily="34" charset="0"/>
                <a:ea typeface="微软雅黑" panose="020B0503020204020204" pitchFamily="34" charset="-122"/>
              </a:rPr>
              <a:t>从哪些词语中可以看出詹天佑不怕困难，认真工作，做事刻苦的态度？</a:t>
            </a:r>
            <a:endParaRPr lang="zh-CN" altLang="en-US" sz="3200" dirty="0">
              <a:latin typeface="微软雅黑" panose="020B0503020204020204" pitchFamily="34" charset="-122"/>
              <a:ea typeface="微软雅黑" panose="020B0503020204020204" pitchFamily="34" charset="-122"/>
            </a:endParaRPr>
          </a:p>
          <a:p>
            <a:pPr>
              <a:spcBef>
                <a:spcPct val="50000"/>
              </a:spcBef>
              <a:defRPr/>
            </a:pPr>
            <a:endParaRPr lang="zh-CN" altLang="en-US" sz="3200" dirty="0">
              <a:latin typeface="微软雅黑" panose="020B0503020204020204" pitchFamily="34" charset="-122"/>
              <a:ea typeface="微软雅黑" panose="020B0503020204020204" pitchFamily="34" charset="-122"/>
            </a:endParaRPr>
          </a:p>
        </p:txBody>
      </p:sp>
      <p:sp>
        <p:nvSpPr>
          <p:cNvPr id="43011" name="AutoShape 45" descr="그림2"/>
          <p:cNvSpPr>
            <a:spLocks noChangeArrowheads="1"/>
          </p:cNvSpPr>
          <p:nvPr/>
        </p:nvSpPr>
        <p:spPr bwMode="auto">
          <a:xfrm>
            <a:off x="323850" y="4286250"/>
            <a:ext cx="8177213" cy="1036638"/>
          </a:xfrm>
          <a:prstGeom prst="roundRect">
            <a:avLst>
              <a:gd name="adj" fmla="val 16667"/>
            </a:avLst>
          </a:prstGeom>
          <a:blipFill dpi="0" rotWithShape="1">
            <a:blip r:embed="rId3"/>
            <a:srcRect/>
            <a:stretch>
              <a:fillRect/>
            </a:stretch>
          </a:blipFill>
          <a:ln w="28575">
            <a:solidFill>
              <a:srgbClr val="FFFFFF"/>
            </a:solidFill>
            <a:round/>
            <a:headEnd/>
            <a:tailEnd/>
          </a:ln>
        </p:spPr>
        <p:txBody>
          <a:bodyPr wrap="none" anchor="ctr"/>
          <a:lstStyle/>
          <a:p>
            <a:pPr>
              <a:buFont typeface="Arial" charset="0"/>
              <a:buNone/>
            </a:pPr>
            <a:endParaRPr lang="zh-CN" altLang="en-US"/>
          </a:p>
        </p:txBody>
      </p:sp>
      <p:sp>
        <p:nvSpPr>
          <p:cNvPr id="51213" name="Text Box 13"/>
          <p:cNvSpPr txBox="1">
            <a:spLocks noChangeArrowheads="1"/>
          </p:cNvSpPr>
          <p:nvPr/>
        </p:nvSpPr>
        <p:spPr bwMode="auto">
          <a:xfrm>
            <a:off x="719138" y="4286250"/>
            <a:ext cx="6888162" cy="110172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亲自</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始终</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白天</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晚上</a:t>
            </a:r>
            <a:r>
              <a:rPr lang="zh-CN" altLang="en-US" sz="3200" dirty="0">
                <a:solidFill>
                  <a:srgbClr val="CC00FF"/>
                </a:solidFill>
                <a:latin typeface="微软雅黑" panose="020B0503020204020204" pitchFamily="34" charset="-122"/>
                <a:ea typeface="微软雅黑" panose="020B0503020204020204" pitchFamily="34" charset="-122"/>
              </a:rPr>
              <a:t>”</a:t>
            </a:r>
            <a:r>
              <a:rPr lang="zh-CN" altLang="en-US" sz="3200" dirty="0">
                <a:solidFill>
                  <a:srgbClr val="CC00FF"/>
                </a:solidFill>
                <a:latin typeface="Arial" panose="020B0604020202020204" pitchFamily="34" charset="0"/>
                <a:ea typeface="微软雅黑" panose="020B0503020204020204"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4"/>
                                        </p:tgtEl>
                                        <p:attrNameLst>
                                          <p:attrName>style.visibility</p:attrName>
                                        </p:attrNameLst>
                                      </p:cBhvr>
                                      <p:to>
                                        <p:strVal val="visible"/>
                                      </p:to>
                                    </p:set>
                                    <p:anim calcmode="lin" valueType="num">
                                      <p:cBhvr additive="base">
                                        <p:cTn id="7" dur="500" fill="hold"/>
                                        <p:tgtEl>
                                          <p:spTgt spid="51204"/>
                                        </p:tgtEl>
                                        <p:attrNameLst>
                                          <p:attrName>ppt_x</p:attrName>
                                        </p:attrNameLst>
                                      </p:cBhvr>
                                      <p:tavLst>
                                        <p:tav tm="0">
                                          <p:val>
                                            <p:strVal val="#ppt_x"/>
                                          </p:val>
                                        </p:tav>
                                        <p:tav tm="100000">
                                          <p:val>
                                            <p:strVal val="#ppt_x"/>
                                          </p:val>
                                        </p:tav>
                                      </p:tavLst>
                                    </p:anim>
                                    <p:anim calcmode="lin" valueType="num">
                                      <p:cBhvr additive="base">
                                        <p:cTn id="8" dur="500" fill="hold"/>
                                        <p:tgtEl>
                                          <p:spTgt spid="5120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13"/>
                                        </p:tgtEl>
                                        <p:attrNameLst>
                                          <p:attrName>style.visibility</p:attrName>
                                        </p:attrNameLst>
                                      </p:cBhvr>
                                      <p:to>
                                        <p:strVal val="visible"/>
                                      </p:to>
                                    </p:set>
                                    <p:anim calcmode="lin" valueType="num">
                                      <p:cBhvr additive="base">
                                        <p:cTn id="13" dur="500" fill="hold"/>
                                        <p:tgtEl>
                                          <p:spTgt spid="51213"/>
                                        </p:tgtEl>
                                        <p:attrNameLst>
                                          <p:attrName>ppt_x</p:attrName>
                                        </p:attrNameLst>
                                      </p:cBhvr>
                                      <p:tavLst>
                                        <p:tav tm="0">
                                          <p:val>
                                            <p:strVal val="#ppt_x"/>
                                          </p:val>
                                        </p:tav>
                                        <p:tav tm="100000">
                                          <p:val>
                                            <p:strVal val="#ppt_x"/>
                                          </p:val>
                                        </p:tav>
                                      </p:tavLst>
                                    </p:anim>
                                    <p:anim calcmode="lin" valueType="num">
                                      <p:cBhvr additive="base">
                                        <p:cTn id="14" dur="500" fill="hold"/>
                                        <p:tgtEl>
                                          <p:spTgt spid="512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bldLvl="0" animBg="1"/>
      <p:bldP spid="51213"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图片 4" descr="2015-12-03_172343.jpg"/>
          <p:cNvPicPr>
            <a:picLocks noChangeAspect="1"/>
          </p:cNvPicPr>
          <p:nvPr/>
        </p:nvPicPr>
        <p:blipFill>
          <a:blip r:embed="rId2"/>
          <a:srcRect/>
          <a:stretch>
            <a:fillRect/>
          </a:stretch>
        </p:blipFill>
        <p:spPr bwMode="auto">
          <a:xfrm>
            <a:off x="0" y="1357313"/>
            <a:ext cx="9144000" cy="4791075"/>
          </a:xfrm>
          <a:prstGeom prst="rect">
            <a:avLst/>
          </a:prstGeom>
          <a:noFill/>
          <a:ln w="9525">
            <a:noFill/>
            <a:miter lim="800000"/>
            <a:headEnd/>
            <a:tailEnd/>
          </a:ln>
        </p:spPr>
      </p:pic>
      <p:sp>
        <p:nvSpPr>
          <p:cNvPr id="31751" name="Text Box 7"/>
          <p:cNvSpPr txBox="1">
            <a:spLocks noChangeArrowheads="1"/>
          </p:cNvSpPr>
          <p:nvPr/>
        </p:nvSpPr>
        <p:spPr bwMode="auto">
          <a:xfrm>
            <a:off x="395288" y="1773238"/>
            <a:ext cx="7812087" cy="2076450"/>
          </a:xfrm>
          <a:prstGeom prst="rect">
            <a:avLst/>
          </a:prstGeom>
          <a:solidFill>
            <a:srgbClr val="FFFF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rgbClr val="CC00FF"/>
                </a:solidFill>
                <a:latin typeface="Arial" panose="020B0604020202020204" pitchFamily="34" charset="0"/>
                <a:ea typeface="微软雅黑" panose="020B0503020204020204" pitchFamily="34" charset="-122"/>
              </a:rPr>
              <a:t>遇到困难，他总是想∶这是中国人自己修筑的第一条铁路，一定要把它修好；否则，不但那些外国人讥笑我们，而且会使中国的工程师失掉信心。</a:t>
            </a:r>
          </a:p>
        </p:txBody>
      </p:sp>
      <p:sp>
        <p:nvSpPr>
          <p:cNvPr id="31752" name="Text Box 8"/>
          <p:cNvSpPr txBox="1">
            <a:spLocks noChangeArrowheads="1"/>
          </p:cNvSpPr>
          <p:nvPr/>
        </p:nvSpPr>
        <p:spPr bwMode="auto">
          <a:xfrm>
            <a:off x="323850" y="4149725"/>
            <a:ext cx="5183188" cy="1101725"/>
          </a:xfrm>
          <a:prstGeom prst="rect">
            <a:avLst/>
          </a:prstGeom>
          <a:solidFill>
            <a:srgbClr val="FFC0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dirty="0">
                <a:solidFill>
                  <a:schemeClr val="accent2"/>
                </a:solidFill>
                <a:latin typeface="Arial" panose="020B0604020202020204" pitchFamily="34" charset="0"/>
                <a:ea typeface="微软雅黑" panose="020B0503020204020204" pitchFamily="34" charset="-122"/>
              </a:rPr>
              <a:t>詹天佑不怕苦难，为祖国争气，爱国的情怀。</a:t>
            </a:r>
            <a:r>
              <a:rPr lang="zh-CN" altLang="en-US" sz="3200" dirty="0">
                <a:latin typeface="Arial" panose="020B0604020202020204" pitchFamily="34" charset="0"/>
                <a:ea typeface="宋体" panose="0201060003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51"/>
                                        </p:tgtEl>
                                        <p:attrNameLst>
                                          <p:attrName>style.visibility</p:attrName>
                                        </p:attrNameLst>
                                      </p:cBhvr>
                                      <p:to>
                                        <p:strVal val="visible"/>
                                      </p:to>
                                    </p:set>
                                    <p:anim calcmode="lin" valueType="num">
                                      <p:cBhvr additive="base">
                                        <p:cTn id="7" dur="500" fill="hold"/>
                                        <p:tgtEl>
                                          <p:spTgt spid="31751"/>
                                        </p:tgtEl>
                                        <p:attrNameLst>
                                          <p:attrName>ppt_x</p:attrName>
                                        </p:attrNameLst>
                                      </p:cBhvr>
                                      <p:tavLst>
                                        <p:tav tm="0">
                                          <p:val>
                                            <p:strVal val="#ppt_x"/>
                                          </p:val>
                                        </p:tav>
                                        <p:tav tm="100000">
                                          <p:val>
                                            <p:strVal val="#ppt_x"/>
                                          </p:val>
                                        </p:tav>
                                      </p:tavLst>
                                    </p:anim>
                                    <p:anim calcmode="lin" valueType="num">
                                      <p:cBhvr additive="base">
                                        <p:cTn id="8" dur="500" fill="hold"/>
                                        <p:tgtEl>
                                          <p:spTgt spid="317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52"/>
                                        </p:tgtEl>
                                        <p:attrNameLst>
                                          <p:attrName>style.visibility</p:attrName>
                                        </p:attrNameLst>
                                      </p:cBhvr>
                                      <p:to>
                                        <p:strVal val="visible"/>
                                      </p:to>
                                    </p:set>
                                    <p:anim calcmode="lin" valueType="num">
                                      <p:cBhvr additive="base">
                                        <p:cTn id="13" dur="500" fill="hold"/>
                                        <p:tgtEl>
                                          <p:spTgt spid="31752"/>
                                        </p:tgtEl>
                                        <p:attrNameLst>
                                          <p:attrName>ppt_x</p:attrName>
                                        </p:attrNameLst>
                                      </p:cBhvr>
                                      <p:tavLst>
                                        <p:tav tm="0">
                                          <p:val>
                                            <p:strVal val="#ppt_x"/>
                                          </p:val>
                                        </p:tav>
                                        <p:tav tm="100000">
                                          <p:val>
                                            <p:strVal val="#ppt_x"/>
                                          </p:val>
                                        </p:tav>
                                      </p:tavLst>
                                    </p:anim>
                                    <p:anim calcmode="lin" valueType="num">
                                      <p:cBhvr additive="base">
                                        <p:cTn id="14" dur="500" fill="hold"/>
                                        <p:tgtEl>
                                          <p:spTgt spid="317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1" grpId="0" bldLvl="0" animBg="1"/>
      <p:bldP spid="3175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图片 9" descr="028.gif"/>
          <p:cNvPicPr>
            <a:picLocks noChangeAspect="1"/>
          </p:cNvPicPr>
          <p:nvPr/>
        </p:nvPicPr>
        <p:blipFill>
          <a:blip r:embed="rId2"/>
          <a:srcRect/>
          <a:stretch>
            <a:fillRect/>
          </a:stretch>
        </p:blipFill>
        <p:spPr bwMode="auto">
          <a:xfrm>
            <a:off x="0" y="928688"/>
            <a:ext cx="5357813" cy="2786062"/>
          </a:xfrm>
          <a:prstGeom prst="rect">
            <a:avLst/>
          </a:prstGeom>
          <a:noFill/>
          <a:ln w="9525">
            <a:noFill/>
            <a:miter lim="800000"/>
            <a:headEnd/>
            <a:tailEnd/>
          </a:ln>
        </p:spPr>
      </p:pic>
      <p:sp>
        <p:nvSpPr>
          <p:cNvPr id="51209" name="Rectangle 9"/>
          <p:cNvSpPr>
            <a:spLocks noChangeArrowheads="1"/>
          </p:cNvSpPr>
          <p:nvPr/>
        </p:nvSpPr>
        <p:spPr bwMode="auto">
          <a:xfrm>
            <a:off x="395288" y="1341438"/>
            <a:ext cx="184150" cy="519112"/>
          </a:xfrm>
          <a:prstGeom prst="rect">
            <a:avLst/>
          </a:prstGeom>
          <a:noFill/>
          <a:ln w="9525">
            <a:noFill/>
            <a:miter lim="800000"/>
          </a:ln>
          <a:effectLst>
            <a:prstShdw prst="shdw17" dist="17961" dir="2700000">
              <a:schemeClr val="accent1">
                <a:gamma/>
                <a:shade val="60000"/>
                <a:invGamma/>
              </a:schemeClr>
            </a:prstShdw>
          </a:effectLst>
        </p:spPr>
        <p:txBody>
          <a:bodyPr wrap="none">
            <a:spAutoFit/>
          </a:bodyPr>
          <a:lstStyle/>
          <a:p>
            <a:pPr>
              <a:defRPr/>
            </a:pPr>
            <a:endParaRPr lang="zh-CN" altLang="en-US">
              <a:solidFill>
                <a:srgbClr val="CC00FF"/>
              </a:solidFill>
              <a:latin typeface="Arial" panose="020B0604020202020204" pitchFamily="34" charset="0"/>
              <a:ea typeface="微软雅黑" panose="020B0503020204020204" pitchFamily="34" charset="-122"/>
            </a:endParaRPr>
          </a:p>
        </p:txBody>
      </p:sp>
      <p:sp>
        <p:nvSpPr>
          <p:cNvPr id="45059" name="Freeform 45"/>
          <p:cNvSpPr>
            <a:spLocks noChangeArrowheads="1"/>
          </p:cNvSpPr>
          <p:nvPr/>
        </p:nvSpPr>
        <p:spPr bwMode="auto">
          <a:xfrm>
            <a:off x="4932363" y="2276475"/>
            <a:ext cx="3540125" cy="857250"/>
          </a:xfrm>
          <a:custGeom>
            <a:avLst/>
            <a:gdLst>
              <a:gd name="T0" fmla="*/ 0 w 2230"/>
              <a:gd name="T1" fmla="*/ 2147483647 h 540"/>
              <a:gd name="T2" fmla="*/ 2147483647 w 2230"/>
              <a:gd name="T3" fmla="*/ 2147483647 h 540"/>
              <a:gd name="T4" fmla="*/ 2147483647 w 2230"/>
              <a:gd name="T5" fmla="*/ 2147483647 h 540"/>
              <a:gd name="T6" fmla="*/ 2147483647 w 2230"/>
              <a:gd name="T7" fmla="*/ 2147483647 h 540"/>
              <a:gd name="T8" fmla="*/ 2147483647 w 2230"/>
              <a:gd name="T9" fmla="*/ 2147483647 h 540"/>
              <a:gd name="T10" fmla="*/ 2147483647 w 2230"/>
              <a:gd name="T11" fmla="*/ 0 h 540"/>
              <a:gd name="T12" fmla="*/ 2147483647 w 2230"/>
              <a:gd name="T13" fmla="*/ 2147483647 h 540"/>
              <a:gd name="T14" fmla="*/ 0 w 2230"/>
              <a:gd name="T15" fmla="*/ 2147483647 h 540"/>
              <a:gd name="T16" fmla="*/ 0 60000 65536"/>
              <a:gd name="T17" fmla="*/ 0 60000 65536"/>
              <a:gd name="T18" fmla="*/ 0 60000 65536"/>
              <a:gd name="T19" fmla="*/ 0 60000 65536"/>
              <a:gd name="T20" fmla="*/ 0 60000 65536"/>
              <a:gd name="T21" fmla="*/ 0 60000 65536"/>
              <a:gd name="T22" fmla="*/ 0 60000 65536"/>
              <a:gd name="T23" fmla="*/ 0 60000 65536"/>
              <a:gd name="T24" fmla="*/ 0 w 2230"/>
              <a:gd name="T25" fmla="*/ 0 h 540"/>
              <a:gd name="T26" fmla="*/ 2230 w 2230"/>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30" h="540">
                <a:moveTo>
                  <a:pt x="0" y="98"/>
                </a:moveTo>
                <a:lnTo>
                  <a:pt x="281" y="370"/>
                </a:lnTo>
                <a:lnTo>
                  <a:pt x="1570" y="374"/>
                </a:lnTo>
                <a:lnTo>
                  <a:pt x="1818" y="540"/>
                </a:lnTo>
                <a:lnTo>
                  <a:pt x="2230" y="226"/>
                </a:lnTo>
                <a:lnTo>
                  <a:pt x="1007" y="0"/>
                </a:lnTo>
                <a:lnTo>
                  <a:pt x="1192" y="101"/>
                </a:lnTo>
                <a:lnTo>
                  <a:pt x="0" y="98"/>
                </a:lnTo>
                <a:close/>
              </a:path>
            </a:pathLst>
          </a:custGeom>
          <a:noFill/>
          <a:ln w="28575">
            <a:solidFill>
              <a:srgbClr val="FFFFFF">
                <a:alpha val="50195"/>
              </a:srgbClr>
            </a:solidFill>
            <a:miter lim="800000"/>
            <a:headEnd/>
            <a:tailEnd/>
          </a:ln>
        </p:spPr>
        <p:txBody>
          <a:bodyPr/>
          <a:lstStyle/>
          <a:p>
            <a:endParaRPr lang="zh-CN" altLang="en-US"/>
          </a:p>
        </p:txBody>
      </p:sp>
      <p:sp>
        <p:nvSpPr>
          <p:cNvPr id="45060" name="Freeform 45"/>
          <p:cNvSpPr>
            <a:spLocks noChangeArrowheads="1"/>
          </p:cNvSpPr>
          <p:nvPr/>
        </p:nvSpPr>
        <p:spPr bwMode="auto">
          <a:xfrm>
            <a:off x="5148263" y="2492375"/>
            <a:ext cx="3540125" cy="857250"/>
          </a:xfrm>
          <a:custGeom>
            <a:avLst/>
            <a:gdLst>
              <a:gd name="T0" fmla="*/ 0 w 2230"/>
              <a:gd name="T1" fmla="*/ 2147483647 h 540"/>
              <a:gd name="T2" fmla="*/ 2147483647 w 2230"/>
              <a:gd name="T3" fmla="*/ 2147483647 h 540"/>
              <a:gd name="T4" fmla="*/ 2147483647 w 2230"/>
              <a:gd name="T5" fmla="*/ 2147483647 h 540"/>
              <a:gd name="T6" fmla="*/ 2147483647 w 2230"/>
              <a:gd name="T7" fmla="*/ 2147483647 h 540"/>
              <a:gd name="T8" fmla="*/ 2147483647 w 2230"/>
              <a:gd name="T9" fmla="*/ 2147483647 h 540"/>
              <a:gd name="T10" fmla="*/ 2147483647 w 2230"/>
              <a:gd name="T11" fmla="*/ 0 h 540"/>
              <a:gd name="T12" fmla="*/ 2147483647 w 2230"/>
              <a:gd name="T13" fmla="*/ 2147483647 h 540"/>
              <a:gd name="T14" fmla="*/ 0 w 2230"/>
              <a:gd name="T15" fmla="*/ 2147483647 h 540"/>
              <a:gd name="T16" fmla="*/ 0 60000 65536"/>
              <a:gd name="T17" fmla="*/ 0 60000 65536"/>
              <a:gd name="T18" fmla="*/ 0 60000 65536"/>
              <a:gd name="T19" fmla="*/ 0 60000 65536"/>
              <a:gd name="T20" fmla="*/ 0 60000 65536"/>
              <a:gd name="T21" fmla="*/ 0 60000 65536"/>
              <a:gd name="T22" fmla="*/ 0 60000 65536"/>
              <a:gd name="T23" fmla="*/ 0 60000 65536"/>
              <a:gd name="T24" fmla="*/ 0 w 2230"/>
              <a:gd name="T25" fmla="*/ 0 h 540"/>
              <a:gd name="T26" fmla="*/ 2230 w 2230"/>
              <a:gd name="T27" fmla="*/ 540 h 5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30" h="540">
                <a:moveTo>
                  <a:pt x="0" y="98"/>
                </a:moveTo>
                <a:lnTo>
                  <a:pt x="281" y="370"/>
                </a:lnTo>
                <a:lnTo>
                  <a:pt x="1570" y="374"/>
                </a:lnTo>
                <a:lnTo>
                  <a:pt x="1818" y="540"/>
                </a:lnTo>
                <a:lnTo>
                  <a:pt x="2230" y="226"/>
                </a:lnTo>
                <a:lnTo>
                  <a:pt x="1007" y="0"/>
                </a:lnTo>
                <a:lnTo>
                  <a:pt x="1192" y="101"/>
                </a:lnTo>
                <a:lnTo>
                  <a:pt x="0" y="98"/>
                </a:lnTo>
                <a:close/>
              </a:path>
            </a:pathLst>
          </a:custGeom>
          <a:noFill/>
          <a:ln w="28575">
            <a:solidFill>
              <a:srgbClr val="FFFFFF">
                <a:alpha val="50195"/>
              </a:srgbClr>
            </a:solidFill>
            <a:miter lim="800000"/>
            <a:headEnd/>
            <a:tailEnd/>
          </a:ln>
        </p:spPr>
        <p:txBody>
          <a:bodyPr/>
          <a:lstStyle/>
          <a:p>
            <a:endParaRPr lang="zh-CN" altLang="en-US"/>
          </a:p>
        </p:txBody>
      </p:sp>
      <p:sp>
        <p:nvSpPr>
          <p:cNvPr id="32776" name="Text Box 8"/>
          <p:cNvSpPr txBox="1">
            <a:spLocks noChangeArrowheads="1"/>
          </p:cNvSpPr>
          <p:nvPr/>
        </p:nvSpPr>
        <p:spPr bwMode="auto">
          <a:xfrm>
            <a:off x="323850" y="981075"/>
            <a:ext cx="3024188" cy="482600"/>
          </a:xfrm>
          <a:prstGeom prst="rect">
            <a:avLst/>
          </a:prstGeom>
          <a:solidFill>
            <a:srgbClr val="FFFF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en-US" altLang="zh-CN" sz="2400" dirty="0">
                <a:solidFill>
                  <a:schemeClr val="hlink"/>
                </a:solidFill>
                <a:latin typeface="Arial" panose="020B0604020202020204" pitchFamily="34" charset="0"/>
                <a:ea typeface="微软雅黑" panose="020B0503020204020204" pitchFamily="34" charset="-122"/>
              </a:rPr>
              <a:t>        </a:t>
            </a:r>
            <a:r>
              <a:rPr lang="zh-CN" altLang="en-US" sz="2400" dirty="0">
                <a:solidFill>
                  <a:schemeClr val="hlink"/>
                </a:solidFill>
                <a:latin typeface="Arial" panose="020B0604020202020204" pitchFamily="34" charset="0"/>
                <a:ea typeface="微软雅黑" panose="020B0503020204020204" pitchFamily="34" charset="-122"/>
              </a:rPr>
              <a:t>开凿隧道</a:t>
            </a:r>
          </a:p>
        </p:txBody>
      </p:sp>
      <p:pic>
        <p:nvPicPr>
          <p:cNvPr id="32778" name="Picture 10" descr="t01035c55fececc9591"/>
          <p:cNvPicPr>
            <a:picLocks noChangeAspect="1" noChangeArrowheads="1"/>
          </p:cNvPicPr>
          <p:nvPr/>
        </p:nvPicPr>
        <p:blipFill>
          <a:blip r:embed="rId3"/>
          <a:srcRect/>
          <a:stretch>
            <a:fillRect/>
          </a:stretch>
        </p:blipFill>
        <p:spPr bwMode="auto">
          <a:xfrm>
            <a:off x="4376738" y="981075"/>
            <a:ext cx="4767262" cy="3763963"/>
          </a:xfrm>
          <a:prstGeom prst="rect">
            <a:avLst/>
          </a:prstGeom>
          <a:noFill/>
          <a:ln w="9525">
            <a:noFill/>
            <a:miter lim="800000"/>
            <a:headEnd/>
            <a:tailEnd/>
          </a:ln>
        </p:spPr>
      </p:pic>
      <p:sp>
        <p:nvSpPr>
          <p:cNvPr id="32779" name="Text Box 11"/>
          <p:cNvSpPr txBox="1">
            <a:spLocks noChangeArrowheads="1"/>
          </p:cNvSpPr>
          <p:nvPr/>
        </p:nvSpPr>
        <p:spPr bwMode="auto">
          <a:xfrm>
            <a:off x="250825" y="2133600"/>
            <a:ext cx="3816350" cy="849313"/>
          </a:xfrm>
          <a:prstGeom prst="rect">
            <a:avLst/>
          </a:prstGeom>
          <a:solidFill>
            <a:srgbClr val="FFC0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latin typeface="Arial" panose="020B0604020202020204" pitchFamily="34" charset="0"/>
                <a:ea typeface="微软雅黑" panose="020B0503020204020204" pitchFamily="34" charset="-122"/>
              </a:rPr>
              <a:t>开凿隧道很艰苦，詹天佑是怎么样做的呢？</a:t>
            </a:r>
          </a:p>
        </p:txBody>
      </p:sp>
      <p:sp>
        <p:nvSpPr>
          <p:cNvPr id="32780" name="Text Box 12"/>
          <p:cNvSpPr txBox="1">
            <a:spLocks noChangeArrowheads="1"/>
          </p:cNvSpPr>
          <p:nvPr/>
        </p:nvSpPr>
        <p:spPr bwMode="auto">
          <a:xfrm>
            <a:off x="323850" y="3357563"/>
            <a:ext cx="3962400" cy="1214437"/>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solidFill>
                  <a:schemeClr val="accent2"/>
                </a:solidFill>
                <a:latin typeface="Arial" panose="020B0604020202020204" pitchFamily="34" charset="0"/>
                <a:ea typeface="微软雅黑" panose="020B0503020204020204" pitchFamily="34" charset="-122"/>
              </a:rPr>
              <a:t>他常常跟工人们同吃同住，不离开工地。（不畏艰苦的优良品质。）</a:t>
            </a:r>
          </a:p>
        </p:txBody>
      </p:sp>
      <p:sp>
        <p:nvSpPr>
          <p:cNvPr id="32781" name="Text Box 13"/>
          <p:cNvSpPr txBox="1">
            <a:spLocks noChangeArrowheads="1"/>
          </p:cNvSpPr>
          <p:nvPr/>
        </p:nvSpPr>
        <p:spPr bwMode="auto">
          <a:xfrm>
            <a:off x="428625" y="5000625"/>
            <a:ext cx="7561263" cy="8493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b="1" dirty="0">
                <a:solidFill>
                  <a:srgbClr val="009900"/>
                </a:solidFill>
                <a:latin typeface="Arial" panose="020B0604020202020204" pitchFamily="34" charset="0"/>
                <a:ea typeface="微软雅黑" panose="020B0503020204020204" pitchFamily="34" charset="-122"/>
              </a:rPr>
              <a:t>通过詹天佑和工人们的努力，一千多米长的隧道，结果大大缩短了工期。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6"/>
                                        </p:tgtEl>
                                        <p:attrNameLst>
                                          <p:attrName>style.visibility</p:attrName>
                                        </p:attrNameLst>
                                      </p:cBhvr>
                                      <p:to>
                                        <p:strVal val="visible"/>
                                      </p:to>
                                    </p:set>
                                    <p:anim calcmode="lin" valueType="num">
                                      <p:cBhvr additive="base">
                                        <p:cTn id="7" dur="500" fill="hold"/>
                                        <p:tgtEl>
                                          <p:spTgt spid="32776"/>
                                        </p:tgtEl>
                                        <p:attrNameLst>
                                          <p:attrName>ppt_x</p:attrName>
                                        </p:attrNameLst>
                                      </p:cBhvr>
                                      <p:tavLst>
                                        <p:tav tm="0">
                                          <p:val>
                                            <p:strVal val="#ppt_x"/>
                                          </p:val>
                                        </p:tav>
                                        <p:tav tm="100000">
                                          <p:val>
                                            <p:strVal val="#ppt_x"/>
                                          </p:val>
                                        </p:tav>
                                      </p:tavLst>
                                    </p:anim>
                                    <p:anim calcmode="lin" valueType="num">
                                      <p:cBhvr additive="base">
                                        <p:cTn id="8" dur="500" fill="hold"/>
                                        <p:tgtEl>
                                          <p:spTgt spid="3277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9"/>
                                        </p:tgtEl>
                                        <p:attrNameLst>
                                          <p:attrName>style.visibility</p:attrName>
                                        </p:attrNameLst>
                                      </p:cBhvr>
                                      <p:to>
                                        <p:strVal val="visible"/>
                                      </p:to>
                                    </p:set>
                                    <p:anim calcmode="lin" valueType="num">
                                      <p:cBhvr additive="base">
                                        <p:cTn id="13" dur="500" fill="hold"/>
                                        <p:tgtEl>
                                          <p:spTgt spid="32779"/>
                                        </p:tgtEl>
                                        <p:attrNameLst>
                                          <p:attrName>ppt_x</p:attrName>
                                        </p:attrNameLst>
                                      </p:cBhvr>
                                      <p:tavLst>
                                        <p:tav tm="0">
                                          <p:val>
                                            <p:strVal val="#ppt_x"/>
                                          </p:val>
                                        </p:tav>
                                        <p:tav tm="100000">
                                          <p:val>
                                            <p:strVal val="#ppt_x"/>
                                          </p:val>
                                        </p:tav>
                                      </p:tavLst>
                                    </p:anim>
                                    <p:anim calcmode="lin" valueType="num">
                                      <p:cBhvr additive="base">
                                        <p:cTn id="14" dur="500" fill="hold"/>
                                        <p:tgtEl>
                                          <p:spTgt spid="3277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2778"/>
                                        </p:tgtEl>
                                        <p:attrNameLst>
                                          <p:attrName>style.visibility</p:attrName>
                                        </p:attrNameLst>
                                      </p:cBhvr>
                                      <p:to>
                                        <p:strVal val="visible"/>
                                      </p:to>
                                    </p:set>
                                    <p:anim calcmode="lin" valueType="num">
                                      <p:cBhvr additive="base">
                                        <p:cTn id="19" dur="500" fill="hold"/>
                                        <p:tgtEl>
                                          <p:spTgt spid="32778"/>
                                        </p:tgtEl>
                                        <p:attrNameLst>
                                          <p:attrName>ppt_x</p:attrName>
                                        </p:attrNameLst>
                                      </p:cBhvr>
                                      <p:tavLst>
                                        <p:tav tm="0">
                                          <p:val>
                                            <p:strVal val="#ppt_x"/>
                                          </p:val>
                                        </p:tav>
                                        <p:tav tm="100000">
                                          <p:val>
                                            <p:strVal val="#ppt_x"/>
                                          </p:val>
                                        </p:tav>
                                      </p:tavLst>
                                    </p:anim>
                                    <p:anim calcmode="lin" valueType="num">
                                      <p:cBhvr additive="base">
                                        <p:cTn id="20" dur="500" fill="hold"/>
                                        <p:tgtEl>
                                          <p:spTgt spid="327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80"/>
                                        </p:tgtEl>
                                        <p:attrNameLst>
                                          <p:attrName>style.visibility</p:attrName>
                                        </p:attrNameLst>
                                      </p:cBhvr>
                                      <p:to>
                                        <p:strVal val="visible"/>
                                      </p:to>
                                    </p:set>
                                    <p:anim calcmode="lin" valueType="num">
                                      <p:cBhvr additive="base">
                                        <p:cTn id="25" dur="500" fill="hold"/>
                                        <p:tgtEl>
                                          <p:spTgt spid="32780"/>
                                        </p:tgtEl>
                                        <p:attrNameLst>
                                          <p:attrName>ppt_x</p:attrName>
                                        </p:attrNameLst>
                                      </p:cBhvr>
                                      <p:tavLst>
                                        <p:tav tm="0">
                                          <p:val>
                                            <p:strVal val="#ppt_x"/>
                                          </p:val>
                                        </p:tav>
                                        <p:tav tm="100000">
                                          <p:val>
                                            <p:strVal val="#ppt_x"/>
                                          </p:val>
                                        </p:tav>
                                      </p:tavLst>
                                    </p:anim>
                                    <p:anim calcmode="lin" valueType="num">
                                      <p:cBhvr additive="base">
                                        <p:cTn id="26" dur="500" fill="hold"/>
                                        <p:tgtEl>
                                          <p:spTgt spid="3278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781"/>
                                        </p:tgtEl>
                                        <p:attrNameLst>
                                          <p:attrName>style.visibility</p:attrName>
                                        </p:attrNameLst>
                                      </p:cBhvr>
                                      <p:to>
                                        <p:strVal val="visible"/>
                                      </p:to>
                                    </p:set>
                                    <p:anim calcmode="lin" valueType="num">
                                      <p:cBhvr additive="base">
                                        <p:cTn id="31" dur="500" fill="hold"/>
                                        <p:tgtEl>
                                          <p:spTgt spid="32781"/>
                                        </p:tgtEl>
                                        <p:attrNameLst>
                                          <p:attrName>ppt_x</p:attrName>
                                        </p:attrNameLst>
                                      </p:cBhvr>
                                      <p:tavLst>
                                        <p:tav tm="0">
                                          <p:val>
                                            <p:strVal val="#ppt_x"/>
                                          </p:val>
                                        </p:tav>
                                        <p:tav tm="100000">
                                          <p:val>
                                            <p:strVal val="#ppt_x"/>
                                          </p:val>
                                        </p:tav>
                                      </p:tavLst>
                                    </p:anim>
                                    <p:anim calcmode="lin" valueType="num">
                                      <p:cBhvr additive="base">
                                        <p:cTn id="32" dur="500" fill="hold"/>
                                        <p:tgtEl>
                                          <p:spTgt spid="327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bldLvl="0" animBg="1"/>
      <p:bldP spid="32779" grpId="0" bldLvl="0" animBg="1"/>
      <p:bldP spid="32780" grpId="0" bldLvl="0" animBg="1"/>
      <p:bldP spid="3278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pPr>
              <a:buFont typeface="Arial" charset="0"/>
              <a:buNone/>
            </a:pPr>
            <a:r>
              <a:rPr lang="en-US" altLang="zh-CN"/>
              <a:t>   </a:t>
            </a:r>
          </a:p>
          <a:p>
            <a:pPr>
              <a:buFont typeface="Arial" charset="0"/>
              <a:buNone/>
            </a:pPr>
            <a:r>
              <a:rPr lang="en-US" altLang="zh-CN"/>
              <a:t>   </a:t>
            </a:r>
          </a:p>
        </p:txBody>
      </p:sp>
      <p:sp>
        <p:nvSpPr>
          <p:cNvPr id="27650" name="AutoShape 729"/>
          <p:cNvSpPr>
            <a:spLocks noChangeArrowheads="1"/>
          </p:cNvSpPr>
          <p:nvPr/>
        </p:nvSpPr>
        <p:spPr bwMode="auto">
          <a:xfrm>
            <a:off x="4543425" y="981075"/>
            <a:ext cx="4032250" cy="5562600"/>
          </a:xfrm>
          <a:prstGeom prst="roundRect">
            <a:avLst>
              <a:gd name="adj" fmla="val 16667"/>
            </a:avLst>
          </a:prstGeom>
          <a:solidFill>
            <a:schemeClr val="tx1">
              <a:alpha val="20000"/>
            </a:schemeClr>
          </a:solidFill>
          <a:ln w="9525">
            <a:noFill/>
            <a:round/>
            <a:headEnd/>
            <a:tailEnd/>
          </a:ln>
        </p:spPr>
        <p:txBody>
          <a:bodyPr anchor="ctr">
            <a:spAutoFit/>
          </a:bodyPr>
          <a:lstStyle/>
          <a:p>
            <a:pPr>
              <a:buFont typeface="Arial" charset="0"/>
              <a:buNone/>
            </a:pPr>
            <a:endParaRPr lang="zh-CN" altLang="en-US"/>
          </a:p>
        </p:txBody>
      </p:sp>
      <p:sp>
        <p:nvSpPr>
          <p:cNvPr id="43012" name="AutoShape 726"/>
          <p:cNvSpPr/>
          <p:nvPr/>
        </p:nvSpPr>
        <p:spPr bwMode="auto">
          <a:xfrm rot="5400000">
            <a:off x="1539875" y="2573338"/>
            <a:ext cx="5487988" cy="2303462"/>
          </a:xfrm>
          <a:custGeom>
            <a:avLst/>
            <a:gdLst>
              <a:gd name="T0" fmla="*/ 3937 w 21600"/>
              <a:gd name="T1" fmla="*/ 3937 h 21600"/>
              <a:gd name="T2" fmla="*/ 17663 w 21600"/>
              <a:gd name="T3" fmla="*/ 17663 h 21600"/>
            </a:gdLst>
            <a:ahLst/>
            <a:cxnLst>
              <a:cxn ang="0">
                <a:pos x="0" y="0"/>
              </a:cxn>
              <a:cxn ang="0">
                <a:pos x="4273" y="21600"/>
              </a:cxn>
              <a:cxn ang="0">
                <a:pos x="17327" y="21600"/>
              </a:cxn>
              <a:cxn ang="0">
                <a:pos x="21600" y="0"/>
              </a:cxn>
            </a:cxnLst>
            <a:rect l="T0" t="T1" r="T2" b="T3"/>
            <a:pathLst>
              <a:path w="21600" h="21600">
                <a:moveTo>
                  <a:pt x="0" y="0"/>
                </a:moveTo>
                <a:lnTo>
                  <a:pt x="4273" y="21600"/>
                </a:lnTo>
                <a:lnTo>
                  <a:pt x="17327" y="21600"/>
                </a:lnTo>
                <a:lnTo>
                  <a:pt x="21600" y="0"/>
                </a:lnTo>
                <a:close/>
              </a:path>
            </a:pathLst>
          </a:custGeom>
          <a:gradFill rotWithShape="1">
            <a:gsLst>
              <a:gs pos="0">
                <a:srgbClr val="8E8E8E">
                  <a:alpha val="0"/>
                </a:srgbClr>
              </a:gs>
              <a:gs pos="50000">
                <a:schemeClr val="bg1">
                  <a:alpha val="20000"/>
                </a:schemeClr>
              </a:gs>
              <a:gs pos="100000">
                <a:srgbClr val="8E8E8E">
                  <a:alpha val="0"/>
                </a:srgbClr>
              </a:gs>
            </a:gsLst>
            <a:lin ang="5400000" scaled="1"/>
          </a:gradFill>
          <a:ln w="9525">
            <a:noFill/>
            <a:round/>
          </a:ln>
        </p:spPr>
        <p:txBody>
          <a:bodyPr wrap="none" lIns="87313" tIns="44450" rIns="87313" bIns="44450" anchor="ctr"/>
          <a:lstStyle/>
          <a:p>
            <a:pPr>
              <a:defRPr/>
            </a:pPr>
            <a:endParaRPr lang="zh-CN" altLang="en-US">
              <a:latin typeface="Arial" panose="020B0604020202020204" pitchFamily="34" charset="0"/>
              <a:ea typeface="宋体" panose="02010600030101010101" pitchFamily="2" charset="-122"/>
            </a:endParaRPr>
          </a:p>
        </p:txBody>
      </p:sp>
      <p:sp>
        <p:nvSpPr>
          <p:cNvPr id="43013" name="AutoShape 655"/>
          <p:cNvSpPr/>
          <p:nvPr/>
        </p:nvSpPr>
        <p:spPr bwMode="auto">
          <a:xfrm rot="5400000">
            <a:off x="1250950" y="2212976"/>
            <a:ext cx="5487987" cy="2303462"/>
          </a:xfrm>
          <a:custGeom>
            <a:avLst/>
            <a:gdLst>
              <a:gd name="T0" fmla="*/ 3937 w 21600"/>
              <a:gd name="T1" fmla="*/ 3937 h 21600"/>
              <a:gd name="T2" fmla="*/ 17663 w 21600"/>
              <a:gd name="T3" fmla="*/ 17663 h 21600"/>
            </a:gdLst>
            <a:ahLst/>
            <a:cxnLst>
              <a:cxn ang="0">
                <a:pos x="0" y="0"/>
              </a:cxn>
              <a:cxn ang="0">
                <a:pos x="4273" y="21600"/>
              </a:cxn>
              <a:cxn ang="0">
                <a:pos x="17327" y="21600"/>
              </a:cxn>
              <a:cxn ang="0">
                <a:pos x="21600" y="0"/>
              </a:cxn>
            </a:cxnLst>
            <a:rect l="T0" t="T1" r="T2" b="T3"/>
            <a:pathLst>
              <a:path w="21600" h="21600">
                <a:moveTo>
                  <a:pt x="0" y="0"/>
                </a:moveTo>
                <a:lnTo>
                  <a:pt x="4273" y="21600"/>
                </a:lnTo>
                <a:lnTo>
                  <a:pt x="17327" y="21600"/>
                </a:lnTo>
                <a:lnTo>
                  <a:pt x="21600" y="0"/>
                </a:lnTo>
                <a:close/>
              </a:path>
            </a:pathLst>
          </a:custGeom>
          <a:gradFill rotWithShape="1">
            <a:gsLst>
              <a:gs pos="0">
                <a:srgbClr val="8E8E8E">
                  <a:alpha val="0"/>
                </a:srgbClr>
              </a:gs>
              <a:gs pos="50000">
                <a:schemeClr val="bg1">
                  <a:alpha val="20000"/>
                </a:schemeClr>
              </a:gs>
              <a:gs pos="100000">
                <a:srgbClr val="8E8E8E">
                  <a:alpha val="0"/>
                </a:srgbClr>
              </a:gs>
            </a:gsLst>
            <a:lin ang="5400000" scaled="1"/>
          </a:gradFill>
          <a:ln w="9525">
            <a:noFill/>
            <a:round/>
          </a:ln>
        </p:spPr>
        <p:txBody>
          <a:bodyPr wrap="none" lIns="87313" tIns="44450" rIns="87313" bIns="44450" anchor="ctr"/>
          <a:lstStyle/>
          <a:p>
            <a:pPr>
              <a:defRPr/>
            </a:pPr>
            <a:endParaRPr lang="zh-CN" altLang="en-US">
              <a:latin typeface="Arial" panose="020B0604020202020204" pitchFamily="34" charset="0"/>
              <a:ea typeface="宋体" panose="02010600030101010101" pitchFamily="2" charset="-122"/>
            </a:endParaRPr>
          </a:p>
        </p:txBody>
      </p:sp>
      <p:sp>
        <p:nvSpPr>
          <p:cNvPr id="27657" name="AutoShape 728"/>
          <p:cNvSpPr>
            <a:spLocks noChangeArrowheads="1"/>
          </p:cNvSpPr>
          <p:nvPr/>
        </p:nvSpPr>
        <p:spPr bwMode="auto">
          <a:xfrm>
            <a:off x="458788" y="1719263"/>
            <a:ext cx="3095625" cy="4033837"/>
          </a:xfrm>
          <a:prstGeom prst="roundRect">
            <a:avLst>
              <a:gd name="adj" fmla="val 16667"/>
            </a:avLst>
          </a:prstGeom>
          <a:solidFill>
            <a:schemeClr val="tx1">
              <a:alpha val="20000"/>
            </a:schemeClr>
          </a:solidFill>
          <a:ln w="9525">
            <a:noFill/>
            <a:round/>
            <a:headEnd/>
            <a:tailEnd/>
          </a:ln>
        </p:spPr>
        <p:txBody>
          <a:bodyPr anchor="ctr">
            <a:spAutoFit/>
          </a:bodyPr>
          <a:lstStyle/>
          <a:p>
            <a:pPr>
              <a:buFont typeface="Arial" charset="0"/>
              <a:buNone/>
            </a:pPr>
            <a:endParaRPr lang="zh-CN" altLang="en-US"/>
          </a:p>
        </p:txBody>
      </p:sp>
      <p:sp>
        <p:nvSpPr>
          <p:cNvPr id="27658" name="AutoShape 657"/>
          <p:cNvSpPr>
            <a:spLocks noChangeArrowheads="1"/>
          </p:cNvSpPr>
          <p:nvPr/>
        </p:nvSpPr>
        <p:spPr bwMode="auto">
          <a:xfrm>
            <a:off x="539750" y="1776413"/>
            <a:ext cx="2952750" cy="3910012"/>
          </a:xfrm>
          <a:prstGeom prst="roundRect">
            <a:avLst>
              <a:gd name="adj" fmla="val 16667"/>
            </a:avLst>
          </a:prstGeom>
          <a:gradFill rotWithShape="1">
            <a:gsLst>
              <a:gs pos="0">
                <a:srgbClr val="666633"/>
              </a:gs>
              <a:gs pos="100000">
                <a:srgbClr val="2F2F18"/>
              </a:gs>
            </a:gsLst>
            <a:lin ang="5400000" scaled="1"/>
          </a:gradFill>
          <a:ln w="9525">
            <a:noFill/>
            <a:round/>
            <a:headEnd/>
            <a:tailEnd/>
          </a:ln>
        </p:spPr>
        <p:txBody>
          <a:bodyPr anchor="ctr">
            <a:spAutoFit/>
          </a:bodyPr>
          <a:lstStyle/>
          <a:p>
            <a:pPr>
              <a:buFont typeface="Arial" charset="0"/>
              <a:buNone/>
            </a:pPr>
            <a:endParaRPr lang="zh-CN" altLang="en-US"/>
          </a:p>
        </p:txBody>
      </p:sp>
      <p:sp>
        <p:nvSpPr>
          <p:cNvPr id="27659" name="Oval 659"/>
          <p:cNvSpPr>
            <a:spLocks noChangeArrowheads="1"/>
          </p:cNvSpPr>
          <p:nvPr/>
        </p:nvSpPr>
        <p:spPr bwMode="auto">
          <a:xfrm>
            <a:off x="828675" y="1722438"/>
            <a:ext cx="2374900" cy="215900"/>
          </a:xfrm>
          <a:prstGeom prst="ellipse">
            <a:avLst/>
          </a:prstGeom>
          <a:gradFill rotWithShape="1">
            <a:gsLst>
              <a:gs pos="0">
                <a:schemeClr val="bg1"/>
              </a:gs>
              <a:gs pos="100000">
                <a:srgbClr val="767676">
                  <a:alpha val="0"/>
                </a:srgbClr>
              </a:gs>
            </a:gsLst>
            <a:path path="shape">
              <a:fillToRect l="50000" t="50000" r="50000" b="50000"/>
            </a:path>
          </a:gradFill>
          <a:ln w="9525">
            <a:noFill/>
            <a:round/>
            <a:headEnd/>
            <a:tailEnd/>
          </a:ln>
        </p:spPr>
        <p:txBody>
          <a:bodyPr anchor="ctr">
            <a:spAutoFit/>
          </a:bodyPr>
          <a:lstStyle/>
          <a:p>
            <a:pPr>
              <a:buFont typeface="Arial" charset="0"/>
              <a:buNone/>
            </a:pPr>
            <a:endParaRPr lang="zh-CN" altLang="en-US"/>
          </a:p>
        </p:txBody>
      </p:sp>
      <p:sp>
        <p:nvSpPr>
          <p:cNvPr id="27660" name="AutoShape 682"/>
          <p:cNvSpPr>
            <a:spLocks noChangeArrowheads="1"/>
          </p:cNvSpPr>
          <p:nvPr/>
        </p:nvSpPr>
        <p:spPr bwMode="auto">
          <a:xfrm>
            <a:off x="755650" y="1916113"/>
            <a:ext cx="2735263" cy="792162"/>
          </a:xfrm>
          <a:prstGeom prst="roundRect">
            <a:avLst>
              <a:gd name="adj" fmla="val 8676"/>
            </a:avLst>
          </a:prstGeom>
          <a:gradFill rotWithShape="1">
            <a:gsLst>
              <a:gs pos="0">
                <a:schemeClr val="folHlink"/>
              </a:gs>
              <a:gs pos="100000">
                <a:srgbClr val="EFF7D7"/>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27661" name="AutoShape 683"/>
          <p:cNvSpPr>
            <a:spLocks noChangeArrowheads="1"/>
          </p:cNvSpPr>
          <p:nvPr/>
        </p:nvSpPr>
        <p:spPr bwMode="auto">
          <a:xfrm>
            <a:off x="684213" y="2997200"/>
            <a:ext cx="2808287" cy="720725"/>
          </a:xfrm>
          <a:prstGeom prst="roundRect">
            <a:avLst>
              <a:gd name="adj" fmla="val 8676"/>
            </a:avLst>
          </a:prstGeom>
          <a:gradFill rotWithShape="1">
            <a:gsLst>
              <a:gs pos="0">
                <a:srgbClr val="FF9999"/>
              </a:gs>
              <a:gs pos="100000">
                <a:srgbClr val="FFEFEF"/>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27662" name="AutoShape 684"/>
          <p:cNvSpPr>
            <a:spLocks noChangeArrowheads="1"/>
          </p:cNvSpPr>
          <p:nvPr/>
        </p:nvSpPr>
        <p:spPr bwMode="auto">
          <a:xfrm>
            <a:off x="684213" y="4005263"/>
            <a:ext cx="2808287" cy="1152525"/>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27663" name="AutoShape 662"/>
          <p:cNvSpPr>
            <a:spLocks noChangeArrowheads="1"/>
          </p:cNvSpPr>
          <p:nvPr/>
        </p:nvSpPr>
        <p:spPr bwMode="auto">
          <a:xfrm>
            <a:off x="4641850" y="1068388"/>
            <a:ext cx="3817938" cy="5400675"/>
          </a:xfrm>
          <a:prstGeom prst="roundRect">
            <a:avLst>
              <a:gd name="adj" fmla="val 16667"/>
            </a:avLst>
          </a:prstGeom>
          <a:gradFill rotWithShape="1">
            <a:gsLst>
              <a:gs pos="0">
                <a:srgbClr val="666633"/>
              </a:gs>
              <a:gs pos="100000">
                <a:srgbClr val="2F2F18"/>
              </a:gs>
            </a:gsLst>
            <a:lin ang="5400000" scaled="1"/>
          </a:gradFill>
          <a:ln w="9525">
            <a:noFill/>
            <a:round/>
            <a:headEnd/>
            <a:tailEnd/>
          </a:ln>
        </p:spPr>
        <p:txBody>
          <a:bodyPr anchor="ctr">
            <a:spAutoFit/>
          </a:bodyPr>
          <a:lstStyle/>
          <a:p>
            <a:pPr>
              <a:buFont typeface="Arial" charset="0"/>
              <a:buNone/>
            </a:pPr>
            <a:endParaRPr lang="zh-CN" altLang="en-US"/>
          </a:p>
        </p:txBody>
      </p:sp>
      <p:sp>
        <p:nvSpPr>
          <p:cNvPr id="27664" name="AutoShape 678"/>
          <p:cNvSpPr>
            <a:spLocks noChangeArrowheads="1"/>
          </p:cNvSpPr>
          <p:nvPr/>
        </p:nvSpPr>
        <p:spPr bwMode="auto">
          <a:xfrm>
            <a:off x="4932363" y="1506538"/>
            <a:ext cx="107950" cy="863600"/>
          </a:xfrm>
          <a:prstGeom prst="roundRect">
            <a:avLst>
              <a:gd name="adj" fmla="val 16667"/>
            </a:avLst>
          </a:prstGeom>
          <a:gradFill rotWithShape="1">
            <a:gsLst>
              <a:gs pos="0">
                <a:srgbClr val="475E00"/>
              </a:gs>
              <a:gs pos="100000">
                <a:schemeClr val="folHlink"/>
              </a:gs>
            </a:gsLst>
            <a:lin ang="5400000" scaled="1"/>
          </a:gradFill>
          <a:ln w="9525">
            <a:noFill/>
            <a:round/>
            <a:headEnd/>
            <a:tailEnd/>
          </a:ln>
        </p:spPr>
        <p:txBody>
          <a:bodyPr wrap="none" anchor="ctr"/>
          <a:lstStyle/>
          <a:p>
            <a:pPr>
              <a:buFont typeface="Arial" charset="0"/>
              <a:buNone/>
            </a:pPr>
            <a:endParaRPr lang="zh-CN" altLang="en-US"/>
          </a:p>
        </p:txBody>
      </p:sp>
      <p:sp>
        <p:nvSpPr>
          <p:cNvPr id="27665" name="AutoShape 679"/>
          <p:cNvSpPr>
            <a:spLocks noChangeArrowheads="1"/>
          </p:cNvSpPr>
          <p:nvPr/>
        </p:nvSpPr>
        <p:spPr bwMode="auto">
          <a:xfrm>
            <a:off x="4932363" y="3284538"/>
            <a:ext cx="107950" cy="863600"/>
          </a:xfrm>
          <a:prstGeom prst="roundRect">
            <a:avLst>
              <a:gd name="adj" fmla="val 16667"/>
            </a:avLst>
          </a:prstGeom>
          <a:gradFill rotWithShape="1">
            <a:gsLst>
              <a:gs pos="0">
                <a:srgbClr val="764747"/>
              </a:gs>
              <a:gs pos="100000">
                <a:srgbClr val="FF9999"/>
              </a:gs>
            </a:gsLst>
            <a:lin ang="5400000" scaled="1"/>
          </a:gradFill>
          <a:ln w="9525">
            <a:noFill/>
            <a:round/>
            <a:headEnd/>
            <a:tailEnd/>
          </a:ln>
        </p:spPr>
        <p:txBody>
          <a:bodyPr wrap="none" anchor="ctr"/>
          <a:lstStyle/>
          <a:p>
            <a:pPr>
              <a:buFont typeface="Arial" charset="0"/>
              <a:buNone/>
            </a:pPr>
            <a:endParaRPr lang="zh-CN" altLang="en-US"/>
          </a:p>
        </p:txBody>
      </p:sp>
      <p:sp>
        <p:nvSpPr>
          <p:cNvPr id="27666" name="AutoShape 680"/>
          <p:cNvSpPr>
            <a:spLocks noChangeArrowheads="1"/>
          </p:cNvSpPr>
          <p:nvPr/>
        </p:nvSpPr>
        <p:spPr bwMode="auto">
          <a:xfrm>
            <a:off x="4932363" y="4941888"/>
            <a:ext cx="107950" cy="863600"/>
          </a:xfrm>
          <a:prstGeom prst="roundRect">
            <a:avLst>
              <a:gd name="adj" fmla="val 16667"/>
            </a:avLst>
          </a:prstGeom>
          <a:gradFill rotWithShape="1">
            <a:gsLst>
              <a:gs pos="0">
                <a:srgbClr val="765E00"/>
              </a:gs>
              <a:gs pos="100000">
                <a:srgbClr val="FFCC00"/>
              </a:gs>
            </a:gsLst>
            <a:lin ang="5400000" scaled="1"/>
          </a:gradFill>
          <a:ln w="9525">
            <a:noFill/>
            <a:round/>
            <a:headEnd/>
            <a:tailEnd/>
          </a:ln>
        </p:spPr>
        <p:txBody>
          <a:bodyPr wrap="none" anchor="ctr"/>
          <a:lstStyle/>
          <a:p>
            <a:pPr>
              <a:buFont typeface="Arial" charset="0"/>
              <a:buNone/>
            </a:pPr>
            <a:endParaRPr lang="zh-CN" altLang="en-US"/>
          </a:p>
        </p:txBody>
      </p:sp>
      <p:sp>
        <p:nvSpPr>
          <p:cNvPr id="27667" name="AutoShape 718"/>
          <p:cNvSpPr>
            <a:spLocks noChangeArrowheads="1"/>
          </p:cNvSpPr>
          <p:nvPr/>
        </p:nvSpPr>
        <p:spPr bwMode="auto">
          <a:xfrm rot="-900000">
            <a:off x="3176588" y="1931988"/>
            <a:ext cx="1512887" cy="647700"/>
          </a:xfrm>
          <a:prstGeom prst="rightArrow">
            <a:avLst>
              <a:gd name="adj1" fmla="val 50000"/>
              <a:gd name="adj2" fmla="val 58395"/>
            </a:avLst>
          </a:prstGeom>
          <a:gradFill rotWithShape="1">
            <a:gsLst>
              <a:gs pos="0">
                <a:srgbClr val="A9A9A9">
                  <a:alpha val="0"/>
                </a:srgbClr>
              </a:gs>
              <a:gs pos="100000">
                <a:schemeClr val="tx1">
                  <a:alpha val="39998"/>
                </a:schemeClr>
              </a:gs>
            </a:gsLst>
            <a:lin ang="0" scaled="1"/>
          </a:gradFill>
          <a:ln w="9525">
            <a:noFill/>
            <a:miter lim="800000"/>
            <a:headEnd/>
            <a:tailEnd/>
          </a:ln>
        </p:spPr>
        <p:txBody>
          <a:bodyPr wrap="none" anchor="ctr"/>
          <a:lstStyle/>
          <a:p>
            <a:pPr>
              <a:buFont typeface="Arial" charset="0"/>
              <a:buNone/>
            </a:pPr>
            <a:endParaRPr lang="zh-CN" altLang="en-US"/>
          </a:p>
        </p:txBody>
      </p:sp>
      <p:sp>
        <p:nvSpPr>
          <p:cNvPr id="27668" name="AutoShape 719"/>
          <p:cNvSpPr>
            <a:spLocks noChangeArrowheads="1"/>
          </p:cNvSpPr>
          <p:nvPr/>
        </p:nvSpPr>
        <p:spPr bwMode="auto">
          <a:xfrm rot="235682" flipV="1">
            <a:off x="3276600" y="3357563"/>
            <a:ext cx="1512888" cy="647700"/>
          </a:xfrm>
          <a:prstGeom prst="rightArrow">
            <a:avLst>
              <a:gd name="adj1" fmla="val 50000"/>
              <a:gd name="adj2" fmla="val 58395"/>
            </a:avLst>
          </a:prstGeom>
          <a:gradFill rotWithShape="1">
            <a:gsLst>
              <a:gs pos="0">
                <a:srgbClr val="A9A9A9">
                  <a:alpha val="0"/>
                </a:srgbClr>
              </a:gs>
              <a:gs pos="100000">
                <a:schemeClr val="tx1">
                  <a:alpha val="39998"/>
                </a:schemeClr>
              </a:gs>
            </a:gsLst>
            <a:lin ang="0" scaled="1"/>
          </a:gradFill>
          <a:ln w="9525">
            <a:noFill/>
            <a:miter lim="800000"/>
            <a:headEnd/>
            <a:tailEnd/>
          </a:ln>
        </p:spPr>
        <p:txBody>
          <a:bodyPr rot="10800000" wrap="none" anchor="ctr"/>
          <a:lstStyle/>
          <a:p>
            <a:pPr>
              <a:buFont typeface="Arial" charset="0"/>
              <a:buNone/>
            </a:pPr>
            <a:endParaRPr lang="zh-CN" altLang="en-US"/>
          </a:p>
        </p:txBody>
      </p:sp>
      <p:sp>
        <p:nvSpPr>
          <p:cNvPr id="27669" name="AutoShape 720"/>
          <p:cNvSpPr>
            <a:spLocks noChangeArrowheads="1"/>
          </p:cNvSpPr>
          <p:nvPr/>
        </p:nvSpPr>
        <p:spPr bwMode="auto">
          <a:xfrm rot="900000" flipV="1">
            <a:off x="3167063" y="5013325"/>
            <a:ext cx="1512887" cy="647700"/>
          </a:xfrm>
          <a:prstGeom prst="rightArrow">
            <a:avLst>
              <a:gd name="adj1" fmla="val 50000"/>
              <a:gd name="adj2" fmla="val 58395"/>
            </a:avLst>
          </a:prstGeom>
          <a:gradFill rotWithShape="1">
            <a:gsLst>
              <a:gs pos="0">
                <a:srgbClr val="A9A9A9">
                  <a:alpha val="0"/>
                </a:srgbClr>
              </a:gs>
              <a:gs pos="100000">
                <a:schemeClr val="tx1">
                  <a:alpha val="39998"/>
                </a:schemeClr>
              </a:gs>
            </a:gsLst>
            <a:lin ang="0" scaled="1"/>
          </a:gradFill>
          <a:ln w="9525">
            <a:noFill/>
            <a:miter lim="800000"/>
            <a:headEnd/>
            <a:tailEnd/>
          </a:ln>
        </p:spPr>
        <p:txBody>
          <a:bodyPr wrap="none" anchor="ctr"/>
          <a:lstStyle/>
          <a:p>
            <a:pPr>
              <a:buFont typeface="Arial" charset="0"/>
              <a:buNone/>
            </a:pPr>
            <a:endParaRPr lang="zh-CN" altLang="en-US"/>
          </a:p>
        </p:txBody>
      </p:sp>
      <p:sp>
        <p:nvSpPr>
          <p:cNvPr id="27670" name="AutoShape 722"/>
          <p:cNvSpPr>
            <a:spLocks noChangeArrowheads="1"/>
          </p:cNvSpPr>
          <p:nvPr/>
        </p:nvSpPr>
        <p:spPr bwMode="auto">
          <a:xfrm rot="-900000">
            <a:off x="3203575" y="1989138"/>
            <a:ext cx="1512888" cy="647700"/>
          </a:xfrm>
          <a:prstGeom prst="rightArrow">
            <a:avLst>
              <a:gd name="adj1" fmla="val 50000"/>
              <a:gd name="adj2" fmla="val 58395"/>
            </a:avLst>
          </a:prstGeom>
          <a:gradFill rotWithShape="1">
            <a:gsLst>
              <a:gs pos="0">
                <a:srgbClr val="2F1700">
                  <a:alpha val="0"/>
                </a:srgbClr>
              </a:gs>
              <a:gs pos="100000">
                <a:schemeClr val="bg1"/>
              </a:gs>
            </a:gsLst>
            <a:lin ang="0" scaled="1"/>
          </a:gradFill>
          <a:ln w="9525">
            <a:noFill/>
            <a:miter lim="800000"/>
            <a:headEnd/>
            <a:tailEnd/>
          </a:ln>
        </p:spPr>
        <p:txBody>
          <a:bodyPr wrap="none" anchor="ctr"/>
          <a:lstStyle/>
          <a:p>
            <a:pPr>
              <a:buFont typeface="Arial" charset="0"/>
              <a:buNone/>
            </a:pPr>
            <a:endParaRPr lang="zh-CN" altLang="en-US"/>
          </a:p>
        </p:txBody>
      </p:sp>
      <p:sp>
        <p:nvSpPr>
          <p:cNvPr id="27671" name="AutoShape 724"/>
          <p:cNvSpPr>
            <a:spLocks noChangeArrowheads="1"/>
          </p:cNvSpPr>
          <p:nvPr/>
        </p:nvSpPr>
        <p:spPr bwMode="auto">
          <a:xfrm rot="900000" flipV="1">
            <a:off x="3094038" y="4946650"/>
            <a:ext cx="1512887" cy="647700"/>
          </a:xfrm>
          <a:prstGeom prst="rightArrow">
            <a:avLst>
              <a:gd name="adj1" fmla="val 50000"/>
              <a:gd name="adj2" fmla="val 58395"/>
            </a:avLst>
          </a:prstGeom>
          <a:gradFill rotWithShape="1">
            <a:gsLst>
              <a:gs pos="0">
                <a:srgbClr val="2F1700">
                  <a:alpha val="0"/>
                </a:srgbClr>
              </a:gs>
              <a:gs pos="100000">
                <a:schemeClr val="bg1"/>
              </a:gs>
            </a:gsLst>
            <a:lin ang="0" scaled="1"/>
          </a:gradFill>
          <a:ln w="9525">
            <a:noFill/>
            <a:miter lim="800000"/>
            <a:headEnd/>
            <a:tailEnd/>
          </a:ln>
        </p:spPr>
        <p:txBody>
          <a:bodyPr wrap="none" anchor="ctr"/>
          <a:lstStyle/>
          <a:p>
            <a:pPr>
              <a:buFont typeface="Arial" charset="0"/>
              <a:buNone/>
            </a:pPr>
            <a:endParaRPr lang="zh-CN" altLang="en-US"/>
          </a:p>
        </p:txBody>
      </p:sp>
      <p:sp>
        <p:nvSpPr>
          <p:cNvPr id="27672" name="AutoShape 682"/>
          <p:cNvSpPr>
            <a:spLocks noChangeArrowheads="1"/>
          </p:cNvSpPr>
          <p:nvPr/>
        </p:nvSpPr>
        <p:spPr bwMode="auto">
          <a:xfrm>
            <a:off x="5219700" y="1412875"/>
            <a:ext cx="2663825" cy="1368425"/>
          </a:xfrm>
          <a:prstGeom prst="roundRect">
            <a:avLst>
              <a:gd name="adj" fmla="val 8676"/>
            </a:avLst>
          </a:prstGeom>
          <a:gradFill rotWithShape="1">
            <a:gsLst>
              <a:gs pos="0">
                <a:schemeClr val="folHlink"/>
              </a:gs>
              <a:gs pos="100000">
                <a:srgbClr val="EFF7D7"/>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43051" name="Text Box 43"/>
          <p:cNvSpPr txBox="1">
            <a:spLocks noChangeArrowheads="1"/>
          </p:cNvSpPr>
          <p:nvPr/>
        </p:nvSpPr>
        <p:spPr bwMode="auto">
          <a:xfrm>
            <a:off x="323850" y="908050"/>
            <a:ext cx="3095625" cy="6413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zh-CN" sz="3600" b="1">
                <a:solidFill>
                  <a:srgbClr val="FF6600"/>
                </a:solidFill>
                <a:latin typeface="Arial" panose="020B0604020202020204" pitchFamily="34" charset="0"/>
                <a:ea typeface="微软雅黑" panose="020B0503020204020204" pitchFamily="34" charset="-122"/>
              </a:rPr>
              <a:t>【</a:t>
            </a:r>
            <a:r>
              <a:rPr lang="zh-CN" altLang="en-US" sz="3600" b="1">
                <a:solidFill>
                  <a:srgbClr val="FF6600"/>
                </a:solidFill>
                <a:latin typeface="Arial" panose="020B0604020202020204" pitchFamily="34" charset="0"/>
                <a:ea typeface="微软雅黑" panose="020B0503020204020204" pitchFamily="34" charset="-122"/>
              </a:rPr>
              <a:t>教学目标</a:t>
            </a:r>
            <a:r>
              <a:rPr lang="zh-CN" altLang="zh-CN" sz="3600" b="1">
                <a:solidFill>
                  <a:srgbClr val="FF6600"/>
                </a:solidFill>
                <a:latin typeface="Arial" panose="020B0604020202020204" pitchFamily="34" charset="0"/>
                <a:ea typeface="微软雅黑" panose="020B0503020204020204" pitchFamily="34" charset="-122"/>
              </a:rPr>
              <a:t>】</a:t>
            </a:r>
            <a:endParaRPr lang="zh-CN" altLang="en-US" sz="3600" b="1">
              <a:solidFill>
                <a:srgbClr val="FF6600"/>
              </a:solidFill>
              <a:latin typeface="Arial" panose="020B0604020202020204" pitchFamily="34" charset="0"/>
              <a:ea typeface="微软雅黑" panose="020B0503020204020204" pitchFamily="34" charset="-122"/>
            </a:endParaRPr>
          </a:p>
        </p:txBody>
      </p:sp>
      <p:sp>
        <p:nvSpPr>
          <p:cNvPr id="27674" name="AutoShape 683"/>
          <p:cNvSpPr>
            <a:spLocks noChangeArrowheads="1"/>
          </p:cNvSpPr>
          <p:nvPr/>
        </p:nvSpPr>
        <p:spPr bwMode="auto">
          <a:xfrm>
            <a:off x="5219700" y="3213100"/>
            <a:ext cx="2665413" cy="1584325"/>
          </a:xfrm>
          <a:prstGeom prst="roundRect">
            <a:avLst>
              <a:gd name="adj" fmla="val 8676"/>
            </a:avLst>
          </a:prstGeom>
          <a:gradFill rotWithShape="1">
            <a:gsLst>
              <a:gs pos="0">
                <a:srgbClr val="FF9999"/>
              </a:gs>
              <a:gs pos="100000">
                <a:srgbClr val="FFEFEF"/>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27675" name="AutoShape 684"/>
          <p:cNvSpPr>
            <a:spLocks noChangeArrowheads="1"/>
          </p:cNvSpPr>
          <p:nvPr/>
        </p:nvSpPr>
        <p:spPr bwMode="auto">
          <a:xfrm>
            <a:off x="5219700" y="5013325"/>
            <a:ext cx="2665413" cy="1296988"/>
          </a:xfrm>
          <a:prstGeom prst="roundRect">
            <a:avLst>
              <a:gd name="adj" fmla="val 8676"/>
            </a:avLst>
          </a:prstGeom>
          <a:gradFill rotWithShape="1">
            <a:gsLst>
              <a:gs pos="0">
                <a:srgbClr val="FFCC00"/>
              </a:gs>
              <a:gs pos="100000">
                <a:srgbClr val="FFF7D7"/>
              </a:gs>
            </a:gsLst>
            <a:lin ang="5400000" scaled="1"/>
          </a:gradFill>
          <a:ln w="12700">
            <a:solidFill>
              <a:schemeClr val="folHlink"/>
            </a:solidFill>
            <a:round/>
            <a:headEnd/>
            <a:tailEnd/>
          </a:ln>
        </p:spPr>
        <p:txBody>
          <a:bodyPr wrap="none" lIns="87313" tIns="44450" rIns="87313" bIns="44450" anchor="ctr"/>
          <a:lstStyle/>
          <a:p>
            <a:pPr>
              <a:buFont typeface="Arial" charset="0"/>
              <a:buNone/>
            </a:pPr>
            <a:endParaRPr lang="zh-CN" altLang="en-US"/>
          </a:p>
        </p:txBody>
      </p:sp>
      <p:sp>
        <p:nvSpPr>
          <p:cNvPr id="43054" name="Text Box 46"/>
          <p:cNvSpPr txBox="1">
            <a:spLocks noChangeArrowheads="1"/>
          </p:cNvSpPr>
          <p:nvPr/>
        </p:nvSpPr>
        <p:spPr bwMode="auto">
          <a:xfrm>
            <a:off x="971550" y="1916113"/>
            <a:ext cx="2233613" cy="13747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eaLnBrk="0" hangingPunct="0">
              <a:lnSpc>
                <a:spcPct val="150000"/>
              </a:lnSpc>
              <a:buFont typeface="Arial" panose="020B0604020202020204" pitchFamily="34" charset="0"/>
              <a:buNone/>
              <a:defRPr/>
            </a:pPr>
            <a:r>
              <a:rPr lang="zh-CN" altLang="en-US" b="1">
                <a:latin typeface="Arial" panose="020B0604020202020204" pitchFamily="34" charset="0"/>
                <a:ea typeface="微软雅黑" panose="020B0503020204020204" pitchFamily="34" charset="-122"/>
              </a:rPr>
              <a:t>知识与技能</a:t>
            </a:r>
            <a:endParaRPr lang="zh-CN" altLang="en-US">
              <a:latin typeface="Arial" panose="020B0604020202020204" pitchFamily="34" charset="0"/>
              <a:ea typeface="微软雅黑" panose="020B0503020204020204" pitchFamily="34" charset="-122"/>
            </a:endParaRPr>
          </a:p>
          <a:p>
            <a:pPr>
              <a:spcBef>
                <a:spcPct val="50000"/>
              </a:spcBef>
              <a:defRPr/>
            </a:pPr>
            <a:endParaRPr lang="zh-CN" altLang="en-US">
              <a:latin typeface="Arial" panose="020B0604020202020204" pitchFamily="34" charset="0"/>
              <a:ea typeface="微软雅黑" panose="020B0503020204020204" pitchFamily="34" charset="-122"/>
            </a:endParaRPr>
          </a:p>
        </p:txBody>
      </p:sp>
      <p:sp>
        <p:nvSpPr>
          <p:cNvPr id="43055" name="Text Box 47"/>
          <p:cNvSpPr txBox="1">
            <a:spLocks noChangeArrowheads="1"/>
          </p:cNvSpPr>
          <p:nvPr/>
        </p:nvSpPr>
        <p:spPr bwMode="auto">
          <a:xfrm>
            <a:off x="971550" y="3141663"/>
            <a:ext cx="2016125" cy="5191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b="1">
                <a:latin typeface="Arial" panose="020B0604020202020204" pitchFamily="34" charset="0"/>
                <a:ea typeface="微软雅黑" panose="020B0503020204020204" pitchFamily="34" charset="-122"/>
              </a:rPr>
              <a:t>过程与方法</a:t>
            </a:r>
          </a:p>
        </p:txBody>
      </p:sp>
      <p:sp>
        <p:nvSpPr>
          <p:cNvPr id="43056" name="Text Box 48"/>
          <p:cNvSpPr txBox="1">
            <a:spLocks noChangeArrowheads="1"/>
          </p:cNvSpPr>
          <p:nvPr/>
        </p:nvSpPr>
        <p:spPr bwMode="auto">
          <a:xfrm>
            <a:off x="1116013" y="4149725"/>
            <a:ext cx="1944687" cy="9461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b="1">
                <a:latin typeface="Arial" panose="020B0604020202020204" pitchFamily="34" charset="0"/>
                <a:ea typeface="微软雅黑" panose="020B0503020204020204" pitchFamily="34" charset="-122"/>
              </a:rPr>
              <a:t>情感态度和价值观</a:t>
            </a:r>
          </a:p>
        </p:txBody>
      </p:sp>
      <p:sp>
        <p:nvSpPr>
          <p:cNvPr id="43057" name="Text Box 49"/>
          <p:cNvSpPr txBox="1">
            <a:spLocks noChangeArrowheads="1"/>
          </p:cNvSpPr>
          <p:nvPr/>
        </p:nvSpPr>
        <p:spPr bwMode="auto">
          <a:xfrm>
            <a:off x="5435600" y="1484313"/>
            <a:ext cx="2232025" cy="13112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000" b="1">
                <a:latin typeface="Arial" panose="020B0604020202020204" pitchFamily="34" charset="0"/>
                <a:ea typeface="微软雅黑" panose="020B0503020204020204" pitchFamily="34" charset="-122"/>
              </a:rPr>
              <a:t>学习本课的生字，理解本文的字词，掌握</a:t>
            </a:r>
            <a:r>
              <a:rPr lang="zh-CN" altLang="en-US" sz="2000" b="1">
                <a:latin typeface="微软雅黑" panose="020B0503020204020204" pitchFamily="34" charset="-122"/>
                <a:ea typeface="微软雅黑" panose="020B0503020204020204" pitchFamily="34" charset="-122"/>
              </a:rPr>
              <a:t>“</a:t>
            </a:r>
            <a:r>
              <a:rPr lang="zh-CN" altLang="en-US" sz="2000" b="1">
                <a:latin typeface="Arial" panose="020B0604020202020204" pitchFamily="34" charset="0"/>
                <a:ea typeface="微软雅黑" panose="020B0503020204020204" pitchFamily="34" charset="-122"/>
              </a:rPr>
              <a:t>要挟</a:t>
            </a:r>
            <a:r>
              <a:rPr lang="zh-CN" altLang="en-US" sz="2000" b="1">
                <a:latin typeface="微软雅黑" panose="020B0503020204020204" pitchFamily="34" charset="-122"/>
                <a:ea typeface="微软雅黑" panose="020B0503020204020204" pitchFamily="34" charset="-122"/>
              </a:rPr>
              <a:t>”</a:t>
            </a:r>
            <a:r>
              <a:rPr lang="zh-CN" altLang="en-US" sz="2000" b="1">
                <a:latin typeface="Arial" panose="020B0604020202020204" pitchFamily="34" charset="0"/>
                <a:ea typeface="微软雅黑" panose="020B0503020204020204" pitchFamily="34" charset="-122"/>
              </a:rPr>
              <a:t>、</a:t>
            </a:r>
            <a:r>
              <a:rPr lang="zh-CN" altLang="en-US" sz="2000" b="1">
                <a:latin typeface="微软雅黑" panose="020B0503020204020204" pitchFamily="34" charset="-122"/>
                <a:ea typeface="微软雅黑" panose="020B0503020204020204" pitchFamily="34" charset="-122"/>
              </a:rPr>
              <a:t>“</a:t>
            </a:r>
            <a:r>
              <a:rPr lang="zh-CN" altLang="en-US" sz="2000" b="1">
                <a:latin typeface="Arial" panose="020B0604020202020204" pitchFamily="34" charset="0"/>
                <a:ea typeface="微软雅黑" panose="020B0503020204020204" pitchFamily="34" charset="-122"/>
              </a:rPr>
              <a:t>毅然</a:t>
            </a:r>
            <a:r>
              <a:rPr lang="zh-CN" altLang="en-US" sz="2000" b="1">
                <a:latin typeface="微软雅黑" panose="020B0503020204020204" pitchFamily="34" charset="-122"/>
                <a:ea typeface="微软雅黑" panose="020B0503020204020204" pitchFamily="34" charset="-122"/>
              </a:rPr>
              <a:t>”</a:t>
            </a:r>
            <a:r>
              <a:rPr lang="zh-CN" altLang="en-US" sz="2000" b="1">
                <a:latin typeface="Arial" panose="020B0604020202020204" pitchFamily="34" charset="0"/>
                <a:ea typeface="微软雅黑" panose="020B0503020204020204" pitchFamily="34" charset="-122"/>
              </a:rPr>
              <a:t>等词语。</a:t>
            </a:r>
          </a:p>
        </p:txBody>
      </p:sp>
      <p:sp>
        <p:nvSpPr>
          <p:cNvPr id="43058" name="Text Box 50"/>
          <p:cNvSpPr txBox="1">
            <a:spLocks noChangeArrowheads="1"/>
          </p:cNvSpPr>
          <p:nvPr/>
        </p:nvSpPr>
        <p:spPr bwMode="auto">
          <a:xfrm>
            <a:off x="5219700" y="3357563"/>
            <a:ext cx="2665413" cy="13112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000" b="1" dirty="0">
                <a:latin typeface="Arial" panose="020B0604020202020204" pitchFamily="34" charset="0"/>
                <a:ea typeface="微软雅黑" panose="020B0503020204020204" pitchFamily="34" charset="-122"/>
              </a:rPr>
              <a:t>快速阅读浏览全文，能简述课文</a:t>
            </a:r>
            <a:r>
              <a:rPr lang="zh-CN" altLang="en-US" sz="2000" b="1" dirty="0">
                <a:latin typeface="Arial" panose="020B0604020202020204" pitchFamily="34" charset="0"/>
                <a:ea typeface="微软雅黑" panose="020B0503020204020204" pitchFamily="34" charset="-122"/>
              </a:rPr>
              <a:t>的主要</a:t>
            </a:r>
            <a:r>
              <a:rPr lang="zh-CN" altLang="en-US" sz="2000" b="1" dirty="0">
                <a:latin typeface="Arial" panose="020B0604020202020204" pitchFamily="34" charset="0"/>
                <a:ea typeface="微软雅黑" panose="020B0503020204020204" pitchFamily="34" charset="-122"/>
              </a:rPr>
              <a:t>内容，体会人物的性格特点。</a:t>
            </a:r>
          </a:p>
        </p:txBody>
      </p:sp>
      <p:sp>
        <p:nvSpPr>
          <p:cNvPr id="43059" name="Text Box 51"/>
          <p:cNvSpPr txBox="1">
            <a:spLocks noChangeArrowheads="1"/>
          </p:cNvSpPr>
          <p:nvPr/>
        </p:nvSpPr>
        <p:spPr bwMode="auto">
          <a:xfrm>
            <a:off x="5364163" y="4941888"/>
            <a:ext cx="2376487" cy="13112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000" b="1">
                <a:latin typeface="Arial" panose="020B0604020202020204" pitchFamily="34" charset="0"/>
                <a:ea typeface="微软雅黑" panose="020B0503020204020204" pitchFamily="34" charset="-122"/>
              </a:rPr>
              <a:t>从詹天佑修路的具体事件中体会詹天佑的修路才能和他伟大的爱国精神。</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Text Box 6"/>
          <p:cNvSpPr txBox="1">
            <a:spLocks noChangeArrowheads="1"/>
          </p:cNvSpPr>
          <p:nvPr/>
        </p:nvSpPr>
        <p:spPr bwMode="auto">
          <a:xfrm>
            <a:off x="468313" y="1125538"/>
            <a:ext cx="3389312" cy="482600"/>
          </a:xfrm>
          <a:prstGeom prst="rect">
            <a:avLst/>
          </a:prstGeom>
          <a:solidFill>
            <a:srgbClr val="FFFF00"/>
          </a:solid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solidFill>
                  <a:schemeClr val="hlink"/>
                </a:solidFill>
                <a:latin typeface="Arial" panose="020B0604020202020204" pitchFamily="34" charset="0"/>
                <a:ea typeface="微软雅黑" panose="020B0503020204020204" pitchFamily="34" charset="-122"/>
              </a:rPr>
              <a:t>设计“人”字形路线</a:t>
            </a:r>
            <a:endParaRPr lang="en-US" altLang="zh-CN" sz="2400" dirty="0">
              <a:solidFill>
                <a:schemeClr val="hlink"/>
              </a:solidFill>
              <a:latin typeface="Arial" panose="020B0604020202020204" pitchFamily="34" charset="0"/>
              <a:ea typeface="微软雅黑" panose="020B0503020204020204" pitchFamily="34" charset="-122"/>
            </a:endParaRPr>
          </a:p>
        </p:txBody>
      </p:sp>
      <p:pic>
        <p:nvPicPr>
          <p:cNvPr id="33800" name="Picture 8" descr="t010a3e1201e8532146"/>
          <p:cNvPicPr>
            <a:picLocks noChangeAspect="1" noChangeArrowheads="1"/>
          </p:cNvPicPr>
          <p:nvPr/>
        </p:nvPicPr>
        <p:blipFill>
          <a:blip r:embed="rId2"/>
          <a:srcRect/>
          <a:stretch>
            <a:fillRect/>
          </a:stretch>
        </p:blipFill>
        <p:spPr bwMode="auto">
          <a:xfrm>
            <a:off x="3995738" y="1125538"/>
            <a:ext cx="4752975" cy="5111750"/>
          </a:xfrm>
          <a:prstGeom prst="rect">
            <a:avLst/>
          </a:prstGeom>
          <a:noFill/>
          <a:ln w="9525">
            <a:noFill/>
            <a:miter lim="800000"/>
            <a:headEnd/>
            <a:tailEnd/>
          </a:ln>
        </p:spPr>
      </p:pic>
      <p:sp>
        <p:nvSpPr>
          <p:cNvPr id="33801" name="Text Box 9"/>
          <p:cNvSpPr txBox="1">
            <a:spLocks noChangeArrowheads="1"/>
          </p:cNvSpPr>
          <p:nvPr/>
        </p:nvSpPr>
        <p:spPr bwMode="auto">
          <a:xfrm>
            <a:off x="500063" y="1928813"/>
            <a:ext cx="3313112" cy="8493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400" dirty="0">
                <a:solidFill>
                  <a:srgbClr val="CC00FF"/>
                </a:solidFill>
                <a:latin typeface="Arial" panose="020B0604020202020204" pitchFamily="34" charset="0"/>
                <a:ea typeface="微软雅黑" panose="020B0503020204020204" pitchFamily="34" charset="-122"/>
              </a:rPr>
              <a:t>设计了“人”字形</a:t>
            </a:r>
            <a:r>
              <a:rPr lang="zh-CN" altLang="en-US" sz="2400" dirty="0">
                <a:solidFill>
                  <a:srgbClr val="CC00FF"/>
                </a:solidFill>
                <a:latin typeface="Arial" panose="020B0604020202020204" pitchFamily="34" charset="0"/>
                <a:ea typeface="微软雅黑" panose="020B0503020204020204" pitchFamily="34" charset="-122"/>
              </a:rPr>
              <a:t>线路</a:t>
            </a:r>
            <a:r>
              <a:rPr lang="zh-CN" altLang="en-US" sz="2400" dirty="0">
                <a:solidFill>
                  <a:srgbClr val="CC00FF"/>
                </a:solidFill>
                <a:latin typeface="Arial" panose="020B0604020202020204" pitchFamily="34" charset="0"/>
                <a:ea typeface="微软雅黑" panose="020B0503020204020204" pitchFamily="34" charset="-122"/>
              </a:rPr>
              <a:t>，使火车上山</a:t>
            </a:r>
            <a:r>
              <a:rPr lang="zh-CN" altLang="en-US" sz="2400" dirty="0">
                <a:solidFill>
                  <a:srgbClr val="CC00FF"/>
                </a:solidFill>
                <a:latin typeface="Arial" panose="020B0604020202020204" pitchFamily="34" charset="0"/>
                <a:ea typeface="微软雅黑" panose="020B0503020204020204" pitchFamily="34" charset="-122"/>
              </a:rPr>
              <a:t>容易</a:t>
            </a:r>
            <a:r>
              <a:rPr lang="zh-CN" altLang="en-US" sz="2400" dirty="0">
                <a:solidFill>
                  <a:srgbClr val="CC00FF"/>
                </a:solidFill>
                <a:latin typeface="Arial" panose="020B0604020202020204" pitchFamily="34" charset="0"/>
                <a:ea typeface="微软雅黑" panose="020B0503020204020204" pitchFamily="34" charset="-122"/>
              </a:rPr>
              <a:t>多了。</a:t>
            </a:r>
          </a:p>
        </p:txBody>
      </p:sp>
      <p:pic>
        <p:nvPicPr>
          <p:cNvPr id="5" name="Picture 5" descr="t010cc91e6f19bcd4c3"/>
          <p:cNvPicPr>
            <a:picLocks noChangeAspect="1" noChangeArrowheads="1"/>
          </p:cNvPicPr>
          <p:nvPr/>
        </p:nvPicPr>
        <p:blipFill>
          <a:blip r:embed="rId3"/>
          <a:srcRect/>
          <a:stretch>
            <a:fillRect/>
          </a:stretch>
        </p:blipFill>
        <p:spPr bwMode="auto">
          <a:xfrm>
            <a:off x="785813" y="3286125"/>
            <a:ext cx="2830512" cy="30305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798"/>
                                        </p:tgtEl>
                                        <p:attrNameLst>
                                          <p:attrName>style.visibility</p:attrName>
                                        </p:attrNameLst>
                                      </p:cBhvr>
                                      <p:to>
                                        <p:strVal val="visible"/>
                                      </p:to>
                                    </p:set>
                                    <p:anim calcmode="lin" valueType="num">
                                      <p:cBhvr additive="base">
                                        <p:cTn id="7" dur="500" fill="hold"/>
                                        <p:tgtEl>
                                          <p:spTgt spid="33798"/>
                                        </p:tgtEl>
                                        <p:attrNameLst>
                                          <p:attrName>ppt_x</p:attrName>
                                        </p:attrNameLst>
                                      </p:cBhvr>
                                      <p:tavLst>
                                        <p:tav tm="0">
                                          <p:val>
                                            <p:strVal val="#ppt_x"/>
                                          </p:val>
                                        </p:tav>
                                        <p:tav tm="100000">
                                          <p:val>
                                            <p:strVal val="#ppt_x"/>
                                          </p:val>
                                        </p:tav>
                                      </p:tavLst>
                                    </p:anim>
                                    <p:anim calcmode="lin" valueType="num">
                                      <p:cBhvr additive="base">
                                        <p:cTn id="8" dur="500" fill="hold"/>
                                        <p:tgtEl>
                                          <p:spTgt spid="337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3800"/>
                                        </p:tgtEl>
                                        <p:attrNameLst>
                                          <p:attrName>style.visibility</p:attrName>
                                        </p:attrNameLst>
                                      </p:cBhvr>
                                      <p:to>
                                        <p:strVal val="visible"/>
                                      </p:to>
                                    </p:set>
                                    <p:anim calcmode="lin" valueType="num">
                                      <p:cBhvr additive="base">
                                        <p:cTn id="13" dur="500" fill="hold"/>
                                        <p:tgtEl>
                                          <p:spTgt spid="33800"/>
                                        </p:tgtEl>
                                        <p:attrNameLst>
                                          <p:attrName>ppt_x</p:attrName>
                                        </p:attrNameLst>
                                      </p:cBhvr>
                                      <p:tavLst>
                                        <p:tav tm="0">
                                          <p:val>
                                            <p:strVal val="#ppt_x"/>
                                          </p:val>
                                        </p:tav>
                                        <p:tav tm="100000">
                                          <p:val>
                                            <p:strVal val="#ppt_x"/>
                                          </p:val>
                                        </p:tav>
                                      </p:tavLst>
                                    </p:anim>
                                    <p:anim calcmode="lin" valueType="num">
                                      <p:cBhvr additive="base">
                                        <p:cTn id="14" dur="500" fill="hold"/>
                                        <p:tgtEl>
                                          <p:spTgt spid="338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3801"/>
                                        </p:tgtEl>
                                        <p:attrNameLst>
                                          <p:attrName>style.visibility</p:attrName>
                                        </p:attrNameLst>
                                      </p:cBhvr>
                                      <p:to>
                                        <p:strVal val="visible"/>
                                      </p:to>
                                    </p:set>
                                    <p:anim calcmode="lin" valueType="num">
                                      <p:cBhvr additive="base">
                                        <p:cTn id="19" dur="500" fill="hold"/>
                                        <p:tgtEl>
                                          <p:spTgt spid="33801"/>
                                        </p:tgtEl>
                                        <p:attrNameLst>
                                          <p:attrName>ppt_x</p:attrName>
                                        </p:attrNameLst>
                                      </p:cBhvr>
                                      <p:tavLst>
                                        <p:tav tm="0">
                                          <p:val>
                                            <p:strVal val="#ppt_x"/>
                                          </p:val>
                                        </p:tav>
                                        <p:tav tm="100000">
                                          <p:val>
                                            <p:strVal val="#ppt_x"/>
                                          </p:val>
                                        </p:tav>
                                      </p:tavLst>
                                    </p:anim>
                                    <p:anim calcmode="lin" valueType="num">
                                      <p:cBhvr additive="base">
                                        <p:cTn id="20" dur="500" fill="hold"/>
                                        <p:tgtEl>
                                          <p:spTgt spid="3380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bldLvl="0" animBg="1"/>
      <p:bldP spid="3380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图片 4" descr="2015-12-03_173137.jpg"/>
          <p:cNvPicPr>
            <a:picLocks noChangeAspect="1"/>
          </p:cNvPicPr>
          <p:nvPr/>
        </p:nvPicPr>
        <p:blipFill>
          <a:blip r:embed="rId2"/>
          <a:srcRect/>
          <a:stretch>
            <a:fillRect/>
          </a:stretch>
        </p:blipFill>
        <p:spPr bwMode="auto">
          <a:xfrm>
            <a:off x="142875" y="1000125"/>
            <a:ext cx="9001125" cy="5081588"/>
          </a:xfrm>
          <a:prstGeom prst="rect">
            <a:avLst/>
          </a:prstGeom>
          <a:noFill/>
          <a:ln w="9525">
            <a:noFill/>
            <a:miter lim="800000"/>
            <a:headEnd/>
            <a:tailEnd/>
          </a:ln>
        </p:spPr>
      </p:pic>
      <p:sp>
        <p:nvSpPr>
          <p:cNvPr id="20482" name="椭圆形标注 4"/>
          <p:cNvSpPr>
            <a:spLocks noChangeArrowheads="1"/>
          </p:cNvSpPr>
          <p:nvPr/>
        </p:nvSpPr>
        <p:spPr bwMode="auto">
          <a:xfrm>
            <a:off x="250825" y="1125538"/>
            <a:ext cx="5813425" cy="1089025"/>
          </a:xfrm>
          <a:prstGeom prst="wedgeEllipseCallout">
            <a:avLst>
              <a:gd name="adj1" fmla="val -23759"/>
              <a:gd name="adj2" fmla="val 102185"/>
            </a:avLst>
          </a:prstGeom>
          <a:solidFill>
            <a:schemeClr val="accent1"/>
          </a:solidFill>
          <a:ln w="9525" algn="ctr">
            <a:solidFill>
              <a:schemeClr val="tx1"/>
            </a:solidFill>
            <a:round/>
            <a:headEnd/>
            <a:tailEnd/>
          </a:ln>
        </p:spPr>
        <p:txBody>
          <a:bodyPr/>
          <a:lstStyle/>
          <a:p>
            <a:pPr>
              <a:buFont typeface="Arial" charset="0"/>
              <a:buNone/>
            </a:pPr>
            <a:r>
              <a:rPr lang="zh-CN" altLang="en-US" b="1">
                <a:solidFill>
                  <a:srgbClr val="C00000"/>
                </a:solidFill>
                <a:latin typeface="微软雅黑" pitchFamily="34" charset="-122"/>
                <a:ea typeface="微软雅黑" pitchFamily="34" charset="-122"/>
              </a:rPr>
              <a:t>体会文章最后一个自然段。</a:t>
            </a:r>
          </a:p>
          <a:p>
            <a:pPr>
              <a:buFont typeface="Arial" charset="0"/>
              <a:buNone/>
            </a:pPr>
            <a:endParaRPr lang="zh-CN" altLang="en-US"/>
          </a:p>
        </p:txBody>
      </p:sp>
      <p:sp>
        <p:nvSpPr>
          <p:cNvPr id="20483" name="流程图: 过程 5"/>
          <p:cNvSpPr>
            <a:spLocks noChangeArrowheads="1"/>
          </p:cNvSpPr>
          <p:nvPr/>
        </p:nvSpPr>
        <p:spPr bwMode="auto">
          <a:xfrm>
            <a:off x="571500" y="3714750"/>
            <a:ext cx="7380288" cy="2000250"/>
          </a:xfrm>
          <a:prstGeom prst="flowChartProcess">
            <a:avLst/>
          </a:prstGeom>
          <a:solidFill>
            <a:schemeClr val="bg1"/>
          </a:solidFill>
          <a:ln w="9525" algn="ctr">
            <a:solidFill>
              <a:schemeClr val="tx1"/>
            </a:solidFill>
            <a:round/>
            <a:headEnd/>
            <a:tailEnd/>
          </a:ln>
        </p:spPr>
        <p:txBody>
          <a:bodyPr/>
          <a:lstStyle/>
          <a:p>
            <a:pPr>
              <a:lnSpc>
                <a:spcPct val="150000"/>
              </a:lnSpc>
            </a:pPr>
            <a:r>
              <a:rPr lang="zh-CN" altLang="en-US" sz="2400">
                <a:solidFill>
                  <a:srgbClr val="CC00FF"/>
                </a:solidFill>
                <a:ea typeface="微软雅黑" pitchFamily="34" charset="-122"/>
              </a:rPr>
              <a:t>京张铁路不满四年就全线竣工了，比原计划提</a:t>
            </a:r>
          </a:p>
          <a:p>
            <a:pPr>
              <a:lnSpc>
                <a:spcPct val="150000"/>
              </a:lnSpc>
            </a:pPr>
            <a:r>
              <a:rPr lang="zh-CN" altLang="en-US" sz="2400">
                <a:solidFill>
                  <a:srgbClr val="CC00FF"/>
                </a:solidFill>
                <a:ea typeface="微软雅黑" pitchFamily="34" charset="-122"/>
              </a:rPr>
              <a:t>早了两年。这件事给了藐视中国的帝国主义者</a:t>
            </a:r>
          </a:p>
          <a:p>
            <a:pPr>
              <a:lnSpc>
                <a:spcPct val="150000"/>
              </a:lnSpc>
            </a:pPr>
            <a:r>
              <a:rPr lang="zh-CN" altLang="en-US" sz="2400">
                <a:solidFill>
                  <a:srgbClr val="CC00FF"/>
                </a:solidFill>
                <a:ea typeface="微软雅黑" pitchFamily="34" charset="-122"/>
              </a:rPr>
              <a:t>一个</a:t>
            </a:r>
            <a:r>
              <a:rPr lang="zh-CN" altLang="en-US" sz="2400">
                <a:solidFill>
                  <a:srgbClr val="FF0000"/>
                </a:solidFill>
                <a:ea typeface="微软雅黑" pitchFamily="34" charset="-122"/>
              </a:rPr>
              <a:t>有力的回击</a:t>
            </a:r>
            <a:r>
              <a:rPr lang="zh-CN" altLang="en-US" sz="2400">
                <a:solidFill>
                  <a:srgbClr val="CC00FF"/>
                </a:solidFill>
                <a:ea typeface="微软雅黑" pitchFamily="34" charset="-122"/>
              </a:rPr>
              <a:t>。</a:t>
            </a:r>
          </a:p>
          <a:p>
            <a:endParaRPr lang="zh-CN" altLang="en-US" sz="2400">
              <a:solidFill>
                <a:srgbClr val="CC00FF"/>
              </a:solidFill>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gtEl>
                                        <p:attrNameLst>
                                          <p:attrName>style.visibility</p:attrName>
                                        </p:attrNameLst>
                                      </p:cBhvr>
                                      <p:to>
                                        <p:strVal val="visible"/>
                                      </p:to>
                                    </p:set>
                                    <p:anim calcmode="lin" valueType="num">
                                      <p:cBhvr additive="base">
                                        <p:cTn id="13" dur="500" fill="hold"/>
                                        <p:tgtEl>
                                          <p:spTgt spid="20483"/>
                                        </p:tgtEl>
                                        <p:attrNameLst>
                                          <p:attrName>ppt_x</p:attrName>
                                        </p:attrNameLst>
                                      </p:cBhvr>
                                      <p:tavLst>
                                        <p:tav tm="0">
                                          <p:val>
                                            <p:strVal val="#ppt_x"/>
                                          </p:val>
                                        </p:tav>
                                        <p:tav tm="100000">
                                          <p:val>
                                            <p:strVal val="#ppt_x"/>
                                          </p:val>
                                        </p:tav>
                                      </p:tavLst>
                                    </p:anim>
                                    <p:anim calcmode="lin" valueType="num">
                                      <p:cBhvr additive="base">
                                        <p:cTn id="14" dur="500" fill="hold"/>
                                        <p:tgtEl>
                                          <p:spTgt spid="204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ldLvl="0" animBg="1"/>
      <p:bldP spid="2048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Text Box 5"/>
          <p:cNvSpPr txBox="1">
            <a:spLocks noChangeArrowheads="1"/>
          </p:cNvSpPr>
          <p:nvPr/>
        </p:nvSpPr>
        <p:spPr bwMode="auto">
          <a:xfrm>
            <a:off x="179388" y="2060575"/>
            <a:ext cx="5400675" cy="353536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sz="2800">
                <a:solidFill>
                  <a:srgbClr val="CC00FF"/>
                </a:solidFill>
                <a:latin typeface="Arial" panose="020B0604020202020204" pitchFamily="34" charset="0"/>
                <a:ea typeface="微软雅黑" panose="020B0503020204020204" pitchFamily="34" charset="-122"/>
              </a:rPr>
              <a:t>今天，我们乘火车去八达岭，过青龙桥车站，可以看到一座铜像，那就是詹天佑的塑像。</a:t>
            </a:r>
          </a:p>
          <a:p>
            <a:pPr>
              <a:defRPr/>
            </a:pPr>
            <a:endParaRPr lang="zh-CN" altLang="en-US" sz="2800">
              <a:solidFill>
                <a:srgbClr val="009900"/>
              </a:solidFill>
              <a:latin typeface="Arial" panose="020B0604020202020204" pitchFamily="34" charset="0"/>
              <a:ea typeface="微软雅黑" panose="020B0503020204020204" pitchFamily="34" charset="-122"/>
            </a:endParaRPr>
          </a:p>
          <a:p>
            <a:pPr>
              <a:defRPr/>
            </a:pPr>
            <a:r>
              <a:rPr lang="zh-CN" altLang="en-US" sz="2800">
                <a:solidFill>
                  <a:srgbClr val="009900"/>
                </a:solidFill>
                <a:latin typeface="Arial" panose="020B0604020202020204" pitchFamily="34" charset="0"/>
                <a:ea typeface="微软雅黑" panose="020B0503020204020204" pitchFamily="34" charset="-122"/>
              </a:rPr>
              <a:t>文章的点睛之比，为了纪念詹天佑，修建了詹天佑的塑像。赞美詹天佑那修路的杰出才能和他伟大的爱国精神。</a:t>
            </a:r>
          </a:p>
        </p:txBody>
      </p:sp>
      <p:pic>
        <p:nvPicPr>
          <p:cNvPr id="48130" name="图片 1"/>
          <p:cNvPicPr>
            <a:picLocks noChangeAspect="1"/>
          </p:cNvPicPr>
          <p:nvPr/>
        </p:nvPicPr>
        <p:blipFill>
          <a:blip r:embed="rId2"/>
          <a:srcRect/>
          <a:stretch>
            <a:fillRect/>
          </a:stretch>
        </p:blipFill>
        <p:spPr bwMode="auto">
          <a:xfrm>
            <a:off x="5580063" y="1557338"/>
            <a:ext cx="3248025" cy="4300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229"/>
                                        </p:tgtEl>
                                        <p:attrNameLst>
                                          <p:attrName>style.visibility</p:attrName>
                                        </p:attrNameLst>
                                      </p:cBhvr>
                                      <p:to>
                                        <p:strVal val="visible"/>
                                      </p:to>
                                    </p:set>
                                    <p:anim calcmode="lin" valueType="num">
                                      <p:cBhvr additive="base">
                                        <p:cTn id="7" dur="500" fill="hold"/>
                                        <p:tgtEl>
                                          <p:spTgt spid="52229"/>
                                        </p:tgtEl>
                                        <p:attrNameLst>
                                          <p:attrName>ppt_x</p:attrName>
                                        </p:attrNameLst>
                                      </p:cBhvr>
                                      <p:tavLst>
                                        <p:tav tm="0">
                                          <p:val>
                                            <p:strVal val="#ppt_x"/>
                                          </p:val>
                                        </p:tav>
                                        <p:tav tm="100000">
                                          <p:val>
                                            <p:strVal val="#ppt_x"/>
                                          </p:val>
                                        </p:tav>
                                      </p:tavLst>
                                    </p:anim>
                                    <p:anim calcmode="lin" valueType="num">
                                      <p:cBhvr additive="base">
                                        <p:cTn id="8" dur="500" fill="hold"/>
                                        <p:tgtEl>
                                          <p:spTgt spid="522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95513" y="1639888"/>
            <a:ext cx="6948487" cy="4572000"/>
          </a:xfrm>
          <a:prstGeom prst="rect">
            <a:avLst/>
          </a:prstGeom>
          <a:noFill/>
          <a:ln w="9525">
            <a:noFill/>
            <a:miter lim="800000"/>
            <a:headEnd/>
            <a:tailEnd/>
          </a:ln>
        </p:spPr>
        <p:txBody>
          <a:bodyPr anchor="ctr">
            <a:spAutoFit/>
          </a:bodyPr>
          <a:lstStyle/>
          <a:p>
            <a:pPr>
              <a:lnSpc>
                <a:spcPct val="150000"/>
              </a:lnSpc>
            </a:pPr>
            <a:r>
              <a:rPr lang="zh-CN" altLang="en-US" sz="2800" b="1">
                <a:ea typeface="微软雅黑" pitchFamily="34" charset="-122"/>
              </a:rPr>
              <a:t>同学们这节课收获可真多，认识了许多生字与字词。还学习了詹天佑为了修建京张铁路那做事认真、不畏辛苦的态度。给了帝国主义一个猛烈的回击。那伟大的爱国主义情怀真的值得我们学习。同学们，你们一定要努力学习，长大以后也要成为像詹天佑那样有杰出才能的人，为我国做出自己的贡献。</a:t>
            </a:r>
          </a:p>
        </p:txBody>
      </p:sp>
      <p:sp>
        <p:nvSpPr>
          <p:cNvPr id="50178" name="矩形 2"/>
          <p:cNvSpPr>
            <a:spLocks noChangeArrowheads="1"/>
          </p:cNvSpPr>
          <p:nvPr/>
        </p:nvSpPr>
        <p:spPr bwMode="auto">
          <a:xfrm>
            <a:off x="0" y="981075"/>
            <a:ext cx="2936875" cy="641350"/>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课堂总结</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pic>
        <p:nvPicPr>
          <p:cNvPr id="35843" name="Picture 2"/>
          <p:cNvPicPr>
            <a:picLocks noChangeAspect="1" noChangeArrowheads="1"/>
          </p:cNvPicPr>
          <p:nvPr/>
        </p:nvPicPr>
        <p:blipFill>
          <a:blip r:embed="rId2"/>
          <a:srcRect/>
          <a:stretch>
            <a:fillRect/>
          </a:stretch>
        </p:blipFill>
        <p:spPr bwMode="auto">
          <a:xfrm>
            <a:off x="0" y="2133600"/>
            <a:ext cx="2182813" cy="34559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025"/>
                                        </p:tgtEl>
                                        <p:attrNameLst>
                                          <p:attrName>style.visibility</p:attrName>
                                        </p:attrNameLst>
                                      </p:cBhvr>
                                      <p:to>
                                        <p:strVal val="visible"/>
                                      </p:to>
                                    </p:set>
                                    <p:animEffect transition="in" filter="checkerboard(across)">
                                      <p:cBhvr>
                                        <p:cTn id="13" dur="5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图片 9" descr="1337258742208.gif"/>
          <p:cNvPicPr>
            <a:picLocks noChangeAspect="1"/>
          </p:cNvPicPr>
          <p:nvPr/>
        </p:nvPicPr>
        <p:blipFill>
          <a:blip r:embed="rId2"/>
          <a:srcRect/>
          <a:stretch>
            <a:fillRect/>
          </a:stretch>
        </p:blipFill>
        <p:spPr bwMode="auto">
          <a:xfrm>
            <a:off x="5334000" y="928688"/>
            <a:ext cx="3810000" cy="3000375"/>
          </a:xfrm>
          <a:prstGeom prst="rect">
            <a:avLst/>
          </a:prstGeom>
          <a:noFill/>
          <a:ln w="9525">
            <a:noFill/>
            <a:miter lim="800000"/>
            <a:headEnd/>
            <a:tailEnd/>
          </a:ln>
        </p:spPr>
      </p:pic>
      <p:sp>
        <p:nvSpPr>
          <p:cNvPr id="51202" name="矩形 3"/>
          <p:cNvSpPr>
            <a:spLocks noChangeArrowheads="1"/>
          </p:cNvSpPr>
          <p:nvPr/>
        </p:nvSpPr>
        <p:spPr bwMode="auto">
          <a:xfrm>
            <a:off x="250825" y="981075"/>
            <a:ext cx="2936875" cy="641350"/>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课堂练习</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35853" name="Text Box 13"/>
          <p:cNvSpPr txBox="1">
            <a:spLocks noChangeArrowheads="1"/>
          </p:cNvSpPr>
          <p:nvPr/>
        </p:nvSpPr>
        <p:spPr bwMode="auto">
          <a:xfrm>
            <a:off x="539750" y="1844675"/>
            <a:ext cx="3744913" cy="5191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latin typeface="Arial" panose="020B0604020202020204" pitchFamily="34" charset="0"/>
                <a:ea typeface="微软雅黑" panose="020B0503020204020204" pitchFamily="34" charset="-122"/>
              </a:rPr>
              <a:t>解释下列词语的含义：</a:t>
            </a:r>
          </a:p>
        </p:txBody>
      </p:sp>
      <p:sp>
        <p:nvSpPr>
          <p:cNvPr id="41996" name="Text Box 12"/>
          <p:cNvSpPr txBox="1">
            <a:spLocks noChangeArrowheads="1"/>
          </p:cNvSpPr>
          <p:nvPr/>
        </p:nvSpPr>
        <p:spPr bwMode="auto">
          <a:xfrm>
            <a:off x="468313" y="2420938"/>
            <a:ext cx="5256212" cy="39354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a:latin typeface="Arial" panose="020B0604020202020204" pitchFamily="34" charset="0"/>
                <a:ea typeface="微软雅黑" panose="020B0503020204020204" pitchFamily="34" charset="-122"/>
              </a:rPr>
              <a:t>嘲笑：</a:t>
            </a:r>
          </a:p>
          <a:p>
            <a:pPr>
              <a:defRPr/>
            </a:pPr>
            <a:endParaRPr lang="zh-CN" altLang="en-US">
              <a:latin typeface="Arial" panose="020B0604020202020204" pitchFamily="34" charset="0"/>
              <a:ea typeface="微软雅黑" panose="020B0503020204020204" pitchFamily="34" charset="-122"/>
            </a:endParaRPr>
          </a:p>
          <a:p>
            <a:pPr>
              <a:defRPr/>
            </a:pPr>
            <a:r>
              <a:rPr lang="zh-CN" altLang="en-US">
                <a:latin typeface="Arial" panose="020B0604020202020204" pitchFamily="34" charset="0"/>
                <a:ea typeface="微软雅黑" panose="020B0503020204020204" pitchFamily="34" charset="-122"/>
              </a:rPr>
              <a:t>毅然：</a:t>
            </a:r>
          </a:p>
          <a:p>
            <a:pPr>
              <a:defRPr/>
            </a:pPr>
            <a:endParaRPr lang="zh-CN" altLang="en-US">
              <a:latin typeface="Arial" panose="020B0604020202020204" pitchFamily="34" charset="0"/>
              <a:ea typeface="微软雅黑" panose="020B0503020204020204" pitchFamily="34" charset="-122"/>
            </a:endParaRPr>
          </a:p>
          <a:p>
            <a:pPr>
              <a:defRPr/>
            </a:pPr>
            <a:r>
              <a:rPr lang="zh-CN" altLang="en-US">
                <a:latin typeface="Arial" panose="020B0604020202020204" pitchFamily="34" charset="0"/>
                <a:ea typeface="微软雅黑" panose="020B0503020204020204" pitchFamily="34" charset="-122"/>
              </a:rPr>
              <a:t>轻蔑：</a:t>
            </a:r>
          </a:p>
          <a:p>
            <a:pPr>
              <a:defRPr/>
            </a:pPr>
            <a:endParaRPr lang="zh-CN" altLang="en-US">
              <a:latin typeface="Arial" panose="020B0604020202020204" pitchFamily="34" charset="0"/>
              <a:ea typeface="微软雅黑" panose="020B0503020204020204" pitchFamily="34" charset="-122"/>
            </a:endParaRPr>
          </a:p>
          <a:p>
            <a:pPr>
              <a:defRPr/>
            </a:pPr>
            <a:r>
              <a:rPr lang="zh-CN" altLang="en-US">
                <a:latin typeface="Arial" panose="020B0604020202020204" pitchFamily="34" charset="0"/>
                <a:ea typeface="微软雅黑" panose="020B0503020204020204" pitchFamily="34" charset="-122"/>
              </a:rPr>
              <a:t>要挟：</a:t>
            </a:r>
          </a:p>
          <a:p>
            <a:pPr>
              <a:defRPr/>
            </a:pPr>
            <a:endParaRPr lang="zh-CN" altLang="en-US">
              <a:latin typeface="Arial" panose="020B0604020202020204" pitchFamily="34" charset="0"/>
              <a:ea typeface="微软雅黑" panose="020B0503020204020204" pitchFamily="34" charset="-122"/>
            </a:endParaRPr>
          </a:p>
          <a:p>
            <a:pPr>
              <a:defRPr/>
            </a:pPr>
            <a:r>
              <a:rPr lang="zh-CN" altLang="en-US">
                <a:latin typeface="Arial" panose="020B0604020202020204" pitchFamily="34" charset="0"/>
                <a:ea typeface="微软雅黑" panose="020B0503020204020204" pitchFamily="34" charset="-122"/>
              </a:rPr>
              <a:t>勘测：</a:t>
            </a:r>
          </a:p>
        </p:txBody>
      </p:sp>
      <p:sp>
        <p:nvSpPr>
          <p:cNvPr id="41997" name="Text Box 13"/>
          <p:cNvSpPr txBox="1">
            <a:spLocks noChangeArrowheads="1"/>
          </p:cNvSpPr>
          <p:nvPr/>
        </p:nvSpPr>
        <p:spPr bwMode="auto">
          <a:xfrm>
            <a:off x="1619250" y="2420938"/>
            <a:ext cx="7129463" cy="9461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solidFill>
                  <a:srgbClr val="FF0000"/>
                </a:solidFill>
                <a:latin typeface="Arial" panose="020B0604020202020204" pitchFamily="34" charset="0"/>
                <a:ea typeface="微软雅黑" panose="020B0503020204020204" pitchFamily="34" charset="-122"/>
              </a:rPr>
              <a:t>取笑；戏谑，开玩笑。含有讽刺、不满意等意味的笑。</a:t>
            </a:r>
          </a:p>
        </p:txBody>
      </p:sp>
      <p:sp>
        <p:nvSpPr>
          <p:cNvPr id="41998" name="Text Box 14"/>
          <p:cNvSpPr txBox="1">
            <a:spLocks noChangeArrowheads="1"/>
          </p:cNvSpPr>
          <p:nvPr/>
        </p:nvSpPr>
        <p:spPr bwMode="auto">
          <a:xfrm>
            <a:off x="1547813" y="3022600"/>
            <a:ext cx="4895850" cy="5191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solidFill>
                  <a:srgbClr val="FF0000"/>
                </a:solidFill>
                <a:latin typeface="Arial" panose="020B0604020202020204" pitchFamily="34" charset="0"/>
                <a:ea typeface="微软雅黑" panose="020B0503020204020204" pitchFamily="34" charset="-122"/>
              </a:rPr>
              <a:t>毫不犹豫的，坚决的。</a:t>
            </a:r>
          </a:p>
        </p:txBody>
      </p:sp>
      <p:sp>
        <p:nvSpPr>
          <p:cNvPr id="41999" name="Text Box 15"/>
          <p:cNvSpPr txBox="1">
            <a:spLocks noChangeArrowheads="1"/>
          </p:cNvSpPr>
          <p:nvPr/>
        </p:nvSpPr>
        <p:spPr bwMode="auto">
          <a:xfrm>
            <a:off x="1547813" y="3541713"/>
            <a:ext cx="5616575" cy="5191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solidFill>
                  <a:srgbClr val="FF0000"/>
                </a:solidFill>
                <a:latin typeface="Arial" panose="020B0604020202020204" pitchFamily="34" charset="0"/>
                <a:ea typeface="微软雅黑" panose="020B0503020204020204" pitchFamily="34" charset="-122"/>
              </a:rPr>
              <a:t>轻视、蔑视，不放在眼里。</a:t>
            </a:r>
            <a:r>
              <a:rPr lang="zh-CN" altLang="en-US" sz="2000">
                <a:latin typeface="Arial" panose="020B0604020202020204" pitchFamily="34" charset="0"/>
                <a:ea typeface="宋体" panose="02010600030101010101" pitchFamily="2" charset="-122"/>
              </a:rPr>
              <a:t> </a:t>
            </a:r>
          </a:p>
        </p:txBody>
      </p:sp>
      <p:sp>
        <p:nvSpPr>
          <p:cNvPr id="42000" name="Text Box 16"/>
          <p:cNvSpPr txBox="1">
            <a:spLocks noChangeArrowheads="1"/>
          </p:cNvSpPr>
          <p:nvPr/>
        </p:nvSpPr>
        <p:spPr bwMode="auto">
          <a:xfrm>
            <a:off x="1412875" y="4060825"/>
            <a:ext cx="7200900" cy="9461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solidFill>
                  <a:srgbClr val="FF0000"/>
                </a:solidFill>
                <a:latin typeface="Arial" panose="020B0604020202020204" pitchFamily="34" charset="0"/>
                <a:ea typeface="微软雅黑" panose="020B0503020204020204" pitchFamily="34" charset="-122"/>
              </a:rPr>
              <a:t>扬言要惩罚、报复或危害某人而强迫他答应自己的要求。</a:t>
            </a:r>
          </a:p>
        </p:txBody>
      </p:sp>
      <p:sp>
        <p:nvSpPr>
          <p:cNvPr id="42001" name="Text Box 17"/>
          <p:cNvSpPr txBox="1">
            <a:spLocks noChangeArrowheads="1"/>
          </p:cNvSpPr>
          <p:nvPr/>
        </p:nvSpPr>
        <p:spPr bwMode="auto">
          <a:xfrm>
            <a:off x="1498600" y="4667250"/>
            <a:ext cx="5256213" cy="519113"/>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a:solidFill>
                  <a:srgbClr val="FF0000"/>
                </a:solidFill>
                <a:latin typeface="Arial" panose="020B0604020202020204" pitchFamily="34" charset="0"/>
                <a:ea typeface="微软雅黑" panose="020B0503020204020204" pitchFamily="34" charset="-122"/>
              </a:rPr>
              <a:t>指施工前对实地进行调查测量。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53"/>
                                        </p:tgtEl>
                                        <p:attrNameLst>
                                          <p:attrName>style.visibility</p:attrName>
                                        </p:attrNameLst>
                                      </p:cBhvr>
                                      <p:to>
                                        <p:strVal val="visible"/>
                                      </p:to>
                                    </p:set>
                                    <p:anim calcmode="lin" valueType="num">
                                      <p:cBhvr additive="base">
                                        <p:cTn id="7" dur="500" fill="hold"/>
                                        <p:tgtEl>
                                          <p:spTgt spid="35853"/>
                                        </p:tgtEl>
                                        <p:attrNameLst>
                                          <p:attrName>ppt_x</p:attrName>
                                        </p:attrNameLst>
                                      </p:cBhvr>
                                      <p:tavLst>
                                        <p:tav tm="0">
                                          <p:val>
                                            <p:strVal val="#ppt_x"/>
                                          </p:val>
                                        </p:tav>
                                        <p:tav tm="100000">
                                          <p:val>
                                            <p:strVal val="#ppt_x"/>
                                          </p:val>
                                        </p:tav>
                                      </p:tavLst>
                                    </p:anim>
                                    <p:anim calcmode="lin" valueType="num">
                                      <p:cBhvr additive="base">
                                        <p:cTn id="8" dur="500" fill="hold"/>
                                        <p:tgtEl>
                                          <p:spTgt spid="3585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97"/>
                                        </p:tgtEl>
                                        <p:attrNameLst>
                                          <p:attrName>style.visibility</p:attrName>
                                        </p:attrNameLst>
                                      </p:cBhvr>
                                      <p:to>
                                        <p:strVal val="visible"/>
                                      </p:to>
                                    </p:set>
                                    <p:anim calcmode="lin" valueType="num">
                                      <p:cBhvr additive="base">
                                        <p:cTn id="13" dur="500" fill="hold"/>
                                        <p:tgtEl>
                                          <p:spTgt spid="41997"/>
                                        </p:tgtEl>
                                        <p:attrNameLst>
                                          <p:attrName>ppt_x</p:attrName>
                                        </p:attrNameLst>
                                      </p:cBhvr>
                                      <p:tavLst>
                                        <p:tav tm="0">
                                          <p:val>
                                            <p:strVal val="#ppt_x"/>
                                          </p:val>
                                        </p:tav>
                                        <p:tav tm="100000">
                                          <p:val>
                                            <p:strVal val="#ppt_x"/>
                                          </p:val>
                                        </p:tav>
                                      </p:tavLst>
                                    </p:anim>
                                    <p:anim calcmode="lin" valueType="num">
                                      <p:cBhvr additive="base">
                                        <p:cTn id="14" dur="500" fill="hold"/>
                                        <p:tgtEl>
                                          <p:spTgt spid="4199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98"/>
                                        </p:tgtEl>
                                        <p:attrNameLst>
                                          <p:attrName>style.visibility</p:attrName>
                                        </p:attrNameLst>
                                      </p:cBhvr>
                                      <p:to>
                                        <p:strVal val="visible"/>
                                      </p:to>
                                    </p:set>
                                    <p:anim calcmode="lin" valueType="num">
                                      <p:cBhvr additive="base">
                                        <p:cTn id="19" dur="500" fill="hold"/>
                                        <p:tgtEl>
                                          <p:spTgt spid="41998"/>
                                        </p:tgtEl>
                                        <p:attrNameLst>
                                          <p:attrName>ppt_x</p:attrName>
                                        </p:attrNameLst>
                                      </p:cBhvr>
                                      <p:tavLst>
                                        <p:tav tm="0">
                                          <p:val>
                                            <p:strVal val="#ppt_x"/>
                                          </p:val>
                                        </p:tav>
                                        <p:tav tm="100000">
                                          <p:val>
                                            <p:strVal val="#ppt_x"/>
                                          </p:val>
                                        </p:tav>
                                      </p:tavLst>
                                    </p:anim>
                                    <p:anim calcmode="lin" valueType="num">
                                      <p:cBhvr additive="base">
                                        <p:cTn id="20" dur="500" fill="hold"/>
                                        <p:tgtEl>
                                          <p:spTgt spid="4199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999"/>
                                        </p:tgtEl>
                                        <p:attrNameLst>
                                          <p:attrName>style.visibility</p:attrName>
                                        </p:attrNameLst>
                                      </p:cBhvr>
                                      <p:to>
                                        <p:strVal val="visible"/>
                                      </p:to>
                                    </p:set>
                                    <p:anim calcmode="lin" valueType="num">
                                      <p:cBhvr additive="base">
                                        <p:cTn id="25" dur="500" fill="hold"/>
                                        <p:tgtEl>
                                          <p:spTgt spid="41999"/>
                                        </p:tgtEl>
                                        <p:attrNameLst>
                                          <p:attrName>ppt_x</p:attrName>
                                        </p:attrNameLst>
                                      </p:cBhvr>
                                      <p:tavLst>
                                        <p:tav tm="0">
                                          <p:val>
                                            <p:strVal val="#ppt_x"/>
                                          </p:val>
                                        </p:tav>
                                        <p:tav tm="100000">
                                          <p:val>
                                            <p:strVal val="#ppt_x"/>
                                          </p:val>
                                        </p:tav>
                                      </p:tavLst>
                                    </p:anim>
                                    <p:anim calcmode="lin" valueType="num">
                                      <p:cBhvr additive="base">
                                        <p:cTn id="26" dur="500" fill="hold"/>
                                        <p:tgtEl>
                                          <p:spTgt spid="4199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2000"/>
                                        </p:tgtEl>
                                        <p:attrNameLst>
                                          <p:attrName>style.visibility</p:attrName>
                                        </p:attrNameLst>
                                      </p:cBhvr>
                                      <p:to>
                                        <p:strVal val="visible"/>
                                      </p:to>
                                    </p:set>
                                    <p:anim calcmode="lin" valueType="num">
                                      <p:cBhvr additive="base">
                                        <p:cTn id="31" dur="500" fill="hold"/>
                                        <p:tgtEl>
                                          <p:spTgt spid="42000"/>
                                        </p:tgtEl>
                                        <p:attrNameLst>
                                          <p:attrName>ppt_x</p:attrName>
                                        </p:attrNameLst>
                                      </p:cBhvr>
                                      <p:tavLst>
                                        <p:tav tm="0">
                                          <p:val>
                                            <p:strVal val="#ppt_x"/>
                                          </p:val>
                                        </p:tav>
                                        <p:tav tm="100000">
                                          <p:val>
                                            <p:strVal val="#ppt_x"/>
                                          </p:val>
                                        </p:tav>
                                      </p:tavLst>
                                    </p:anim>
                                    <p:anim calcmode="lin" valueType="num">
                                      <p:cBhvr additive="base">
                                        <p:cTn id="32" dur="500" fill="hold"/>
                                        <p:tgtEl>
                                          <p:spTgt spid="4200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2001"/>
                                        </p:tgtEl>
                                        <p:attrNameLst>
                                          <p:attrName>style.visibility</p:attrName>
                                        </p:attrNameLst>
                                      </p:cBhvr>
                                      <p:to>
                                        <p:strVal val="visible"/>
                                      </p:to>
                                    </p:set>
                                    <p:anim calcmode="lin" valueType="num">
                                      <p:cBhvr additive="base">
                                        <p:cTn id="37" dur="500" fill="hold"/>
                                        <p:tgtEl>
                                          <p:spTgt spid="42001"/>
                                        </p:tgtEl>
                                        <p:attrNameLst>
                                          <p:attrName>ppt_x</p:attrName>
                                        </p:attrNameLst>
                                      </p:cBhvr>
                                      <p:tavLst>
                                        <p:tav tm="0">
                                          <p:val>
                                            <p:strVal val="#ppt_x"/>
                                          </p:val>
                                        </p:tav>
                                        <p:tav tm="100000">
                                          <p:val>
                                            <p:strVal val="#ppt_x"/>
                                          </p:val>
                                        </p:tav>
                                      </p:tavLst>
                                    </p:anim>
                                    <p:anim calcmode="lin" valueType="num">
                                      <p:cBhvr additive="base">
                                        <p:cTn id="38" dur="500" fill="hold"/>
                                        <p:tgtEl>
                                          <p:spTgt spid="420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3" grpId="0" bldLvl="0" animBg="1"/>
      <p:bldP spid="41997" grpId="0" bldLvl="0" animBg="1"/>
      <p:bldP spid="41998" grpId="0" bldLvl="0" animBg="1"/>
      <p:bldP spid="41999" grpId="0" bldLvl="0" animBg="1"/>
      <p:bldP spid="42000" grpId="0" bldLvl="0" animBg="1"/>
      <p:bldP spid="42001"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矩形 2"/>
          <p:cNvSpPr>
            <a:spLocks noChangeArrowheads="1"/>
          </p:cNvSpPr>
          <p:nvPr/>
        </p:nvSpPr>
        <p:spPr bwMode="auto">
          <a:xfrm>
            <a:off x="323850" y="1125538"/>
            <a:ext cx="2963863" cy="646112"/>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作业布置</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35845" name="Text Box 5"/>
          <p:cNvSpPr txBox="1">
            <a:spLocks noChangeArrowheads="1"/>
          </p:cNvSpPr>
          <p:nvPr/>
        </p:nvSpPr>
        <p:spPr bwMode="auto">
          <a:xfrm>
            <a:off x="403225" y="2628900"/>
            <a:ext cx="6192838" cy="2681288"/>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en-US" altLang="zh-CN">
                <a:latin typeface="微软雅黑" panose="020B0503020204020204" pitchFamily="34" charset="-122"/>
                <a:ea typeface="微软雅黑" panose="020B0503020204020204" pitchFamily="34" charset="-122"/>
              </a:rPr>
              <a:t> </a:t>
            </a:r>
            <a:r>
              <a:rPr lang="en-US" altLang="zh-CN" sz="2800">
                <a:latin typeface="微软雅黑" panose="020B0503020204020204" pitchFamily="34" charset="-122"/>
                <a:ea typeface="微软雅黑" panose="020B0503020204020204" pitchFamily="34" charset="-122"/>
              </a:rPr>
              <a:t>1.</a:t>
            </a:r>
            <a:r>
              <a:rPr lang="zh-CN" altLang="en-US" sz="2800">
                <a:latin typeface="微软雅黑" panose="020B0503020204020204" pitchFamily="34" charset="-122"/>
                <a:ea typeface="微软雅黑" panose="020B0503020204020204" pitchFamily="34" charset="-122"/>
              </a:rPr>
              <a:t>把“我”和老师的故事讲给爸爸妈妈说，说一说你学到了什么优秀品质。</a:t>
            </a:r>
          </a:p>
          <a:p>
            <a:pPr>
              <a:defRPr/>
            </a:pPr>
            <a:endParaRPr lang="zh-CN" altLang="en-US" sz="2800">
              <a:latin typeface="微软雅黑" panose="020B0503020204020204" pitchFamily="34" charset="-122"/>
              <a:ea typeface="微软雅黑" panose="020B0503020204020204" pitchFamily="34" charset="-122"/>
            </a:endParaRPr>
          </a:p>
          <a:p>
            <a:pPr>
              <a:defRPr/>
            </a:pPr>
            <a:endParaRPr lang="zh-CN" altLang="en-US" sz="2800">
              <a:latin typeface="微软雅黑" panose="020B0503020204020204" pitchFamily="34" charset="-122"/>
              <a:ea typeface="微软雅黑" panose="020B0503020204020204" pitchFamily="34" charset="-122"/>
            </a:endParaRPr>
          </a:p>
          <a:p>
            <a:pPr>
              <a:defRPr/>
            </a:pPr>
            <a:endParaRPr lang="zh-CN" altLang="en-US" sz="2800">
              <a:latin typeface="微软雅黑" panose="020B0503020204020204" pitchFamily="34" charset="-122"/>
              <a:ea typeface="微软雅黑" panose="020B0503020204020204" pitchFamily="34" charset="-122"/>
            </a:endParaRPr>
          </a:p>
          <a:p>
            <a:pPr>
              <a:defRPr/>
            </a:pPr>
            <a:r>
              <a:rPr lang="zh-CN" altLang="en-US" sz="2800">
                <a:latin typeface="微软雅黑" panose="020B0503020204020204" pitchFamily="34" charset="-122"/>
                <a:ea typeface="微软雅黑" panose="020B0503020204020204" pitchFamily="34" charset="-122"/>
              </a:rPr>
              <a:t> </a:t>
            </a:r>
            <a:r>
              <a:rPr lang="en-US" altLang="zh-CN" sz="2800">
                <a:latin typeface="微软雅黑" panose="020B0503020204020204" pitchFamily="34" charset="-122"/>
                <a:ea typeface="微软雅黑" panose="020B0503020204020204" pitchFamily="34" charset="-122"/>
              </a:rPr>
              <a:t>2.</a:t>
            </a:r>
            <a:r>
              <a:rPr lang="zh-CN" altLang="en-US" sz="2800">
                <a:latin typeface="微软雅黑" panose="020B0503020204020204" pitchFamily="34" charset="-122"/>
                <a:ea typeface="微软雅黑" panose="020B0503020204020204" pitchFamily="34" charset="-122"/>
              </a:rPr>
              <a:t>背诵文章第一自然段。</a:t>
            </a:r>
          </a:p>
        </p:txBody>
      </p:sp>
      <p:pic>
        <p:nvPicPr>
          <p:cNvPr id="52227" name="Picture 4" descr="t01d7f467907632a82b"/>
          <p:cNvPicPr>
            <a:picLocks noChangeAspect="1" noChangeArrowheads="1"/>
          </p:cNvPicPr>
          <p:nvPr/>
        </p:nvPicPr>
        <p:blipFill>
          <a:blip r:embed="rId2"/>
          <a:srcRect/>
          <a:stretch>
            <a:fillRect/>
          </a:stretch>
        </p:blipFill>
        <p:spPr bwMode="auto">
          <a:xfrm>
            <a:off x="5724525" y="3500438"/>
            <a:ext cx="2876550"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5845"/>
                                        </p:tgtEl>
                                        <p:attrNameLst>
                                          <p:attrName>style.visibility</p:attrName>
                                        </p:attrNameLst>
                                      </p:cBhvr>
                                      <p:to>
                                        <p:strVal val="visible"/>
                                      </p:to>
                                    </p:set>
                                    <p:animEffect transition="in" filter="checkerboard(across)">
                                      <p:cBhvr>
                                        <p:cTn id="7" dur="500"/>
                                        <p:tgtEl>
                                          <p:spTgt spid="35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AutoShape 37" descr="그림1"/>
          <p:cNvSpPr>
            <a:spLocks noChangeArrowheads="1"/>
          </p:cNvSpPr>
          <p:nvPr/>
        </p:nvSpPr>
        <p:spPr bwMode="auto">
          <a:xfrm>
            <a:off x="539750" y="1989138"/>
            <a:ext cx="4481513" cy="1079500"/>
          </a:xfrm>
          <a:prstGeom prst="roundRect">
            <a:avLst>
              <a:gd name="adj" fmla="val 29852"/>
            </a:avLst>
          </a:prstGeom>
          <a:blipFill dpi="0" rotWithShape="1">
            <a:blip r:embed="rId2"/>
            <a:srcRect/>
            <a:stretch>
              <a:fillRect/>
            </a:stretch>
          </a:blipFill>
          <a:ln w="28575">
            <a:solidFill>
              <a:schemeClr val="bg1"/>
            </a:solidFill>
            <a:round/>
            <a:headEnd/>
            <a:tailEnd/>
          </a:ln>
        </p:spPr>
        <p:txBody>
          <a:bodyPr wrap="none" anchor="ctr"/>
          <a:lstStyle/>
          <a:p>
            <a:pPr>
              <a:buFont typeface="Arial" charset="0"/>
              <a:buNone/>
            </a:pPr>
            <a:endParaRPr lang="zh-CN" altLang="en-US"/>
          </a:p>
        </p:txBody>
      </p:sp>
      <p:sp>
        <p:nvSpPr>
          <p:cNvPr id="53250" name="AutoShape 45" descr="그림2"/>
          <p:cNvSpPr>
            <a:spLocks noChangeArrowheads="1"/>
          </p:cNvSpPr>
          <p:nvPr/>
        </p:nvSpPr>
        <p:spPr bwMode="auto">
          <a:xfrm>
            <a:off x="541338" y="3551238"/>
            <a:ext cx="4479925" cy="1101725"/>
          </a:xfrm>
          <a:prstGeom prst="roundRect">
            <a:avLst>
              <a:gd name="adj" fmla="val 16667"/>
            </a:avLst>
          </a:prstGeom>
          <a:blipFill dpi="0" rotWithShape="1">
            <a:blip r:embed="rId3"/>
            <a:srcRect/>
            <a:stretch>
              <a:fillRect/>
            </a:stretch>
          </a:blipFill>
          <a:ln w="28575">
            <a:solidFill>
              <a:srgbClr val="FFFFFF"/>
            </a:solidFill>
            <a:round/>
            <a:headEnd/>
            <a:tailEnd/>
          </a:ln>
        </p:spPr>
        <p:txBody>
          <a:bodyPr wrap="none" anchor="ctr"/>
          <a:lstStyle/>
          <a:p>
            <a:pPr>
              <a:buFont typeface="Arial" charset="0"/>
              <a:buNone/>
            </a:pPr>
            <a:endParaRPr lang="zh-CN" altLang="en-US"/>
          </a:p>
        </p:txBody>
      </p:sp>
      <p:sp>
        <p:nvSpPr>
          <p:cNvPr id="53251" name="AutoShape 46" descr="그림3"/>
          <p:cNvSpPr>
            <a:spLocks noChangeArrowheads="1"/>
          </p:cNvSpPr>
          <p:nvPr/>
        </p:nvSpPr>
        <p:spPr bwMode="auto">
          <a:xfrm>
            <a:off x="541338" y="5135563"/>
            <a:ext cx="4479925" cy="1101725"/>
          </a:xfrm>
          <a:prstGeom prst="roundRect">
            <a:avLst>
              <a:gd name="adj" fmla="val 16667"/>
            </a:avLst>
          </a:prstGeom>
          <a:blipFill dpi="0" rotWithShape="1">
            <a:blip r:embed="rId4"/>
            <a:srcRect/>
            <a:stretch>
              <a:fillRect/>
            </a:stretch>
          </a:blipFill>
          <a:ln w="28575">
            <a:solidFill>
              <a:srgbClr val="FFFFFF"/>
            </a:solidFill>
            <a:round/>
            <a:headEnd/>
            <a:tailEnd/>
          </a:ln>
        </p:spPr>
        <p:txBody>
          <a:bodyPr wrap="none" anchor="ctr"/>
          <a:lstStyle/>
          <a:p>
            <a:pPr>
              <a:buFont typeface="Arial" charset="0"/>
              <a:buNone/>
            </a:pPr>
            <a:endParaRPr lang="zh-CN" altLang="en-US"/>
          </a:p>
        </p:txBody>
      </p:sp>
      <p:sp>
        <p:nvSpPr>
          <p:cNvPr id="53252" name="AutoShape 47"/>
          <p:cNvSpPr>
            <a:spLocks noChangeArrowheads="1"/>
          </p:cNvSpPr>
          <p:nvPr/>
        </p:nvSpPr>
        <p:spPr bwMode="auto">
          <a:xfrm>
            <a:off x="588963" y="3573463"/>
            <a:ext cx="4384675" cy="225425"/>
          </a:xfrm>
          <a:prstGeom prst="roundRect">
            <a:avLst>
              <a:gd name="adj" fmla="val 50000"/>
            </a:avLst>
          </a:prstGeom>
          <a:gradFill rotWithShape="1">
            <a:gsLst>
              <a:gs pos="0">
                <a:srgbClr val="FFFFFF">
                  <a:alpha val="59998"/>
                </a:srgbClr>
              </a:gs>
              <a:gs pos="100000">
                <a:srgbClr val="DBDBDB">
                  <a:alpha val="0"/>
                </a:srgbClr>
              </a:gs>
            </a:gsLst>
            <a:lin ang="5400000" scaled="1"/>
          </a:gradFill>
          <a:ln w="9525">
            <a:noFill/>
            <a:round/>
            <a:headEnd/>
            <a:tailEnd/>
          </a:ln>
        </p:spPr>
        <p:txBody>
          <a:bodyPr wrap="none" anchor="ctr"/>
          <a:lstStyle/>
          <a:p>
            <a:pPr>
              <a:buFont typeface="Arial" charset="0"/>
              <a:buNone/>
            </a:pPr>
            <a:endParaRPr lang="zh-CN" altLang="en-US"/>
          </a:p>
        </p:txBody>
      </p:sp>
      <p:sp>
        <p:nvSpPr>
          <p:cNvPr id="53253" name="AutoShape 48"/>
          <p:cNvSpPr>
            <a:spLocks noChangeArrowheads="1"/>
          </p:cNvSpPr>
          <p:nvPr/>
        </p:nvSpPr>
        <p:spPr bwMode="auto">
          <a:xfrm>
            <a:off x="588963" y="5157788"/>
            <a:ext cx="4384675" cy="225425"/>
          </a:xfrm>
          <a:prstGeom prst="roundRect">
            <a:avLst>
              <a:gd name="adj" fmla="val 50000"/>
            </a:avLst>
          </a:prstGeom>
          <a:gradFill rotWithShape="1">
            <a:gsLst>
              <a:gs pos="0">
                <a:srgbClr val="FFFFFF">
                  <a:alpha val="59998"/>
                </a:srgbClr>
              </a:gs>
              <a:gs pos="100000">
                <a:srgbClr val="DBDBDB">
                  <a:alpha val="0"/>
                </a:srgbClr>
              </a:gs>
            </a:gsLst>
            <a:lin ang="5400000" scaled="1"/>
          </a:gradFill>
          <a:ln w="9525">
            <a:noFill/>
            <a:round/>
            <a:headEnd/>
            <a:tailEnd/>
          </a:ln>
        </p:spPr>
        <p:txBody>
          <a:bodyPr wrap="none" anchor="ctr"/>
          <a:lstStyle/>
          <a:p>
            <a:pPr>
              <a:buFont typeface="Arial" charset="0"/>
              <a:buNone/>
            </a:pPr>
            <a:endParaRPr lang="zh-CN" altLang="en-US"/>
          </a:p>
        </p:txBody>
      </p:sp>
      <p:sp>
        <p:nvSpPr>
          <p:cNvPr id="53254" name="AutoShape 55"/>
          <p:cNvSpPr>
            <a:spLocks noChangeArrowheads="1"/>
          </p:cNvSpPr>
          <p:nvPr/>
        </p:nvSpPr>
        <p:spPr bwMode="auto">
          <a:xfrm>
            <a:off x="5435600" y="3284538"/>
            <a:ext cx="2938463" cy="2449512"/>
          </a:xfrm>
          <a:prstGeom prst="roundRect">
            <a:avLst>
              <a:gd name="adj" fmla="val 3019"/>
            </a:avLst>
          </a:prstGeom>
          <a:gradFill rotWithShape="1">
            <a:gsLst>
              <a:gs pos="0">
                <a:srgbClr val="BADAE4"/>
              </a:gs>
              <a:gs pos="100000">
                <a:srgbClr val="FFFFFF"/>
              </a:gs>
            </a:gsLst>
            <a:path path="rect">
              <a:fillToRect r="100000" b="100000"/>
            </a:path>
          </a:gradFill>
          <a:ln w="9525">
            <a:noFill/>
            <a:round/>
            <a:headEnd/>
            <a:tailEnd/>
          </a:ln>
          <a:effectLst>
            <a:prstShdw prst="shdw17" dist="17961" dir="13500000">
              <a:srgbClr val="708389"/>
            </a:prstShdw>
          </a:effectLst>
        </p:spPr>
        <p:txBody>
          <a:bodyPr wrap="none" anchor="ctr"/>
          <a:lstStyle/>
          <a:p>
            <a:pPr>
              <a:buFont typeface="Arial" charset="0"/>
              <a:buNone/>
            </a:pPr>
            <a:endParaRPr lang="zh-CN" altLang="en-US"/>
          </a:p>
        </p:txBody>
      </p:sp>
      <p:sp>
        <p:nvSpPr>
          <p:cNvPr id="53255" name="Line 56"/>
          <p:cNvSpPr>
            <a:spLocks noChangeShapeType="1"/>
          </p:cNvSpPr>
          <p:nvPr/>
        </p:nvSpPr>
        <p:spPr bwMode="auto">
          <a:xfrm flipH="1">
            <a:off x="3621088" y="3381375"/>
            <a:ext cx="1743075" cy="0"/>
          </a:xfrm>
          <a:prstGeom prst="line">
            <a:avLst/>
          </a:prstGeom>
          <a:noFill/>
          <a:ln w="38100">
            <a:solidFill>
              <a:srgbClr val="0033CC"/>
            </a:solidFill>
            <a:round/>
            <a:headEnd/>
            <a:tailEnd type="triangle" w="med" len="med"/>
          </a:ln>
        </p:spPr>
        <p:txBody>
          <a:bodyPr wrap="none" anchor="ctr"/>
          <a:lstStyle/>
          <a:p>
            <a:endParaRPr lang="zh-CN" altLang="en-US"/>
          </a:p>
        </p:txBody>
      </p:sp>
      <p:sp>
        <p:nvSpPr>
          <p:cNvPr id="53256" name="Text Box 20"/>
          <p:cNvSpPr txBox="1">
            <a:spLocks noChangeArrowheads="1"/>
          </p:cNvSpPr>
          <p:nvPr/>
        </p:nvSpPr>
        <p:spPr bwMode="auto">
          <a:xfrm>
            <a:off x="250825" y="981075"/>
            <a:ext cx="2952750" cy="641350"/>
          </a:xfrm>
          <a:prstGeom prst="rect">
            <a:avLst/>
          </a:prstGeom>
          <a:noFill/>
          <a:ln w="9525">
            <a:noFill/>
            <a:miter lim="800000"/>
            <a:headEnd/>
            <a:tailEnd/>
          </a:ln>
        </p:spPr>
        <p:txBody>
          <a:bodyPr>
            <a:spAutoFit/>
          </a:bodyPr>
          <a:lstStyle/>
          <a:p>
            <a:pPr>
              <a:spcBef>
                <a:spcPct val="50000"/>
              </a:spcBef>
            </a:pPr>
            <a:r>
              <a:rPr lang="zh-CN" altLang="zh-CN" sz="3600" b="1">
                <a:solidFill>
                  <a:srgbClr val="FF6600"/>
                </a:solidFill>
                <a:ea typeface="微软雅黑" pitchFamily="34" charset="-122"/>
              </a:rPr>
              <a:t>【</a:t>
            </a:r>
            <a:r>
              <a:rPr lang="zh-CN" altLang="en-US" sz="3600" b="1">
                <a:solidFill>
                  <a:srgbClr val="FF6600"/>
                </a:solidFill>
                <a:ea typeface="微软雅黑" pitchFamily="34" charset="-122"/>
              </a:rPr>
              <a:t>板书设计</a:t>
            </a:r>
            <a:r>
              <a:rPr lang="zh-CN" altLang="zh-CN" sz="3600" b="1">
                <a:solidFill>
                  <a:srgbClr val="FF6600"/>
                </a:solidFill>
                <a:ea typeface="微软雅黑" pitchFamily="34" charset="-122"/>
              </a:rPr>
              <a:t>】</a:t>
            </a:r>
            <a:endParaRPr lang="zh-CN" altLang="en-US" sz="3600" b="1">
              <a:solidFill>
                <a:srgbClr val="FF6600"/>
              </a:solidFill>
              <a:ea typeface="微软雅黑" pitchFamily="34" charset="-122"/>
            </a:endParaRPr>
          </a:p>
        </p:txBody>
      </p:sp>
      <p:sp>
        <p:nvSpPr>
          <p:cNvPr id="35850" name="Text Box 21"/>
          <p:cNvSpPr txBox="1">
            <a:spLocks noChangeArrowheads="1"/>
          </p:cNvSpPr>
          <p:nvPr/>
        </p:nvSpPr>
        <p:spPr bwMode="auto">
          <a:xfrm>
            <a:off x="3708400" y="1412875"/>
            <a:ext cx="3311525" cy="519113"/>
          </a:xfrm>
          <a:prstGeom prst="rect">
            <a:avLst/>
          </a:prstGeom>
          <a:noFill/>
          <a:ln w="9525">
            <a:noFill/>
            <a:miter lim="800000"/>
            <a:headEnd/>
            <a:tailEnd/>
          </a:ln>
        </p:spPr>
        <p:txBody>
          <a:bodyPr>
            <a:spAutoFit/>
          </a:bodyPr>
          <a:lstStyle/>
          <a:p>
            <a:pPr>
              <a:spcBef>
                <a:spcPct val="50000"/>
              </a:spcBef>
            </a:pPr>
            <a:r>
              <a:rPr lang="zh-CN" altLang="en-US">
                <a:ea typeface="微软雅黑" pitchFamily="34" charset="-122"/>
              </a:rPr>
              <a:t>詹天佑</a:t>
            </a:r>
          </a:p>
        </p:txBody>
      </p:sp>
      <p:sp>
        <p:nvSpPr>
          <p:cNvPr id="35851" name="Text Box 22"/>
          <p:cNvSpPr txBox="1">
            <a:spLocks noChangeArrowheads="1"/>
          </p:cNvSpPr>
          <p:nvPr/>
        </p:nvSpPr>
        <p:spPr bwMode="auto">
          <a:xfrm>
            <a:off x="1187450" y="2270125"/>
            <a:ext cx="2232025" cy="547688"/>
          </a:xfrm>
          <a:prstGeom prst="rect">
            <a:avLst/>
          </a:prstGeom>
          <a:noFill/>
          <a:ln w="9525">
            <a:noFill/>
            <a:miter lim="800000"/>
            <a:headEnd/>
            <a:tailEnd/>
          </a:ln>
        </p:spPr>
        <p:txBody>
          <a:bodyPr>
            <a:spAutoFit/>
          </a:bodyPr>
          <a:lstStyle/>
          <a:p>
            <a:pPr>
              <a:spcBef>
                <a:spcPct val="50000"/>
              </a:spcBef>
            </a:pPr>
            <a:r>
              <a:rPr lang="zh-CN" altLang="en-US" sz="2800">
                <a:ea typeface="微软雅黑" pitchFamily="34" charset="-122"/>
              </a:rPr>
              <a:t>勘测路线</a:t>
            </a:r>
          </a:p>
        </p:txBody>
      </p:sp>
      <p:sp>
        <p:nvSpPr>
          <p:cNvPr id="35852" name="Text Box 23"/>
          <p:cNvSpPr txBox="1">
            <a:spLocks noChangeArrowheads="1"/>
          </p:cNvSpPr>
          <p:nvPr/>
        </p:nvSpPr>
        <p:spPr bwMode="auto">
          <a:xfrm>
            <a:off x="1116013" y="3860800"/>
            <a:ext cx="3743325" cy="549275"/>
          </a:xfrm>
          <a:prstGeom prst="rect">
            <a:avLst/>
          </a:prstGeom>
          <a:noFill/>
          <a:ln w="9525">
            <a:noFill/>
            <a:miter lim="800000"/>
            <a:headEnd/>
            <a:tailEnd/>
          </a:ln>
        </p:spPr>
        <p:txBody>
          <a:bodyPr>
            <a:spAutoFit/>
          </a:bodyPr>
          <a:lstStyle/>
          <a:p>
            <a:pPr>
              <a:spcBef>
                <a:spcPct val="50000"/>
              </a:spcBef>
            </a:pPr>
            <a:r>
              <a:rPr lang="zh-CN" altLang="en-US" sz="2800">
                <a:latin typeface="微软雅黑" pitchFamily="34" charset="-122"/>
                <a:ea typeface="微软雅黑" pitchFamily="34" charset="-122"/>
              </a:rPr>
              <a:t>开凿隧道</a:t>
            </a:r>
          </a:p>
        </p:txBody>
      </p:sp>
      <p:sp>
        <p:nvSpPr>
          <p:cNvPr id="35853" name="Text Box 24"/>
          <p:cNvSpPr txBox="1">
            <a:spLocks noChangeArrowheads="1"/>
          </p:cNvSpPr>
          <p:nvPr/>
        </p:nvSpPr>
        <p:spPr bwMode="auto">
          <a:xfrm>
            <a:off x="1187450" y="5373688"/>
            <a:ext cx="3384550" cy="549275"/>
          </a:xfrm>
          <a:prstGeom prst="rect">
            <a:avLst/>
          </a:prstGeom>
          <a:noFill/>
          <a:ln w="9525">
            <a:noFill/>
            <a:miter lim="800000"/>
            <a:headEnd/>
            <a:tailEnd/>
          </a:ln>
        </p:spPr>
        <p:txBody>
          <a:bodyPr>
            <a:spAutoFit/>
          </a:bodyPr>
          <a:lstStyle/>
          <a:p>
            <a:pPr>
              <a:spcBef>
                <a:spcPct val="50000"/>
              </a:spcBef>
            </a:pPr>
            <a:r>
              <a:rPr lang="zh-CN" altLang="en-US" sz="2800">
                <a:latin typeface="微软雅黑" pitchFamily="34" charset="-122"/>
                <a:ea typeface="微软雅黑" pitchFamily="34" charset="-122"/>
              </a:rPr>
              <a:t>设计人字形路线</a:t>
            </a:r>
          </a:p>
        </p:txBody>
      </p:sp>
      <p:sp>
        <p:nvSpPr>
          <p:cNvPr id="35854" name="Text Box 25"/>
          <p:cNvSpPr txBox="1">
            <a:spLocks noChangeArrowheads="1"/>
          </p:cNvSpPr>
          <p:nvPr/>
        </p:nvSpPr>
        <p:spPr bwMode="auto">
          <a:xfrm>
            <a:off x="5508625" y="3500438"/>
            <a:ext cx="2879725" cy="2255837"/>
          </a:xfrm>
          <a:prstGeom prst="rect">
            <a:avLst/>
          </a:prstGeom>
          <a:noFill/>
          <a:ln w="9525">
            <a:noFill/>
            <a:miter lim="800000"/>
            <a:headEnd/>
            <a:tailEnd/>
          </a:ln>
        </p:spPr>
        <p:txBody>
          <a:bodyPr>
            <a:spAutoFit/>
          </a:bodyPr>
          <a:lstStyle/>
          <a:p>
            <a:pPr>
              <a:spcBef>
                <a:spcPct val="50000"/>
              </a:spcBef>
            </a:pPr>
            <a:r>
              <a:rPr lang="zh-CN" altLang="en-US" sz="2800">
                <a:solidFill>
                  <a:srgbClr val="FF0000"/>
                </a:solidFill>
                <a:ea typeface="微软雅黑" pitchFamily="34" charset="-122"/>
              </a:rPr>
              <a:t>认识：</a:t>
            </a:r>
            <a:r>
              <a:rPr lang="zh-CN" altLang="en-US" sz="2800">
                <a:ea typeface="微软雅黑" pitchFamily="34" charset="-122"/>
              </a:rPr>
              <a:t>不怕困难、不畏艰苦、做事认真的态度和伟大的爱国主义精神。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50"/>
                                        </p:tgtEl>
                                        <p:attrNameLst>
                                          <p:attrName>style.visibility</p:attrName>
                                        </p:attrNameLst>
                                      </p:cBhvr>
                                      <p:to>
                                        <p:strVal val="visible"/>
                                      </p:to>
                                    </p:set>
                                    <p:anim calcmode="lin" valueType="num">
                                      <p:cBhvr additive="base">
                                        <p:cTn id="7" dur="500" fill="hold"/>
                                        <p:tgtEl>
                                          <p:spTgt spid="35850"/>
                                        </p:tgtEl>
                                        <p:attrNameLst>
                                          <p:attrName>ppt_x</p:attrName>
                                        </p:attrNameLst>
                                      </p:cBhvr>
                                      <p:tavLst>
                                        <p:tav tm="0">
                                          <p:val>
                                            <p:strVal val="#ppt_x"/>
                                          </p:val>
                                        </p:tav>
                                        <p:tav tm="100000">
                                          <p:val>
                                            <p:strVal val="#ppt_x"/>
                                          </p:val>
                                        </p:tav>
                                      </p:tavLst>
                                    </p:anim>
                                    <p:anim calcmode="lin" valueType="num">
                                      <p:cBhvr additive="base">
                                        <p:cTn id="8" dur="500" fill="hold"/>
                                        <p:tgtEl>
                                          <p:spTgt spid="358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851"/>
                                        </p:tgtEl>
                                        <p:attrNameLst>
                                          <p:attrName>style.visibility</p:attrName>
                                        </p:attrNameLst>
                                      </p:cBhvr>
                                      <p:to>
                                        <p:strVal val="visible"/>
                                      </p:to>
                                    </p:set>
                                    <p:anim calcmode="lin" valueType="num">
                                      <p:cBhvr additive="base">
                                        <p:cTn id="13" dur="500" fill="hold"/>
                                        <p:tgtEl>
                                          <p:spTgt spid="35851"/>
                                        </p:tgtEl>
                                        <p:attrNameLst>
                                          <p:attrName>ppt_x</p:attrName>
                                        </p:attrNameLst>
                                      </p:cBhvr>
                                      <p:tavLst>
                                        <p:tav tm="0">
                                          <p:val>
                                            <p:strVal val="#ppt_x"/>
                                          </p:val>
                                        </p:tav>
                                        <p:tav tm="100000">
                                          <p:val>
                                            <p:strVal val="#ppt_x"/>
                                          </p:val>
                                        </p:tav>
                                      </p:tavLst>
                                    </p:anim>
                                    <p:anim calcmode="lin" valueType="num">
                                      <p:cBhvr additive="base">
                                        <p:cTn id="14" dur="500" fill="hold"/>
                                        <p:tgtEl>
                                          <p:spTgt spid="3585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852"/>
                                        </p:tgtEl>
                                        <p:attrNameLst>
                                          <p:attrName>style.visibility</p:attrName>
                                        </p:attrNameLst>
                                      </p:cBhvr>
                                      <p:to>
                                        <p:strVal val="visible"/>
                                      </p:to>
                                    </p:set>
                                    <p:anim calcmode="lin" valueType="num">
                                      <p:cBhvr additive="base">
                                        <p:cTn id="19" dur="500" fill="hold"/>
                                        <p:tgtEl>
                                          <p:spTgt spid="35852"/>
                                        </p:tgtEl>
                                        <p:attrNameLst>
                                          <p:attrName>ppt_x</p:attrName>
                                        </p:attrNameLst>
                                      </p:cBhvr>
                                      <p:tavLst>
                                        <p:tav tm="0">
                                          <p:val>
                                            <p:strVal val="#ppt_x"/>
                                          </p:val>
                                        </p:tav>
                                        <p:tav tm="100000">
                                          <p:val>
                                            <p:strVal val="#ppt_x"/>
                                          </p:val>
                                        </p:tav>
                                      </p:tavLst>
                                    </p:anim>
                                    <p:anim calcmode="lin" valueType="num">
                                      <p:cBhvr additive="base">
                                        <p:cTn id="20" dur="500" fill="hold"/>
                                        <p:tgtEl>
                                          <p:spTgt spid="3585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5853"/>
                                        </p:tgtEl>
                                        <p:attrNameLst>
                                          <p:attrName>style.visibility</p:attrName>
                                        </p:attrNameLst>
                                      </p:cBhvr>
                                      <p:to>
                                        <p:strVal val="visible"/>
                                      </p:to>
                                    </p:set>
                                    <p:anim calcmode="lin" valueType="num">
                                      <p:cBhvr additive="base">
                                        <p:cTn id="25" dur="500" fill="hold"/>
                                        <p:tgtEl>
                                          <p:spTgt spid="35853"/>
                                        </p:tgtEl>
                                        <p:attrNameLst>
                                          <p:attrName>ppt_x</p:attrName>
                                        </p:attrNameLst>
                                      </p:cBhvr>
                                      <p:tavLst>
                                        <p:tav tm="0">
                                          <p:val>
                                            <p:strVal val="#ppt_x"/>
                                          </p:val>
                                        </p:tav>
                                        <p:tav tm="100000">
                                          <p:val>
                                            <p:strVal val="#ppt_x"/>
                                          </p:val>
                                        </p:tav>
                                      </p:tavLst>
                                    </p:anim>
                                    <p:anim calcmode="lin" valueType="num">
                                      <p:cBhvr additive="base">
                                        <p:cTn id="26" dur="500" fill="hold"/>
                                        <p:tgtEl>
                                          <p:spTgt spid="3585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5854"/>
                                        </p:tgtEl>
                                        <p:attrNameLst>
                                          <p:attrName>style.visibility</p:attrName>
                                        </p:attrNameLst>
                                      </p:cBhvr>
                                      <p:to>
                                        <p:strVal val="visible"/>
                                      </p:to>
                                    </p:set>
                                    <p:anim calcmode="lin" valueType="num">
                                      <p:cBhvr additive="base">
                                        <p:cTn id="31" dur="500" fill="hold"/>
                                        <p:tgtEl>
                                          <p:spTgt spid="35854"/>
                                        </p:tgtEl>
                                        <p:attrNameLst>
                                          <p:attrName>ppt_x</p:attrName>
                                        </p:attrNameLst>
                                      </p:cBhvr>
                                      <p:tavLst>
                                        <p:tav tm="0">
                                          <p:val>
                                            <p:strVal val="#ppt_x"/>
                                          </p:val>
                                        </p:tav>
                                        <p:tav tm="100000">
                                          <p:val>
                                            <p:strVal val="#ppt_x"/>
                                          </p:val>
                                        </p:tav>
                                      </p:tavLst>
                                    </p:anim>
                                    <p:anim calcmode="lin" valueType="num">
                                      <p:cBhvr additive="base">
                                        <p:cTn id="32" dur="500" fill="hold"/>
                                        <p:tgtEl>
                                          <p:spTgt spid="358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0" grpId="0"/>
      <p:bldP spid="35851" grpId="0"/>
      <p:bldP spid="35852" grpId="0"/>
      <p:bldP spid="35853" grpId="0"/>
      <p:bldP spid="358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矩形 2"/>
          <p:cNvSpPr>
            <a:spLocks noChangeArrowheads="1"/>
          </p:cNvSpPr>
          <p:nvPr/>
        </p:nvSpPr>
        <p:spPr bwMode="auto">
          <a:xfrm>
            <a:off x="684213" y="1182688"/>
            <a:ext cx="2963862" cy="646112"/>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微软雅黑" pitchFamily="34" charset="-122"/>
                <a:ea typeface="微软雅黑" pitchFamily="34" charset="-122"/>
              </a:rPr>
              <a:t>激趣导入</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17414" name="Text Box 6"/>
          <p:cNvSpPr txBox="1">
            <a:spLocks noChangeArrowheads="1"/>
          </p:cNvSpPr>
          <p:nvPr/>
        </p:nvSpPr>
        <p:spPr bwMode="auto">
          <a:xfrm>
            <a:off x="4427538" y="1989138"/>
            <a:ext cx="4248150" cy="45148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3200">
                <a:latin typeface="微软雅黑" panose="020B0503020204020204" pitchFamily="34" charset="-122"/>
                <a:ea typeface="微软雅黑" panose="020B0503020204020204" pitchFamily="34" charset="-122"/>
              </a:rPr>
              <a:t>同学们，你肯定出过远门，那你坐过火车吗？你知道我国的第一条铁路干线是由谁修建和设计的吗？老师告诉大家，这个人就是我国杰出的爱国工程师詹天佑。今天老师就带领大家一起走进这篇课文。 </a:t>
            </a:r>
          </a:p>
        </p:txBody>
      </p:sp>
      <p:pic>
        <p:nvPicPr>
          <p:cNvPr id="17417" name="Picture 9" descr="235010-14021409342987"/>
          <p:cNvPicPr>
            <a:picLocks noChangeAspect="1" noChangeArrowheads="1"/>
          </p:cNvPicPr>
          <p:nvPr/>
        </p:nvPicPr>
        <p:blipFill>
          <a:blip r:embed="rId2"/>
          <a:srcRect/>
          <a:stretch>
            <a:fillRect/>
          </a:stretch>
        </p:blipFill>
        <p:spPr bwMode="auto">
          <a:xfrm>
            <a:off x="214313" y="2000250"/>
            <a:ext cx="4144962" cy="4297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2000"/>
                                        <p:tgtEl>
                                          <p:spTgt spid="174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7417"/>
                                        </p:tgtEl>
                                        <p:attrNameLst>
                                          <p:attrName>style.visibility</p:attrName>
                                        </p:attrNameLst>
                                      </p:cBhvr>
                                      <p:to>
                                        <p:strVal val="visible"/>
                                      </p:to>
                                    </p:set>
                                    <p:animEffect transition="in" filter="box(in)">
                                      <p:cBhvr>
                                        <p:cTn id="12"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图片 13" descr="20140321124908-1711871001.jpg"/>
          <p:cNvPicPr>
            <a:picLocks noChangeAspect="1"/>
          </p:cNvPicPr>
          <p:nvPr/>
        </p:nvPicPr>
        <p:blipFill>
          <a:blip r:embed="rId2"/>
          <a:srcRect/>
          <a:stretch>
            <a:fillRect/>
          </a:stretch>
        </p:blipFill>
        <p:spPr bwMode="auto">
          <a:xfrm>
            <a:off x="3714750" y="1000125"/>
            <a:ext cx="1428750" cy="1522413"/>
          </a:xfrm>
          <a:prstGeom prst="rect">
            <a:avLst/>
          </a:prstGeom>
          <a:noFill/>
          <a:ln w="9525">
            <a:noFill/>
            <a:miter lim="800000"/>
            <a:headEnd/>
            <a:tailEnd/>
          </a:ln>
        </p:spPr>
      </p:pic>
      <p:sp>
        <p:nvSpPr>
          <p:cNvPr id="29698"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pPr>
              <a:buFont typeface="Arial" charset="0"/>
              <a:buNone/>
            </a:pPr>
            <a:r>
              <a:rPr lang="en-US" altLang="zh-CN"/>
              <a:t>   </a:t>
            </a:r>
          </a:p>
          <a:p>
            <a:pPr>
              <a:buFont typeface="Arial" charset="0"/>
              <a:buNone/>
            </a:pPr>
            <a:r>
              <a:rPr lang="en-US" altLang="zh-CN"/>
              <a:t>   </a:t>
            </a:r>
          </a:p>
        </p:txBody>
      </p:sp>
      <p:sp>
        <p:nvSpPr>
          <p:cNvPr id="29699" name="AutoShape 7"/>
          <p:cNvSpPr>
            <a:spLocks noChangeArrowheads="1"/>
          </p:cNvSpPr>
          <p:nvPr/>
        </p:nvSpPr>
        <p:spPr bwMode="auto">
          <a:xfrm>
            <a:off x="179388" y="2286000"/>
            <a:ext cx="3749675" cy="1071563"/>
          </a:xfrm>
          <a:prstGeom prst="roundRect">
            <a:avLst>
              <a:gd name="adj" fmla="val 3894"/>
            </a:avLst>
          </a:prstGeom>
          <a:gradFill rotWithShape="1">
            <a:gsLst>
              <a:gs pos="0">
                <a:srgbClr val="5E8CB2"/>
              </a:gs>
              <a:gs pos="100000">
                <a:srgbClr val="1060A8"/>
              </a:gs>
            </a:gsLst>
            <a:lin ang="5400000" scaled="1"/>
          </a:gradFill>
          <a:ln w="9525">
            <a:noFill/>
            <a:round/>
            <a:headEnd/>
            <a:tailEnd/>
          </a:ln>
        </p:spPr>
        <p:txBody>
          <a:bodyPr wrap="none" anchor="ctr"/>
          <a:lstStyle/>
          <a:p>
            <a:pPr>
              <a:buFont typeface="Arial" charset="0"/>
              <a:buNone/>
            </a:pPr>
            <a:endParaRPr lang="zh-CN" altLang="en-US"/>
          </a:p>
        </p:txBody>
      </p:sp>
      <p:sp>
        <p:nvSpPr>
          <p:cNvPr id="29700" name="Oval 29"/>
          <p:cNvSpPr>
            <a:spLocks noChangeArrowheads="1"/>
          </p:cNvSpPr>
          <p:nvPr/>
        </p:nvSpPr>
        <p:spPr bwMode="auto">
          <a:xfrm>
            <a:off x="5254625" y="3316288"/>
            <a:ext cx="550863" cy="350837"/>
          </a:xfrm>
          <a:prstGeom prst="ellipse">
            <a:avLst/>
          </a:prstGeom>
          <a:gradFill rotWithShape="1">
            <a:gsLst>
              <a:gs pos="0">
                <a:schemeClr val="bg1">
                  <a:alpha val="89998"/>
                </a:schemeClr>
              </a:gs>
              <a:gs pos="100000">
                <a:schemeClr val="bg1">
                  <a:alpha val="0"/>
                </a:schemeClr>
              </a:gs>
            </a:gsLst>
            <a:path path="shape">
              <a:fillToRect l="50000" t="50000" r="50000" b="50000"/>
            </a:path>
          </a:gradFill>
          <a:ln w="9525">
            <a:noFill/>
            <a:round/>
            <a:headEnd/>
            <a:tailEnd/>
          </a:ln>
        </p:spPr>
        <p:txBody>
          <a:bodyPr wrap="none" anchor="ctr"/>
          <a:lstStyle/>
          <a:p>
            <a:pPr>
              <a:buFont typeface="Arial" charset="0"/>
              <a:buNone/>
            </a:pPr>
            <a:endParaRPr lang="zh-CN" altLang="en-US"/>
          </a:p>
        </p:txBody>
      </p:sp>
      <p:sp>
        <p:nvSpPr>
          <p:cNvPr id="29701" name="Text Box 22"/>
          <p:cNvSpPr txBox="1">
            <a:spLocks noChangeArrowheads="1"/>
          </p:cNvSpPr>
          <p:nvPr/>
        </p:nvSpPr>
        <p:spPr bwMode="auto">
          <a:xfrm>
            <a:off x="755650" y="1125538"/>
            <a:ext cx="1944688"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9702" name="Text Box 23"/>
          <p:cNvSpPr txBox="1">
            <a:spLocks noChangeArrowheads="1"/>
          </p:cNvSpPr>
          <p:nvPr/>
        </p:nvSpPr>
        <p:spPr bwMode="auto">
          <a:xfrm>
            <a:off x="684213" y="1125538"/>
            <a:ext cx="2663825" cy="366712"/>
          </a:xfrm>
          <a:prstGeom prst="rect">
            <a:avLst/>
          </a:prstGeom>
          <a:noFill/>
          <a:ln w="9525">
            <a:noFill/>
            <a:miter lim="800000"/>
            <a:headEnd/>
            <a:tailEnd/>
          </a:ln>
        </p:spPr>
        <p:txBody>
          <a:bodyPr>
            <a:spAutoFit/>
          </a:bodyPr>
          <a:lstStyle/>
          <a:p>
            <a:pPr>
              <a:spcBef>
                <a:spcPct val="50000"/>
              </a:spcBef>
            </a:pPr>
            <a:endParaRPr lang="zh-CN" altLang="en-US"/>
          </a:p>
        </p:txBody>
      </p:sp>
      <p:sp>
        <p:nvSpPr>
          <p:cNvPr id="29703" name="Text Box 24"/>
          <p:cNvSpPr txBox="1">
            <a:spLocks noChangeArrowheads="1"/>
          </p:cNvSpPr>
          <p:nvPr/>
        </p:nvSpPr>
        <p:spPr bwMode="auto">
          <a:xfrm>
            <a:off x="539750" y="1196975"/>
            <a:ext cx="295275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29704" name="Text Box 25"/>
          <p:cNvSpPr txBox="1">
            <a:spLocks noChangeArrowheads="1"/>
          </p:cNvSpPr>
          <p:nvPr/>
        </p:nvSpPr>
        <p:spPr bwMode="auto">
          <a:xfrm>
            <a:off x="250825" y="981075"/>
            <a:ext cx="2951163" cy="641350"/>
          </a:xfrm>
          <a:prstGeom prst="rect">
            <a:avLst/>
          </a:prstGeom>
          <a:noFill/>
          <a:ln w="9525">
            <a:noFill/>
            <a:miter lim="800000"/>
            <a:headEnd/>
            <a:tailEnd/>
          </a:ln>
        </p:spPr>
        <p:txBody>
          <a:bodyPr>
            <a:spAutoFit/>
          </a:bodyPr>
          <a:lstStyle/>
          <a:p>
            <a:pPr>
              <a:spcBef>
                <a:spcPct val="50000"/>
              </a:spcBef>
            </a:pPr>
            <a:r>
              <a:rPr lang="zh-CN" altLang="zh-CN" sz="3600" b="1">
                <a:solidFill>
                  <a:srgbClr val="FF6600"/>
                </a:solidFill>
                <a:ea typeface="微软雅黑" pitchFamily="34" charset="-122"/>
              </a:rPr>
              <a:t>【</a:t>
            </a:r>
            <a:r>
              <a:rPr lang="zh-CN" altLang="en-US" sz="3600" b="1">
                <a:solidFill>
                  <a:srgbClr val="FF6600"/>
                </a:solidFill>
                <a:ea typeface="微软雅黑" pitchFamily="34" charset="-122"/>
              </a:rPr>
              <a:t>整体感知</a:t>
            </a:r>
            <a:r>
              <a:rPr lang="zh-CN" altLang="zh-CN" sz="3600" b="1">
                <a:solidFill>
                  <a:srgbClr val="FF6600"/>
                </a:solidFill>
                <a:ea typeface="微软雅黑" pitchFamily="34" charset="-122"/>
              </a:rPr>
              <a:t>】</a:t>
            </a:r>
            <a:endParaRPr lang="zh-CN" altLang="en-US" sz="3600" b="1">
              <a:solidFill>
                <a:srgbClr val="FF6600"/>
              </a:solidFill>
              <a:ea typeface="微软雅黑" pitchFamily="34" charset="-122"/>
            </a:endParaRPr>
          </a:p>
        </p:txBody>
      </p:sp>
      <p:sp>
        <p:nvSpPr>
          <p:cNvPr id="18449" name="Text Box 26"/>
          <p:cNvSpPr txBox="1">
            <a:spLocks noChangeArrowheads="1"/>
          </p:cNvSpPr>
          <p:nvPr/>
        </p:nvSpPr>
        <p:spPr bwMode="auto">
          <a:xfrm>
            <a:off x="539750" y="2571750"/>
            <a:ext cx="3246438" cy="549275"/>
          </a:xfrm>
          <a:prstGeom prst="rect">
            <a:avLst/>
          </a:prstGeom>
          <a:noFill/>
          <a:ln w="9525">
            <a:noFill/>
            <a:miter lim="800000"/>
            <a:headEnd/>
            <a:tailEnd/>
          </a:ln>
        </p:spPr>
        <p:txBody>
          <a:bodyPr>
            <a:spAutoFit/>
          </a:bodyPr>
          <a:lstStyle/>
          <a:p>
            <a:pPr>
              <a:spcBef>
                <a:spcPct val="50000"/>
              </a:spcBef>
            </a:pPr>
            <a:r>
              <a:rPr lang="zh-CN" altLang="en-US" sz="2800">
                <a:latin typeface="微软雅黑" pitchFamily="34" charset="-122"/>
                <a:ea typeface="微软雅黑" pitchFamily="34" charset="-122"/>
              </a:rPr>
              <a:t>自由读课文，要求： </a:t>
            </a:r>
          </a:p>
        </p:txBody>
      </p:sp>
      <p:sp>
        <p:nvSpPr>
          <p:cNvPr id="29706" name="AutoShape 37" descr="그림1"/>
          <p:cNvSpPr>
            <a:spLocks noChangeArrowheads="1"/>
          </p:cNvSpPr>
          <p:nvPr/>
        </p:nvSpPr>
        <p:spPr bwMode="auto">
          <a:xfrm>
            <a:off x="4246563" y="2571750"/>
            <a:ext cx="4897437" cy="3384550"/>
          </a:xfrm>
          <a:prstGeom prst="roundRect">
            <a:avLst>
              <a:gd name="adj" fmla="val 29852"/>
            </a:avLst>
          </a:prstGeom>
          <a:blipFill dpi="0" rotWithShape="1">
            <a:blip r:embed="rId3"/>
            <a:srcRect/>
            <a:stretch>
              <a:fillRect/>
            </a:stretch>
          </a:blipFill>
          <a:ln w="28575">
            <a:solidFill>
              <a:schemeClr val="bg1"/>
            </a:solidFill>
            <a:round/>
            <a:headEnd/>
            <a:tailEnd/>
          </a:ln>
        </p:spPr>
        <p:txBody>
          <a:bodyPr wrap="none" anchor="ctr"/>
          <a:lstStyle/>
          <a:p>
            <a:pPr>
              <a:buFont typeface="Arial" charset="0"/>
              <a:buNone/>
            </a:pPr>
            <a:endParaRPr lang="zh-CN" altLang="en-US"/>
          </a:p>
        </p:txBody>
      </p:sp>
      <p:sp>
        <p:nvSpPr>
          <p:cNvPr id="19481" name="Text Box 25"/>
          <p:cNvSpPr txBox="1">
            <a:spLocks noChangeArrowheads="1"/>
          </p:cNvSpPr>
          <p:nvPr/>
        </p:nvSpPr>
        <p:spPr bwMode="auto">
          <a:xfrm>
            <a:off x="4500563" y="2786063"/>
            <a:ext cx="4391025" cy="26828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sz="2800" dirty="0">
                <a:solidFill>
                  <a:srgbClr val="FF0000"/>
                </a:solidFill>
                <a:latin typeface="微软雅黑" panose="020B0503020204020204" pitchFamily="34" charset="-122"/>
                <a:ea typeface="微软雅黑" panose="020B0503020204020204" pitchFamily="34" charset="-122"/>
              </a:rPr>
              <a:t>（</a:t>
            </a:r>
            <a:r>
              <a:rPr lang="en-US" altLang="zh-CN" sz="2800" dirty="0">
                <a:solidFill>
                  <a:srgbClr val="FF0000"/>
                </a:solidFill>
                <a:latin typeface="微软雅黑" panose="020B0503020204020204" pitchFamily="34" charset="-122"/>
                <a:ea typeface="微软雅黑" panose="020B0503020204020204" pitchFamily="34" charset="-122"/>
              </a:rPr>
              <a:t>1</a:t>
            </a:r>
            <a:r>
              <a:rPr lang="zh-CN" altLang="en-US" sz="2800" dirty="0">
                <a:solidFill>
                  <a:srgbClr val="FF0000"/>
                </a:solidFill>
                <a:latin typeface="微软雅黑" panose="020B0503020204020204" pitchFamily="34" charset="-122"/>
                <a:ea typeface="微软雅黑" panose="020B0503020204020204" pitchFamily="34" charset="-122"/>
              </a:rPr>
              <a:t>）同学们画出自己不认识和不理解的词语。</a:t>
            </a:r>
          </a:p>
          <a:p>
            <a:pPr>
              <a:defRPr/>
            </a:pPr>
            <a:endParaRPr lang="zh-CN" altLang="en-US" sz="2800" dirty="0">
              <a:solidFill>
                <a:srgbClr val="FF0000"/>
              </a:solidFill>
              <a:latin typeface="微软雅黑" panose="020B0503020204020204" pitchFamily="34" charset="-122"/>
              <a:ea typeface="微软雅黑" panose="020B0503020204020204" pitchFamily="34" charset="-122"/>
            </a:endParaRPr>
          </a:p>
          <a:p>
            <a:pPr>
              <a:defRPr/>
            </a:pPr>
            <a:r>
              <a:rPr lang="zh-CN" altLang="en-US" sz="2800" dirty="0">
                <a:solidFill>
                  <a:srgbClr val="FF0000"/>
                </a:solidFill>
                <a:latin typeface="微软雅黑" panose="020B0503020204020204" pitchFamily="34" charset="-122"/>
                <a:ea typeface="微软雅黑" panose="020B0503020204020204" pitchFamily="34" charset="-122"/>
              </a:rPr>
              <a:t>（</a:t>
            </a:r>
            <a:r>
              <a:rPr lang="en-US" altLang="zh-CN" sz="2800" dirty="0">
                <a:solidFill>
                  <a:srgbClr val="FF0000"/>
                </a:solidFill>
                <a:latin typeface="微软雅黑" panose="020B0503020204020204" pitchFamily="34" charset="-122"/>
                <a:ea typeface="微软雅黑" panose="020B0503020204020204" pitchFamily="34" charset="-122"/>
              </a:rPr>
              <a:t>2</a:t>
            </a:r>
            <a:r>
              <a:rPr lang="zh-CN" altLang="en-US" sz="2800" dirty="0">
                <a:solidFill>
                  <a:srgbClr val="FF0000"/>
                </a:solidFill>
                <a:latin typeface="微软雅黑" panose="020B0503020204020204" pitchFamily="34" charset="-122"/>
                <a:ea typeface="微软雅黑" panose="020B0503020204020204" pitchFamily="34" charset="-122"/>
              </a:rPr>
              <a:t>）教师巡视</a:t>
            </a:r>
            <a:r>
              <a:rPr lang="en-US" altLang="zh-CN" sz="2800" dirty="0">
                <a:solidFill>
                  <a:srgbClr val="FF0000"/>
                </a:solidFill>
                <a:latin typeface="微软雅黑" panose="020B0503020204020204" pitchFamily="34" charset="-122"/>
                <a:ea typeface="微软雅黑" panose="020B0503020204020204" pitchFamily="34" charset="-122"/>
              </a:rPr>
              <a:t>,</a:t>
            </a:r>
            <a:r>
              <a:rPr lang="zh-CN" altLang="en-US" sz="2800" dirty="0">
                <a:solidFill>
                  <a:srgbClr val="FF0000"/>
                </a:solidFill>
                <a:latin typeface="微软雅黑" panose="020B0503020204020204" pitchFamily="34" charset="-122"/>
                <a:ea typeface="微软雅黑" panose="020B0503020204020204" pitchFamily="34" charset="-122"/>
              </a:rPr>
              <a:t>引导学生借助工具书解决不理解的字词。</a:t>
            </a:r>
          </a:p>
        </p:txBody>
      </p:sp>
      <p:pic>
        <p:nvPicPr>
          <p:cNvPr id="13" name="Picture 5" descr="t010cc91e6f19bcd4c3"/>
          <p:cNvPicPr>
            <a:picLocks noChangeAspect="1" noChangeArrowheads="1"/>
          </p:cNvPicPr>
          <p:nvPr/>
        </p:nvPicPr>
        <p:blipFill>
          <a:blip r:embed="rId4"/>
          <a:srcRect/>
          <a:stretch>
            <a:fillRect/>
          </a:stretch>
        </p:blipFill>
        <p:spPr bwMode="auto">
          <a:xfrm>
            <a:off x="1143000" y="3786188"/>
            <a:ext cx="2424113" cy="2595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49"/>
                                        </p:tgtEl>
                                        <p:attrNameLst>
                                          <p:attrName>style.visibility</p:attrName>
                                        </p:attrNameLst>
                                      </p:cBhvr>
                                      <p:to>
                                        <p:strVal val="visible"/>
                                      </p:to>
                                    </p:set>
                                    <p:anim calcmode="lin" valueType="num">
                                      <p:cBhvr additive="base">
                                        <p:cTn id="7" dur="500" fill="hold"/>
                                        <p:tgtEl>
                                          <p:spTgt spid="18449"/>
                                        </p:tgtEl>
                                        <p:attrNameLst>
                                          <p:attrName>ppt_x</p:attrName>
                                        </p:attrNameLst>
                                      </p:cBhvr>
                                      <p:tavLst>
                                        <p:tav tm="0">
                                          <p:val>
                                            <p:strVal val="#ppt_x"/>
                                          </p:val>
                                        </p:tav>
                                        <p:tav tm="100000">
                                          <p:val>
                                            <p:strVal val="#ppt_x"/>
                                          </p:val>
                                        </p:tav>
                                      </p:tavLst>
                                    </p:anim>
                                    <p:anim calcmode="lin" valueType="num">
                                      <p:cBhvr additive="base">
                                        <p:cTn id="8" dur="500" fill="hold"/>
                                        <p:tgtEl>
                                          <p:spTgt spid="184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81"/>
                                        </p:tgtEl>
                                        <p:attrNameLst>
                                          <p:attrName>style.visibility</p:attrName>
                                        </p:attrNameLst>
                                      </p:cBhvr>
                                      <p:to>
                                        <p:strVal val="visible"/>
                                      </p:to>
                                    </p:set>
                                    <p:anim calcmode="lin" valueType="num">
                                      <p:cBhvr additive="base">
                                        <p:cTn id="13" dur="500" fill="hold"/>
                                        <p:tgtEl>
                                          <p:spTgt spid="19481"/>
                                        </p:tgtEl>
                                        <p:attrNameLst>
                                          <p:attrName>ppt_x</p:attrName>
                                        </p:attrNameLst>
                                      </p:cBhvr>
                                      <p:tavLst>
                                        <p:tav tm="0">
                                          <p:val>
                                            <p:strVal val="#ppt_x"/>
                                          </p:val>
                                        </p:tav>
                                        <p:tav tm="100000">
                                          <p:val>
                                            <p:strVal val="#ppt_x"/>
                                          </p:val>
                                        </p:tav>
                                      </p:tavLst>
                                    </p:anim>
                                    <p:anim calcmode="lin" valueType="num">
                                      <p:cBhvr additive="base">
                                        <p:cTn id="14" dur="500" fill="hold"/>
                                        <p:tgtEl>
                                          <p:spTgt spid="1948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9" grpId="0"/>
      <p:bldP spid="1948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4" descr="1337258476952.gif"/>
          <p:cNvPicPr>
            <a:picLocks noChangeAspect="1"/>
          </p:cNvPicPr>
          <p:nvPr/>
        </p:nvPicPr>
        <p:blipFill>
          <a:blip r:embed="rId2"/>
          <a:srcRect/>
          <a:stretch>
            <a:fillRect/>
          </a:stretch>
        </p:blipFill>
        <p:spPr bwMode="auto">
          <a:xfrm>
            <a:off x="0" y="1928813"/>
            <a:ext cx="3810000" cy="3952875"/>
          </a:xfrm>
          <a:prstGeom prst="rect">
            <a:avLst/>
          </a:prstGeom>
          <a:noFill/>
          <a:ln w="9525">
            <a:noFill/>
            <a:miter lim="800000"/>
            <a:headEnd/>
            <a:tailEnd/>
          </a:ln>
        </p:spPr>
      </p:pic>
      <p:sp>
        <p:nvSpPr>
          <p:cNvPr id="4" name="Text Box 5"/>
          <p:cNvSpPr txBox="1">
            <a:spLocks noChangeArrowheads="1"/>
          </p:cNvSpPr>
          <p:nvPr/>
        </p:nvSpPr>
        <p:spPr bwMode="auto">
          <a:xfrm>
            <a:off x="1187450" y="1700213"/>
            <a:ext cx="7273925" cy="3352800"/>
          </a:xfrm>
          <a:prstGeom prst="rect">
            <a:avLst/>
          </a:prstGeom>
          <a:noFill/>
          <a:ln w="9525">
            <a:noFill/>
            <a:miter lim="800000"/>
          </a:ln>
        </p:spPr>
        <p:txBody>
          <a:bodyPr>
            <a:spAutoFit/>
          </a:bodyPr>
          <a:lstStyle/>
          <a:p>
            <a:pPr>
              <a:buFont typeface="Arial" panose="020B0604020202020204" pitchFamily="34" charset="0"/>
              <a:buNone/>
              <a:defRPr/>
            </a:pPr>
            <a:endParaRPr lang="en-US" altLang="zh-CN" sz="5400" dirty="0">
              <a:solidFill>
                <a:srgbClr val="FF0000"/>
              </a:solidFill>
              <a:latin typeface="Times New Roman" panose="02020603050405020304" charset="0"/>
              <a:ea typeface="宋体" panose="02010600030101010101" pitchFamily="2" charset="-122"/>
            </a:endParaRPr>
          </a:p>
          <a:p>
            <a:pPr>
              <a:buFont typeface="Arial" panose="020B0604020202020204" pitchFamily="34" charset="0"/>
              <a:buNone/>
              <a:defRPr/>
            </a:pPr>
            <a:r>
              <a:rPr lang="en-US" altLang="zh-CN" sz="3200" b="1" dirty="0" err="1">
                <a:solidFill>
                  <a:srgbClr val="FF0000"/>
                </a:solidFill>
                <a:latin typeface="Times New Roman" panose="02020603050405020304" charset="0"/>
                <a:ea typeface="宋体" panose="02010600030101010101" pitchFamily="2" charset="-122"/>
              </a:rPr>
              <a:t>y</a:t>
            </a:r>
            <a:r>
              <a:rPr lang="en-US" altLang="zh-CN" sz="3200" b="1" dirty="0" err="1">
                <a:latin typeface="Times New Roman" panose="02020603050405020304" charset="0"/>
                <a:ea typeface="宋体" panose="02010600030101010101" pitchFamily="2" charset="-122"/>
              </a:rPr>
              <a:t>òu</a:t>
            </a:r>
            <a:r>
              <a:rPr lang="en-US" altLang="zh-CN" sz="3200" b="1" dirty="0">
                <a:solidFill>
                  <a:schemeClr val="accent2"/>
                </a:solidFill>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m</a:t>
            </a:r>
            <a:r>
              <a:rPr lang="en-US" altLang="zh-CN" sz="3200" b="1" dirty="0" err="1">
                <a:latin typeface="Times New Roman" panose="02020603050405020304" charset="0"/>
                <a:ea typeface="宋体" panose="02010600030101010101" pitchFamily="2" charset="-122"/>
              </a:rPr>
              <a:t>iè</a:t>
            </a:r>
            <a:r>
              <a:rPr lang="en-US" altLang="zh-CN" sz="3200" b="1" dirty="0">
                <a:solidFill>
                  <a:schemeClr val="accent2"/>
                </a:solidFill>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ch</a:t>
            </a:r>
            <a:r>
              <a:rPr lang="en-US" altLang="zh-CN" sz="3200" b="1" dirty="0" err="1">
                <a:latin typeface="Times New Roman" panose="02020603050405020304" charset="0"/>
                <a:ea typeface="宋体" panose="02010600030101010101" pitchFamily="2" charset="-122"/>
              </a:rPr>
              <a:t>áo</a:t>
            </a:r>
            <a:r>
              <a:rPr lang="en-US" altLang="zh-CN" sz="3200" b="1" dirty="0">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k</a:t>
            </a:r>
            <a:r>
              <a:rPr lang="en-US" altLang="zh-CN" sz="3200" b="1" dirty="0" err="1">
                <a:latin typeface="Times New Roman" panose="02020603050405020304" charset="0"/>
                <a:ea typeface="+mj-ea"/>
              </a:rPr>
              <a:t>ā</a:t>
            </a:r>
            <a:r>
              <a:rPr lang="en-US" altLang="zh-CN" sz="3200" b="1" dirty="0" err="1">
                <a:latin typeface="Times New Roman" panose="02020603050405020304" charset="0"/>
                <a:ea typeface="宋体" panose="02010600030101010101" pitchFamily="2" charset="-122"/>
              </a:rPr>
              <a:t>n</a:t>
            </a:r>
            <a:r>
              <a:rPr lang="en-US" altLang="zh-CN" sz="3200" b="1" dirty="0">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d</a:t>
            </a:r>
            <a:r>
              <a:rPr lang="en-US" altLang="zh-CN" sz="3200" b="1" dirty="0" err="1">
                <a:latin typeface="Times New Roman" panose="02020603050405020304" charset="0"/>
                <a:ea typeface="宋体" panose="02010600030101010101" pitchFamily="2" charset="-122"/>
              </a:rPr>
              <a:t>ǒu</a:t>
            </a:r>
            <a:endParaRPr lang="en-US" altLang="zh-CN" sz="3200" b="1" dirty="0">
              <a:latin typeface="Times New Roman" panose="02020603050405020304" charset="0"/>
              <a:ea typeface="宋体" panose="02010600030101010101" pitchFamily="2" charset="-122"/>
            </a:endParaRPr>
          </a:p>
          <a:p>
            <a:pPr>
              <a:buFont typeface="Arial" panose="020B0604020202020204" pitchFamily="34" charset="0"/>
              <a:buNone/>
              <a:defRPr/>
            </a:pPr>
            <a:r>
              <a:rPr lang="zh-CN" altLang="en-US" sz="3200" b="1" dirty="0">
                <a:solidFill>
                  <a:schemeClr val="accent2"/>
                </a:solidFill>
                <a:latin typeface="Times New Roman" panose="02020603050405020304" charset="0"/>
                <a:ea typeface="微软雅黑" panose="020B0503020204020204" pitchFamily="34" charset="-122"/>
              </a:rPr>
              <a:t>佑          蔑          嘲           勘       陡</a:t>
            </a:r>
          </a:p>
          <a:p>
            <a:pPr>
              <a:buFont typeface="Arial" panose="020B0604020202020204" pitchFamily="34" charset="0"/>
              <a:buNone/>
              <a:defRPr/>
            </a:pPr>
            <a:endParaRPr lang="en-US" altLang="zh-CN" sz="3200" b="1" dirty="0">
              <a:solidFill>
                <a:srgbClr val="FF0000"/>
              </a:solidFill>
              <a:latin typeface="Times New Roman" panose="02020603050405020304" charset="0"/>
              <a:ea typeface="宋体" panose="02010600030101010101" pitchFamily="2" charset="-122"/>
            </a:endParaRPr>
          </a:p>
          <a:p>
            <a:pPr>
              <a:buFont typeface="Arial" panose="020B0604020202020204" pitchFamily="34" charset="0"/>
              <a:buNone/>
              <a:defRPr/>
            </a:pPr>
            <a:r>
              <a:rPr lang="en-US" altLang="zh-CN" sz="3200" b="1" dirty="0" err="1">
                <a:solidFill>
                  <a:srgbClr val="FF0000"/>
                </a:solidFill>
                <a:latin typeface="Times New Roman" panose="02020603050405020304" charset="0"/>
                <a:ea typeface="宋体" panose="02010600030101010101" pitchFamily="2" charset="-122"/>
              </a:rPr>
              <a:t>p</a:t>
            </a:r>
            <a:r>
              <a:rPr lang="en-US" altLang="zh-CN" sz="3200" b="1" dirty="0" err="1">
                <a:latin typeface="Times New Roman" panose="02020603050405020304" charset="0"/>
                <a:ea typeface="+mn-ea"/>
              </a:rPr>
              <a:t>ā</a:t>
            </a:r>
            <a:r>
              <a:rPr lang="en-US" altLang="zh-CN" sz="3200" b="1" dirty="0" err="1">
                <a:solidFill>
                  <a:schemeClr val="tx2"/>
                </a:solidFill>
                <a:latin typeface="Times New Roman" panose="02020603050405020304" charset="0"/>
                <a:ea typeface="宋体" panose="02010600030101010101" pitchFamily="2" charset="-122"/>
              </a:rPr>
              <a:t>n</a:t>
            </a:r>
            <a:r>
              <a:rPr lang="en-US" altLang="zh-CN" sz="3200" b="1" dirty="0">
                <a:solidFill>
                  <a:schemeClr val="tx2"/>
                </a:solidFill>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j</a:t>
            </a:r>
            <a:r>
              <a:rPr lang="en-US" altLang="zh-CN" sz="3200" b="1" dirty="0" err="1">
                <a:latin typeface="Times New Roman" panose="02020603050405020304" charset="0"/>
                <a:ea typeface="宋体" panose="02010600030101010101" pitchFamily="2" charset="-122"/>
              </a:rPr>
              <a:t>ī</a:t>
            </a:r>
            <a:r>
              <a:rPr lang="en-US" altLang="zh-CN" sz="3200" b="1" dirty="0">
                <a:solidFill>
                  <a:schemeClr val="tx2"/>
                </a:solidFill>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j</a:t>
            </a:r>
            <a:r>
              <a:rPr lang="en-US" altLang="zh-CN" sz="3200" b="1" dirty="0" err="1">
                <a:latin typeface="Times New Roman" panose="02020603050405020304" charset="0"/>
                <a:ea typeface="宋体" panose="02010600030101010101" pitchFamily="2" charset="-122"/>
              </a:rPr>
              <a:t>i</a:t>
            </a:r>
            <a:r>
              <a:rPr lang="en-US" altLang="zh-CN" sz="3200" b="1" dirty="0" err="1">
                <a:latin typeface="Times New Roman" panose="02020603050405020304" charset="0"/>
                <a:ea typeface="+mj-ea"/>
              </a:rPr>
              <a:t>ā</a:t>
            </a:r>
            <a:r>
              <a:rPr lang="en-US" altLang="zh-CN" sz="3200" b="1" dirty="0" err="1">
                <a:latin typeface="Times New Roman" panose="02020603050405020304" charset="0"/>
                <a:ea typeface="宋体" panose="02010600030101010101" pitchFamily="2" charset="-122"/>
              </a:rPr>
              <a:t>ng</a:t>
            </a:r>
            <a:r>
              <a:rPr lang="en-US" altLang="zh-CN" sz="3200" b="1" dirty="0">
                <a:solidFill>
                  <a:schemeClr val="tx2"/>
                </a:solidFill>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ch</a:t>
            </a:r>
            <a:r>
              <a:rPr lang="en-US" altLang="zh-CN" sz="3200" b="1" dirty="0" err="1">
                <a:latin typeface="Times New Roman" panose="02020603050405020304" charset="0"/>
                <a:ea typeface="宋体" panose="02010600030101010101" pitchFamily="2" charset="-122"/>
              </a:rPr>
              <a:t>à</a:t>
            </a:r>
            <a:r>
              <a:rPr lang="en-US" altLang="zh-CN" sz="3200" b="1" dirty="0">
                <a:latin typeface="Times New Roman" panose="02020603050405020304" charset="0"/>
                <a:ea typeface="宋体" panose="02010600030101010101" pitchFamily="2" charset="-122"/>
              </a:rPr>
              <a:t>        </a:t>
            </a:r>
            <a:r>
              <a:rPr lang="en-US" altLang="zh-CN" sz="3200" b="1" dirty="0" err="1">
                <a:solidFill>
                  <a:srgbClr val="FF0000"/>
                </a:solidFill>
                <a:latin typeface="Times New Roman" panose="02020603050405020304" charset="0"/>
                <a:ea typeface="宋体" panose="02010600030101010101" pitchFamily="2" charset="-122"/>
              </a:rPr>
              <a:t>b</a:t>
            </a:r>
            <a:r>
              <a:rPr lang="en-US" altLang="zh-CN" sz="3200" b="1" dirty="0" err="1">
                <a:latin typeface="Times New Roman" panose="02020603050405020304" charset="0"/>
                <a:ea typeface="宋体" panose="02010600030101010101" pitchFamily="2" charset="-122"/>
              </a:rPr>
              <a:t>īn</a:t>
            </a:r>
            <a:endParaRPr lang="en-US" altLang="zh-CN" sz="3200" b="1" dirty="0">
              <a:solidFill>
                <a:schemeClr val="tx2"/>
              </a:solidFill>
              <a:latin typeface="Times New Roman" panose="02020603050405020304" charset="0"/>
              <a:ea typeface="宋体" panose="02010600030101010101" pitchFamily="2" charset="-122"/>
            </a:endParaRPr>
          </a:p>
          <a:p>
            <a:pPr>
              <a:buFont typeface="Arial" panose="020B0604020202020204" pitchFamily="34" charset="0"/>
              <a:buNone/>
              <a:defRPr/>
            </a:pPr>
            <a:r>
              <a:rPr lang="zh-CN" altLang="en-US" sz="3200" b="1" dirty="0">
                <a:solidFill>
                  <a:schemeClr val="accent2"/>
                </a:solidFill>
                <a:latin typeface="Times New Roman" panose="02020603050405020304" charset="0"/>
                <a:ea typeface="微软雅黑" panose="020B0503020204020204" pitchFamily="34" charset="-122"/>
              </a:rPr>
              <a:t>攀         讥         浆             岔          宾</a:t>
            </a:r>
          </a:p>
        </p:txBody>
      </p:sp>
      <p:sp>
        <p:nvSpPr>
          <p:cNvPr id="30723" name="矩形 2"/>
          <p:cNvSpPr>
            <a:spLocks noChangeArrowheads="1"/>
          </p:cNvSpPr>
          <p:nvPr/>
        </p:nvSpPr>
        <p:spPr bwMode="auto">
          <a:xfrm>
            <a:off x="323850" y="1125538"/>
            <a:ext cx="2927350" cy="641350"/>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微软雅黑" pitchFamily="34" charset="-122"/>
                <a:ea typeface="微软雅黑" pitchFamily="34" charset="-122"/>
              </a:rPr>
              <a:t>【</a:t>
            </a:r>
            <a:r>
              <a:rPr lang="zh-CN" altLang="en-US" sz="3600" b="1">
                <a:solidFill>
                  <a:srgbClr val="FF6600"/>
                </a:solidFill>
                <a:latin typeface="微软雅黑" pitchFamily="34" charset="-122"/>
                <a:ea typeface="微软雅黑" pitchFamily="34" charset="-122"/>
              </a:rPr>
              <a:t>生字认知</a:t>
            </a:r>
            <a:r>
              <a:rPr lang="zh-CN" altLang="zh-CN" sz="3600" b="1">
                <a:solidFill>
                  <a:srgbClr val="FF6600"/>
                </a:solidFill>
                <a:latin typeface="微软雅黑" pitchFamily="34" charset="-122"/>
                <a:ea typeface="微软雅黑" pitchFamily="34" charset="-122"/>
              </a:rPr>
              <a:t>】</a:t>
            </a:r>
            <a:endParaRPr lang="en-US" altLang="zh-CN" sz="3600" b="1">
              <a:solidFill>
                <a:srgbClr val="FF66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dissolve">
                                      <p:cBhvr>
                                        <p:cTn id="13" dur="500"/>
                                        <p:tgtEl>
                                          <p:spTgt spid="4">
                                            <p:txEl>
                                              <p:pRg st="3" end="3"/>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dissolve">
                                      <p:cBhvr>
                                        <p:cTn id="16" dur="500"/>
                                        <p:tgtEl>
                                          <p:spTgt spid="4">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allAtOnce"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4"/>
          <p:cNvSpPr txBox="1">
            <a:spLocks noChangeArrowheads="1"/>
          </p:cNvSpPr>
          <p:nvPr/>
        </p:nvSpPr>
        <p:spPr bwMode="auto">
          <a:xfrm>
            <a:off x="4067175" y="1268413"/>
            <a:ext cx="1081088" cy="366712"/>
          </a:xfrm>
          <a:prstGeom prst="rect">
            <a:avLst/>
          </a:prstGeom>
          <a:noFill/>
          <a:ln w="9525">
            <a:noFill/>
            <a:miter lim="800000"/>
            <a:headEnd/>
            <a:tailEnd/>
          </a:ln>
        </p:spPr>
        <p:txBody>
          <a:bodyPr>
            <a:spAutoFit/>
          </a:bodyPr>
          <a:lstStyle/>
          <a:p>
            <a:pPr>
              <a:spcBef>
                <a:spcPct val="50000"/>
              </a:spcBef>
            </a:pPr>
            <a:endParaRPr lang="zh-CN" altLang="en-US"/>
          </a:p>
        </p:txBody>
      </p:sp>
      <p:pic>
        <p:nvPicPr>
          <p:cNvPr id="31746" name="Picture 14" descr="t015a78eca1b101ac79"/>
          <p:cNvPicPr>
            <a:picLocks noChangeAspect="1" noChangeArrowheads="1"/>
          </p:cNvPicPr>
          <p:nvPr/>
        </p:nvPicPr>
        <p:blipFill>
          <a:blip r:embed="rId2"/>
          <a:srcRect/>
          <a:stretch>
            <a:fillRect/>
          </a:stretch>
        </p:blipFill>
        <p:spPr bwMode="auto">
          <a:xfrm>
            <a:off x="0" y="908050"/>
            <a:ext cx="9144000" cy="5473700"/>
          </a:xfrm>
          <a:prstGeom prst="rect">
            <a:avLst/>
          </a:prstGeom>
          <a:noFill/>
          <a:ln w="9525">
            <a:noFill/>
            <a:miter lim="800000"/>
            <a:headEnd/>
            <a:tailEnd/>
          </a:ln>
        </p:spPr>
      </p:pic>
      <p:sp>
        <p:nvSpPr>
          <p:cNvPr id="21520" name="Text Box 16"/>
          <p:cNvSpPr txBox="1">
            <a:spLocks noChangeArrowheads="1"/>
          </p:cNvSpPr>
          <p:nvPr/>
        </p:nvSpPr>
        <p:spPr bwMode="auto">
          <a:xfrm>
            <a:off x="1116013" y="1196975"/>
            <a:ext cx="3313112" cy="6413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zh-CN" sz="3600" b="1">
                <a:solidFill>
                  <a:srgbClr val="FF6600"/>
                </a:solidFill>
                <a:latin typeface="Arial" panose="020B0604020202020204" pitchFamily="34" charset="0"/>
                <a:ea typeface="微软雅黑" panose="020B0503020204020204" pitchFamily="34" charset="-122"/>
              </a:rPr>
              <a:t>【</a:t>
            </a:r>
            <a:r>
              <a:rPr lang="zh-CN" altLang="en-US" sz="3600" b="1">
                <a:solidFill>
                  <a:srgbClr val="FF6600"/>
                </a:solidFill>
                <a:latin typeface="Arial" panose="020B0604020202020204" pitchFamily="34" charset="0"/>
                <a:ea typeface="微软雅黑" panose="020B0503020204020204" pitchFamily="34" charset="-122"/>
              </a:rPr>
              <a:t>词语释义</a:t>
            </a:r>
            <a:r>
              <a:rPr lang="zh-CN" altLang="zh-CN" sz="3600" b="1">
                <a:solidFill>
                  <a:srgbClr val="FF6600"/>
                </a:solidFill>
                <a:latin typeface="Arial" panose="020B0604020202020204" pitchFamily="34" charset="0"/>
                <a:ea typeface="微软雅黑" panose="020B0503020204020204" pitchFamily="34" charset="-122"/>
              </a:rPr>
              <a:t>】</a:t>
            </a:r>
            <a:endParaRPr lang="zh-CN" altLang="en-US" sz="3600" b="1">
              <a:solidFill>
                <a:srgbClr val="FF6600"/>
              </a:solidFill>
              <a:latin typeface="Arial" panose="020B0604020202020204" pitchFamily="34" charset="0"/>
              <a:ea typeface="微软雅黑" panose="020B0503020204020204" pitchFamily="34" charset="-122"/>
            </a:endParaRPr>
          </a:p>
        </p:txBody>
      </p:sp>
      <p:sp>
        <p:nvSpPr>
          <p:cNvPr id="21521" name="Text Box 17"/>
          <p:cNvSpPr txBox="1">
            <a:spLocks noChangeArrowheads="1"/>
          </p:cNvSpPr>
          <p:nvPr/>
        </p:nvSpPr>
        <p:spPr bwMode="auto">
          <a:xfrm>
            <a:off x="1547813" y="2636838"/>
            <a:ext cx="6697662" cy="25638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sz="3200">
                <a:solidFill>
                  <a:srgbClr val="FF0000"/>
                </a:solidFill>
                <a:latin typeface="Arial" panose="020B0604020202020204" pitchFamily="34" charset="0"/>
                <a:ea typeface="微软雅黑" panose="020B0503020204020204" pitchFamily="34" charset="-122"/>
              </a:rPr>
              <a:t>勘测：</a:t>
            </a:r>
            <a:r>
              <a:rPr lang="zh-CN" altLang="en-US" sz="3200">
                <a:latin typeface="Arial" panose="020B0604020202020204" pitchFamily="34" charset="0"/>
                <a:ea typeface="微软雅黑" panose="020B0503020204020204" pitchFamily="34" charset="-122"/>
              </a:rPr>
              <a:t>指施工前对实地进行调查测量。</a:t>
            </a:r>
          </a:p>
          <a:p>
            <a:pPr>
              <a:defRPr/>
            </a:pPr>
            <a:endParaRPr lang="zh-CN" altLang="en-US" sz="3200">
              <a:latin typeface="Arial" panose="020B0604020202020204" pitchFamily="34" charset="0"/>
              <a:ea typeface="微软雅黑" panose="020B0503020204020204" pitchFamily="34" charset="-122"/>
            </a:endParaRPr>
          </a:p>
          <a:p>
            <a:pPr>
              <a:defRPr/>
            </a:pPr>
            <a:r>
              <a:rPr lang="zh-CN" altLang="en-US" sz="3200">
                <a:solidFill>
                  <a:srgbClr val="FF0000"/>
                </a:solidFill>
                <a:latin typeface="Arial" panose="020B0604020202020204" pitchFamily="34" charset="0"/>
                <a:ea typeface="微软雅黑" panose="020B0503020204020204" pitchFamily="34" charset="-122"/>
              </a:rPr>
              <a:t>精密：</a:t>
            </a:r>
            <a:r>
              <a:rPr lang="zh-CN" altLang="en-US" sz="3200">
                <a:latin typeface="Arial" panose="020B0604020202020204" pitchFamily="34" charset="0"/>
                <a:ea typeface="微软雅黑" panose="020B0503020204020204" pitchFamily="34" charset="-122"/>
              </a:rPr>
              <a:t>精制细密。</a:t>
            </a:r>
          </a:p>
          <a:p>
            <a:pPr>
              <a:defRPr/>
            </a:pPr>
            <a:endParaRPr lang="zh-CN" altLang="en-US" sz="3200">
              <a:latin typeface="Arial" panose="020B0604020202020204" pitchFamily="34" charset="0"/>
              <a:ea typeface="微软雅黑" panose="020B0503020204020204" pitchFamily="34" charset="-122"/>
            </a:endParaRPr>
          </a:p>
          <a:p>
            <a:pPr>
              <a:defRPr/>
            </a:pPr>
            <a:r>
              <a:rPr lang="zh-CN" altLang="en-US" sz="3200">
                <a:solidFill>
                  <a:srgbClr val="FF0000"/>
                </a:solidFill>
                <a:latin typeface="Arial" panose="020B0604020202020204" pitchFamily="34" charset="0"/>
                <a:ea typeface="微软雅黑" panose="020B0503020204020204" pitchFamily="34" charset="-122"/>
              </a:rPr>
              <a:t>竣工：</a:t>
            </a:r>
            <a:r>
              <a:rPr lang="zh-CN" altLang="en-US" sz="3200">
                <a:latin typeface="Arial" panose="020B0604020202020204" pitchFamily="34" charset="0"/>
                <a:ea typeface="微软雅黑" panose="020B0503020204020204" pitchFamily="34" charset="-122"/>
              </a:rPr>
              <a:t>指工程完工。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2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2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5" descr="t015a78eca1b101ac79"/>
          <p:cNvPicPr>
            <a:picLocks noChangeAspect="1" noChangeArrowheads="1"/>
          </p:cNvPicPr>
          <p:nvPr/>
        </p:nvPicPr>
        <p:blipFill>
          <a:blip r:embed="rId2"/>
          <a:srcRect/>
          <a:stretch>
            <a:fillRect/>
          </a:stretch>
        </p:blipFill>
        <p:spPr bwMode="auto">
          <a:xfrm>
            <a:off x="0" y="908050"/>
            <a:ext cx="9144000" cy="5473700"/>
          </a:xfrm>
          <a:prstGeom prst="rect">
            <a:avLst/>
          </a:prstGeom>
          <a:noFill/>
          <a:ln w="9525">
            <a:noFill/>
            <a:miter lim="800000"/>
            <a:headEnd/>
            <a:tailEnd/>
          </a:ln>
        </p:spPr>
      </p:pic>
      <p:sp>
        <p:nvSpPr>
          <p:cNvPr id="47110" name="Text Box 6"/>
          <p:cNvSpPr txBox="1">
            <a:spLocks noChangeArrowheads="1"/>
          </p:cNvSpPr>
          <p:nvPr/>
        </p:nvSpPr>
        <p:spPr bwMode="auto">
          <a:xfrm>
            <a:off x="1403350" y="1412875"/>
            <a:ext cx="6697663" cy="451485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defRPr/>
            </a:pPr>
            <a:r>
              <a:rPr lang="zh-CN" altLang="en-US" sz="3200">
                <a:solidFill>
                  <a:srgbClr val="FF0000"/>
                </a:solidFill>
                <a:latin typeface="Arial" panose="020B0604020202020204" pitchFamily="34" charset="0"/>
                <a:ea typeface="微软雅黑" panose="020B0503020204020204" pitchFamily="34" charset="-122"/>
              </a:rPr>
              <a:t>嘲笑：</a:t>
            </a:r>
            <a:r>
              <a:rPr lang="zh-CN" altLang="en-US" sz="3200">
                <a:latin typeface="Arial" panose="020B0604020202020204" pitchFamily="34" charset="0"/>
                <a:ea typeface="微软雅黑" panose="020B0503020204020204" pitchFamily="34" charset="-122"/>
              </a:rPr>
              <a:t>取笑；戏谑，开玩笑。含有讽刺、不满意等意味的笑。</a:t>
            </a:r>
          </a:p>
          <a:p>
            <a:pPr>
              <a:defRPr/>
            </a:pPr>
            <a:endParaRPr lang="zh-CN" altLang="en-US" sz="3200">
              <a:latin typeface="Arial" panose="020B0604020202020204" pitchFamily="34" charset="0"/>
              <a:ea typeface="微软雅黑" panose="020B0503020204020204" pitchFamily="34" charset="-122"/>
            </a:endParaRPr>
          </a:p>
          <a:p>
            <a:pPr>
              <a:defRPr/>
            </a:pPr>
            <a:r>
              <a:rPr lang="zh-CN" altLang="en-US" sz="3200">
                <a:solidFill>
                  <a:srgbClr val="FF0000"/>
                </a:solidFill>
                <a:latin typeface="Arial" panose="020B0604020202020204" pitchFamily="34" charset="0"/>
                <a:ea typeface="微软雅黑" panose="020B0503020204020204" pitchFamily="34" charset="-122"/>
              </a:rPr>
              <a:t>毅然：</a:t>
            </a:r>
            <a:r>
              <a:rPr lang="zh-CN" altLang="en-US" sz="3200">
                <a:latin typeface="Arial" panose="020B0604020202020204" pitchFamily="34" charset="0"/>
                <a:ea typeface="微软雅黑" panose="020B0503020204020204" pitchFamily="34" charset="-122"/>
              </a:rPr>
              <a:t>毫不犹豫的，坚决的。</a:t>
            </a:r>
          </a:p>
          <a:p>
            <a:pPr>
              <a:defRPr/>
            </a:pPr>
            <a:endParaRPr lang="zh-CN" altLang="en-US" sz="3200">
              <a:latin typeface="Arial" panose="020B0604020202020204" pitchFamily="34" charset="0"/>
              <a:ea typeface="微软雅黑" panose="020B0503020204020204" pitchFamily="34" charset="-122"/>
            </a:endParaRPr>
          </a:p>
          <a:p>
            <a:pPr>
              <a:defRPr/>
            </a:pPr>
            <a:r>
              <a:rPr lang="zh-CN" altLang="en-US" sz="3200">
                <a:solidFill>
                  <a:srgbClr val="FF0000"/>
                </a:solidFill>
                <a:latin typeface="Arial" panose="020B0604020202020204" pitchFamily="34" charset="0"/>
                <a:ea typeface="微软雅黑" panose="020B0503020204020204" pitchFamily="34" charset="-122"/>
              </a:rPr>
              <a:t>轻蔑：</a:t>
            </a:r>
            <a:r>
              <a:rPr lang="zh-CN" altLang="en-US" sz="3200">
                <a:latin typeface="Arial" panose="020B0604020202020204" pitchFamily="34" charset="0"/>
                <a:ea typeface="微软雅黑" panose="020B0503020204020204" pitchFamily="34" charset="-122"/>
              </a:rPr>
              <a:t>轻视、蔑视，不放在眼里。</a:t>
            </a:r>
          </a:p>
          <a:p>
            <a:pPr>
              <a:defRPr/>
            </a:pPr>
            <a:endParaRPr lang="zh-CN" altLang="en-US" sz="3200">
              <a:latin typeface="Arial" panose="020B0604020202020204" pitchFamily="34" charset="0"/>
              <a:ea typeface="微软雅黑" panose="020B0503020204020204" pitchFamily="34" charset="-122"/>
            </a:endParaRPr>
          </a:p>
          <a:p>
            <a:pPr>
              <a:defRPr/>
            </a:pPr>
            <a:r>
              <a:rPr lang="zh-CN" altLang="en-US" sz="3200">
                <a:solidFill>
                  <a:srgbClr val="FF0000"/>
                </a:solidFill>
                <a:latin typeface="Arial" panose="020B0604020202020204" pitchFamily="34" charset="0"/>
                <a:ea typeface="微软雅黑" panose="020B0503020204020204" pitchFamily="34" charset="-122"/>
              </a:rPr>
              <a:t>要挟：</a:t>
            </a:r>
            <a:r>
              <a:rPr lang="zh-CN" altLang="en-US" sz="3200">
                <a:latin typeface="Arial" panose="020B0604020202020204" pitchFamily="34" charset="0"/>
                <a:ea typeface="微软雅黑" panose="020B0503020204020204" pitchFamily="34" charset="-122"/>
              </a:rPr>
              <a:t>扬言要惩罚、报复或危害某人而强迫他答应自己的要求。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图片 8" descr="1337258447209.gif"/>
          <p:cNvPicPr>
            <a:picLocks noChangeAspect="1"/>
          </p:cNvPicPr>
          <p:nvPr/>
        </p:nvPicPr>
        <p:blipFill>
          <a:blip r:embed="rId2"/>
          <a:srcRect/>
          <a:stretch>
            <a:fillRect/>
          </a:stretch>
        </p:blipFill>
        <p:spPr bwMode="auto">
          <a:xfrm>
            <a:off x="3429000" y="928688"/>
            <a:ext cx="5715000" cy="1857375"/>
          </a:xfrm>
          <a:prstGeom prst="rect">
            <a:avLst/>
          </a:prstGeom>
          <a:noFill/>
          <a:ln w="9525">
            <a:noFill/>
            <a:miter lim="800000"/>
            <a:headEnd/>
            <a:tailEnd/>
          </a:ln>
        </p:spPr>
      </p:pic>
      <p:sp>
        <p:nvSpPr>
          <p:cNvPr id="33794" name="矩形 2"/>
          <p:cNvSpPr>
            <a:spLocks noChangeArrowheads="1"/>
          </p:cNvSpPr>
          <p:nvPr/>
        </p:nvSpPr>
        <p:spPr bwMode="auto">
          <a:xfrm>
            <a:off x="250825" y="1125538"/>
            <a:ext cx="2927350" cy="641350"/>
          </a:xfrm>
          <a:prstGeom prst="rect">
            <a:avLst/>
          </a:prstGeom>
          <a:noFill/>
          <a:ln w="9525">
            <a:noFill/>
            <a:miter lim="800000"/>
            <a:headEnd/>
            <a:tailEnd/>
          </a:ln>
        </p:spPr>
        <p:txBody>
          <a:bodyPr wrap="none">
            <a:spAutoFit/>
          </a:bodyPr>
          <a:lstStyle/>
          <a:p>
            <a:pPr>
              <a:buFont typeface="Arial" charset="0"/>
              <a:buNone/>
            </a:pPr>
            <a:r>
              <a:rPr lang="zh-CN" altLang="zh-CN" sz="3600" b="1">
                <a:solidFill>
                  <a:srgbClr val="FF6600"/>
                </a:solidFill>
                <a:latin typeface="微软雅黑" pitchFamily="34" charset="-122"/>
                <a:ea typeface="微软雅黑" pitchFamily="34" charset="-122"/>
              </a:rPr>
              <a:t>【</a:t>
            </a:r>
            <a:r>
              <a:rPr lang="zh-CN" altLang="en-US" sz="3600" b="1">
                <a:solidFill>
                  <a:srgbClr val="FF6600"/>
                </a:solidFill>
                <a:latin typeface="微软雅黑" pitchFamily="34" charset="-122"/>
                <a:ea typeface="微软雅黑" pitchFamily="34" charset="-122"/>
              </a:rPr>
              <a:t>课文详解</a:t>
            </a:r>
            <a:r>
              <a:rPr lang="zh-CN" altLang="zh-CN" sz="3600" b="1">
                <a:solidFill>
                  <a:srgbClr val="FF6600"/>
                </a:solidFill>
                <a:latin typeface="微软雅黑" pitchFamily="34" charset="-122"/>
                <a:ea typeface="微软雅黑" pitchFamily="34" charset="-122"/>
              </a:rPr>
              <a:t>】</a:t>
            </a:r>
            <a:endParaRPr lang="en-US" altLang="zh-CN" sz="3600" b="1">
              <a:solidFill>
                <a:srgbClr val="FF6600"/>
              </a:solidFill>
              <a:latin typeface="微软雅黑" pitchFamily="34" charset="-122"/>
              <a:ea typeface="微软雅黑" pitchFamily="34" charset="-122"/>
            </a:endParaRPr>
          </a:p>
        </p:txBody>
      </p:sp>
      <p:sp>
        <p:nvSpPr>
          <p:cNvPr id="33795" name="Rectangle 5"/>
          <p:cNvSpPr>
            <a:spLocks noChangeArrowheads="1"/>
          </p:cNvSpPr>
          <p:nvPr/>
        </p:nvSpPr>
        <p:spPr bwMode="auto">
          <a:xfrm>
            <a:off x="755650" y="2133600"/>
            <a:ext cx="5400675" cy="3816350"/>
          </a:xfrm>
          <a:prstGeom prst="rect">
            <a:avLst/>
          </a:prstGeom>
          <a:gradFill rotWithShape="1">
            <a:gsLst>
              <a:gs pos="0">
                <a:srgbClr val="95CCEB">
                  <a:alpha val="59998"/>
                </a:srgbClr>
              </a:gs>
              <a:gs pos="100000">
                <a:srgbClr val="2E9AC8">
                  <a:alpha val="20000"/>
                </a:srgbClr>
              </a:gs>
            </a:gsLst>
            <a:path path="rect">
              <a:fillToRect l="100000" t="100000"/>
            </a:path>
          </a:gradFill>
          <a:ln w="9525">
            <a:noFill/>
            <a:miter lim="800000"/>
            <a:headEnd/>
            <a:tailEnd/>
          </a:ln>
        </p:spPr>
        <p:txBody>
          <a:bodyPr wrap="none" anchor="ctr"/>
          <a:lstStyle/>
          <a:p>
            <a:pPr>
              <a:buFont typeface="Arial" charset="0"/>
              <a:buNone/>
            </a:pPr>
            <a:endParaRPr lang="zh-CN" altLang="en-US"/>
          </a:p>
        </p:txBody>
      </p:sp>
      <p:sp>
        <p:nvSpPr>
          <p:cNvPr id="22531" name="Text Box 10"/>
          <p:cNvSpPr txBox="1">
            <a:spLocks noChangeArrowheads="1"/>
          </p:cNvSpPr>
          <p:nvPr/>
        </p:nvSpPr>
        <p:spPr bwMode="auto">
          <a:xfrm>
            <a:off x="971550" y="3357563"/>
            <a:ext cx="4886325" cy="2563812"/>
          </a:xfrm>
          <a:prstGeom prst="rect">
            <a:avLst/>
          </a:prstGeom>
          <a:noFill/>
          <a:ln w="9525">
            <a:noFill/>
            <a:miter lim="800000"/>
            <a:headEnd/>
            <a:tailEnd/>
          </a:ln>
        </p:spPr>
        <p:txBody>
          <a:bodyPr>
            <a:spAutoFit/>
          </a:bodyPr>
          <a:lstStyle/>
          <a:p>
            <a:pPr>
              <a:spcBef>
                <a:spcPct val="50000"/>
              </a:spcBef>
            </a:pPr>
            <a:r>
              <a:rPr lang="zh-CN" altLang="en-US" sz="3200">
                <a:solidFill>
                  <a:srgbClr val="CC00FF"/>
                </a:solidFill>
                <a:latin typeface="微软雅黑" pitchFamily="34" charset="-122"/>
                <a:ea typeface="微软雅黑" pitchFamily="34" charset="-122"/>
              </a:rPr>
              <a:t>本文讲了什么事？</a:t>
            </a:r>
          </a:p>
          <a:p>
            <a:pPr>
              <a:spcBef>
                <a:spcPct val="50000"/>
              </a:spcBef>
            </a:pPr>
            <a:r>
              <a:rPr lang="zh-CN" altLang="en-US" sz="3200">
                <a:solidFill>
                  <a:srgbClr val="CC00FF"/>
                </a:solidFill>
                <a:latin typeface="微软雅黑" pitchFamily="34" charset="-122"/>
                <a:ea typeface="微软雅黑" pitchFamily="34" charset="-122"/>
              </a:rPr>
              <a:t>事情的经过怎么样？</a:t>
            </a:r>
          </a:p>
          <a:p>
            <a:pPr>
              <a:spcBef>
                <a:spcPct val="50000"/>
              </a:spcBef>
            </a:pPr>
            <a:r>
              <a:rPr lang="zh-CN" altLang="en-US" sz="3200">
                <a:solidFill>
                  <a:srgbClr val="CC00FF"/>
                </a:solidFill>
                <a:latin typeface="微软雅黑" pitchFamily="34" charset="-122"/>
                <a:ea typeface="微软雅黑" pitchFamily="34" charset="-122"/>
              </a:rPr>
              <a:t>本文赞扬了詹天佑怎样的精神？</a:t>
            </a:r>
            <a:r>
              <a:rPr lang="zh-CN" altLang="en-US" sz="3200">
                <a:solidFill>
                  <a:srgbClr val="CC00FF"/>
                </a:solidFill>
              </a:rPr>
              <a:t> </a:t>
            </a:r>
          </a:p>
        </p:txBody>
      </p:sp>
      <p:sp>
        <p:nvSpPr>
          <p:cNvPr id="33797" name="Text Box 11"/>
          <p:cNvSpPr txBox="1">
            <a:spLocks noChangeArrowheads="1"/>
          </p:cNvSpPr>
          <p:nvPr/>
        </p:nvSpPr>
        <p:spPr bwMode="auto">
          <a:xfrm>
            <a:off x="1331913" y="2276475"/>
            <a:ext cx="3527425"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22533" name="Text Box 13"/>
          <p:cNvSpPr txBox="1">
            <a:spLocks noChangeArrowheads="1"/>
          </p:cNvSpPr>
          <p:nvPr/>
        </p:nvSpPr>
        <p:spPr bwMode="auto">
          <a:xfrm>
            <a:off x="971550" y="2492375"/>
            <a:ext cx="5761038" cy="549275"/>
          </a:xfrm>
          <a:prstGeom prst="rect">
            <a:avLst/>
          </a:prstGeom>
          <a:noFill/>
          <a:ln w="9525">
            <a:noFill/>
            <a:miter lim="800000"/>
            <a:headEnd/>
            <a:tailEnd/>
          </a:ln>
        </p:spPr>
        <p:txBody>
          <a:bodyPr>
            <a:spAutoFit/>
          </a:bodyPr>
          <a:lstStyle/>
          <a:p>
            <a:pPr>
              <a:spcBef>
                <a:spcPct val="50000"/>
              </a:spcBef>
            </a:pPr>
            <a:r>
              <a:rPr lang="zh-CN" altLang="en-US" sz="2800">
                <a:ea typeface="微软雅黑" pitchFamily="34" charset="-122"/>
              </a:rPr>
              <a:t>通过阅读课文，回答下列问题：</a:t>
            </a:r>
          </a:p>
        </p:txBody>
      </p:sp>
      <p:pic>
        <p:nvPicPr>
          <p:cNvPr id="8" name="Picture 5" descr="t010cc91e6f19bcd4c3"/>
          <p:cNvPicPr>
            <a:picLocks noChangeAspect="1" noChangeArrowheads="1"/>
          </p:cNvPicPr>
          <p:nvPr/>
        </p:nvPicPr>
        <p:blipFill>
          <a:blip r:embed="rId3"/>
          <a:srcRect/>
          <a:stretch>
            <a:fillRect/>
          </a:stretch>
        </p:blipFill>
        <p:spPr bwMode="auto">
          <a:xfrm>
            <a:off x="6143625" y="2500313"/>
            <a:ext cx="2830513" cy="30305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3"/>
                                        </p:tgtEl>
                                        <p:attrNameLst>
                                          <p:attrName>style.visibility</p:attrName>
                                        </p:attrNameLst>
                                      </p:cBhvr>
                                      <p:to>
                                        <p:strVal val="visible"/>
                                      </p:to>
                                    </p:set>
                                    <p:anim calcmode="lin" valueType="num">
                                      <p:cBhvr additive="base">
                                        <p:cTn id="7" dur="500" fill="hold"/>
                                        <p:tgtEl>
                                          <p:spTgt spid="22533"/>
                                        </p:tgtEl>
                                        <p:attrNameLst>
                                          <p:attrName>ppt_x</p:attrName>
                                        </p:attrNameLst>
                                      </p:cBhvr>
                                      <p:tavLst>
                                        <p:tav tm="0">
                                          <p:val>
                                            <p:strVal val="#ppt_x"/>
                                          </p:val>
                                        </p:tav>
                                        <p:tav tm="100000">
                                          <p:val>
                                            <p:strVal val="#ppt_x"/>
                                          </p:val>
                                        </p:tav>
                                      </p:tavLst>
                                    </p:anim>
                                    <p:anim calcmode="lin" valueType="num">
                                      <p:cBhvr additive="base">
                                        <p:cTn id="8"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22531"/>
                                        </p:tgtEl>
                                        <p:attrNameLst>
                                          <p:attrName>style.visibility</p:attrName>
                                        </p:attrNameLst>
                                      </p:cBhvr>
                                      <p:to>
                                        <p:strVal val="visible"/>
                                      </p:to>
                                    </p:set>
                                    <p:animEffect transition="in" filter="box(in)">
                                      <p:cBhvr>
                                        <p:cTn id="13" dur="500"/>
                                        <p:tgtEl>
                                          <p:spTgt spid="2253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p:bldP spid="225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9" name="Text Box 11"/>
          <p:cNvSpPr txBox="1">
            <a:spLocks noChangeArrowheads="1"/>
          </p:cNvSpPr>
          <p:nvPr/>
        </p:nvSpPr>
        <p:spPr bwMode="auto">
          <a:xfrm>
            <a:off x="4932363" y="1484313"/>
            <a:ext cx="3600450" cy="366712"/>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endParaRPr lang="zh-CN" altLang="en-US">
              <a:latin typeface="Arial" panose="020B0604020202020204" pitchFamily="34" charset="0"/>
              <a:ea typeface="宋体" panose="02010600030101010101" pitchFamily="2" charset="-122"/>
            </a:endParaRPr>
          </a:p>
        </p:txBody>
      </p:sp>
      <p:sp>
        <p:nvSpPr>
          <p:cNvPr id="24581" name="Text Box 5"/>
          <p:cNvSpPr txBox="1">
            <a:spLocks noChangeArrowheads="1"/>
          </p:cNvSpPr>
          <p:nvPr/>
        </p:nvSpPr>
        <p:spPr bwMode="auto">
          <a:xfrm>
            <a:off x="395288" y="1125538"/>
            <a:ext cx="3816350" cy="54927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a:solidFill>
                  <a:schemeClr val="hlink"/>
                </a:solidFill>
                <a:latin typeface="Arial" panose="020B0604020202020204" pitchFamily="34" charset="0"/>
                <a:ea typeface="微软雅黑" panose="020B0503020204020204" pitchFamily="34" charset="-122"/>
              </a:rPr>
              <a:t>介绍詹天佑</a:t>
            </a:r>
          </a:p>
        </p:txBody>
      </p:sp>
      <p:pic>
        <p:nvPicPr>
          <p:cNvPr id="24583" name="Picture 7" descr="t0110b653bbbc661e4c"/>
          <p:cNvPicPr>
            <a:picLocks noChangeAspect="1" noChangeArrowheads="1"/>
          </p:cNvPicPr>
          <p:nvPr/>
        </p:nvPicPr>
        <p:blipFill>
          <a:blip r:embed="rId2"/>
          <a:srcRect/>
          <a:stretch>
            <a:fillRect/>
          </a:stretch>
        </p:blipFill>
        <p:spPr bwMode="auto">
          <a:xfrm>
            <a:off x="5000625" y="1428750"/>
            <a:ext cx="3886200" cy="4464050"/>
          </a:xfrm>
          <a:prstGeom prst="rect">
            <a:avLst/>
          </a:prstGeom>
          <a:noFill/>
          <a:ln w="9525">
            <a:noFill/>
            <a:miter lim="800000"/>
            <a:headEnd/>
            <a:tailEnd/>
          </a:ln>
        </p:spPr>
      </p:pic>
      <p:sp>
        <p:nvSpPr>
          <p:cNvPr id="34820" name="AutoShape 24"/>
          <p:cNvSpPr>
            <a:spLocks noChangeArrowheads="1"/>
          </p:cNvSpPr>
          <p:nvPr/>
        </p:nvSpPr>
        <p:spPr bwMode="auto">
          <a:xfrm>
            <a:off x="179388" y="1989138"/>
            <a:ext cx="4427537" cy="3816350"/>
          </a:xfrm>
          <a:prstGeom prst="roundRect">
            <a:avLst>
              <a:gd name="adj" fmla="val 16667"/>
            </a:avLst>
          </a:prstGeom>
          <a:gradFill rotWithShape="1">
            <a:gsLst>
              <a:gs pos="0">
                <a:srgbClr val="D4E1C9"/>
              </a:gs>
              <a:gs pos="100000">
                <a:schemeClr val="bg1"/>
              </a:gs>
            </a:gsLst>
            <a:lin ang="5400000" scaled="1"/>
          </a:gradFill>
          <a:ln w="9525">
            <a:solidFill>
              <a:srgbClr val="336600"/>
            </a:solidFill>
            <a:round/>
            <a:headEnd/>
            <a:tailEnd/>
          </a:ln>
        </p:spPr>
        <p:txBody>
          <a:bodyPr wrap="none" lIns="2520000" anchor="ctr"/>
          <a:lstStyle/>
          <a:p>
            <a:pPr marL="355600" indent="-355600">
              <a:buClr>
                <a:srgbClr val="336600"/>
              </a:buClr>
              <a:buSzPct val="75000"/>
              <a:buFont typeface="Wingdings" pitchFamily="2" charset="2"/>
              <a:buNone/>
            </a:pPr>
            <a:endParaRPr lang="zh-CN" altLang="en-US"/>
          </a:p>
        </p:txBody>
      </p:sp>
      <p:pic>
        <p:nvPicPr>
          <p:cNvPr id="34821" name="Picture 28" descr="01章_05-1"/>
          <p:cNvPicPr>
            <a:picLocks noChangeAspect="1" noChangeArrowheads="1"/>
          </p:cNvPicPr>
          <p:nvPr/>
        </p:nvPicPr>
        <p:blipFill>
          <a:blip r:embed="rId3"/>
          <a:srcRect/>
          <a:stretch>
            <a:fillRect/>
          </a:stretch>
        </p:blipFill>
        <p:spPr bwMode="auto">
          <a:xfrm>
            <a:off x="0" y="1773238"/>
            <a:ext cx="1116013" cy="695325"/>
          </a:xfrm>
          <a:prstGeom prst="rect">
            <a:avLst/>
          </a:prstGeom>
          <a:noFill/>
          <a:ln w="9525">
            <a:noFill/>
            <a:miter lim="800000"/>
            <a:headEnd/>
            <a:tailEnd/>
          </a:ln>
        </p:spPr>
      </p:pic>
      <p:sp>
        <p:nvSpPr>
          <p:cNvPr id="24586" name="Text Box 10"/>
          <p:cNvSpPr txBox="1">
            <a:spLocks noChangeArrowheads="1"/>
          </p:cNvSpPr>
          <p:nvPr/>
        </p:nvSpPr>
        <p:spPr bwMode="auto">
          <a:xfrm>
            <a:off x="539750" y="2492375"/>
            <a:ext cx="3743325" cy="3108325"/>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a:spcBef>
                <a:spcPct val="50000"/>
              </a:spcBef>
              <a:defRPr/>
            </a:pPr>
            <a:r>
              <a:rPr lang="zh-CN" altLang="en-US" sz="2800">
                <a:solidFill>
                  <a:srgbClr val="CC00FF"/>
                </a:solidFill>
                <a:latin typeface="Arial" panose="020B0604020202020204" pitchFamily="34" charset="0"/>
                <a:ea typeface="微软雅黑" panose="020B0503020204020204" pitchFamily="34" charset="-122"/>
              </a:rPr>
              <a:t>詹天佑是我国杰出的爱国工程师。从北京到张家口这一段铁路，最早是在他的主持下修筑成功的。这是第一条完全由我国的工程技术人员设计施工的铁路干线。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additive="base">
                                        <p:cTn id="7" dur="500" fill="hold"/>
                                        <p:tgtEl>
                                          <p:spTgt spid="24581"/>
                                        </p:tgtEl>
                                        <p:attrNameLst>
                                          <p:attrName>ppt_x</p:attrName>
                                        </p:attrNameLst>
                                      </p:cBhvr>
                                      <p:tavLst>
                                        <p:tav tm="0">
                                          <p:val>
                                            <p:strVal val="#ppt_x"/>
                                          </p:val>
                                        </p:tav>
                                        <p:tav tm="100000">
                                          <p:val>
                                            <p:strVal val="#ppt_x"/>
                                          </p:val>
                                        </p:tav>
                                      </p:tavLst>
                                    </p:anim>
                                    <p:anim calcmode="lin" valueType="num">
                                      <p:cBhvr additive="base">
                                        <p:cTn id="8" dur="500" fill="hold"/>
                                        <p:tgtEl>
                                          <p:spTgt spid="2458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3"/>
                                        </p:tgtEl>
                                        <p:attrNameLst>
                                          <p:attrName>style.visibility</p:attrName>
                                        </p:attrNameLst>
                                      </p:cBhvr>
                                      <p:to>
                                        <p:strVal val="visible"/>
                                      </p:to>
                                    </p:set>
                                    <p:anim calcmode="lin" valueType="num">
                                      <p:cBhvr additive="base">
                                        <p:cTn id="13" dur="500" fill="hold"/>
                                        <p:tgtEl>
                                          <p:spTgt spid="24583"/>
                                        </p:tgtEl>
                                        <p:attrNameLst>
                                          <p:attrName>ppt_x</p:attrName>
                                        </p:attrNameLst>
                                      </p:cBhvr>
                                      <p:tavLst>
                                        <p:tav tm="0">
                                          <p:val>
                                            <p:strVal val="#ppt_x"/>
                                          </p:val>
                                        </p:tav>
                                        <p:tav tm="100000">
                                          <p:val>
                                            <p:strVal val="#ppt_x"/>
                                          </p:val>
                                        </p:tav>
                                      </p:tavLst>
                                    </p:anim>
                                    <p:anim calcmode="lin" valueType="num">
                                      <p:cBhvr additive="base">
                                        <p:cTn id="14" dur="500" fill="hold"/>
                                        <p:tgtEl>
                                          <p:spTgt spid="2458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586"/>
                                        </p:tgtEl>
                                        <p:attrNameLst>
                                          <p:attrName>style.visibility</p:attrName>
                                        </p:attrNameLst>
                                      </p:cBhvr>
                                      <p:to>
                                        <p:strVal val="visible"/>
                                      </p:to>
                                    </p:set>
                                    <p:anim calcmode="lin" valueType="num">
                                      <p:cBhvr additive="base">
                                        <p:cTn id="19" dur="500" fill="hold"/>
                                        <p:tgtEl>
                                          <p:spTgt spid="24586"/>
                                        </p:tgtEl>
                                        <p:attrNameLst>
                                          <p:attrName>ppt_x</p:attrName>
                                        </p:attrNameLst>
                                      </p:cBhvr>
                                      <p:tavLst>
                                        <p:tav tm="0">
                                          <p:val>
                                            <p:strVal val="#ppt_x"/>
                                          </p:val>
                                        </p:tav>
                                        <p:tav tm="100000">
                                          <p:val>
                                            <p:strVal val="#ppt_x"/>
                                          </p:val>
                                        </p:tav>
                                      </p:tavLst>
                                    </p:anim>
                                    <p:anim calcmode="lin" valueType="num">
                                      <p:cBhvr additive="base">
                                        <p:cTn id="20" dur="500" fill="hold"/>
                                        <p:tgtEl>
                                          <p:spTgt spid="245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bldLvl="0" animBg="1"/>
      <p:bldP spid="24586" grpId="0" bldLvl="0" animBg="1"/>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TotalTime>
  <Words>1612</Words>
  <Application>WPS 演示</Application>
  <PresentationFormat>全屏显示(4:3)</PresentationFormat>
  <Paragraphs>119</Paragraphs>
  <Slides>26</Slides>
  <Notes>0</Notes>
  <HiddenSlides>0</HiddenSlides>
  <MMClips>0</MMClips>
  <ScaleCrop>false</ScaleCrop>
  <HeadingPairs>
    <vt:vector size="6" baseType="variant">
      <vt:variant>
        <vt:lpstr>已用的字体</vt:lpstr>
      </vt:variant>
      <vt:variant>
        <vt:i4>8</vt:i4>
      </vt:variant>
      <vt:variant>
        <vt:lpstr>演示文稿设计模板</vt:lpstr>
      </vt:variant>
      <vt:variant>
        <vt:i4>1</vt:i4>
      </vt:variant>
      <vt:variant>
        <vt:lpstr>幻灯片标题</vt:lpstr>
      </vt:variant>
      <vt:variant>
        <vt:i4>26</vt:i4>
      </vt:variant>
    </vt:vector>
  </HeadingPairs>
  <TitlesOfParts>
    <vt:vector size="35" baseType="lpstr">
      <vt:lpstr>Arial</vt:lpstr>
      <vt:lpstr>宋体</vt:lpstr>
      <vt:lpstr>Calibri</vt:lpstr>
      <vt:lpstr>微软雅黑</vt:lpstr>
      <vt:lpstr>+mn-ea</vt:lpstr>
      <vt:lpstr>黑体</vt:lpstr>
      <vt:lpstr>Times New Roman</vt:lpstr>
      <vt:lpstr>Wingdings</vt: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31</cp:revision>
  <dcterms:created xsi:type="dcterms:W3CDTF">2016-06-22T11:48:00Z</dcterms:created>
  <dcterms:modified xsi:type="dcterms:W3CDTF">2017-11-09T01:22:04Z</dcterms:modified>
  <cp:category/>
</cp:coreProperties>
</file>