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5" r:id="rId2"/>
    <p:sldId id="338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5F9B6A"/>
    <a:srgbClr val="FF00FF"/>
    <a:srgbClr val="9933FF"/>
    <a:srgbClr val="000000"/>
    <a:srgbClr val="FFFFFF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02E766B-A7E1-4585-9AFA-AA7F4CC3E065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C12A760-3AC7-4C2F-AA41-430C0EEFBD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96D1B-9F3A-4FC0-A64C-E5C45ECC7E4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7201D-CC80-4C0C-91BC-9CE7A82141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CD159-2BD3-4D7F-94A9-2580EE3D840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4FADA-A442-4F6D-A5D5-D51097E5E7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E74CE-30A5-4EB0-8C05-F19694A430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E678C-AE2F-4F49-8C03-DC859923CB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1CD29-919B-4ABB-B3FE-8FAAD6A871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99059-E72D-48B1-B30C-FBF9627F308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B6960-3413-4AA6-9DF5-F78ECF1078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EE630-E087-4719-9137-18E0905C02F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D8991-1EE2-453E-8586-94C3642F73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8317E7D-5DE4-4D32-B2FF-C11C49C935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slide" Target="slide2.xml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2954338" y="3219450"/>
            <a:ext cx="47529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                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六年级上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3851275" y="1989138"/>
            <a:ext cx="316865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奴隶英雄</a:t>
            </a:r>
            <a:endParaRPr lang="zh-CN" altLang="zh-CN" sz="4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3" descr="20081206_fb913e7b88294e7bbe44KvlSlTfrAG6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8459788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矩形 4"/>
          <p:cNvSpPr>
            <a:spLocks noChangeArrowheads="1"/>
          </p:cNvSpPr>
          <p:nvPr/>
        </p:nvSpPr>
        <p:spPr bwMode="auto">
          <a:xfrm>
            <a:off x="1979613" y="1341438"/>
            <a:ext cx="716438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斗兽场是贵族娱乐的地方，在这他们观看奴隶与动物之间相互搏斗，以此为乐。用“栅栏围着”“铁门锁着”是为防止奴隶与野兽厮打时跳出来，看二者之一活活被打死。 “一排比一排高的座位” “坐满”可以看出来观看的贵族人数很多。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3" descr="7082360_140652207156_2.jpg"/>
          <p:cNvPicPr>
            <a:picLocks noChangeAspect="1"/>
          </p:cNvPicPr>
          <p:nvPr/>
        </p:nvPicPr>
        <p:blipFill>
          <a:blip r:embed="rId2"/>
          <a:srcRect t="1167" b="8974"/>
          <a:stretch>
            <a:fillRect/>
          </a:stretch>
        </p:blipFill>
        <p:spPr bwMode="auto">
          <a:xfrm>
            <a:off x="0" y="981075"/>
            <a:ext cx="91440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250825" y="1052513"/>
            <a:ext cx="3529013" cy="4248150"/>
            <a:chOff x="467544" y="1268760"/>
            <a:chExt cx="3528392" cy="4248472"/>
          </a:xfrm>
        </p:grpSpPr>
        <p:pic>
          <p:nvPicPr>
            <p:cNvPr id="37895" name="图片 5" descr="97p58PICj2K_1024.jpg"/>
            <p:cNvPicPr>
              <a:picLocks noChangeAspect="1"/>
            </p:cNvPicPr>
            <p:nvPr/>
          </p:nvPicPr>
          <p:blipFill>
            <a:blip r:embed="rId3"/>
            <a:srcRect t="48950" r="50000"/>
            <a:stretch>
              <a:fillRect/>
            </a:stretch>
          </p:blipFill>
          <p:spPr bwMode="auto">
            <a:xfrm>
              <a:off x="467544" y="1268760"/>
              <a:ext cx="3528392" cy="4248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6" name="矩形 4"/>
            <p:cNvSpPr>
              <a:spLocks noChangeArrowheads="1"/>
            </p:cNvSpPr>
            <p:nvPr/>
          </p:nvSpPr>
          <p:spPr bwMode="auto">
            <a:xfrm>
              <a:off x="971600" y="1844824"/>
              <a:ext cx="2520280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zh-CN" sz="2800">
                  <a:latin typeface="微软雅黑" pitchFamily="34" charset="-122"/>
                  <a:ea typeface="微软雅黑" pitchFamily="34" charset="-122"/>
                </a:rPr>
                <a:t>“他先跟狮子斗，还要跟十个奴隶斗。”可以看出什么？</a:t>
              </a:r>
            </a:p>
          </p:txBody>
        </p:sp>
      </p:grpSp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3635375" y="3429000"/>
            <a:ext cx="4176713" cy="3094038"/>
            <a:chOff x="3635896" y="3428999"/>
            <a:chExt cx="4176464" cy="3093677"/>
          </a:xfrm>
        </p:grpSpPr>
        <p:pic>
          <p:nvPicPr>
            <p:cNvPr id="37893" name="图片 6" descr="11887979_172852543000_2.jpg"/>
            <p:cNvPicPr>
              <a:picLocks noChangeAspect="1"/>
            </p:cNvPicPr>
            <p:nvPr/>
          </p:nvPicPr>
          <p:blipFill>
            <a:blip r:embed="rId4"/>
            <a:srcRect l="35182" t="18022" r="40375" b="50394"/>
            <a:stretch>
              <a:fillRect/>
            </a:stretch>
          </p:blipFill>
          <p:spPr bwMode="auto">
            <a:xfrm>
              <a:off x="3635896" y="3428999"/>
              <a:ext cx="4176464" cy="3093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4" name="矩形 8"/>
            <p:cNvSpPr>
              <a:spLocks noChangeArrowheads="1"/>
            </p:cNvSpPr>
            <p:nvPr/>
          </p:nvSpPr>
          <p:spPr bwMode="auto">
            <a:xfrm>
              <a:off x="3995936" y="4005064"/>
              <a:ext cx="3240360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zh-CN" sz="2800"/>
                <a:t>可以看出贵族的残忍，不仅要与野兽厮打，还要人与人之间斗个死活。</a:t>
              </a:r>
            </a:p>
          </p:txBody>
        </p:sp>
      </p:grpSp>
      <p:pic>
        <p:nvPicPr>
          <p:cNvPr id="11" name="图片 10" descr="tp121_01.jpg"/>
          <p:cNvPicPr>
            <a:picLocks noChangeAspect="1"/>
          </p:cNvPicPr>
          <p:nvPr/>
        </p:nvPicPr>
        <p:blipFill>
          <a:blip r:embed="rId5"/>
          <a:srcRect t="10500" b="10751"/>
          <a:stretch>
            <a:fillRect/>
          </a:stretch>
        </p:blipFill>
        <p:spPr bwMode="auto">
          <a:xfrm>
            <a:off x="0" y="981075"/>
            <a:ext cx="91440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3" descr="234962-140413125P375.jpg"/>
          <p:cNvPicPr>
            <a:picLocks noChangeAspect="1"/>
          </p:cNvPicPr>
          <p:nvPr/>
        </p:nvPicPr>
        <p:blipFill>
          <a:blip r:embed="rId2"/>
          <a:srcRect l="2100" t="3149" b="16400"/>
          <a:stretch>
            <a:fillRect/>
          </a:stretch>
        </p:blipFill>
        <p:spPr bwMode="auto">
          <a:xfrm>
            <a:off x="0" y="908050"/>
            <a:ext cx="9144000" cy="537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42988" y="1700213"/>
            <a:ext cx="35290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他们是如何抓住斯巴达克的？可以看出斯巴达克具有什么样的特点？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916238" y="3573463"/>
            <a:ext cx="46799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一百人围着打他，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把他打乏了，才用绳子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绊倒捉住的。可以看出斯巴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达克力量大、勇猛。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3" descr="200910158471015770.jpg"/>
          <p:cNvPicPr>
            <a:picLocks noChangeAspect="1"/>
          </p:cNvPicPr>
          <p:nvPr/>
        </p:nvPicPr>
        <p:blipFill>
          <a:blip r:embed="rId2"/>
          <a:srcRect r="51375" b="51651"/>
          <a:stretch>
            <a:fillRect/>
          </a:stretch>
        </p:blipFill>
        <p:spPr bwMode="auto">
          <a:xfrm>
            <a:off x="0" y="908050"/>
            <a:ext cx="5003800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矩形 4"/>
          <p:cNvSpPr>
            <a:spLocks noChangeArrowheads="1"/>
          </p:cNvSpPr>
          <p:nvPr/>
        </p:nvSpPr>
        <p:spPr bwMode="auto">
          <a:xfrm>
            <a:off x="684213" y="2276475"/>
            <a:ext cx="266382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从哪能看出奴隶生活的悲惨？</a:t>
            </a: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5003800" y="981075"/>
            <a:ext cx="3671888" cy="5616575"/>
            <a:chOff x="5004048" y="980728"/>
            <a:chExt cx="3672408" cy="5616624"/>
          </a:xfrm>
        </p:grpSpPr>
        <p:pic>
          <p:nvPicPr>
            <p:cNvPr id="39940" name="图片 5" descr="2457331_084303093156_2.jpg"/>
            <p:cNvPicPr>
              <a:picLocks noChangeAspect="1"/>
            </p:cNvPicPr>
            <p:nvPr/>
          </p:nvPicPr>
          <p:blipFill>
            <a:blip r:embed="rId3"/>
            <a:srcRect l="37399" r="36613" b="57440"/>
            <a:stretch>
              <a:fillRect/>
            </a:stretch>
          </p:blipFill>
          <p:spPr bwMode="auto">
            <a:xfrm>
              <a:off x="5004048" y="980728"/>
              <a:ext cx="3672408" cy="56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1" name="矩形 6"/>
            <p:cNvSpPr>
              <a:spLocks noChangeArrowheads="1"/>
            </p:cNvSpPr>
            <p:nvPr/>
          </p:nvSpPr>
          <p:spPr bwMode="auto">
            <a:xfrm>
              <a:off x="5364088" y="3789040"/>
              <a:ext cx="2376264" cy="224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zh-CN" sz="2800">
                  <a:latin typeface="微软雅黑" pitchFamily="34" charset="-122"/>
                  <a:ea typeface="微软雅黑" pitchFamily="34" charset="-122"/>
                </a:rPr>
                <a:t>“用铁链锁着，用鞭子打着，逼着赶着要我们做工，饭也不给吃饱。”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3" descr="10243401.jpg"/>
          <p:cNvPicPr>
            <a:picLocks noChangeAspect="1"/>
          </p:cNvPicPr>
          <p:nvPr/>
        </p:nvPicPr>
        <p:blipFill>
          <a:blip r:embed="rId2"/>
          <a:srcRect b="6950"/>
          <a:stretch>
            <a:fillRect/>
          </a:stretch>
        </p:blipFill>
        <p:spPr bwMode="auto">
          <a:xfrm>
            <a:off x="0" y="1125538"/>
            <a:ext cx="5216525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矩形 4"/>
          <p:cNvSpPr>
            <a:spLocks noChangeArrowheads="1"/>
          </p:cNvSpPr>
          <p:nvPr/>
        </p:nvSpPr>
        <p:spPr bwMode="auto">
          <a:xfrm>
            <a:off x="2771775" y="4076700"/>
            <a:ext cx="230505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斯巴达克的起义为什么能成功？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5364163" y="1052513"/>
            <a:ext cx="3779837" cy="5616575"/>
            <a:chOff x="5364088" y="1052736"/>
            <a:chExt cx="3779912" cy="5616624"/>
          </a:xfrm>
        </p:grpSpPr>
        <p:pic>
          <p:nvPicPr>
            <p:cNvPr id="40964" name="图片 7" descr="97p58PICj2K_1024.jpg"/>
            <p:cNvPicPr>
              <a:picLocks noChangeAspect="1"/>
            </p:cNvPicPr>
            <p:nvPr/>
          </p:nvPicPr>
          <p:blipFill>
            <a:blip r:embed="rId3"/>
            <a:srcRect l="51381" t="48950"/>
            <a:stretch>
              <a:fillRect/>
            </a:stretch>
          </p:blipFill>
          <p:spPr bwMode="auto">
            <a:xfrm>
              <a:off x="5364088" y="1052736"/>
              <a:ext cx="3779912" cy="56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65" name="矩形 6"/>
            <p:cNvSpPr>
              <a:spLocks noChangeArrowheads="1"/>
            </p:cNvSpPr>
            <p:nvPr/>
          </p:nvSpPr>
          <p:spPr bwMode="auto">
            <a:xfrm>
              <a:off x="5940152" y="1772816"/>
              <a:ext cx="2952328" cy="4401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/>
                <a:t>      </a:t>
              </a:r>
              <a:r>
                <a:rPr lang="zh-CN" altLang="zh-CN" sz="2800">
                  <a:latin typeface="微软雅黑" pitchFamily="34" charset="-122"/>
                  <a:ea typeface="微软雅黑" pitchFamily="34" charset="-122"/>
                </a:rPr>
                <a:t>因为斯巴达克不屈服，他内心的骄傲、坚强让他永不低头。</a:t>
              </a:r>
              <a:endParaRPr lang="en-US" altLang="zh-CN" sz="2800">
                <a:latin typeface="微软雅黑" pitchFamily="34" charset="-122"/>
                <a:ea typeface="微软雅黑" pitchFamily="34" charset="-122"/>
              </a:endParaRPr>
            </a:p>
            <a:p>
              <a:endParaRPr lang="en-US" altLang="zh-CN" sz="280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2800">
                  <a:latin typeface="微软雅黑" pitchFamily="34" charset="-122"/>
                  <a:ea typeface="微软雅黑" pitchFamily="34" charset="-122"/>
                </a:rPr>
                <a:t> </a:t>
              </a:r>
            </a:p>
            <a:p>
              <a:r>
                <a:rPr lang="en-US" altLang="zh-CN" sz="2800">
                  <a:latin typeface="微软雅黑" pitchFamily="34" charset="-122"/>
                  <a:ea typeface="微软雅黑" pitchFamily="34" charset="-122"/>
                </a:rPr>
                <a:t>      </a:t>
              </a:r>
              <a:r>
                <a:rPr lang="zh-CN" altLang="zh-CN" sz="2800">
                  <a:latin typeface="微软雅黑" pitchFamily="34" charset="-122"/>
                  <a:ea typeface="微软雅黑" pitchFamily="34" charset="-122"/>
                </a:rPr>
                <a:t>还有就是得到了奴隶们的支持，他的号召得到了奴隶们的响应。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8" descr="6307-1201111Q533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6975"/>
            <a:ext cx="8440738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矩形 5"/>
          <p:cNvSpPr>
            <a:spLocks noChangeArrowheads="1"/>
          </p:cNvSpPr>
          <p:nvPr/>
        </p:nvSpPr>
        <p:spPr bwMode="auto">
          <a:xfrm>
            <a:off x="2987675" y="2924175"/>
            <a:ext cx="4679950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      不向困难低头，勇敢斗争的英雄还有许多，你还知道谁？讲一讲他的故事。</a:t>
            </a:r>
          </a:p>
          <a:p>
            <a:pPr>
              <a:lnSpc>
                <a:spcPct val="150000"/>
              </a:lnSpc>
            </a:pP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476375" y="2492375"/>
            <a:ext cx="1655763" cy="1655763"/>
            <a:chOff x="683568" y="4149080"/>
            <a:chExt cx="1656184" cy="1656184"/>
          </a:xfrm>
        </p:grpSpPr>
        <p:pic>
          <p:nvPicPr>
            <p:cNvPr id="41990" name="图片 3" descr="常用卡通图标 (897)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3568" y="4149080"/>
              <a:ext cx="1656184" cy="165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1" name="矩形 6"/>
            <p:cNvSpPr>
              <a:spLocks noChangeArrowheads="1"/>
            </p:cNvSpPr>
            <p:nvPr/>
          </p:nvSpPr>
          <p:spPr bwMode="auto">
            <a:xfrm>
              <a:off x="1979100" y="4580990"/>
              <a:ext cx="184169" cy="519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1988" name="图片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1700213"/>
            <a:ext cx="3170238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Box 10"/>
          <p:cNvSpPr txBox="1">
            <a:spLocks noChangeArrowheads="1"/>
          </p:cNvSpPr>
          <p:nvPr/>
        </p:nvSpPr>
        <p:spPr bwMode="auto">
          <a:xfrm>
            <a:off x="3851275" y="2133600"/>
            <a:ext cx="1358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拓   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5" descr="8994644_104117293183_2.jpg"/>
          <p:cNvPicPr>
            <a:picLocks noChangeAspect="1"/>
          </p:cNvPicPr>
          <p:nvPr/>
        </p:nvPicPr>
        <p:blipFill>
          <a:blip r:embed="rId2"/>
          <a:srcRect l="5223" t="13251" b="5901"/>
          <a:stretch>
            <a:fillRect/>
          </a:stretch>
        </p:blipFill>
        <p:spPr bwMode="auto">
          <a:xfrm>
            <a:off x="5867400" y="1412875"/>
            <a:ext cx="32766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内容占位符 2"/>
          <p:cNvSpPr>
            <a:spLocks noGrp="1"/>
          </p:cNvSpPr>
          <p:nvPr>
            <p:ph idx="4294967295"/>
          </p:nvPr>
        </p:nvSpPr>
        <p:spPr>
          <a:xfrm>
            <a:off x="0" y="1557338"/>
            <a:ext cx="5651500" cy="3887787"/>
          </a:xfrm>
          <a:ln/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endParaRPr lang="en-US" altLang="zh-CN" sz="280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         本文通过描写斯巴达克在斗兽场上发生的故事，揭露了奴隶们的悲惨命运和奴隶制社会的黑暗，歌颂了奴隶英雄斯巴达克的不屈不饶的反抗精神。</a:t>
            </a:r>
            <a:endParaRPr lang="zh-CN" altLang="zh-CN" sz="280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endParaRPr lang="zh-CN" altLang="en-US" sz="280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1000108"/>
            <a:ext cx="3168352" cy="13537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3012" name="矩形 1"/>
          <p:cNvSpPr>
            <a:spLocks noChangeArrowheads="1"/>
          </p:cNvSpPr>
          <p:nvPr/>
        </p:nvSpPr>
        <p:spPr bwMode="auto">
          <a:xfrm>
            <a:off x="3357563" y="1214438"/>
            <a:ext cx="1827212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结论总结</a:t>
            </a:r>
            <a:endParaRPr lang="en-US" altLang="zh-CN" sz="32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8" descr="D:\我的文档\学科网\图库\图库-02 PPT高精图库\PPT高精图库\PPT-bg 精制背景图1500张\皮皮淘PPT精英宝库 精选背景图 (1366).jpg"/>
          <p:cNvPicPr>
            <a:picLocks noChangeAspect="1"/>
          </p:cNvPicPr>
          <p:nvPr/>
        </p:nvPicPr>
        <p:blipFill>
          <a:blip r:embed="rId2"/>
          <a:srcRect t="7269" b="11238"/>
          <a:stretch>
            <a:fillRect/>
          </a:stretch>
        </p:blipFill>
        <p:spPr bwMode="auto">
          <a:xfrm>
            <a:off x="0" y="1052513"/>
            <a:ext cx="91440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928688"/>
            <a:ext cx="25717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2"/>
          <p:cNvSpPr>
            <a:spLocks noGrp="1"/>
          </p:cNvSpPr>
          <p:nvPr>
            <p:ph type="title" idx="4294967295"/>
          </p:nvPr>
        </p:nvSpPr>
        <p:spPr>
          <a:xfrm>
            <a:off x="3357563" y="1500188"/>
            <a:ext cx="3857625" cy="642937"/>
          </a:xfrm>
          <a:ln/>
        </p:spPr>
        <p:txBody>
          <a:bodyPr/>
          <a:lstStyle/>
          <a:p>
            <a:pPr algn="l"/>
            <a:r>
              <a:rPr lang="zh-CN" altLang="en-US" sz="3200" b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布置作业</a:t>
            </a:r>
            <a:r>
              <a:rPr lang="zh-CN" altLang="en-US" sz="32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32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zh-CN" sz="320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835150" y="2133600"/>
            <a:ext cx="691356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zh-CN" sz="3200" b="1">
                <a:latin typeface="微软雅黑" pitchFamily="34" charset="-122"/>
                <a:ea typeface="微软雅黑" pitchFamily="34" charset="-122"/>
              </a:rPr>
              <a:t>1.完成课后习题。</a:t>
            </a:r>
          </a:p>
          <a:p>
            <a:pPr marL="342900" indent="-342900"/>
            <a:r>
              <a:rPr lang="zh-CN" altLang="zh-CN" sz="3200" b="1">
                <a:latin typeface="微软雅黑" pitchFamily="34" charset="-122"/>
                <a:ea typeface="微软雅黑" pitchFamily="34" charset="-122"/>
              </a:rPr>
              <a:t>    </a:t>
            </a:r>
            <a:endParaRPr lang="zh-CN" altLang="en-US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r>
              <a:rPr lang="zh-CN" altLang="zh-CN" sz="3200" b="1"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查找相关资料，寻找伟人是如何评价斯巴达克的。</a:t>
            </a:r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endParaRPr lang="zh-CN" altLang="zh-CN" sz="3200" b="1"/>
          </a:p>
          <a:p>
            <a:pPr marL="342900" indent="-342900"/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spcBef>
                <a:spcPct val="20000"/>
              </a:spcBef>
            </a:pPr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4037" name="Picture 4" descr="C:\Users\Administrator\Desktop\常用3D卡通图稿10000张\常用3D卡通图稿10000张\常用卡通图标 (226)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4005263"/>
            <a:ext cx="16430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857250"/>
            <a:ext cx="300037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标题 1"/>
          <p:cNvSpPr>
            <a:spLocks noGrp="1"/>
          </p:cNvSpPr>
          <p:nvPr>
            <p:ph type="title" idx="4294967295"/>
          </p:nvPr>
        </p:nvSpPr>
        <p:spPr>
          <a:xfrm>
            <a:off x="2071688" y="1071563"/>
            <a:ext cx="4737100" cy="1143000"/>
          </a:xfrm>
          <a:ln/>
        </p:spPr>
        <p:txBody>
          <a:bodyPr/>
          <a:lstStyle/>
          <a:p>
            <a:r>
              <a:rPr lang="zh-CN" altLang="en-US" sz="32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板书设计</a:t>
            </a: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1143000" y="2286000"/>
            <a:ext cx="5976938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066800"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奴隶英雄</a:t>
            </a:r>
          </a:p>
          <a:p>
            <a:pPr indent="1066800"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   时间     公元前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73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pPr indent="1066800">
              <a:lnSpc>
                <a:spcPct val="15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地点     斗兽场</a:t>
            </a:r>
          </a:p>
          <a:p>
            <a:pPr indent="1066800"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       人物     贵族  奴隶  狮子</a:t>
            </a:r>
          </a:p>
          <a:p>
            <a:pPr indent="1066800"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布景     栅栏  铁锁</a:t>
            </a:r>
          </a:p>
          <a:p>
            <a:pPr indent="1066800" algn="ctr">
              <a:lnSpc>
                <a:spcPct val="150000"/>
              </a:lnSpc>
            </a:pP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928670"/>
            <a:ext cx="2657456" cy="113543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3429000" y="1143000"/>
            <a:ext cx="3008313" cy="738188"/>
          </a:xfrm>
          <a:ln/>
        </p:spPr>
        <p:txBody>
          <a:bodyPr/>
          <a:lstStyle/>
          <a:p>
            <a:pPr algn="l"/>
            <a:r>
              <a:rPr lang="zh-CN" altLang="en-US" sz="36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教学目标</a:t>
            </a:r>
            <a:endParaRPr lang="zh-CN" altLang="zh-CN" sz="360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47700" y="1857375"/>
            <a:ext cx="8496300" cy="56324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一、知识与技能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认识本课的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个生字“隶”“栅”“虏”。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初步了解戏剧。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二、过程与方法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分角色朗读课文。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理解课文，了解奴隶起义的必然性。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三、情感态度和价值观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感受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罗马时期万恶的贵族罪恶和奴隶们的悲惨命运。      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3" descr="5459593_181121183110_2.jpg"/>
          <p:cNvPicPr>
            <a:picLocks noChangeAspect="1"/>
          </p:cNvPicPr>
          <p:nvPr/>
        </p:nvPicPr>
        <p:blipFill>
          <a:blip r:embed="rId2"/>
          <a:srcRect l="3549" r="4326" b="8002"/>
          <a:stretch>
            <a:fillRect/>
          </a:stretch>
        </p:blipFill>
        <p:spPr bwMode="auto">
          <a:xfrm>
            <a:off x="323850" y="1341438"/>
            <a:ext cx="8423275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836613"/>
            <a:ext cx="1785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矩形 2"/>
          <p:cNvSpPr>
            <a:spLocks noChangeArrowheads="1"/>
          </p:cNvSpPr>
          <p:nvPr/>
        </p:nvSpPr>
        <p:spPr bwMode="auto">
          <a:xfrm>
            <a:off x="3357563" y="1000125"/>
            <a:ext cx="1262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我会读</a:t>
            </a:r>
            <a:endParaRPr lang="en-US" altLang="zh-CN" sz="2800" b="1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723" name="组合 14"/>
          <p:cNvGrpSpPr>
            <a:grpSpLocks/>
          </p:cNvGrpSpPr>
          <p:nvPr/>
        </p:nvGrpSpPr>
        <p:grpSpPr bwMode="auto">
          <a:xfrm>
            <a:off x="0" y="1341438"/>
            <a:ext cx="2943225" cy="1727200"/>
            <a:chOff x="0" y="2420888"/>
            <a:chExt cx="2267744" cy="1298561"/>
          </a:xfrm>
        </p:grpSpPr>
        <p:sp>
          <p:nvSpPr>
            <p:cNvPr id="30760" name="Text Box 12"/>
            <p:cNvSpPr txBox="1">
              <a:spLocks noChangeArrowheads="1"/>
            </p:cNvSpPr>
            <p:nvPr/>
          </p:nvSpPr>
          <p:spPr bwMode="auto">
            <a:xfrm>
              <a:off x="971191" y="2852946"/>
              <a:ext cx="1296553" cy="393373"/>
            </a:xfrm>
            <a:prstGeom prst="rect">
              <a:avLst/>
            </a:prstGeom>
            <a:solidFill>
              <a:schemeClr val="bg1"/>
            </a:solidFill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栅  栏</a:t>
              </a:r>
            </a:p>
          </p:txBody>
        </p:sp>
        <p:grpSp>
          <p:nvGrpSpPr>
            <p:cNvPr id="30761" name="组合 13"/>
            <p:cNvGrpSpPr>
              <a:grpSpLocks/>
            </p:cNvGrpSpPr>
            <p:nvPr/>
          </p:nvGrpSpPr>
          <p:grpSpPr bwMode="auto">
            <a:xfrm>
              <a:off x="0" y="2420888"/>
              <a:ext cx="1199844" cy="1298561"/>
              <a:chOff x="345909" y="1719244"/>
              <a:chExt cx="1199844" cy="1298561"/>
            </a:xfrm>
          </p:grpSpPr>
          <p:pic>
            <p:nvPicPr>
              <p:cNvPr id="30762" name="Picture 13" descr="1532283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120267">
                <a:off x="345909" y="1719244"/>
                <a:ext cx="1076901" cy="129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63" name="TextBox 8"/>
              <p:cNvSpPr txBox="1">
                <a:spLocks noChangeArrowheads="1"/>
              </p:cNvSpPr>
              <p:nvPr/>
            </p:nvSpPr>
            <p:spPr bwMode="auto">
              <a:xfrm>
                <a:off x="1403875" y="2133399"/>
                <a:ext cx="141878" cy="4356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zh-CN" altLang="en-US" sz="3200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0724" name="组合 12"/>
          <p:cNvGrpSpPr>
            <a:grpSpLocks/>
          </p:cNvGrpSpPr>
          <p:nvPr/>
        </p:nvGrpSpPr>
        <p:grpSpPr bwMode="auto">
          <a:xfrm>
            <a:off x="3203575" y="1484313"/>
            <a:ext cx="2659063" cy="1576387"/>
            <a:chOff x="4813578" y="1718491"/>
            <a:chExt cx="2206694" cy="1320155"/>
          </a:xfrm>
        </p:grpSpPr>
        <p:sp>
          <p:nvSpPr>
            <p:cNvPr id="30758" name="Text Box 15"/>
            <p:cNvSpPr txBox="1">
              <a:spLocks noChangeArrowheads="1"/>
            </p:cNvSpPr>
            <p:nvPr/>
          </p:nvSpPr>
          <p:spPr bwMode="auto">
            <a:xfrm>
              <a:off x="5723922" y="2061492"/>
              <a:ext cx="1296350" cy="489723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奴  隶</a:t>
              </a:r>
            </a:p>
          </p:txBody>
        </p:sp>
        <p:pic>
          <p:nvPicPr>
            <p:cNvPr id="30759" name="Picture 16" descr="153228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35194">
              <a:off x="4813578" y="1718491"/>
              <a:ext cx="925513" cy="1320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5" name="组合 18"/>
          <p:cNvGrpSpPr>
            <a:grpSpLocks/>
          </p:cNvGrpSpPr>
          <p:nvPr/>
        </p:nvGrpSpPr>
        <p:grpSpPr bwMode="auto">
          <a:xfrm>
            <a:off x="6084888" y="1484313"/>
            <a:ext cx="2808287" cy="1439862"/>
            <a:chOff x="5868144" y="1484784"/>
            <a:chExt cx="2809056" cy="1440160"/>
          </a:xfrm>
        </p:grpSpPr>
        <p:sp>
          <p:nvSpPr>
            <p:cNvPr id="30756" name="Text Box 30"/>
            <p:cNvSpPr txBox="1">
              <a:spLocks noChangeArrowheads="1"/>
            </p:cNvSpPr>
            <p:nvPr/>
          </p:nvSpPr>
          <p:spPr bwMode="auto">
            <a:xfrm>
              <a:off x="6876482" y="1916673"/>
              <a:ext cx="1800718" cy="584896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打  乏</a:t>
              </a:r>
            </a:p>
          </p:txBody>
        </p:sp>
        <p:pic>
          <p:nvPicPr>
            <p:cNvPr id="30757" name="Picture 31" descr="1532281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1484784"/>
              <a:ext cx="108012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6" name="组合 19"/>
          <p:cNvGrpSpPr>
            <a:grpSpLocks/>
          </p:cNvGrpSpPr>
          <p:nvPr/>
        </p:nvGrpSpPr>
        <p:grpSpPr bwMode="auto">
          <a:xfrm>
            <a:off x="3203575" y="3141663"/>
            <a:ext cx="2943225" cy="1727200"/>
            <a:chOff x="0" y="2420888"/>
            <a:chExt cx="2267744" cy="1298561"/>
          </a:xfrm>
        </p:grpSpPr>
        <p:sp>
          <p:nvSpPr>
            <p:cNvPr id="30752" name="Text Box 12"/>
            <p:cNvSpPr txBox="1">
              <a:spLocks noChangeArrowheads="1"/>
            </p:cNvSpPr>
            <p:nvPr/>
          </p:nvSpPr>
          <p:spPr bwMode="auto">
            <a:xfrm>
              <a:off x="971600" y="2852936"/>
              <a:ext cx="1296144" cy="523220"/>
            </a:xfrm>
            <a:prstGeom prst="rect">
              <a:avLst/>
            </a:prstGeom>
            <a:solidFill>
              <a:schemeClr val="bg1"/>
            </a:solidFill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  </a:t>
              </a:r>
            </a:p>
          </p:txBody>
        </p:sp>
        <p:grpSp>
          <p:nvGrpSpPr>
            <p:cNvPr id="30753" name="组合 13"/>
            <p:cNvGrpSpPr>
              <a:grpSpLocks/>
            </p:cNvGrpSpPr>
            <p:nvPr/>
          </p:nvGrpSpPr>
          <p:grpSpPr bwMode="auto">
            <a:xfrm>
              <a:off x="0" y="2420888"/>
              <a:ext cx="2020362" cy="1298561"/>
              <a:chOff x="345909" y="1719244"/>
              <a:chExt cx="2020362" cy="1298561"/>
            </a:xfrm>
          </p:grpSpPr>
          <p:pic>
            <p:nvPicPr>
              <p:cNvPr id="30754" name="Picture 13" descr="1532283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120267">
                <a:off x="345909" y="1719244"/>
                <a:ext cx="1076901" cy="129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55" name="TextBox 23"/>
              <p:cNvSpPr txBox="1">
                <a:spLocks noChangeArrowheads="1"/>
              </p:cNvSpPr>
              <p:nvPr/>
            </p:nvSpPr>
            <p:spPr bwMode="auto">
              <a:xfrm>
                <a:off x="1403875" y="2133399"/>
                <a:ext cx="962396" cy="439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>
                    <a:latin typeface="微软雅黑" pitchFamily="34" charset="-122"/>
                    <a:ea typeface="微软雅黑" pitchFamily="34" charset="-122"/>
                  </a:rPr>
                  <a:t>铁  笼</a:t>
                </a:r>
              </a:p>
            </p:txBody>
          </p:sp>
        </p:grpSp>
      </p:grpSp>
      <p:grpSp>
        <p:nvGrpSpPr>
          <p:cNvPr id="30727" name="组合 24"/>
          <p:cNvGrpSpPr>
            <a:grpSpLocks/>
          </p:cNvGrpSpPr>
          <p:nvPr/>
        </p:nvGrpSpPr>
        <p:grpSpPr bwMode="auto">
          <a:xfrm>
            <a:off x="0" y="3284538"/>
            <a:ext cx="2808288" cy="1439862"/>
            <a:chOff x="5868144" y="1484784"/>
            <a:chExt cx="2809056" cy="1440160"/>
          </a:xfrm>
        </p:grpSpPr>
        <p:sp>
          <p:nvSpPr>
            <p:cNvPr id="30750" name="Text Box 30"/>
            <p:cNvSpPr txBox="1">
              <a:spLocks noChangeArrowheads="1"/>
            </p:cNvSpPr>
            <p:nvPr/>
          </p:nvSpPr>
          <p:spPr bwMode="auto">
            <a:xfrm>
              <a:off x="6876482" y="1916673"/>
              <a:ext cx="1800718" cy="584896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绊 倒</a:t>
              </a:r>
            </a:p>
          </p:txBody>
        </p:sp>
        <p:pic>
          <p:nvPicPr>
            <p:cNvPr id="30751" name="Picture 31" descr="1532281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1484784"/>
              <a:ext cx="108012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8" name="组合 27"/>
          <p:cNvGrpSpPr>
            <a:grpSpLocks/>
          </p:cNvGrpSpPr>
          <p:nvPr/>
        </p:nvGrpSpPr>
        <p:grpSpPr bwMode="auto">
          <a:xfrm>
            <a:off x="5940425" y="4868863"/>
            <a:ext cx="2659063" cy="1576387"/>
            <a:chOff x="4813578" y="1718491"/>
            <a:chExt cx="2206694" cy="1320155"/>
          </a:xfrm>
        </p:grpSpPr>
        <p:sp>
          <p:nvSpPr>
            <p:cNvPr id="30748" name="Text Box 15"/>
            <p:cNvSpPr txBox="1">
              <a:spLocks noChangeArrowheads="1"/>
            </p:cNvSpPr>
            <p:nvPr/>
          </p:nvSpPr>
          <p:spPr bwMode="auto">
            <a:xfrm>
              <a:off x="5723922" y="2061492"/>
              <a:ext cx="1296350" cy="489723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残  杀</a:t>
              </a:r>
            </a:p>
          </p:txBody>
        </p:sp>
        <p:pic>
          <p:nvPicPr>
            <p:cNvPr id="30749" name="Picture 16" descr="153228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35194">
              <a:off x="4813578" y="1718491"/>
              <a:ext cx="925513" cy="1320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9" name="组合 33"/>
          <p:cNvGrpSpPr>
            <a:grpSpLocks/>
          </p:cNvGrpSpPr>
          <p:nvPr/>
        </p:nvGrpSpPr>
        <p:grpSpPr bwMode="auto">
          <a:xfrm>
            <a:off x="6372225" y="3213100"/>
            <a:ext cx="2447925" cy="1547813"/>
            <a:chOff x="6372200" y="3212976"/>
            <a:chExt cx="2448272" cy="1548061"/>
          </a:xfrm>
        </p:grpSpPr>
        <p:pic>
          <p:nvPicPr>
            <p:cNvPr id="30745" name="Picture 28" descr="153228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72200" y="3212976"/>
              <a:ext cx="928850" cy="1548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46" name="Text Box 27"/>
            <p:cNvSpPr txBox="1">
              <a:spLocks noChangeArrowheads="1"/>
            </p:cNvSpPr>
            <p:nvPr/>
          </p:nvSpPr>
          <p:spPr bwMode="auto">
            <a:xfrm>
              <a:off x="7236296" y="3789040"/>
              <a:ext cx="1584176" cy="523220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</a:t>
              </a:r>
            </a:p>
          </p:txBody>
        </p:sp>
        <p:sp>
          <p:nvSpPr>
            <p:cNvPr id="30747" name="TextBox 32"/>
            <p:cNvSpPr txBox="1">
              <a:spLocks noChangeArrowheads="1"/>
            </p:cNvSpPr>
            <p:nvPr/>
          </p:nvSpPr>
          <p:spPr bwMode="auto">
            <a:xfrm>
              <a:off x="7451853" y="3716294"/>
              <a:ext cx="1249237" cy="584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激  烈</a:t>
              </a:r>
            </a:p>
          </p:txBody>
        </p:sp>
      </p:grpSp>
      <p:grpSp>
        <p:nvGrpSpPr>
          <p:cNvPr id="30730" name="组合 37"/>
          <p:cNvGrpSpPr>
            <a:grpSpLocks/>
          </p:cNvGrpSpPr>
          <p:nvPr/>
        </p:nvGrpSpPr>
        <p:grpSpPr bwMode="auto">
          <a:xfrm>
            <a:off x="60325" y="4935538"/>
            <a:ext cx="2927350" cy="1517650"/>
            <a:chOff x="59674" y="4935886"/>
            <a:chExt cx="2928149" cy="1516894"/>
          </a:xfrm>
        </p:grpSpPr>
        <p:sp>
          <p:nvSpPr>
            <p:cNvPr id="30743" name="Text Box 6"/>
            <p:cNvSpPr txBox="1">
              <a:spLocks noChangeArrowheads="1"/>
            </p:cNvSpPr>
            <p:nvPr/>
          </p:nvSpPr>
          <p:spPr bwMode="auto">
            <a:xfrm>
              <a:off x="1187107" y="5445220"/>
              <a:ext cx="1800716" cy="584484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抛  向</a:t>
              </a:r>
            </a:p>
          </p:txBody>
        </p:sp>
        <p:pic>
          <p:nvPicPr>
            <p:cNvPr id="30744" name="Picture 7" descr="1532281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273281">
              <a:off x="59674" y="4935886"/>
              <a:ext cx="1257964" cy="1516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31" name="组合 41"/>
          <p:cNvGrpSpPr>
            <a:grpSpLocks/>
          </p:cNvGrpSpPr>
          <p:nvPr/>
        </p:nvGrpSpPr>
        <p:grpSpPr bwMode="auto">
          <a:xfrm>
            <a:off x="3276600" y="5084763"/>
            <a:ext cx="2808288" cy="1389062"/>
            <a:chOff x="3275856" y="5085184"/>
            <a:chExt cx="2808734" cy="1389273"/>
          </a:xfrm>
        </p:grpSpPr>
        <p:sp>
          <p:nvSpPr>
            <p:cNvPr id="30741" name="Text Box 33"/>
            <p:cNvSpPr txBox="1">
              <a:spLocks noChangeArrowheads="1"/>
            </p:cNvSpPr>
            <p:nvPr/>
          </p:nvSpPr>
          <p:spPr bwMode="auto">
            <a:xfrm>
              <a:off x="4428564" y="5445601"/>
              <a:ext cx="1656026" cy="584864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锁  链</a:t>
              </a:r>
            </a:p>
          </p:txBody>
        </p:sp>
        <p:pic>
          <p:nvPicPr>
            <p:cNvPr id="30742" name="Picture 34" descr="153228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5856" y="5085184"/>
              <a:ext cx="1152128" cy="138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" name="TextBox 42"/>
          <p:cNvSpPr txBox="1"/>
          <p:nvPr/>
        </p:nvSpPr>
        <p:spPr>
          <a:xfrm>
            <a:off x="1476375" y="1268413"/>
            <a:ext cx="7635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zh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Arial" panose="020B0604020202020204" pitchFamily="34" charset="0"/>
              </a:rPr>
              <a:t>à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219700" y="1268413"/>
            <a:ext cx="365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cs typeface="Arial" charset="0"/>
              </a:rPr>
              <a:t>lì</a:t>
            </a:r>
            <a:endParaRPr lang="zh-CN" altLang="en-US" sz="28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8101013" y="1268413"/>
            <a:ext cx="463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cs typeface="Arial" charset="0"/>
              </a:rPr>
              <a:t>f</a:t>
            </a:r>
            <a:r>
              <a:rPr lang="en-US" altLang="zh-CN" sz="2800" b="1">
                <a:solidFill>
                  <a:srgbClr val="FF0000"/>
                </a:solidFill>
                <a:latin typeface="宋体" charset="-122"/>
                <a:cs typeface="Arial" charset="0"/>
              </a:rPr>
              <a:t>á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258888" y="3068638"/>
            <a:ext cx="785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cs typeface="Arial" charset="0"/>
              </a:rPr>
              <a:t>b</a:t>
            </a:r>
            <a:r>
              <a:rPr lang="en-US" altLang="zh-CN" sz="2800" b="1">
                <a:solidFill>
                  <a:srgbClr val="FF0000"/>
                </a:solidFill>
                <a:latin typeface="宋体" charset="-122"/>
                <a:cs typeface="Arial" charset="0"/>
              </a:rPr>
              <a:t>à</a:t>
            </a:r>
            <a:r>
              <a:rPr lang="en-US" altLang="zh-CN" sz="2800">
                <a:solidFill>
                  <a:srgbClr val="FF0000"/>
                </a:solidFill>
                <a:cs typeface="Arial" charset="0"/>
              </a:rPr>
              <a:t>n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219700" y="3068638"/>
            <a:ext cx="866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cs typeface="Arial" charset="0"/>
              </a:rPr>
              <a:t>lóng</a:t>
            </a:r>
            <a:endParaRPr lang="en-US" altLang="zh-CN" sz="2800">
              <a:solidFill>
                <a:srgbClr val="FF0000"/>
              </a:solidFill>
              <a:latin typeface="宋体" charset="-122"/>
              <a:cs typeface="Arial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524750" y="3141663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cs typeface="Arial" charset="0"/>
              </a:rPr>
              <a:t>jī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187450" y="4724400"/>
            <a:ext cx="785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cs typeface="Arial" charset="0"/>
              </a:rPr>
              <a:t>p</a:t>
            </a:r>
            <a:r>
              <a:rPr lang="en-US" altLang="zh-CN" sz="2800" b="1">
                <a:solidFill>
                  <a:srgbClr val="FF0000"/>
                </a:solidFill>
                <a:latin typeface="宋体" charset="-122"/>
                <a:cs typeface="Arial" charset="0"/>
              </a:rPr>
              <a:t>ā</a:t>
            </a:r>
            <a:r>
              <a:rPr lang="en-US" altLang="zh-CN" sz="2800">
                <a:solidFill>
                  <a:srgbClr val="FF0000"/>
                </a:solidFill>
                <a:cs typeface="Arial" charset="0"/>
              </a:rPr>
              <a:t>o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00563" y="4724400"/>
            <a:ext cx="765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cs typeface="Arial" charset="0"/>
              </a:rPr>
              <a:t>suǒ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092950" y="4581525"/>
            <a:ext cx="7651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Arial" panose="020B0604020202020204" pitchFamily="34" charset="0"/>
              </a:rPr>
              <a:t>á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5" descr="5148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矩形 4"/>
          <p:cNvSpPr>
            <a:spLocks noChangeArrowheads="1"/>
          </p:cNvSpPr>
          <p:nvPr/>
        </p:nvSpPr>
        <p:spPr bwMode="auto">
          <a:xfrm>
            <a:off x="1116013" y="1700213"/>
            <a:ext cx="4492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什么是剧本？什么是戏剧？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68313" y="2730500"/>
            <a:ext cx="6335712" cy="28384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>
              <a:lnSpc>
                <a:spcPct val="13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 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剧本是一种文学形式，是戏剧艺术创作的文本基础，编导与演员根据剧本进行演出。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eaLnBrk="0" hangingPunct="0">
              <a:lnSpc>
                <a:spcPct val="13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  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文学上的戏剧概念是指为戏剧表演所创作的脚本，即剧本。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7" descr="10243401.jpg"/>
          <p:cNvPicPr>
            <a:picLocks noChangeAspect="1"/>
          </p:cNvPicPr>
          <p:nvPr/>
        </p:nvPicPr>
        <p:blipFill>
          <a:blip r:embed="rId2"/>
          <a:srcRect b="8002"/>
          <a:stretch>
            <a:fillRect/>
          </a:stretch>
        </p:blipFill>
        <p:spPr bwMode="auto">
          <a:xfrm>
            <a:off x="0" y="981075"/>
            <a:ext cx="76676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矩形 5"/>
          <p:cNvSpPr>
            <a:spLocks noChangeArrowheads="1"/>
          </p:cNvSpPr>
          <p:nvPr/>
        </p:nvSpPr>
        <p:spPr bwMode="auto">
          <a:xfrm>
            <a:off x="4787900" y="4508500"/>
            <a:ext cx="1979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地点在哪？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740650" y="1268413"/>
            <a:ext cx="615950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indent="266700"/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罗马城里，科里色姆斗兽场上。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3" descr="t01879581950362fd17.jpg"/>
          <p:cNvPicPr>
            <a:picLocks noChangeAspect="1"/>
          </p:cNvPicPr>
          <p:nvPr/>
        </p:nvPicPr>
        <p:blipFill>
          <a:blip r:embed="rId2"/>
          <a:srcRect l="3539" t="4597" r="8263" b="8041"/>
          <a:stretch>
            <a:fillRect/>
          </a:stretch>
        </p:blipFill>
        <p:spPr bwMode="auto">
          <a:xfrm>
            <a:off x="0" y="1341438"/>
            <a:ext cx="91440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195513" y="1052513"/>
            <a:ext cx="3024187" cy="5238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>
              <a:defRPr/>
            </a:pPr>
            <a:r>
              <a:rPr 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人物有哪些人？</a:t>
            </a:r>
            <a:endParaRPr 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1"/>
          <p:cNvGrpSpPr>
            <a:grpSpLocks/>
          </p:cNvGrpSpPr>
          <p:nvPr/>
        </p:nvGrpSpPr>
        <p:grpSpPr bwMode="auto">
          <a:xfrm>
            <a:off x="1042988" y="2636838"/>
            <a:ext cx="1873250" cy="1152525"/>
            <a:chOff x="1043608" y="2636912"/>
            <a:chExt cx="1872208" cy="1152128"/>
          </a:xfrm>
        </p:grpSpPr>
        <p:pic>
          <p:nvPicPr>
            <p:cNvPr id="33817" name="图片 6" descr="11887979_172852543000_2.jpg"/>
            <p:cNvPicPr>
              <a:picLocks noChangeAspect="1"/>
            </p:cNvPicPr>
            <p:nvPr/>
          </p:nvPicPr>
          <p:blipFill>
            <a:blip r:embed="rId3"/>
            <a:srcRect l="64720" t="16489" r="1962" b="51186"/>
            <a:stretch>
              <a:fillRect/>
            </a:stretch>
          </p:blipFill>
          <p:spPr bwMode="auto">
            <a:xfrm>
              <a:off x="1115616" y="2636912"/>
              <a:ext cx="1800200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8" name="矩形 13"/>
            <p:cNvSpPr>
              <a:spLocks noChangeArrowheads="1"/>
            </p:cNvSpPr>
            <p:nvPr/>
          </p:nvSpPr>
          <p:spPr bwMode="auto">
            <a:xfrm>
              <a:off x="1043608" y="2708920"/>
              <a:ext cx="162095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微软雅黑" pitchFamily="34" charset="-122"/>
                  <a:ea typeface="微软雅黑" pitchFamily="34" charset="-122"/>
                </a:rPr>
                <a:t>斯巴达克</a:t>
              </a:r>
              <a:endParaRPr lang="zh-CN" altLang="en-US" sz="2800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7"/>
          <p:cNvGrpSpPr>
            <a:grpSpLocks/>
          </p:cNvGrpSpPr>
          <p:nvPr/>
        </p:nvGrpSpPr>
        <p:grpSpPr bwMode="auto">
          <a:xfrm>
            <a:off x="4500563" y="3860800"/>
            <a:ext cx="2232025" cy="1512888"/>
            <a:chOff x="4499992" y="3861048"/>
            <a:chExt cx="2232248" cy="1512168"/>
          </a:xfrm>
        </p:grpSpPr>
        <p:pic>
          <p:nvPicPr>
            <p:cNvPr id="33815" name="图片 5" descr="11887979_172852543000_2.jpg"/>
            <p:cNvPicPr>
              <a:picLocks noChangeAspect="1"/>
            </p:cNvPicPr>
            <p:nvPr/>
          </p:nvPicPr>
          <p:blipFill>
            <a:blip r:embed="rId3"/>
            <a:srcRect l="34250" t="16837" r="38976" b="50000"/>
            <a:stretch>
              <a:fillRect/>
            </a:stretch>
          </p:blipFill>
          <p:spPr bwMode="auto">
            <a:xfrm>
              <a:off x="4499992" y="3861048"/>
              <a:ext cx="2232248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6" name="矩形 14"/>
            <p:cNvSpPr>
              <a:spLocks noChangeArrowheads="1"/>
            </p:cNvSpPr>
            <p:nvPr/>
          </p:nvSpPr>
          <p:spPr bwMode="auto">
            <a:xfrm>
              <a:off x="4860032" y="4293096"/>
              <a:ext cx="12618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微软雅黑" pitchFamily="34" charset="-122"/>
                  <a:ea typeface="微软雅黑" pitchFamily="34" charset="-122"/>
                </a:rPr>
                <a:t>司令官</a:t>
              </a:r>
              <a:endParaRPr lang="zh-CN" altLang="en-US" sz="2800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26"/>
          <p:cNvGrpSpPr>
            <a:grpSpLocks/>
          </p:cNvGrpSpPr>
          <p:nvPr/>
        </p:nvGrpSpPr>
        <p:grpSpPr bwMode="auto">
          <a:xfrm>
            <a:off x="2771775" y="4005263"/>
            <a:ext cx="1811338" cy="1411287"/>
            <a:chOff x="2771800" y="4005064"/>
            <a:chExt cx="1811033" cy="1411357"/>
          </a:xfrm>
        </p:grpSpPr>
        <p:pic>
          <p:nvPicPr>
            <p:cNvPr id="33813" name="图片 12" descr="3443212_211849014805_2.jpg"/>
            <p:cNvPicPr>
              <a:picLocks noChangeAspect="1"/>
            </p:cNvPicPr>
            <p:nvPr/>
          </p:nvPicPr>
          <p:blipFill>
            <a:blip r:embed="rId4"/>
            <a:srcRect l="3731" t="2751" r="56381" b="48950"/>
            <a:stretch>
              <a:fillRect/>
            </a:stretch>
          </p:blipFill>
          <p:spPr bwMode="auto">
            <a:xfrm>
              <a:off x="2771800" y="4005064"/>
              <a:ext cx="1811033" cy="1411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4" name="矩形 15"/>
            <p:cNvSpPr>
              <a:spLocks noChangeArrowheads="1"/>
            </p:cNvSpPr>
            <p:nvPr/>
          </p:nvSpPr>
          <p:spPr bwMode="auto">
            <a:xfrm>
              <a:off x="3059832" y="4437112"/>
              <a:ext cx="12618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微软雅黑" pitchFamily="34" charset="-122"/>
                  <a:ea typeface="微软雅黑" pitchFamily="34" charset="-122"/>
                </a:rPr>
                <a:t>贵妇人</a:t>
              </a:r>
              <a:endParaRPr lang="zh-CN" altLang="en-US" sz="2800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23"/>
          <p:cNvGrpSpPr>
            <a:grpSpLocks/>
          </p:cNvGrpSpPr>
          <p:nvPr/>
        </p:nvGrpSpPr>
        <p:grpSpPr bwMode="auto">
          <a:xfrm>
            <a:off x="4787900" y="2205038"/>
            <a:ext cx="1811338" cy="1411287"/>
            <a:chOff x="4788024" y="2204864"/>
            <a:chExt cx="1811033" cy="1411357"/>
          </a:xfrm>
        </p:grpSpPr>
        <p:pic>
          <p:nvPicPr>
            <p:cNvPr id="33811" name="图片 8" descr="3443212_211849014805_2.jpg"/>
            <p:cNvPicPr>
              <a:picLocks noChangeAspect="1"/>
            </p:cNvPicPr>
            <p:nvPr/>
          </p:nvPicPr>
          <p:blipFill>
            <a:blip r:embed="rId4"/>
            <a:srcRect l="3731" t="2751" r="56381" b="48950"/>
            <a:stretch>
              <a:fillRect/>
            </a:stretch>
          </p:blipFill>
          <p:spPr bwMode="auto">
            <a:xfrm>
              <a:off x="4788024" y="2204864"/>
              <a:ext cx="1811033" cy="1411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2" name="矩形 16"/>
            <p:cNvSpPr>
              <a:spLocks noChangeArrowheads="1"/>
            </p:cNvSpPr>
            <p:nvPr/>
          </p:nvSpPr>
          <p:spPr bwMode="auto">
            <a:xfrm>
              <a:off x="5220072" y="2708920"/>
              <a:ext cx="9028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微软雅黑" pitchFamily="34" charset="-122"/>
                  <a:ea typeface="微软雅黑" pitchFamily="34" charset="-122"/>
                </a:rPr>
                <a:t>武官</a:t>
              </a:r>
              <a:endParaRPr lang="zh-CN" altLang="en-US" sz="2800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28"/>
          <p:cNvGrpSpPr>
            <a:grpSpLocks/>
          </p:cNvGrpSpPr>
          <p:nvPr/>
        </p:nvGrpSpPr>
        <p:grpSpPr bwMode="auto">
          <a:xfrm>
            <a:off x="6516688" y="3860800"/>
            <a:ext cx="1871662" cy="1223963"/>
            <a:chOff x="6516216" y="3861048"/>
            <a:chExt cx="1872208" cy="1224136"/>
          </a:xfrm>
        </p:grpSpPr>
        <p:pic>
          <p:nvPicPr>
            <p:cNvPr id="33809" name="图片 9" descr="11887979_172852543000_2.jpg"/>
            <p:cNvPicPr>
              <a:picLocks noChangeAspect="1"/>
            </p:cNvPicPr>
            <p:nvPr/>
          </p:nvPicPr>
          <p:blipFill>
            <a:blip r:embed="rId3"/>
            <a:srcRect l="63387" t="14468" r="1962" b="51186"/>
            <a:stretch>
              <a:fillRect/>
            </a:stretch>
          </p:blipFill>
          <p:spPr bwMode="auto">
            <a:xfrm>
              <a:off x="6516216" y="3861048"/>
              <a:ext cx="1872208" cy="1224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0" name="矩形 17"/>
            <p:cNvSpPr>
              <a:spLocks noChangeArrowheads="1"/>
            </p:cNvSpPr>
            <p:nvPr/>
          </p:nvSpPr>
          <p:spPr bwMode="auto">
            <a:xfrm>
              <a:off x="6588224" y="4149080"/>
              <a:ext cx="162095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微软雅黑" pitchFamily="34" charset="-122"/>
                  <a:ea typeface="微软雅黑" pitchFamily="34" charset="-122"/>
                </a:rPr>
                <a:t>奴隶十人</a:t>
              </a:r>
              <a:endParaRPr lang="zh-CN" altLang="en-US" sz="2800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3059113" y="2276475"/>
            <a:ext cx="1547812" cy="1439863"/>
            <a:chOff x="3059832" y="2276872"/>
            <a:chExt cx="1547664" cy="1440160"/>
          </a:xfrm>
        </p:grpSpPr>
        <p:pic>
          <p:nvPicPr>
            <p:cNvPr id="33807" name="图片 7" descr="11887979_172852543000_2.jpg"/>
            <p:cNvPicPr>
              <a:picLocks noChangeAspect="1"/>
            </p:cNvPicPr>
            <p:nvPr/>
          </p:nvPicPr>
          <p:blipFill>
            <a:blip r:embed="rId3"/>
            <a:srcRect t="59476" r="83075" b="16837"/>
            <a:stretch>
              <a:fillRect/>
            </a:stretch>
          </p:blipFill>
          <p:spPr bwMode="auto">
            <a:xfrm>
              <a:off x="3059832" y="2276872"/>
              <a:ext cx="1547664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8" name="矩形 18"/>
            <p:cNvSpPr>
              <a:spLocks noChangeArrowheads="1"/>
            </p:cNvSpPr>
            <p:nvPr/>
          </p:nvSpPr>
          <p:spPr bwMode="auto">
            <a:xfrm>
              <a:off x="3419872" y="2708920"/>
              <a:ext cx="9028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微软雅黑" pitchFamily="34" charset="-122"/>
                  <a:ea typeface="微软雅黑" pitchFamily="34" charset="-122"/>
                </a:rPr>
                <a:t>观众</a:t>
              </a:r>
              <a:endParaRPr lang="zh-CN" altLang="en-US" sz="2800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24"/>
          <p:cNvGrpSpPr>
            <a:grpSpLocks/>
          </p:cNvGrpSpPr>
          <p:nvPr/>
        </p:nvGrpSpPr>
        <p:grpSpPr bwMode="auto">
          <a:xfrm>
            <a:off x="6588125" y="2420938"/>
            <a:ext cx="1655763" cy="1266825"/>
            <a:chOff x="6588224" y="2420888"/>
            <a:chExt cx="1656184" cy="1267341"/>
          </a:xfrm>
        </p:grpSpPr>
        <p:pic>
          <p:nvPicPr>
            <p:cNvPr id="33805" name="图片 11" descr="3443212_211849014805_2.jpg"/>
            <p:cNvPicPr>
              <a:picLocks noChangeAspect="1"/>
            </p:cNvPicPr>
            <p:nvPr/>
          </p:nvPicPr>
          <p:blipFill>
            <a:blip r:embed="rId4"/>
            <a:srcRect l="53989" t="58400" r="11609" b="6950"/>
            <a:stretch>
              <a:fillRect/>
            </a:stretch>
          </p:blipFill>
          <p:spPr bwMode="auto">
            <a:xfrm>
              <a:off x="6588224" y="2420888"/>
              <a:ext cx="1656184" cy="1267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6" name="矩形 19"/>
            <p:cNvSpPr>
              <a:spLocks noChangeArrowheads="1"/>
            </p:cNvSpPr>
            <p:nvPr/>
          </p:nvSpPr>
          <p:spPr bwMode="auto">
            <a:xfrm>
              <a:off x="6948264" y="2780928"/>
              <a:ext cx="12618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微软雅黑" pitchFamily="34" charset="-122"/>
                  <a:ea typeface="微软雅黑" pitchFamily="34" charset="-122"/>
                </a:rPr>
                <a:t>音乐队</a:t>
              </a:r>
              <a:endParaRPr lang="zh-CN" altLang="en-US" sz="2800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25"/>
          <p:cNvGrpSpPr>
            <a:grpSpLocks/>
          </p:cNvGrpSpPr>
          <p:nvPr/>
        </p:nvGrpSpPr>
        <p:grpSpPr bwMode="auto">
          <a:xfrm>
            <a:off x="1042988" y="4005263"/>
            <a:ext cx="1547812" cy="1439862"/>
            <a:chOff x="1043608" y="4005064"/>
            <a:chExt cx="1547664" cy="1440160"/>
          </a:xfrm>
        </p:grpSpPr>
        <p:pic>
          <p:nvPicPr>
            <p:cNvPr id="33803" name="图片 10" descr="11887979_172852543000_2.jpg"/>
            <p:cNvPicPr>
              <a:picLocks noChangeAspect="1"/>
            </p:cNvPicPr>
            <p:nvPr/>
          </p:nvPicPr>
          <p:blipFill>
            <a:blip r:embed="rId3"/>
            <a:srcRect t="59476" r="83075" b="16837"/>
            <a:stretch>
              <a:fillRect/>
            </a:stretch>
          </p:blipFill>
          <p:spPr bwMode="auto">
            <a:xfrm>
              <a:off x="1043608" y="4005064"/>
              <a:ext cx="1547664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4" name="矩形 20"/>
            <p:cNvSpPr>
              <a:spLocks noChangeArrowheads="1"/>
            </p:cNvSpPr>
            <p:nvPr/>
          </p:nvSpPr>
          <p:spPr bwMode="auto">
            <a:xfrm>
              <a:off x="1259632" y="4437112"/>
              <a:ext cx="9028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微软雅黑" pitchFamily="34" charset="-122"/>
                  <a:ea typeface="微软雅黑" pitchFamily="34" charset="-122"/>
                </a:rPr>
                <a:t>狮子</a:t>
              </a:r>
              <a:endParaRPr lang="zh-CN" altLang="en-US" sz="2800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3" descr="609055_113603438132_2.jpg"/>
          <p:cNvPicPr>
            <a:picLocks noChangeAspect="1"/>
          </p:cNvPicPr>
          <p:nvPr/>
        </p:nvPicPr>
        <p:blipFill>
          <a:blip r:embed="rId2"/>
          <a:srcRect l="2074" t="1218" r="2074" b="3801"/>
          <a:stretch>
            <a:fillRect/>
          </a:stretch>
        </p:blipFill>
        <p:spPr bwMode="auto">
          <a:xfrm>
            <a:off x="0" y="765175"/>
            <a:ext cx="91440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124075" y="1628775"/>
            <a:ext cx="4932363" cy="19558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defRPr/>
            </a:pPr>
            <a:r>
              <a:rPr 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课文题目写的题目是奴隶英雄，那这篇课文讲的奴隶英雄是谁？</a:t>
            </a:r>
            <a:endParaRPr 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203575" y="3644900"/>
            <a:ext cx="3816350" cy="1758950"/>
            <a:chOff x="1837" y="2931"/>
            <a:chExt cx="1724" cy="1108"/>
          </a:xfrm>
        </p:grpSpPr>
        <p:pic>
          <p:nvPicPr>
            <p:cNvPr id="34820" name="Picture 19" descr="153228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53901">
              <a:off x="1837" y="2931"/>
              <a:ext cx="1037" cy="1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1" name="Text Box 18"/>
            <p:cNvSpPr txBox="1">
              <a:spLocks noChangeArrowheads="1"/>
            </p:cNvSpPr>
            <p:nvPr/>
          </p:nvSpPr>
          <p:spPr bwMode="auto">
            <a:xfrm>
              <a:off x="2699" y="3249"/>
              <a:ext cx="862" cy="330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斯巴达克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3930650" y="1125538"/>
            <a:ext cx="5213350" cy="3355975"/>
            <a:chOff x="3930494" y="1124744"/>
            <a:chExt cx="5213506" cy="3356992"/>
          </a:xfrm>
        </p:grpSpPr>
        <p:pic>
          <p:nvPicPr>
            <p:cNvPr id="35843" name="图片 3" descr="97p58PICj2K_1024.jpg"/>
            <p:cNvPicPr>
              <a:picLocks noChangeAspect="1"/>
            </p:cNvPicPr>
            <p:nvPr/>
          </p:nvPicPr>
          <p:blipFill>
            <a:blip r:embed="rId2"/>
            <a:srcRect b="51050"/>
            <a:stretch>
              <a:fillRect/>
            </a:stretch>
          </p:blipFill>
          <p:spPr bwMode="auto">
            <a:xfrm>
              <a:off x="3930494" y="1124744"/>
              <a:ext cx="5213506" cy="3356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01" name="Rectangle 1"/>
            <p:cNvSpPr>
              <a:spLocks noChangeArrowheads="1"/>
            </p:cNvSpPr>
            <p:nvPr/>
          </p:nvSpPr>
          <p:spPr bwMode="auto">
            <a:xfrm>
              <a:off x="4932237" y="2493584"/>
              <a:ext cx="2808371" cy="1384720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anchor="ctr">
              <a:spAutoFit/>
            </a:bodyPr>
            <a:lstStyle/>
            <a:p>
              <a:pPr indent="266700">
                <a:defRPr/>
              </a:pPr>
              <a:r>
                <a:rPr 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charset="0"/>
                </a:rPr>
                <a:t>为什么要详细描写斗兽场的环境？</a:t>
              </a:r>
              <a:endParaRPr lang="zh-CN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5842" name="图片 5" descr="10512346_164552049335_2.jpg"/>
          <p:cNvPicPr>
            <a:picLocks noChangeAspect="1"/>
          </p:cNvPicPr>
          <p:nvPr/>
        </p:nvPicPr>
        <p:blipFill>
          <a:blip r:embed="rId3"/>
          <a:srcRect l="19551" t="3801" r="20599" b="4851"/>
          <a:stretch>
            <a:fillRect/>
          </a:stretch>
        </p:blipFill>
        <p:spPr bwMode="auto">
          <a:xfrm>
            <a:off x="1042988" y="1484313"/>
            <a:ext cx="297338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751</Words>
  <Application>WPS 演示</Application>
  <PresentationFormat>全屏显示(4:3)</PresentationFormat>
  <Paragraphs>80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Arial</vt:lpstr>
      <vt:lpstr>宋体</vt:lpstr>
      <vt:lpstr>Calibri</vt:lpstr>
      <vt:lpstr>微软雅黑</vt:lpstr>
      <vt:lpstr>+mn-ea</vt:lpstr>
      <vt:lpstr>默认设计模板</vt:lpstr>
      <vt:lpstr>幻灯片 1</vt:lpstr>
      <vt:lpstr>教学目标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布置作业 </vt:lpstr>
      <vt:lpstr>板书设计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28</cp:revision>
  <dcterms:created xsi:type="dcterms:W3CDTF">2016-06-22T11:48:00Z</dcterms:created>
  <dcterms:modified xsi:type="dcterms:W3CDTF">2017-11-09T01:45:06Z</dcterms:modified>
  <cp:category/>
</cp:coreProperties>
</file>