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5" r:id="rId2"/>
    <p:sldId id="338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9900"/>
    <a:srgbClr val="5F9B6A"/>
    <a:srgbClr val="FF00FF"/>
    <a:srgbClr val="9933FF"/>
    <a:srgbClr val="000000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82"/>
        <p:guide pos="2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B14FE41-45B4-49AD-B8DC-7B68C3ECBBCA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78ED978-4BB4-4F94-8AB2-CFCFC9D761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8954F-9035-44EB-8CAB-7E65D5405A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7FB54-A196-4841-934B-60C93E34C4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FC38-AC3E-4BB4-83B1-695366644B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564D7-F05F-4E66-BA2A-BF56986CDF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97ADE-51F0-41AB-A366-36B15744FE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A669B-D3DB-41D8-8442-F96ED39CA5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699B5-C751-440B-9496-5B92D6873C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E7A67-3A4D-4CF7-A14A-9F3E81FEDC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41B10-2D7B-479E-87AC-30E3A9A905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E5A21-E392-48A7-A2A6-AC307D511E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00D4C-B58B-4671-ABFE-426576B95D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8B30A31-F66C-4057-BDB2-B0DA6DB700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          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六年级上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3779838" y="1979613"/>
            <a:ext cx="3168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6600"/>
                </a:solidFill>
                <a:latin typeface="微软雅黑" pitchFamily="34" charset="-122"/>
                <a:sym typeface="+mn-ea"/>
              </a:rPr>
              <a:t>赤壁之战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t0146bcd89d79aa2c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341438"/>
            <a:ext cx="43434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AutoShape 14"/>
          <p:cNvSpPr>
            <a:spLocks noChangeArrowheads="1"/>
          </p:cNvSpPr>
          <p:nvPr/>
        </p:nvSpPr>
        <p:spPr bwMode="auto">
          <a:xfrm>
            <a:off x="250825" y="2276475"/>
            <a:ext cx="4932363" cy="15843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9E4C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lIns="2520000" anchor="ctr"/>
          <a:lstStyle/>
          <a:p>
            <a:pPr marL="355600" indent="-355600">
              <a:buClr>
                <a:srgbClr val="808000"/>
              </a:buClr>
              <a:buSzPct val="75000"/>
              <a:buFont typeface="Wingdings" pitchFamily="2" charset="2"/>
              <a:buChar char="l"/>
            </a:pPr>
            <a:endParaRPr lang="zh-CN" altLang="en-US"/>
          </a:p>
        </p:txBody>
      </p:sp>
      <p:pic>
        <p:nvPicPr>
          <p:cNvPr id="36867" name="Picture 28" descr="01章_05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3600"/>
            <a:ext cx="11160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23850" y="1268413"/>
            <a:ext cx="4103688" cy="57943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>
                <a:solidFill>
                  <a:srgbClr val="0099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曹操等黄盖投降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87400" y="2547938"/>
            <a:ext cx="4248150" cy="118903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曹操读了信有什么反应，从文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中哪句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话可以看出？</a:t>
            </a:r>
          </a:p>
        </p:txBody>
      </p:sp>
      <p:sp>
        <p:nvSpPr>
          <p:cNvPr id="26630" name="WordArt 8"/>
          <p:cNvSpPr>
            <a:spLocks noChangeArrowheads="1" noChangeShapeType="1" noTextEdit="1"/>
          </p:cNvSpPr>
          <p:nvPr/>
        </p:nvSpPr>
        <p:spPr bwMode="auto">
          <a:xfrm>
            <a:off x="1116013" y="4292600"/>
            <a:ext cx="4535487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很高兴，操大喜。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 animBg="1"/>
      <p:bldP spid="25607" grpId="0" bldLvl="0" animBg="1"/>
      <p:bldP spid="266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</p:txBody>
      </p:sp>
      <p:sp>
        <p:nvSpPr>
          <p:cNvPr id="37890" name="AutoShape 24"/>
          <p:cNvSpPr>
            <a:spLocks noChangeArrowheads="1"/>
          </p:cNvSpPr>
          <p:nvPr/>
        </p:nvSpPr>
        <p:spPr bwMode="auto">
          <a:xfrm>
            <a:off x="1619250" y="2316163"/>
            <a:ext cx="6246813" cy="3255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4E1C9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lIns="2520000" anchor="ctr"/>
          <a:lstStyle/>
          <a:p>
            <a:pPr marL="355600" indent="-355600">
              <a:buClr>
                <a:srgbClr val="336600"/>
              </a:buClr>
              <a:buSzPct val="75000"/>
              <a:buFont typeface="Wingdings" pitchFamily="2" charset="2"/>
              <a:buNone/>
            </a:pPr>
            <a:endParaRPr lang="zh-CN" altLang="en-US"/>
          </a:p>
        </p:txBody>
      </p:sp>
      <p:pic>
        <p:nvPicPr>
          <p:cNvPr id="37891" name="Picture 29" descr="01章_05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120900"/>
            <a:ext cx="10001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38138" y="931863"/>
            <a:ext cx="6337300" cy="57943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曹操为什么高兴？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3203575" y="4076700"/>
            <a:ext cx="2160588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790700" y="2806700"/>
            <a:ext cx="5903913" cy="20129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黄盖对他说：他要归顺曹操，而且现在时机正好。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当日东南风起甚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紧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。紧形容风大。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9" grpId="0" bldLvl="0" animBg="1"/>
      <p:bldP spid="2663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t0146bcd89d79aa2c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2963" y="1289050"/>
            <a:ext cx="43434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131763" y="665163"/>
            <a:ext cx="1873250" cy="10080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思考？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95288" y="2492375"/>
            <a:ext cx="4860925" cy="26511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在双方情况比较紧迫的情况下，周瑜和黄盖采用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什么方式攻打对方？为什么采用这种方式？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  <p:bldP spid="4813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060575"/>
            <a:ext cx="691356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022664" y="980728"/>
            <a:ext cx="29546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采用火攻</a:t>
            </a:r>
            <a:endParaRPr lang="zh-CN" altLang="en-US" sz="5400" b="1" dirty="0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2" name="Picture 10" descr="t0135dbf96d2df5f8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933825"/>
            <a:ext cx="2232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流程图: 可选过程 8"/>
          <p:cNvSpPr/>
          <p:nvPr/>
        </p:nvSpPr>
        <p:spPr bwMode="auto">
          <a:xfrm>
            <a:off x="292100" y="584200"/>
            <a:ext cx="6121400" cy="3741738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因为双方本来就是势力悬殊。据了解，曹操军队数量有</a:t>
            </a:r>
            <a:r>
              <a:rPr lang="en-US" altLang="zh-CN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80</a:t>
            </a:r>
            <a:r>
              <a:rPr lang="zh-CN" altLang="en-US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多万，而东吴军队却只有区区</a:t>
            </a:r>
            <a:r>
              <a:rPr lang="en-US" altLang="zh-CN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万多人，凭借强攻没有半分胜算。但是东吴士兵习水性，而曹操军队却坐不惯船，所以采用火攻的方法可谓是“妙计”。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2484438" y="4724400"/>
            <a:ext cx="2735262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妙计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07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Group 25"/>
          <p:cNvGrpSpPr>
            <a:grpSpLocks/>
          </p:cNvGrpSpPr>
          <p:nvPr/>
        </p:nvGrpSpPr>
        <p:grpSpPr bwMode="auto">
          <a:xfrm>
            <a:off x="2195513" y="1236663"/>
            <a:ext cx="5837237" cy="719137"/>
            <a:chOff x="0" y="0"/>
            <a:chExt cx="4334" cy="524"/>
          </a:xfrm>
        </p:grpSpPr>
        <p:sp>
          <p:nvSpPr>
            <p:cNvPr id="29704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4334" cy="52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3399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25400" dir="54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algn="ctr" latinLnBrk="1">
                <a:buFont typeface="Arial" panose="020B0604020202020204" pitchFamily="34" charset="0"/>
                <a:buNone/>
                <a:defRPr/>
              </a:pPr>
              <a:endParaRPr lang="zh-CN" altLang="en-US" sz="24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  <a:sym typeface="Wingdings" panose="05000000000000000000" pitchFamily="2" charset="2"/>
              </a:endParaRPr>
            </a:p>
          </p:txBody>
        </p:sp>
        <p:sp>
          <p:nvSpPr>
            <p:cNvPr id="41993" name="AutoShape 27"/>
            <p:cNvSpPr>
              <a:spLocks noChangeArrowheads="1"/>
            </p:cNvSpPr>
            <p:nvPr/>
          </p:nvSpPr>
          <p:spPr bwMode="auto">
            <a:xfrm>
              <a:off x="0" y="211"/>
              <a:ext cx="4334" cy="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3399">
                    <a:alpha val="59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latinLnBrk="1">
                <a:buFont typeface="Arial" charset="0"/>
                <a:buNone/>
              </a:pPr>
              <a:endParaRPr lang="zh-CN" altLang="en-US" sz="24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  <a:sym typeface="Wingdings" pitchFamily="2" charset="2"/>
              </a:endParaRPr>
            </a:p>
          </p:txBody>
        </p:sp>
        <p:sp>
          <p:nvSpPr>
            <p:cNvPr id="29706" name="AutoShape 28"/>
            <p:cNvSpPr>
              <a:spLocks noChangeArrowheads="1"/>
            </p:cNvSpPr>
            <p:nvPr/>
          </p:nvSpPr>
          <p:spPr bwMode="auto">
            <a:xfrm>
              <a:off x="107" y="39"/>
              <a:ext cx="4078" cy="4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ECFF0">
                    <a:alpha val="79999"/>
                  </a:srgbClr>
                </a:gs>
                <a:gs pos="100000">
                  <a:srgbClr val="103786">
                    <a:alpha val="79999"/>
                  </a:srgb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wrap="none" lIns="90000" tIns="0" rIns="90000" bIns="46800" anchor="ctr"/>
            <a:lstStyle/>
            <a:p>
              <a:pPr algn="ctr" latinLnBrk="1">
                <a:lnSpc>
                  <a:spcPct val="110000"/>
                </a:lnSpc>
                <a:buFont typeface="Arial" panose="020B0604020202020204" pitchFamily="34" charset="0"/>
                <a:buNone/>
                <a:defRPr/>
              </a:pPr>
              <a:endParaRPr lang="ko-KR" altLang="en-US" sz="2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/>
                <a:ea typeface="HY헤드라인M"/>
                <a:cs typeface="HY헤드라인M"/>
              </a:endParaRPr>
            </a:p>
          </p:txBody>
        </p:sp>
      </p:grp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3000375" y="1363663"/>
            <a:ext cx="6480175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周瑜军队是怎么样计划的？</a:t>
            </a:r>
          </a:p>
        </p:txBody>
      </p:sp>
      <p:sp>
        <p:nvSpPr>
          <p:cNvPr id="29708" name="AutoShape 11"/>
          <p:cNvSpPr>
            <a:spLocks noChangeArrowheads="1"/>
          </p:cNvSpPr>
          <p:nvPr/>
        </p:nvSpPr>
        <p:spPr bwMode="auto">
          <a:xfrm>
            <a:off x="2857500" y="4437063"/>
            <a:ext cx="6107113" cy="1800225"/>
          </a:xfrm>
          <a:prstGeom prst="roundRect">
            <a:avLst>
              <a:gd name="adj" fmla="val 7046"/>
            </a:avLst>
          </a:prstGeom>
          <a:gradFill rotWithShape="1">
            <a:gsLst>
              <a:gs pos="0">
                <a:schemeClr val="bg1"/>
              </a:gs>
              <a:gs pos="50000">
                <a:srgbClr val="DDDDDD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1238250" y="2493963"/>
            <a:ext cx="7035800" cy="118903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首先是让黄盖骗取曹操的信任，</a:t>
            </a:r>
            <a:r>
              <a:rPr lang="zh-CN" altLang="en-US" sz="2400" b="1">
                <a:latin typeface="微软雅黑" panose="020B0503020204020204" pitchFamily="34" charset="-122"/>
                <a:ea typeface="宋体" panose="02010600030101010101" pitchFamily="2" charset="-122"/>
              </a:rPr>
              <a:t>“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假投降</a:t>
            </a:r>
            <a:r>
              <a:rPr lang="zh-CN" altLang="en-US" sz="2400" b="1">
                <a:latin typeface="微软雅黑" panose="020B0503020204020204" pitchFamily="34" charset="-122"/>
                <a:ea typeface="宋体" panose="02010600030101010101" pitchFamily="2" charset="-122"/>
              </a:rPr>
              <a:t>”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。使曹操不生疑惑的乘船来到水中，最终采用火攻的方法。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971550" y="1092200"/>
            <a:ext cx="1223963" cy="10064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6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</a:p>
        </p:txBody>
      </p:sp>
      <p:sp>
        <p:nvSpPr>
          <p:cNvPr id="31757" name="WordArt 13"/>
          <p:cNvSpPr>
            <a:spLocks noChangeArrowheads="1" noChangeShapeType="1" noTextEdit="1"/>
          </p:cNvSpPr>
          <p:nvPr/>
        </p:nvSpPr>
        <p:spPr bwMode="auto">
          <a:xfrm>
            <a:off x="539750" y="4221163"/>
            <a:ext cx="215900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道理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221038" y="4833938"/>
            <a:ext cx="5513387" cy="10064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在双方轻视紧迫的条件下，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不要听信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敌方的花言巧语，以免最后上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了当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 bldLvl="0" animBg="1"/>
      <p:bldP spid="29709" grpId="0" bldLvl="0" animBg="1"/>
      <p:bldP spid="27658" grpId="0" bldLvl="0" animBg="1"/>
      <p:bldP spid="31757" grpId="0" animBg="1"/>
      <p:bldP spid="3175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9750" y="1196975"/>
            <a:ext cx="3455988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0099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曹军大败</a:t>
            </a:r>
          </a:p>
        </p:txBody>
      </p:sp>
      <p:sp>
        <p:nvSpPr>
          <p:cNvPr id="43010" name="AutoShape 24"/>
          <p:cNvSpPr>
            <a:spLocks noChangeArrowheads="1"/>
          </p:cNvSpPr>
          <p:nvPr/>
        </p:nvSpPr>
        <p:spPr bwMode="auto">
          <a:xfrm>
            <a:off x="755650" y="3267075"/>
            <a:ext cx="5148263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4E1C9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6600"/>
            </a:solidFill>
            <a:round/>
            <a:headEnd/>
            <a:tailEnd/>
          </a:ln>
        </p:spPr>
        <p:txBody>
          <a:bodyPr wrap="none" lIns="2520000" anchor="ctr"/>
          <a:lstStyle/>
          <a:p>
            <a:pPr marL="355600" indent="-355600">
              <a:buClr>
                <a:srgbClr val="336600"/>
              </a:buClr>
              <a:buSzPct val="75000"/>
              <a:buFont typeface="Wingdings" pitchFamily="2" charset="2"/>
              <a:buNone/>
            </a:pPr>
            <a:endParaRPr lang="zh-CN" altLang="en-U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408113" y="3386138"/>
            <a:ext cx="4608512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满江火滚，喊声震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地。 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7" name="WordArt 7"/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40640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夸张的表现手法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187450" y="4797425"/>
            <a:ext cx="7056438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0099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曹军着枪中箭、火焚水溺者，不计其数。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bldLvl="0" animBg="1"/>
      <p:bldP spid="45062" grpId="0" bldLvl="0" animBg="1"/>
      <p:bldP spid="35847" grpId="0" animBg="1"/>
      <p:bldP spid="3584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 bwMode="auto">
          <a:xfrm>
            <a:off x="1295400" y="3760788"/>
            <a:ext cx="2376488" cy="1873250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900113" y="1133475"/>
            <a:ext cx="5327650" cy="165576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1042988" y="1268413"/>
            <a:ext cx="5184775" cy="118903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魏吴争斗决雌雄，赤壁楼船一扫空。烈火初张照云海，周郎曾此破曹公。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1476375" y="3829050"/>
            <a:ext cx="2014538" cy="17367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赤壁之战的真实写照，</a:t>
            </a:r>
            <a:r>
              <a:rPr lang="zh-CN" altLang="en-US" sz="2400" dirty="0">
                <a:solidFill>
                  <a:srgbClr val="009900"/>
                </a:solidFill>
                <a:latin typeface="华文琥珀" panose="02010800040101010101" charset="-122"/>
                <a:ea typeface="华文琥珀" panose="02010800040101010101" charset="-122"/>
              </a:rPr>
              <a:t>吴胜魏败</a:t>
            </a:r>
            <a:r>
              <a:rPr lang="zh-CN" altLang="en-US" sz="2400" dirty="0">
                <a:solidFill>
                  <a:srgbClr val="FF0000"/>
                </a:solidFill>
                <a:latin typeface="华文琥珀" panose="02010800040101010101" charset="-122"/>
                <a:ea typeface="华文琥珀" panose="02010800040101010101" charset="-122"/>
              </a:rPr>
              <a:t>。</a:t>
            </a:r>
          </a:p>
        </p:txBody>
      </p:sp>
      <p:pic>
        <p:nvPicPr>
          <p:cNvPr id="44037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357563"/>
            <a:ext cx="43815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 bldLvl="0" animBg="1"/>
      <p:bldP spid="5120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63850" y="2444750"/>
            <a:ext cx="571182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       </a:t>
            </a:r>
            <a:r>
              <a:rPr lang="zh-CN" altLang="en-US" sz="2400"/>
              <a:t>同学们这节课收获可真多，认识了许多生字与字词。还了解了曹操、周瑜两个历史人物。知道了赤壁之战的精彩故事。知道面对事情问题时候，我们要动脑筋想办法，只去往往更能取得胜利。</a:t>
            </a:r>
          </a:p>
        </p:txBody>
      </p:sp>
      <p:sp>
        <p:nvSpPr>
          <p:cNvPr id="45058" name="矩形 2"/>
          <p:cNvSpPr>
            <a:spLocks noChangeArrowheads="1"/>
          </p:cNvSpPr>
          <p:nvPr/>
        </p:nvSpPr>
        <p:spPr bwMode="auto">
          <a:xfrm>
            <a:off x="250825" y="981075"/>
            <a:ext cx="2936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课堂总结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218281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1" descr="t01dbc5a3c6b8d5057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7563" y="4200525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矩形 3"/>
          <p:cNvSpPr>
            <a:spLocks noChangeArrowheads="1"/>
          </p:cNvSpPr>
          <p:nvPr/>
        </p:nvSpPr>
        <p:spPr bwMode="auto">
          <a:xfrm>
            <a:off x="250825" y="981075"/>
            <a:ext cx="2936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课堂练习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539750" y="1622425"/>
            <a:ext cx="5499100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区别下列各字，并组词：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539750" y="2363788"/>
            <a:ext cx="7705725" cy="35052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瑜（       ） 弦（       ） 遗（       ）</a:t>
            </a:r>
          </a:p>
          <a:p>
            <a:pPr>
              <a:defRPr/>
            </a:pP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愉（       ） 眩（       ） 遣（       ）</a:t>
            </a:r>
          </a:p>
          <a:p>
            <a:pPr>
              <a:defRPr/>
            </a:pP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度（       ） 住（       ） 窜（       ）</a:t>
            </a:r>
          </a:p>
          <a:p>
            <a:pPr>
              <a:defRPr/>
            </a:pP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渡（       ） 驻（       ） 蹿（       ）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1411288" y="2363788"/>
            <a:ext cx="935037" cy="48418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周瑜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1409700" y="3465513"/>
            <a:ext cx="936625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愉快</a:t>
            </a: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1408113" y="4379913"/>
            <a:ext cx="1081087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度过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1447800" y="5413375"/>
            <a:ext cx="1008063" cy="4841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渡江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3565525" y="2427288"/>
            <a:ext cx="1150938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弓弦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3565525" y="3465513"/>
            <a:ext cx="935038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晕眩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3565525" y="4379913"/>
            <a:ext cx="1008063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住处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3602038" y="5413375"/>
            <a:ext cx="936625" cy="4841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驻扎</a:t>
            </a: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5724525" y="2427288"/>
            <a:ext cx="936625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遗产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5724525" y="3465513"/>
            <a:ext cx="1008063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派遣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5724525" y="4379913"/>
            <a:ext cx="1079500" cy="4826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逃窜</a:t>
            </a:r>
          </a:p>
        </p:txBody>
      </p:sp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5724525" y="5413375"/>
            <a:ext cx="1008063" cy="4841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蹿跳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 bldLvl="0" animBg="1"/>
      <p:bldP spid="43020" grpId="0" bldLvl="0" animBg="1"/>
      <p:bldP spid="43021" grpId="0" bldLvl="0" animBg="1"/>
      <p:bldP spid="43022" grpId="0" bldLvl="0" animBg="1"/>
      <p:bldP spid="43023" grpId="0" bldLvl="0" animBg="1"/>
      <p:bldP spid="43024" grpId="0" bldLvl="0" animBg="1"/>
      <p:bldP spid="43026" grpId="0" bldLvl="0" animBg="1"/>
      <p:bldP spid="43027" grpId="0" bldLvl="0" animBg="1"/>
      <p:bldP spid="43028" grpId="0" bldLvl="0" animBg="1"/>
      <p:bldP spid="43029" grpId="0" bldLvl="0" animBg="1"/>
      <p:bldP spid="43030" grpId="0" bldLvl="0" animBg="1"/>
      <p:bldP spid="43031" grpId="0" bldLvl="0" animBg="1"/>
      <p:bldP spid="43032" grpId="0" bldLvl="0" animBg="1"/>
      <p:bldP spid="4303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</p:txBody>
      </p:sp>
      <p:sp>
        <p:nvSpPr>
          <p:cNvPr id="27650" name="AutoShape 729"/>
          <p:cNvSpPr>
            <a:spLocks noChangeArrowheads="1"/>
          </p:cNvSpPr>
          <p:nvPr/>
        </p:nvSpPr>
        <p:spPr bwMode="auto">
          <a:xfrm>
            <a:off x="4543425" y="981075"/>
            <a:ext cx="4032250" cy="5562600"/>
          </a:xfrm>
          <a:prstGeom prst="roundRect">
            <a:avLst>
              <a:gd name="adj" fmla="val 16667"/>
            </a:avLst>
          </a:prstGeom>
          <a:solidFill>
            <a:schemeClr val="tx1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3012" name="AutoShape 726"/>
          <p:cNvSpPr/>
          <p:nvPr/>
        </p:nvSpPr>
        <p:spPr bwMode="auto">
          <a:xfrm rot="5400000">
            <a:off x="1539875" y="2573338"/>
            <a:ext cx="5487988" cy="2303462"/>
          </a:xfrm>
          <a:custGeom>
            <a:avLst/>
            <a:gdLst>
              <a:gd name="T0" fmla="*/ 3937 w 21600"/>
              <a:gd name="T1" fmla="*/ 3937 h 21600"/>
              <a:gd name="T2" fmla="*/ 17663 w 21600"/>
              <a:gd name="T3" fmla="*/ 17663 h 21600"/>
            </a:gdLst>
            <a:ahLst/>
            <a:cxnLst>
              <a:cxn ang="0">
                <a:pos x="0" y="0"/>
              </a:cxn>
              <a:cxn ang="0">
                <a:pos x="4273" y="21600"/>
              </a:cxn>
              <a:cxn ang="0">
                <a:pos x="17327" y="21600"/>
              </a:cxn>
              <a:cxn ang="0">
                <a:pos x="21600" y="0"/>
              </a:cxn>
            </a:cxnLst>
            <a:rect l="T0" t="T1" r="T2" b="T3"/>
            <a:pathLst>
              <a:path w="21600" h="21600">
                <a:moveTo>
                  <a:pt x="0" y="0"/>
                </a:moveTo>
                <a:lnTo>
                  <a:pt x="4273" y="21600"/>
                </a:lnTo>
                <a:lnTo>
                  <a:pt x="1732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8E8E8E">
                  <a:alpha val="0"/>
                </a:srgbClr>
              </a:gs>
              <a:gs pos="50000">
                <a:schemeClr val="bg1">
                  <a:alpha val="20000"/>
                </a:schemeClr>
              </a:gs>
              <a:gs pos="100000">
                <a:srgbClr val="8E8E8E">
                  <a:alpha val="0"/>
                </a:srgbClr>
              </a:gs>
            </a:gsLst>
            <a:lin ang="5400000" scaled="1"/>
          </a:gradFill>
          <a:ln w="9525">
            <a:noFill/>
            <a:round/>
          </a:ln>
        </p:spPr>
        <p:txBody>
          <a:bodyPr wrap="none" lIns="87313" tIns="44450" rIns="87313" bIns="44450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3" name="AutoShape 655"/>
          <p:cNvSpPr/>
          <p:nvPr/>
        </p:nvSpPr>
        <p:spPr bwMode="auto">
          <a:xfrm rot="5400000">
            <a:off x="1250950" y="2212976"/>
            <a:ext cx="5487987" cy="2303462"/>
          </a:xfrm>
          <a:custGeom>
            <a:avLst/>
            <a:gdLst>
              <a:gd name="T0" fmla="*/ 3937 w 21600"/>
              <a:gd name="T1" fmla="*/ 3937 h 21600"/>
              <a:gd name="T2" fmla="*/ 17663 w 21600"/>
              <a:gd name="T3" fmla="*/ 17663 h 21600"/>
            </a:gdLst>
            <a:ahLst/>
            <a:cxnLst>
              <a:cxn ang="0">
                <a:pos x="0" y="0"/>
              </a:cxn>
              <a:cxn ang="0">
                <a:pos x="4273" y="21600"/>
              </a:cxn>
              <a:cxn ang="0">
                <a:pos x="17327" y="21600"/>
              </a:cxn>
              <a:cxn ang="0">
                <a:pos x="21600" y="0"/>
              </a:cxn>
            </a:cxnLst>
            <a:rect l="T0" t="T1" r="T2" b="T3"/>
            <a:pathLst>
              <a:path w="21600" h="21600">
                <a:moveTo>
                  <a:pt x="0" y="0"/>
                </a:moveTo>
                <a:lnTo>
                  <a:pt x="4273" y="21600"/>
                </a:lnTo>
                <a:lnTo>
                  <a:pt x="1732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8E8E8E">
                  <a:alpha val="0"/>
                </a:srgbClr>
              </a:gs>
              <a:gs pos="50000">
                <a:schemeClr val="bg1">
                  <a:alpha val="20000"/>
                </a:schemeClr>
              </a:gs>
              <a:gs pos="100000">
                <a:srgbClr val="8E8E8E">
                  <a:alpha val="0"/>
                </a:srgbClr>
              </a:gs>
            </a:gsLst>
            <a:lin ang="5400000" scaled="1"/>
          </a:gradFill>
          <a:ln w="9525">
            <a:noFill/>
            <a:round/>
          </a:ln>
        </p:spPr>
        <p:txBody>
          <a:bodyPr wrap="none" lIns="87313" tIns="44450" rIns="87313" bIns="44450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7" name="AutoShape 728"/>
          <p:cNvSpPr>
            <a:spLocks noChangeArrowheads="1"/>
          </p:cNvSpPr>
          <p:nvPr/>
        </p:nvSpPr>
        <p:spPr bwMode="auto">
          <a:xfrm>
            <a:off x="458788" y="1719263"/>
            <a:ext cx="3095625" cy="4033837"/>
          </a:xfrm>
          <a:prstGeom prst="roundRect">
            <a:avLst>
              <a:gd name="adj" fmla="val 16667"/>
            </a:avLst>
          </a:prstGeom>
          <a:solidFill>
            <a:schemeClr val="tx1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58" name="AutoShape 657"/>
          <p:cNvSpPr>
            <a:spLocks noChangeArrowheads="1"/>
          </p:cNvSpPr>
          <p:nvPr/>
        </p:nvSpPr>
        <p:spPr bwMode="auto">
          <a:xfrm>
            <a:off x="539750" y="1776413"/>
            <a:ext cx="2952750" cy="39100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6633"/>
              </a:gs>
              <a:gs pos="100000">
                <a:srgbClr val="2F2F1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59" name="Oval 659"/>
          <p:cNvSpPr>
            <a:spLocks noChangeArrowheads="1"/>
          </p:cNvSpPr>
          <p:nvPr/>
        </p:nvSpPr>
        <p:spPr bwMode="auto">
          <a:xfrm>
            <a:off x="828675" y="1722438"/>
            <a:ext cx="2374900" cy="215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0" name="AutoShape 682"/>
          <p:cNvSpPr>
            <a:spLocks noChangeArrowheads="1"/>
          </p:cNvSpPr>
          <p:nvPr/>
        </p:nvSpPr>
        <p:spPr bwMode="auto">
          <a:xfrm>
            <a:off x="755650" y="1916113"/>
            <a:ext cx="2735263" cy="792162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chemeClr val="folHlink"/>
              </a:gs>
              <a:gs pos="100000">
                <a:srgbClr val="EFF7D7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1" name="AutoShape 683"/>
          <p:cNvSpPr>
            <a:spLocks noChangeArrowheads="1"/>
          </p:cNvSpPr>
          <p:nvPr/>
        </p:nvSpPr>
        <p:spPr bwMode="auto">
          <a:xfrm>
            <a:off x="684213" y="2997200"/>
            <a:ext cx="2808287" cy="720725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FF9999"/>
              </a:gs>
              <a:gs pos="100000">
                <a:srgbClr val="FFEFEF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2" name="AutoShape 684"/>
          <p:cNvSpPr>
            <a:spLocks noChangeArrowheads="1"/>
          </p:cNvSpPr>
          <p:nvPr/>
        </p:nvSpPr>
        <p:spPr bwMode="auto">
          <a:xfrm>
            <a:off x="684213" y="4005263"/>
            <a:ext cx="2808287" cy="1152525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FFCC00"/>
              </a:gs>
              <a:gs pos="100000">
                <a:srgbClr val="FFF7D7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3" name="AutoShape 662"/>
          <p:cNvSpPr>
            <a:spLocks noChangeArrowheads="1"/>
          </p:cNvSpPr>
          <p:nvPr/>
        </p:nvSpPr>
        <p:spPr bwMode="auto">
          <a:xfrm>
            <a:off x="4641850" y="1068388"/>
            <a:ext cx="3817938" cy="5400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6633"/>
              </a:gs>
              <a:gs pos="100000">
                <a:srgbClr val="2F2F1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4" name="AutoShape 678"/>
          <p:cNvSpPr>
            <a:spLocks noChangeArrowheads="1"/>
          </p:cNvSpPr>
          <p:nvPr/>
        </p:nvSpPr>
        <p:spPr bwMode="auto">
          <a:xfrm>
            <a:off x="4932363" y="1506538"/>
            <a:ext cx="10795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75E00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5" name="AutoShape 679"/>
          <p:cNvSpPr>
            <a:spLocks noChangeArrowheads="1"/>
          </p:cNvSpPr>
          <p:nvPr/>
        </p:nvSpPr>
        <p:spPr bwMode="auto">
          <a:xfrm>
            <a:off x="4932363" y="3284538"/>
            <a:ext cx="10795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4747"/>
              </a:gs>
              <a:gs pos="100000">
                <a:srgbClr val="FF9999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6" name="AutoShape 680"/>
          <p:cNvSpPr>
            <a:spLocks noChangeArrowheads="1"/>
          </p:cNvSpPr>
          <p:nvPr/>
        </p:nvSpPr>
        <p:spPr bwMode="auto">
          <a:xfrm>
            <a:off x="4932363" y="4941888"/>
            <a:ext cx="107950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5E00"/>
              </a:gs>
              <a:gs pos="100000">
                <a:srgbClr val="FFCC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7" name="AutoShape 718"/>
          <p:cNvSpPr>
            <a:spLocks noChangeArrowheads="1"/>
          </p:cNvSpPr>
          <p:nvPr/>
        </p:nvSpPr>
        <p:spPr bwMode="auto">
          <a:xfrm rot="-900000">
            <a:off x="3176588" y="1931988"/>
            <a:ext cx="1512887" cy="647700"/>
          </a:xfrm>
          <a:prstGeom prst="rightArrow">
            <a:avLst>
              <a:gd name="adj1" fmla="val 50000"/>
              <a:gd name="adj2" fmla="val 58395"/>
            </a:avLst>
          </a:prstGeom>
          <a:gradFill rotWithShape="1">
            <a:gsLst>
              <a:gs pos="0">
                <a:srgbClr val="A9A9A9">
                  <a:alpha val="0"/>
                </a:srgbClr>
              </a:gs>
              <a:gs pos="100000">
                <a:schemeClr val="tx1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8" name="AutoShape 719"/>
          <p:cNvSpPr>
            <a:spLocks noChangeArrowheads="1"/>
          </p:cNvSpPr>
          <p:nvPr/>
        </p:nvSpPr>
        <p:spPr bwMode="auto">
          <a:xfrm rot="235682" flipV="1">
            <a:off x="3276600" y="3357563"/>
            <a:ext cx="1512888" cy="647700"/>
          </a:xfrm>
          <a:prstGeom prst="rightArrow">
            <a:avLst>
              <a:gd name="adj1" fmla="val 50000"/>
              <a:gd name="adj2" fmla="val 58395"/>
            </a:avLst>
          </a:prstGeom>
          <a:gradFill rotWithShape="1">
            <a:gsLst>
              <a:gs pos="0">
                <a:srgbClr val="A9A9A9">
                  <a:alpha val="0"/>
                </a:srgbClr>
              </a:gs>
              <a:gs pos="100000">
                <a:schemeClr val="tx1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69" name="AutoShape 720"/>
          <p:cNvSpPr>
            <a:spLocks noChangeArrowheads="1"/>
          </p:cNvSpPr>
          <p:nvPr/>
        </p:nvSpPr>
        <p:spPr bwMode="auto">
          <a:xfrm rot="900000" flipV="1">
            <a:off x="3167063" y="5013325"/>
            <a:ext cx="1512887" cy="647700"/>
          </a:xfrm>
          <a:prstGeom prst="rightArrow">
            <a:avLst>
              <a:gd name="adj1" fmla="val 50000"/>
              <a:gd name="adj2" fmla="val 58395"/>
            </a:avLst>
          </a:prstGeom>
          <a:gradFill rotWithShape="1">
            <a:gsLst>
              <a:gs pos="0">
                <a:srgbClr val="A9A9A9">
                  <a:alpha val="0"/>
                </a:srgbClr>
              </a:gs>
              <a:gs pos="100000">
                <a:schemeClr val="tx1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70" name="AutoShape 722"/>
          <p:cNvSpPr>
            <a:spLocks noChangeArrowheads="1"/>
          </p:cNvSpPr>
          <p:nvPr/>
        </p:nvSpPr>
        <p:spPr bwMode="auto">
          <a:xfrm rot="-900000">
            <a:off x="3203575" y="1989138"/>
            <a:ext cx="1512888" cy="647700"/>
          </a:xfrm>
          <a:prstGeom prst="rightArrow">
            <a:avLst>
              <a:gd name="adj1" fmla="val 50000"/>
              <a:gd name="adj2" fmla="val 58395"/>
            </a:avLst>
          </a:prstGeom>
          <a:gradFill rotWithShape="1">
            <a:gsLst>
              <a:gs pos="0">
                <a:srgbClr val="2F1700">
                  <a:alpha val="0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71" name="AutoShape 724"/>
          <p:cNvSpPr>
            <a:spLocks noChangeArrowheads="1"/>
          </p:cNvSpPr>
          <p:nvPr/>
        </p:nvSpPr>
        <p:spPr bwMode="auto">
          <a:xfrm rot="900000" flipV="1">
            <a:off x="3094038" y="4946650"/>
            <a:ext cx="1512887" cy="647700"/>
          </a:xfrm>
          <a:prstGeom prst="rightArrow">
            <a:avLst>
              <a:gd name="adj1" fmla="val 50000"/>
              <a:gd name="adj2" fmla="val 58395"/>
            </a:avLst>
          </a:prstGeom>
          <a:gradFill rotWithShape="1">
            <a:gsLst>
              <a:gs pos="0">
                <a:srgbClr val="2F1700">
                  <a:alpha val="0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72" name="AutoShape 682"/>
          <p:cNvSpPr>
            <a:spLocks noChangeArrowheads="1"/>
          </p:cNvSpPr>
          <p:nvPr/>
        </p:nvSpPr>
        <p:spPr bwMode="auto">
          <a:xfrm>
            <a:off x="5219700" y="1412875"/>
            <a:ext cx="2663825" cy="1368425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chemeClr val="folHlink"/>
              </a:gs>
              <a:gs pos="100000">
                <a:srgbClr val="EFF7D7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3051" name="Text Box 43"/>
          <p:cNvSpPr txBox="1">
            <a:spLocks noChangeArrowheads="1"/>
          </p:cNvSpPr>
          <p:nvPr/>
        </p:nvSpPr>
        <p:spPr bwMode="auto">
          <a:xfrm>
            <a:off x="428625" y="1071563"/>
            <a:ext cx="3095625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zh-CN" sz="3600" b="1" dirty="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教学目标</a:t>
            </a:r>
            <a:r>
              <a:rPr lang="zh-CN" altLang="zh-CN" sz="3600" b="1" dirty="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  <a:endParaRPr lang="zh-CN" altLang="en-US" sz="3600" b="1" dirty="0">
              <a:solidFill>
                <a:srgbClr val="FF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4" name="AutoShape 683"/>
          <p:cNvSpPr>
            <a:spLocks noChangeArrowheads="1"/>
          </p:cNvSpPr>
          <p:nvPr/>
        </p:nvSpPr>
        <p:spPr bwMode="auto">
          <a:xfrm>
            <a:off x="5219700" y="3213100"/>
            <a:ext cx="2665413" cy="1584325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FF9999"/>
              </a:gs>
              <a:gs pos="100000">
                <a:srgbClr val="FFEFEF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7675" name="AutoShape 684"/>
          <p:cNvSpPr>
            <a:spLocks noChangeArrowheads="1"/>
          </p:cNvSpPr>
          <p:nvPr/>
        </p:nvSpPr>
        <p:spPr bwMode="auto">
          <a:xfrm>
            <a:off x="5219700" y="5013325"/>
            <a:ext cx="2665413" cy="1296988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FFCC00"/>
              </a:gs>
              <a:gs pos="100000">
                <a:srgbClr val="FFF7D7"/>
              </a:gs>
            </a:gsLst>
            <a:lin ang="5400000" scaled="1"/>
          </a:gra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87313" tIns="44450" rIns="87313" bIns="44450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3054" name="Text Box 46"/>
          <p:cNvSpPr txBox="1">
            <a:spLocks noChangeArrowheads="1"/>
          </p:cNvSpPr>
          <p:nvPr/>
        </p:nvSpPr>
        <p:spPr bwMode="auto">
          <a:xfrm>
            <a:off x="971550" y="1916113"/>
            <a:ext cx="2233613" cy="13747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知识与技能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55" name="Text Box 47"/>
          <p:cNvSpPr txBox="1">
            <a:spLocks noChangeArrowheads="1"/>
          </p:cNvSpPr>
          <p:nvPr/>
        </p:nvSpPr>
        <p:spPr bwMode="auto">
          <a:xfrm>
            <a:off x="971550" y="3141663"/>
            <a:ext cx="2016125" cy="51911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过程与方法</a:t>
            </a:r>
          </a:p>
        </p:txBody>
      </p:sp>
      <p:sp>
        <p:nvSpPr>
          <p:cNvPr id="43056" name="Text Box 48"/>
          <p:cNvSpPr txBox="1">
            <a:spLocks noChangeArrowheads="1"/>
          </p:cNvSpPr>
          <p:nvPr/>
        </p:nvSpPr>
        <p:spPr bwMode="auto">
          <a:xfrm>
            <a:off x="1116013" y="4149725"/>
            <a:ext cx="1944687" cy="9461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情感态度和价值观</a:t>
            </a:r>
          </a:p>
        </p:txBody>
      </p:sp>
      <p:sp>
        <p:nvSpPr>
          <p:cNvPr id="43057" name="Text Box 49"/>
          <p:cNvSpPr txBox="1">
            <a:spLocks noChangeArrowheads="1"/>
          </p:cNvSpPr>
          <p:nvPr/>
        </p:nvSpPr>
        <p:spPr bwMode="auto">
          <a:xfrm>
            <a:off x="5435600" y="1484313"/>
            <a:ext cx="2520950" cy="13112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1">
                <a:latin typeface="Arial" panose="020B0604020202020204" pitchFamily="34" charset="0"/>
                <a:ea typeface="宋体" panose="02010600030101010101" pitchFamily="2" charset="-122"/>
              </a:rPr>
              <a:t>学习本课的生字，理解本文的字词，掌握</a:t>
            </a:r>
            <a:r>
              <a:rPr lang="zh-CN" altLang="en-US" sz="2000" b="1">
                <a:latin typeface="微软雅黑" panose="020B0503020204020204" pitchFamily="34" charset="-122"/>
                <a:ea typeface="宋体" panose="02010600030101010101" pitchFamily="2" charset="-122"/>
              </a:rPr>
              <a:t>“</a:t>
            </a:r>
            <a:r>
              <a:rPr lang="zh-CN" altLang="en-US" sz="2000" b="1">
                <a:latin typeface="Arial" panose="020B0604020202020204" pitchFamily="34" charset="0"/>
                <a:ea typeface="宋体" panose="02010600030101010101" pitchFamily="2" charset="-122"/>
              </a:rPr>
              <a:t>不计其数</a:t>
            </a:r>
            <a:r>
              <a:rPr lang="zh-CN" altLang="en-US" sz="2000" b="1">
                <a:latin typeface="微软雅黑" panose="020B0503020204020204" pitchFamily="34" charset="-122"/>
                <a:ea typeface="宋体" panose="02010600030101010101" pitchFamily="2" charset="-122"/>
              </a:rPr>
              <a:t>”</a:t>
            </a:r>
            <a:r>
              <a:rPr lang="zh-CN" altLang="en-US" sz="2000" b="1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000" b="1">
                <a:latin typeface="微软雅黑" panose="020B0503020204020204" pitchFamily="34" charset="-122"/>
                <a:ea typeface="宋体" panose="02010600030101010101" pitchFamily="2" charset="-122"/>
              </a:rPr>
              <a:t>“</a:t>
            </a:r>
            <a:r>
              <a:rPr lang="zh-CN" altLang="en-US" sz="2000" b="1">
                <a:latin typeface="Arial" panose="020B0604020202020204" pitchFamily="34" charset="0"/>
                <a:ea typeface="宋体" panose="02010600030101010101" pitchFamily="2" charset="-122"/>
              </a:rPr>
              <a:t>波浪汹涌</a:t>
            </a:r>
            <a:r>
              <a:rPr lang="zh-CN" altLang="en-US" sz="2000" b="1">
                <a:latin typeface="微软雅黑" panose="020B0503020204020204" pitchFamily="34" charset="-122"/>
                <a:ea typeface="宋体" panose="02010600030101010101" pitchFamily="2" charset="-122"/>
              </a:rPr>
              <a:t>”</a:t>
            </a:r>
            <a:r>
              <a:rPr lang="zh-CN" altLang="en-US" sz="2000" b="1">
                <a:latin typeface="Arial" panose="020B0604020202020204" pitchFamily="34" charset="0"/>
                <a:ea typeface="宋体" panose="02010600030101010101" pitchFamily="2" charset="-122"/>
              </a:rPr>
              <a:t>等词语。</a:t>
            </a:r>
          </a:p>
        </p:txBody>
      </p:sp>
      <p:sp>
        <p:nvSpPr>
          <p:cNvPr id="43058" name="Text Box 50"/>
          <p:cNvSpPr txBox="1">
            <a:spLocks noChangeArrowheads="1"/>
          </p:cNvSpPr>
          <p:nvPr/>
        </p:nvSpPr>
        <p:spPr bwMode="auto">
          <a:xfrm>
            <a:off x="5219700" y="3357563"/>
            <a:ext cx="2665413" cy="13112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快速阅读浏览全文，能简述课文的的主要内容，体会分析战争发展态势。</a:t>
            </a:r>
          </a:p>
        </p:txBody>
      </p:sp>
      <p:sp>
        <p:nvSpPr>
          <p:cNvPr id="43059" name="Text Box 51"/>
          <p:cNvSpPr txBox="1">
            <a:spLocks noChangeArrowheads="1"/>
          </p:cNvSpPr>
          <p:nvPr/>
        </p:nvSpPr>
        <p:spPr bwMode="auto">
          <a:xfrm>
            <a:off x="5364163" y="4941888"/>
            <a:ext cx="2376487" cy="146526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感受古典名著的价值，激发学生对名著学习的乐趣，并能从中分析古代人物的思想与情感。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2"/>
          <p:cNvSpPr>
            <a:spLocks noChangeArrowheads="1"/>
          </p:cNvSpPr>
          <p:nvPr/>
        </p:nvSpPr>
        <p:spPr bwMode="auto">
          <a:xfrm>
            <a:off x="323850" y="1125538"/>
            <a:ext cx="2963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作业布置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95288" y="2384425"/>
            <a:ext cx="6192837" cy="22860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把赤壁之战的故事讲给爸爸妈妈听，说一说你学到了什么知识。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书写本课课后的生字并组词。</a:t>
            </a:r>
          </a:p>
        </p:txBody>
      </p:sp>
      <p:pic>
        <p:nvPicPr>
          <p:cNvPr id="47107" name="Picture 4" descr="t01d7f467907632a82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3500438"/>
            <a:ext cx="28765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AutoShape 37" descr="그림1"/>
          <p:cNvSpPr>
            <a:spLocks noChangeArrowheads="1"/>
          </p:cNvSpPr>
          <p:nvPr/>
        </p:nvSpPr>
        <p:spPr bwMode="auto">
          <a:xfrm>
            <a:off x="684213" y="2205038"/>
            <a:ext cx="3671887" cy="576262"/>
          </a:xfrm>
          <a:prstGeom prst="roundRect">
            <a:avLst>
              <a:gd name="adj" fmla="val 29852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30" name="AutoShape 45" descr="그림2"/>
          <p:cNvSpPr>
            <a:spLocks noChangeArrowheads="1"/>
          </p:cNvSpPr>
          <p:nvPr/>
        </p:nvSpPr>
        <p:spPr bwMode="auto">
          <a:xfrm>
            <a:off x="755650" y="3213100"/>
            <a:ext cx="3529013" cy="647700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31" name="AutoShape 46" descr="그림3"/>
          <p:cNvSpPr>
            <a:spLocks noChangeArrowheads="1"/>
          </p:cNvSpPr>
          <p:nvPr/>
        </p:nvSpPr>
        <p:spPr bwMode="auto">
          <a:xfrm>
            <a:off x="827088" y="4221163"/>
            <a:ext cx="3455987" cy="647700"/>
          </a:xfrm>
          <a:prstGeom prst="roundRect">
            <a:avLst>
              <a:gd name="adj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32" name="AutoShape 47"/>
          <p:cNvSpPr>
            <a:spLocks noChangeArrowheads="1"/>
          </p:cNvSpPr>
          <p:nvPr/>
        </p:nvSpPr>
        <p:spPr bwMode="auto">
          <a:xfrm>
            <a:off x="684213" y="3573463"/>
            <a:ext cx="4384675" cy="2254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59998"/>
                </a:srgbClr>
              </a:gs>
              <a:gs pos="100000">
                <a:srgbClr val="DBDBDB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33" name="AutoShape 48"/>
          <p:cNvSpPr>
            <a:spLocks noChangeArrowheads="1"/>
          </p:cNvSpPr>
          <p:nvPr/>
        </p:nvSpPr>
        <p:spPr bwMode="auto">
          <a:xfrm>
            <a:off x="588963" y="5157788"/>
            <a:ext cx="4384675" cy="2254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59998"/>
                </a:srgbClr>
              </a:gs>
              <a:gs pos="100000">
                <a:srgbClr val="DBDBDB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34" name="Text Box 20"/>
          <p:cNvSpPr txBox="1">
            <a:spLocks noChangeArrowheads="1"/>
          </p:cNvSpPr>
          <p:nvPr/>
        </p:nvSpPr>
        <p:spPr bwMode="auto">
          <a:xfrm>
            <a:off x="250825" y="981075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FF6600"/>
                </a:solidFill>
              </a:rPr>
              <a:t>【</a:t>
            </a:r>
            <a:r>
              <a:rPr lang="zh-CN" altLang="en-US" sz="3600" b="1">
                <a:solidFill>
                  <a:srgbClr val="FF6600"/>
                </a:solidFill>
              </a:rPr>
              <a:t>板书设计</a:t>
            </a:r>
            <a:r>
              <a:rPr lang="zh-CN" altLang="zh-CN" sz="3600" b="1">
                <a:solidFill>
                  <a:srgbClr val="FF6600"/>
                </a:solidFill>
              </a:rPr>
              <a:t>】</a:t>
            </a:r>
            <a:endParaRPr lang="zh-CN" altLang="en-US" sz="3600" b="1">
              <a:solidFill>
                <a:srgbClr val="FF6600"/>
              </a:solidFill>
            </a:endParaRPr>
          </a:p>
        </p:txBody>
      </p:sp>
      <p:sp>
        <p:nvSpPr>
          <p:cNvPr id="35850" name="Text Box 21"/>
          <p:cNvSpPr txBox="1">
            <a:spLocks noChangeArrowheads="1"/>
          </p:cNvSpPr>
          <p:nvPr/>
        </p:nvSpPr>
        <p:spPr bwMode="auto">
          <a:xfrm>
            <a:off x="3779838" y="1444625"/>
            <a:ext cx="3311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赤壁之战</a:t>
            </a:r>
          </a:p>
        </p:txBody>
      </p:sp>
      <p:sp>
        <p:nvSpPr>
          <p:cNvPr id="35851" name="Text Box 22"/>
          <p:cNvSpPr txBox="1">
            <a:spLocks noChangeArrowheads="1"/>
          </p:cNvSpPr>
          <p:nvPr/>
        </p:nvSpPr>
        <p:spPr bwMode="auto">
          <a:xfrm>
            <a:off x="1644650" y="2309813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曹操等黄盖投降</a:t>
            </a:r>
          </a:p>
        </p:txBody>
      </p:sp>
      <p:sp>
        <p:nvSpPr>
          <p:cNvPr id="35852" name="Text Box 23"/>
          <p:cNvSpPr txBox="1">
            <a:spLocks noChangeArrowheads="1"/>
          </p:cNvSpPr>
          <p:nvPr/>
        </p:nvSpPr>
        <p:spPr bwMode="auto">
          <a:xfrm>
            <a:off x="1644650" y="3427413"/>
            <a:ext cx="3743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ym typeface="+mn-ea"/>
              </a:rPr>
              <a:t>曹操军队被火烧</a:t>
            </a:r>
          </a:p>
        </p:txBody>
      </p:sp>
      <p:sp>
        <p:nvSpPr>
          <p:cNvPr id="35853" name="Text Box 24"/>
          <p:cNvSpPr txBox="1">
            <a:spLocks noChangeArrowheads="1"/>
          </p:cNvSpPr>
          <p:nvPr/>
        </p:nvSpPr>
        <p:spPr bwMode="auto">
          <a:xfrm>
            <a:off x="1506538" y="4362450"/>
            <a:ext cx="3384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ym typeface="+mn-ea"/>
              </a:rPr>
              <a:t>曹操逃走、黄盖中箭</a:t>
            </a:r>
          </a:p>
        </p:txBody>
      </p:sp>
      <p:sp>
        <p:nvSpPr>
          <p:cNvPr id="48139" name="AutoShape 37" descr="그림1"/>
          <p:cNvSpPr>
            <a:spLocks noChangeArrowheads="1"/>
          </p:cNvSpPr>
          <p:nvPr/>
        </p:nvSpPr>
        <p:spPr bwMode="auto">
          <a:xfrm>
            <a:off x="5003800" y="2205038"/>
            <a:ext cx="3671888" cy="576262"/>
          </a:xfrm>
          <a:prstGeom prst="roundRect">
            <a:avLst>
              <a:gd name="adj" fmla="val 29852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8140" name="AutoShape 46" descr="그림3"/>
          <p:cNvSpPr>
            <a:spLocks noChangeArrowheads="1"/>
          </p:cNvSpPr>
          <p:nvPr/>
        </p:nvSpPr>
        <p:spPr bwMode="auto">
          <a:xfrm>
            <a:off x="5003800" y="3213100"/>
            <a:ext cx="3455988" cy="647700"/>
          </a:xfrm>
          <a:prstGeom prst="roundRect">
            <a:avLst>
              <a:gd name="adj" fmla="val 16667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6011863" y="2311400"/>
            <a:ext cx="26638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ym typeface="+mn-ea"/>
              </a:rPr>
              <a:t>曹操黄盖得救</a:t>
            </a:r>
          </a:p>
        </p:txBody>
      </p:sp>
      <p:sp>
        <p:nvSpPr>
          <p:cNvPr id="45075" name="Text Box 19"/>
          <p:cNvSpPr txBox="1">
            <a:spLocks noChangeArrowheads="1"/>
          </p:cNvSpPr>
          <p:nvPr/>
        </p:nvSpPr>
        <p:spPr bwMode="auto">
          <a:xfrm>
            <a:off x="6121400" y="3354388"/>
            <a:ext cx="21605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ym typeface="+mn-ea"/>
              </a:rPr>
              <a:t>曹军大败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/>
      <p:bldP spid="35851" grpId="0"/>
      <p:bldP spid="35852" grpId="0"/>
      <p:bldP spid="35853" grpId="0"/>
      <p:bldP spid="45074" grpId="0" bldLvl="0" animBg="1"/>
      <p:bldP spid="4507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  <a:p>
            <a:pPr>
              <a:buFont typeface="Arial" charset="0"/>
              <a:buNone/>
            </a:pPr>
            <a:r>
              <a:rPr lang="en-US" altLang="zh-CN"/>
              <a:t>   </a:t>
            </a:r>
          </a:p>
        </p:txBody>
      </p:sp>
      <p:sp>
        <p:nvSpPr>
          <p:cNvPr id="29698" name="AutoShape 7"/>
          <p:cNvSpPr>
            <a:spLocks noChangeArrowheads="1"/>
          </p:cNvSpPr>
          <p:nvPr/>
        </p:nvSpPr>
        <p:spPr bwMode="auto">
          <a:xfrm>
            <a:off x="500063" y="2643188"/>
            <a:ext cx="3455987" cy="714375"/>
          </a:xfrm>
          <a:prstGeom prst="roundRect">
            <a:avLst>
              <a:gd name="adj" fmla="val 3894"/>
            </a:avLst>
          </a:prstGeom>
          <a:gradFill rotWithShape="1">
            <a:gsLst>
              <a:gs pos="0">
                <a:srgbClr val="5E8CB2"/>
              </a:gs>
              <a:gs pos="100000">
                <a:srgbClr val="106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grpSp>
        <p:nvGrpSpPr>
          <p:cNvPr id="29699" name="Group 10"/>
          <p:cNvGrpSpPr>
            <a:grpSpLocks/>
          </p:cNvGrpSpPr>
          <p:nvPr/>
        </p:nvGrpSpPr>
        <p:grpSpPr bwMode="auto">
          <a:xfrm>
            <a:off x="4476750" y="1246188"/>
            <a:ext cx="4364038" cy="1863725"/>
            <a:chOff x="0" y="0"/>
            <a:chExt cx="2372" cy="535"/>
          </a:xfrm>
        </p:grpSpPr>
        <p:sp>
          <p:nvSpPr>
            <p:cNvPr id="29717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2372" cy="5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BF1FE"/>
                </a:gs>
                <a:gs pos="50000">
                  <a:srgbClr val="4B91DD"/>
                </a:gs>
                <a:gs pos="100000">
                  <a:srgbClr val="CBF1FE"/>
                </a:gs>
              </a:gsLst>
              <a:lin ang="0" scaled="1"/>
            </a:gradFill>
            <a:ln w="38100">
              <a:solidFill>
                <a:srgbClr val="76BEF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charset="0"/>
                <a:buNone/>
              </a:pPr>
              <a:endParaRPr lang="zh-CN" altLang="en-US"/>
            </a:p>
          </p:txBody>
        </p:sp>
        <p:sp>
          <p:nvSpPr>
            <p:cNvPr id="44042" name="AutoShape 12"/>
            <p:cNvSpPr>
              <a:spLocks noChangeArrowheads="1"/>
            </p:cNvSpPr>
            <p:nvPr/>
          </p:nvSpPr>
          <p:spPr bwMode="auto">
            <a:xfrm>
              <a:off x="51" y="42"/>
              <a:ext cx="2270" cy="4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4999"/>
                  </a:schemeClr>
                </a:gs>
                <a:gs pos="50000">
                  <a:schemeClr val="tx2">
                    <a:alpha val="0"/>
                  </a:schemeClr>
                </a:gs>
                <a:gs pos="100000">
                  <a:schemeClr val="tx2">
                    <a:alpha val="34999"/>
                  </a:schemeClr>
                </a:gs>
              </a:gsLst>
              <a:lin ang="5400000" scaled="1"/>
            </a:gradFill>
            <a:ln w="3175">
              <a:solidFill>
                <a:srgbClr val="76BEF8">
                  <a:alpha val="50000"/>
                </a:srgbClr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700" name="Oval 13"/>
          <p:cNvSpPr>
            <a:spLocks noChangeArrowheads="1"/>
          </p:cNvSpPr>
          <p:nvPr/>
        </p:nvSpPr>
        <p:spPr bwMode="auto">
          <a:xfrm>
            <a:off x="3871913" y="1525588"/>
            <a:ext cx="1101725" cy="1101725"/>
          </a:xfrm>
          <a:prstGeom prst="ellipse">
            <a:avLst/>
          </a:prstGeom>
          <a:gradFill rotWithShape="1">
            <a:gsLst>
              <a:gs pos="0">
                <a:srgbClr val="072FB1"/>
              </a:gs>
              <a:gs pos="100000">
                <a:srgbClr val="89BE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9701" name="Oval 14"/>
          <p:cNvSpPr>
            <a:spLocks noChangeArrowheads="1"/>
          </p:cNvSpPr>
          <p:nvPr/>
        </p:nvSpPr>
        <p:spPr bwMode="auto">
          <a:xfrm>
            <a:off x="5254625" y="1871663"/>
            <a:ext cx="550863" cy="350837"/>
          </a:xfrm>
          <a:prstGeom prst="ellipse">
            <a:avLst/>
          </a:prstGeom>
          <a:gradFill rotWithShape="1">
            <a:gsLst>
              <a:gs pos="0">
                <a:schemeClr val="bg1">
                  <a:alpha val="89998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grpSp>
        <p:nvGrpSpPr>
          <p:cNvPr id="29702" name="Group 25"/>
          <p:cNvGrpSpPr>
            <a:grpSpLocks/>
          </p:cNvGrpSpPr>
          <p:nvPr/>
        </p:nvGrpSpPr>
        <p:grpSpPr bwMode="auto">
          <a:xfrm>
            <a:off x="4378325" y="3570288"/>
            <a:ext cx="4559300" cy="2128837"/>
            <a:chOff x="0" y="0"/>
            <a:chExt cx="2372" cy="535"/>
          </a:xfrm>
        </p:grpSpPr>
        <p:sp>
          <p:nvSpPr>
            <p:cNvPr id="29715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2372" cy="5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BF1FE"/>
                </a:gs>
                <a:gs pos="50000">
                  <a:srgbClr val="4B91DD"/>
                </a:gs>
                <a:gs pos="100000">
                  <a:srgbClr val="CBF1FE"/>
                </a:gs>
              </a:gsLst>
              <a:lin ang="0" scaled="1"/>
            </a:gradFill>
            <a:ln w="38100">
              <a:solidFill>
                <a:srgbClr val="76BEF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Arial" charset="0"/>
                <a:buNone/>
              </a:pPr>
              <a:endParaRPr lang="zh-CN" altLang="en-US"/>
            </a:p>
          </p:txBody>
        </p:sp>
        <p:sp>
          <p:nvSpPr>
            <p:cNvPr id="44047" name="AutoShape 27"/>
            <p:cNvSpPr>
              <a:spLocks noChangeArrowheads="1"/>
            </p:cNvSpPr>
            <p:nvPr/>
          </p:nvSpPr>
          <p:spPr bwMode="auto">
            <a:xfrm>
              <a:off x="51" y="42"/>
              <a:ext cx="2270" cy="4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34999"/>
                  </a:schemeClr>
                </a:gs>
                <a:gs pos="50000">
                  <a:schemeClr val="tx2">
                    <a:alpha val="0"/>
                  </a:schemeClr>
                </a:gs>
                <a:gs pos="100000">
                  <a:schemeClr val="tx2">
                    <a:alpha val="34999"/>
                  </a:schemeClr>
                </a:gs>
              </a:gsLst>
              <a:lin ang="5400000" scaled="1"/>
            </a:gradFill>
            <a:ln w="3175">
              <a:solidFill>
                <a:srgbClr val="76BEF8">
                  <a:alpha val="50000"/>
                </a:srgbClr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703" name="Oval 28"/>
          <p:cNvSpPr>
            <a:spLocks noChangeArrowheads="1"/>
          </p:cNvSpPr>
          <p:nvPr/>
        </p:nvSpPr>
        <p:spPr bwMode="auto">
          <a:xfrm>
            <a:off x="3835400" y="4017963"/>
            <a:ext cx="1101725" cy="1101725"/>
          </a:xfrm>
          <a:prstGeom prst="ellipse">
            <a:avLst/>
          </a:prstGeom>
          <a:gradFill rotWithShape="1">
            <a:gsLst>
              <a:gs pos="0">
                <a:srgbClr val="072FB1"/>
              </a:gs>
              <a:gs pos="100000">
                <a:srgbClr val="89BE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9704" name="Oval 29"/>
          <p:cNvSpPr>
            <a:spLocks noChangeArrowheads="1"/>
          </p:cNvSpPr>
          <p:nvPr/>
        </p:nvSpPr>
        <p:spPr bwMode="auto">
          <a:xfrm>
            <a:off x="5254625" y="3316288"/>
            <a:ext cx="550863" cy="350837"/>
          </a:xfrm>
          <a:prstGeom prst="ellipse">
            <a:avLst/>
          </a:prstGeom>
          <a:gradFill rotWithShape="1">
            <a:gsLst>
              <a:gs pos="0">
                <a:schemeClr val="bg1">
                  <a:alpha val="89998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pic>
        <p:nvPicPr>
          <p:cNvPr id="44050" name="Picture 33" descr="MCj025068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8138" y="1714500"/>
            <a:ext cx="84613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44051" name="Picture 34" descr="MCj035391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2425" y="4202113"/>
            <a:ext cx="6461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9707" name="Text Box 22"/>
          <p:cNvSpPr txBox="1">
            <a:spLocks noChangeArrowheads="1"/>
          </p:cNvSpPr>
          <p:nvPr/>
        </p:nvSpPr>
        <p:spPr bwMode="auto">
          <a:xfrm>
            <a:off x="755650" y="1125538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9708" name="Text Box 23"/>
          <p:cNvSpPr txBox="1">
            <a:spLocks noChangeArrowheads="1"/>
          </p:cNvSpPr>
          <p:nvPr/>
        </p:nvSpPr>
        <p:spPr bwMode="auto">
          <a:xfrm>
            <a:off x="684213" y="112553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9709" name="Text Box 24"/>
          <p:cNvSpPr txBox="1">
            <a:spLocks noChangeArrowheads="1"/>
          </p:cNvSpPr>
          <p:nvPr/>
        </p:nvSpPr>
        <p:spPr bwMode="auto">
          <a:xfrm>
            <a:off x="539750" y="1196975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9710" name="Text Box 25"/>
          <p:cNvSpPr txBox="1">
            <a:spLocks noChangeArrowheads="1"/>
          </p:cNvSpPr>
          <p:nvPr/>
        </p:nvSpPr>
        <p:spPr bwMode="auto">
          <a:xfrm>
            <a:off x="250825" y="981075"/>
            <a:ext cx="2951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 b="1">
                <a:solidFill>
                  <a:srgbClr val="FF6600"/>
                </a:solidFill>
              </a:rPr>
              <a:t>【</a:t>
            </a:r>
            <a:r>
              <a:rPr lang="zh-CN" altLang="en-US" sz="3600" b="1">
                <a:solidFill>
                  <a:srgbClr val="FF6600"/>
                </a:solidFill>
              </a:rPr>
              <a:t>整体感知</a:t>
            </a:r>
            <a:r>
              <a:rPr lang="zh-CN" altLang="zh-CN" sz="3600" b="1">
                <a:solidFill>
                  <a:srgbClr val="FF6600"/>
                </a:solidFill>
              </a:rPr>
              <a:t>】</a:t>
            </a:r>
            <a:endParaRPr lang="zh-CN" altLang="en-US" sz="3600" b="1">
              <a:solidFill>
                <a:srgbClr val="FF6600"/>
              </a:solidFill>
            </a:endParaRPr>
          </a:p>
        </p:txBody>
      </p:sp>
      <p:sp>
        <p:nvSpPr>
          <p:cNvPr id="18449" name="Text Box 26"/>
          <p:cNvSpPr txBox="1">
            <a:spLocks noChangeArrowheads="1"/>
          </p:cNvSpPr>
          <p:nvPr/>
        </p:nvSpPr>
        <p:spPr bwMode="auto">
          <a:xfrm>
            <a:off x="542925" y="2741613"/>
            <a:ext cx="33702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琥珀" pitchFamily="2" charset="-122"/>
                <a:ea typeface="华文琥珀" pitchFamily="2" charset="-122"/>
              </a:rPr>
              <a:t>自由读课文，要求： </a:t>
            </a:r>
          </a:p>
        </p:txBody>
      </p:sp>
      <p:sp>
        <p:nvSpPr>
          <p:cNvPr id="18450" name="Text Box 27"/>
          <p:cNvSpPr txBox="1">
            <a:spLocks noChangeArrowheads="1"/>
          </p:cNvSpPr>
          <p:nvPr/>
        </p:nvSpPr>
        <p:spPr bwMode="auto">
          <a:xfrm>
            <a:off x="5118100" y="1677988"/>
            <a:ext cx="3424238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>
                <a:latin typeface="华文琥珀" pitchFamily="2" charset="-122"/>
                <a:ea typeface="华文琥珀" pitchFamily="2" charset="-122"/>
              </a:rPr>
              <a:t>同学们画出自己不认识和不理解的词语。</a:t>
            </a:r>
          </a:p>
        </p:txBody>
      </p:sp>
      <p:sp>
        <p:nvSpPr>
          <p:cNvPr id="18451" name="Text Box 28"/>
          <p:cNvSpPr txBox="1">
            <a:spLocks noChangeArrowheads="1"/>
          </p:cNvSpPr>
          <p:nvPr/>
        </p:nvSpPr>
        <p:spPr bwMode="auto">
          <a:xfrm>
            <a:off x="5054600" y="4017963"/>
            <a:ext cx="36290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华文琥珀" pitchFamily="2" charset="-122"/>
                <a:ea typeface="华文琥珀" pitchFamily="2" charset="-122"/>
              </a:rPr>
              <a:t>教师巡视</a:t>
            </a:r>
            <a:r>
              <a:rPr lang="en-US" altLang="zh-CN" sz="2400" b="1">
                <a:latin typeface="华文琥珀" pitchFamily="2" charset="-122"/>
                <a:ea typeface="华文琥珀" pitchFamily="2" charset="-122"/>
              </a:rPr>
              <a:t>,</a:t>
            </a:r>
            <a:r>
              <a:rPr lang="zh-CN" altLang="en-US" sz="2400" b="1">
                <a:latin typeface="华文琥珀" pitchFamily="2" charset="-122"/>
                <a:ea typeface="华文琥珀" pitchFamily="2" charset="-122"/>
              </a:rPr>
              <a:t>引导学生借助工具书解决不理解的字词。</a:t>
            </a:r>
          </a:p>
        </p:txBody>
      </p:sp>
      <p:pic>
        <p:nvPicPr>
          <p:cNvPr id="29714" name="图片 2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88" y="3857625"/>
            <a:ext cx="377825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/>
      <p:bldP spid="18450" grpId="0"/>
      <p:bldP spid="184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4" descr="133725847695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13"/>
            <a:ext cx="3810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71563" y="1643063"/>
            <a:ext cx="7273925" cy="369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endParaRPr lang="en-US" altLang="zh-CN" sz="5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6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ún</a:t>
            </a:r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</a:t>
            </a:r>
            <a:r>
              <a:rPr lang="en-US" altLang="zh-CN" sz="3600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6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èn</a:t>
            </a:r>
            <a:r>
              <a:rPr lang="en-US" altLang="zh-CN" sz="3600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6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ù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600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</a:t>
            </a:r>
            <a:r>
              <a:rPr lang="en-US" altLang="zh-CN" sz="3600" dirty="0" err="1">
                <a:latin typeface="+mn-ea"/>
                <a:ea typeface="+mn-ea"/>
              </a:rPr>
              <a:t>ǎ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ng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600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ìn</a:t>
            </a:r>
            <a:endParaRPr lang="en-US" altLang="zh-CN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巡        刃        簇       倘          聘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altLang="zh-CN" sz="3600" b="1" dirty="0">
              <a:solidFill>
                <a:schemeClr val="accent2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lang="en-US" altLang="zh-CN" sz="3600" b="1" dirty="0" err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en-US" altLang="zh-CN" sz="3600" b="1" dirty="0" err="1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</a:t>
            </a:r>
            <a:r>
              <a:rPr lang="en-US" altLang="zh-CN" sz="36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6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án</a:t>
            </a:r>
            <a:r>
              <a:rPr lang="en-US" altLang="zh-CN" sz="36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600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3600" dirty="0" err="1">
                <a:latin typeface="Arial" panose="020B0604020202020204" pitchFamily="34" charset="0"/>
                <a:ea typeface="宋体" panose="02010600030101010101" pitchFamily="2" charset="-122"/>
              </a:rPr>
              <a:t>ú</a:t>
            </a:r>
            <a:r>
              <a:rPr lang="en-US" altLang="zh-CN" sz="36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6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uò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6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en-US" altLang="zh-CN" sz="3600" dirty="0" err="1">
                <a:latin typeface="宋体" panose="02010600030101010101" pitchFamily="2" charset="-122"/>
                <a:ea typeface="宋体" panose="02010600030101010101" pitchFamily="2" charset="-122"/>
              </a:rPr>
              <a:t>í</a:t>
            </a:r>
            <a:endParaRPr lang="en-US" altLang="zh-CN" sz="36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弦        韩      卒        舵         雌</a:t>
            </a:r>
          </a:p>
        </p:txBody>
      </p:sp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323850" y="1125538"/>
            <a:ext cx="292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zh-CN" sz="3600" b="1">
                <a:solidFill>
                  <a:srgbClr val="FF6600"/>
                </a:solidFill>
                <a:latin typeface="微软雅黑" pitchFamily="34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微软雅黑" pitchFamily="34" charset="-122"/>
              </a:rPr>
              <a:t>生字认知</a:t>
            </a:r>
            <a:r>
              <a:rPr lang="zh-CN" altLang="zh-CN" sz="3600" b="1">
                <a:solidFill>
                  <a:srgbClr val="FF6600"/>
                </a:solidFill>
                <a:latin typeface="微软雅黑" pitchFamily="34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reeform 53"/>
          <p:cNvSpPr>
            <a:spLocks noChangeArrowheads="1"/>
          </p:cNvSpPr>
          <p:nvPr/>
        </p:nvSpPr>
        <p:spPr bwMode="auto">
          <a:xfrm flipH="1">
            <a:off x="2727325" y="2744788"/>
            <a:ext cx="1811338" cy="1127125"/>
          </a:xfrm>
          <a:custGeom>
            <a:avLst/>
            <a:gdLst>
              <a:gd name="T0" fmla="*/ 2147483647 w 1141"/>
              <a:gd name="T1" fmla="*/ 0 h 710"/>
              <a:gd name="T2" fmla="*/ 0 w 1141"/>
              <a:gd name="T3" fmla="*/ 2147483647 h 710"/>
              <a:gd name="T4" fmla="*/ 2147483647 w 1141"/>
              <a:gd name="T5" fmla="*/ 2147483647 h 710"/>
              <a:gd name="T6" fmla="*/ 2147483647 w 1141"/>
              <a:gd name="T7" fmla="*/ 0 h 710"/>
              <a:gd name="T8" fmla="*/ 0 60000 65536"/>
              <a:gd name="T9" fmla="*/ 0 60000 65536"/>
              <a:gd name="T10" fmla="*/ 0 60000 65536"/>
              <a:gd name="T11" fmla="*/ 0 60000 65536"/>
              <a:gd name="T12" fmla="*/ 0 w 1141"/>
              <a:gd name="T13" fmla="*/ 0 h 710"/>
              <a:gd name="T14" fmla="*/ 1141 w 1141"/>
              <a:gd name="T15" fmla="*/ 710 h 7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1" h="710">
                <a:moveTo>
                  <a:pt x="1075" y="0"/>
                </a:moveTo>
                <a:lnTo>
                  <a:pt x="0" y="710"/>
                </a:lnTo>
                <a:lnTo>
                  <a:pt x="1141" y="665"/>
                </a:lnTo>
                <a:lnTo>
                  <a:pt x="1075" y="0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6" name="Freeform 54"/>
          <p:cNvSpPr>
            <a:spLocks noChangeArrowheads="1"/>
          </p:cNvSpPr>
          <p:nvPr/>
        </p:nvSpPr>
        <p:spPr bwMode="auto">
          <a:xfrm flipH="1">
            <a:off x="2760663" y="3849688"/>
            <a:ext cx="1800225" cy="2301875"/>
          </a:xfrm>
          <a:custGeom>
            <a:avLst/>
            <a:gdLst>
              <a:gd name="T0" fmla="*/ 2147483647 w 1134"/>
              <a:gd name="T1" fmla="*/ 2147483647 h 1450"/>
              <a:gd name="T2" fmla="*/ 0 w 1134"/>
              <a:gd name="T3" fmla="*/ 0 h 1450"/>
              <a:gd name="T4" fmla="*/ 2147483647 w 1134"/>
              <a:gd name="T5" fmla="*/ 2147483647 h 1450"/>
              <a:gd name="T6" fmla="*/ 2147483647 w 1134"/>
              <a:gd name="T7" fmla="*/ 2147483647 h 1450"/>
              <a:gd name="T8" fmla="*/ 0 60000 65536"/>
              <a:gd name="T9" fmla="*/ 0 60000 65536"/>
              <a:gd name="T10" fmla="*/ 0 60000 65536"/>
              <a:gd name="T11" fmla="*/ 0 60000 65536"/>
              <a:gd name="T12" fmla="*/ 0 w 1134"/>
              <a:gd name="T13" fmla="*/ 0 h 1450"/>
              <a:gd name="T14" fmla="*/ 1134 w 1134"/>
              <a:gd name="T15" fmla="*/ 1450 h 1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4" h="1450">
                <a:moveTo>
                  <a:pt x="1099" y="1450"/>
                </a:moveTo>
                <a:lnTo>
                  <a:pt x="0" y="0"/>
                </a:lnTo>
                <a:lnTo>
                  <a:pt x="1134" y="764"/>
                </a:lnTo>
                <a:lnTo>
                  <a:pt x="1099" y="1450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7" name="Freeform 55"/>
          <p:cNvSpPr>
            <a:spLocks noChangeArrowheads="1"/>
          </p:cNvSpPr>
          <p:nvPr/>
        </p:nvSpPr>
        <p:spPr bwMode="auto">
          <a:xfrm flipH="1">
            <a:off x="2749550" y="3830638"/>
            <a:ext cx="1811338" cy="1109662"/>
          </a:xfrm>
          <a:custGeom>
            <a:avLst/>
            <a:gdLst>
              <a:gd name="T0" fmla="*/ 2147483647 w 1141"/>
              <a:gd name="T1" fmla="*/ 2147483647 h 699"/>
              <a:gd name="T2" fmla="*/ 0 w 1141"/>
              <a:gd name="T3" fmla="*/ 0 h 699"/>
              <a:gd name="T4" fmla="*/ 2147483647 w 1141"/>
              <a:gd name="T5" fmla="*/ 2147483647 h 699"/>
              <a:gd name="T6" fmla="*/ 2147483647 w 1141"/>
              <a:gd name="T7" fmla="*/ 2147483647 h 699"/>
              <a:gd name="T8" fmla="*/ 0 60000 65536"/>
              <a:gd name="T9" fmla="*/ 0 60000 65536"/>
              <a:gd name="T10" fmla="*/ 0 60000 65536"/>
              <a:gd name="T11" fmla="*/ 0 60000 65536"/>
              <a:gd name="T12" fmla="*/ 0 w 1141"/>
              <a:gd name="T13" fmla="*/ 0 h 699"/>
              <a:gd name="T14" fmla="*/ 1141 w 1141"/>
              <a:gd name="T15" fmla="*/ 699 h 6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1" h="699">
                <a:moveTo>
                  <a:pt x="1092" y="699"/>
                </a:moveTo>
                <a:lnTo>
                  <a:pt x="0" y="0"/>
                </a:lnTo>
                <a:lnTo>
                  <a:pt x="1141" y="45"/>
                </a:lnTo>
                <a:lnTo>
                  <a:pt x="1092" y="699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8" name="AutoShape 59"/>
          <p:cNvSpPr>
            <a:spLocks noChangeArrowheads="1"/>
          </p:cNvSpPr>
          <p:nvPr/>
        </p:nvSpPr>
        <p:spPr bwMode="auto">
          <a:xfrm flipH="1">
            <a:off x="446088" y="2709863"/>
            <a:ext cx="2417762" cy="512762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49" name="AutoShape 60"/>
          <p:cNvSpPr>
            <a:spLocks noChangeArrowheads="1"/>
          </p:cNvSpPr>
          <p:nvPr/>
        </p:nvSpPr>
        <p:spPr bwMode="auto">
          <a:xfrm flipH="1">
            <a:off x="469900" y="2747963"/>
            <a:ext cx="2370138" cy="1062037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0" name="AutoShape 61"/>
          <p:cNvSpPr>
            <a:spLocks noChangeArrowheads="1"/>
          </p:cNvSpPr>
          <p:nvPr/>
        </p:nvSpPr>
        <p:spPr bwMode="auto">
          <a:xfrm flipH="1">
            <a:off x="490538" y="2784475"/>
            <a:ext cx="2330450" cy="989013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1" name="AutoShape 62"/>
          <p:cNvSpPr>
            <a:spLocks noChangeArrowheads="1"/>
          </p:cNvSpPr>
          <p:nvPr/>
        </p:nvSpPr>
        <p:spPr bwMode="auto">
          <a:xfrm flipH="1">
            <a:off x="446088" y="3887788"/>
            <a:ext cx="2417762" cy="511175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2" name="AutoShape 63"/>
          <p:cNvSpPr>
            <a:spLocks noChangeArrowheads="1"/>
          </p:cNvSpPr>
          <p:nvPr/>
        </p:nvSpPr>
        <p:spPr bwMode="auto">
          <a:xfrm flipH="1">
            <a:off x="469900" y="3925888"/>
            <a:ext cx="2370138" cy="1062037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3" name="AutoShape 64"/>
          <p:cNvSpPr>
            <a:spLocks noChangeArrowheads="1"/>
          </p:cNvSpPr>
          <p:nvPr/>
        </p:nvSpPr>
        <p:spPr bwMode="auto">
          <a:xfrm flipH="1">
            <a:off x="490538" y="3962400"/>
            <a:ext cx="2330450" cy="989013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4" name="AutoShape 65"/>
          <p:cNvSpPr>
            <a:spLocks noChangeArrowheads="1"/>
          </p:cNvSpPr>
          <p:nvPr/>
        </p:nvSpPr>
        <p:spPr bwMode="auto">
          <a:xfrm flipH="1">
            <a:off x="446088" y="5064125"/>
            <a:ext cx="2417762" cy="512763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5" name="AutoShape 66"/>
          <p:cNvSpPr>
            <a:spLocks noChangeArrowheads="1"/>
          </p:cNvSpPr>
          <p:nvPr/>
        </p:nvSpPr>
        <p:spPr bwMode="auto">
          <a:xfrm flipH="1">
            <a:off x="469900" y="5102225"/>
            <a:ext cx="2370138" cy="1062038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6" name="AutoShape 67"/>
          <p:cNvSpPr>
            <a:spLocks noChangeArrowheads="1"/>
          </p:cNvSpPr>
          <p:nvPr/>
        </p:nvSpPr>
        <p:spPr bwMode="auto">
          <a:xfrm flipH="1">
            <a:off x="490538" y="5138738"/>
            <a:ext cx="2330450" cy="989012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57" name="Freeform 25"/>
          <p:cNvSpPr>
            <a:spLocks noChangeArrowheads="1"/>
          </p:cNvSpPr>
          <p:nvPr/>
        </p:nvSpPr>
        <p:spPr bwMode="auto">
          <a:xfrm>
            <a:off x="4583113" y="2744788"/>
            <a:ext cx="1811337" cy="1127125"/>
          </a:xfrm>
          <a:custGeom>
            <a:avLst/>
            <a:gdLst>
              <a:gd name="T0" fmla="*/ 2147483647 w 1141"/>
              <a:gd name="T1" fmla="*/ 0 h 710"/>
              <a:gd name="T2" fmla="*/ 0 w 1141"/>
              <a:gd name="T3" fmla="*/ 2147483647 h 710"/>
              <a:gd name="T4" fmla="*/ 2147483647 w 1141"/>
              <a:gd name="T5" fmla="*/ 2147483647 h 710"/>
              <a:gd name="T6" fmla="*/ 2147483647 w 1141"/>
              <a:gd name="T7" fmla="*/ 0 h 710"/>
              <a:gd name="T8" fmla="*/ 0 60000 65536"/>
              <a:gd name="T9" fmla="*/ 0 60000 65536"/>
              <a:gd name="T10" fmla="*/ 0 60000 65536"/>
              <a:gd name="T11" fmla="*/ 0 60000 65536"/>
              <a:gd name="T12" fmla="*/ 0 w 1141"/>
              <a:gd name="T13" fmla="*/ 0 h 710"/>
              <a:gd name="T14" fmla="*/ 1141 w 1141"/>
              <a:gd name="T15" fmla="*/ 710 h 7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1" h="710">
                <a:moveTo>
                  <a:pt x="1075" y="0"/>
                </a:moveTo>
                <a:lnTo>
                  <a:pt x="0" y="710"/>
                </a:lnTo>
                <a:lnTo>
                  <a:pt x="1141" y="665"/>
                </a:lnTo>
                <a:lnTo>
                  <a:pt x="1075" y="0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8" name="Freeform 26"/>
          <p:cNvSpPr>
            <a:spLocks noChangeArrowheads="1"/>
          </p:cNvSpPr>
          <p:nvPr/>
        </p:nvSpPr>
        <p:spPr bwMode="auto">
          <a:xfrm>
            <a:off x="4560888" y="3849688"/>
            <a:ext cx="1800225" cy="2301875"/>
          </a:xfrm>
          <a:custGeom>
            <a:avLst/>
            <a:gdLst>
              <a:gd name="T0" fmla="*/ 2147483647 w 1134"/>
              <a:gd name="T1" fmla="*/ 2147483647 h 1450"/>
              <a:gd name="T2" fmla="*/ 0 w 1134"/>
              <a:gd name="T3" fmla="*/ 0 h 1450"/>
              <a:gd name="T4" fmla="*/ 2147483647 w 1134"/>
              <a:gd name="T5" fmla="*/ 2147483647 h 1450"/>
              <a:gd name="T6" fmla="*/ 2147483647 w 1134"/>
              <a:gd name="T7" fmla="*/ 2147483647 h 1450"/>
              <a:gd name="T8" fmla="*/ 0 60000 65536"/>
              <a:gd name="T9" fmla="*/ 0 60000 65536"/>
              <a:gd name="T10" fmla="*/ 0 60000 65536"/>
              <a:gd name="T11" fmla="*/ 0 60000 65536"/>
              <a:gd name="T12" fmla="*/ 0 w 1134"/>
              <a:gd name="T13" fmla="*/ 0 h 1450"/>
              <a:gd name="T14" fmla="*/ 1134 w 1134"/>
              <a:gd name="T15" fmla="*/ 1450 h 14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4" h="1450">
                <a:moveTo>
                  <a:pt x="1099" y="1450"/>
                </a:moveTo>
                <a:lnTo>
                  <a:pt x="0" y="0"/>
                </a:lnTo>
                <a:lnTo>
                  <a:pt x="1134" y="764"/>
                </a:lnTo>
                <a:lnTo>
                  <a:pt x="1099" y="1450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9" name="Freeform 27"/>
          <p:cNvSpPr>
            <a:spLocks noChangeArrowheads="1"/>
          </p:cNvSpPr>
          <p:nvPr/>
        </p:nvSpPr>
        <p:spPr bwMode="auto">
          <a:xfrm>
            <a:off x="4560888" y="3830638"/>
            <a:ext cx="1811337" cy="1109662"/>
          </a:xfrm>
          <a:custGeom>
            <a:avLst/>
            <a:gdLst>
              <a:gd name="T0" fmla="*/ 2147483647 w 1141"/>
              <a:gd name="T1" fmla="*/ 2147483647 h 699"/>
              <a:gd name="T2" fmla="*/ 0 w 1141"/>
              <a:gd name="T3" fmla="*/ 0 h 699"/>
              <a:gd name="T4" fmla="*/ 2147483647 w 1141"/>
              <a:gd name="T5" fmla="*/ 2147483647 h 699"/>
              <a:gd name="T6" fmla="*/ 2147483647 w 1141"/>
              <a:gd name="T7" fmla="*/ 2147483647 h 699"/>
              <a:gd name="T8" fmla="*/ 0 60000 65536"/>
              <a:gd name="T9" fmla="*/ 0 60000 65536"/>
              <a:gd name="T10" fmla="*/ 0 60000 65536"/>
              <a:gd name="T11" fmla="*/ 0 60000 65536"/>
              <a:gd name="T12" fmla="*/ 0 w 1141"/>
              <a:gd name="T13" fmla="*/ 0 h 699"/>
              <a:gd name="T14" fmla="*/ 1141 w 1141"/>
              <a:gd name="T15" fmla="*/ 699 h 6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1" h="699">
                <a:moveTo>
                  <a:pt x="1092" y="699"/>
                </a:moveTo>
                <a:lnTo>
                  <a:pt x="0" y="0"/>
                </a:lnTo>
                <a:lnTo>
                  <a:pt x="1141" y="45"/>
                </a:lnTo>
                <a:lnTo>
                  <a:pt x="1092" y="699"/>
                </a:lnTo>
                <a:close/>
              </a:path>
            </a:pathLst>
          </a:custGeom>
          <a:gradFill rotWithShape="0">
            <a:gsLst>
              <a:gs pos="0">
                <a:srgbClr val="8ED5E6"/>
              </a:gs>
              <a:gs pos="100000">
                <a:srgbClr val="00A0C6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60" name="AutoShape 11"/>
          <p:cNvSpPr>
            <a:spLocks noChangeArrowheads="1"/>
          </p:cNvSpPr>
          <p:nvPr/>
        </p:nvSpPr>
        <p:spPr bwMode="auto">
          <a:xfrm>
            <a:off x="6257925" y="2709863"/>
            <a:ext cx="2417763" cy="512762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1" name="AutoShape 12"/>
          <p:cNvSpPr>
            <a:spLocks noChangeArrowheads="1"/>
          </p:cNvSpPr>
          <p:nvPr/>
        </p:nvSpPr>
        <p:spPr bwMode="auto">
          <a:xfrm>
            <a:off x="6281738" y="2747963"/>
            <a:ext cx="2370137" cy="1062037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2" name="AutoShape 13"/>
          <p:cNvSpPr>
            <a:spLocks noChangeArrowheads="1"/>
          </p:cNvSpPr>
          <p:nvPr/>
        </p:nvSpPr>
        <p:spPr bwMode="auto">
          <a:xfrm>
            <a:off x="6300788" y="2784475"/>
            <a:ext cx="2330450" cy="989013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3" name="AutoShape 14"/>
          <p:cNvSpPr>
            <a:spLocks noChangeArrowheads="1"/>
          </p:cNvSpPr>
          <p:nvPr/>
        </p:nvSpPr>
        <p:spPr bwMode="auto">
          <a:xfrm>
            <a:off x="6257925" y="3887788"/>
            <a:ext cx="2417763" cy="511175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4" name="AutoShape 15"/>
          <p:cNvSpPr>
            <a:spLocks noChangeArrowheads="1"/>
          </p:cNvSpPr>
          <p:nvPr/>
        </p:nvSpPr>
        <p:spPr bwMode="auto">
          <a:xfrm>
            <a:off x="6156325" y="3933825"/>
            <a:ext cx="2370138" cy="1062038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5" name="AutoShape 16"/>
          <p:cNvSpPr>
            <a:spLocks noChangeArrowheads="1"/>
          </p:cNvSpPr>
          <p:nvPr/>
        </p:nvSpPr>
        <p:spPr bwMode="auto">
          <a:xfrm>
            <a:off x="6300788" y="3962400"/>
            <a:ext cx="2330450" cy="989013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6" name="AutoShape 17"/>
          <p:cNvSpPr>
            <a:spLocks noChangeArrowheads="1"/>
          </p:cNvSpPr>
          <p:nvPr/>
        </p:nvSpPr>
        <p:spPr bwMode="auto">
          <a:xfrm>
            <a:off x="6257925" y="5064125"/>
            <a:ext cx="2417763" cy="512763"/>
          </a:xfrm>
          <a:prstGeom prst="roundRect">
            <a:avLst>
              <a:gd name="adj" fmla="val 11741"/>
            </a:avLst>
          </a:prstGeom>
          <a:gradFill rotWithShape="1">
            <a:gsLst>
              <a:gs pos="0">
                <a:srgbClr val="4694DA"/>
              </a:gs>
              <a:gs pos="50000">
                <a:srgbClr val="093B82"/>
              </a:gs>
              <a:gs pos="100000">
                <a:srgbClr val="4694DA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7" name="AutoShape 18"/>
          <p:cNvSpPr>
            <a:spLocks noChangeArrowheads="1"/>
          </p:cNvSpPr>
          <p:nvPr/>
        </p:nvSpPr>
        <p:spPr bwMode="auto">
          <a:xfrm>
            <a:off x="6300788" y="5084763"/>
            <a:ext cx="2370137" cy="1368425"/>
          </a:xfrm>
          <a:prstGeom prst="roundRect">
            <a:avLst>
              <a:gd name="adj" fmla="val 8676"/>
            </a:avLst>
          </a:prstGeom>
          <a:gradFill rotWithShape="1">
            <a:gsLst>
              <a:gs pos="0">
                <a:srgbClr val="0C4EB0"/>
              </a:gs>
              <a:gs pos="50000">
                <a:srgbClr val="093B82"/>
              </a:gs>
              <a:gs pos="100000">
                <a:srgbClr val="0C4EB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31768" name="AutoShape 19"/>
          <p:cNvSpPr>
            <a:spLocks noChangeArrowheads="1"/>
          </p:cNvSpPr>
          <p:nvPr/>
        </p:nvSpPr>
        <p:spPr bwMode="auto">
          <a:xfrm>
            <a:off x="6372225" y="5157788"/>
            <a:ext cx="2330450" cy="1366837"/>
          </a:xfrm>
          <a:prstGeom prst="roundRect">
            <a:avLst>
              <a:gd name="adj" fmla="val 7718"/>
            </a:avLst>
          </a:prstGeom>
          <a:gradFill rotWithShape="1">
            <a:gsLst>
              <a:gs pos="0">
                <a:srgbClr val="F7FDFF"/>
              </a:gs>
              <a:gs pos="50000">
                <a:srgbClr val="BED9F2"/>
              </a:gs>
              <a:gs pos="100000">
                <a:srgbClr val="F7FD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4066" name="Oval 29"/>
          <p:cNvSpPr>
            <a:spLocks noChangeArrowheads="1"/>
          </p:cNvSpPr>
          <p:nvPr/>
        </p:nvSpPr>
        <p:spPr bwMode="auto">
          <a:xfrm>
            <a:off x="3497263" y="2781300"/>
            <a:ext cx="2130425" cy="2127250"/>
          </a:xfrm>
          <a:prstGeom prst="ellipse">
            <a:avLst/>
          </a:prstGeom>
          <a:gradFill rotWithShape="1">
            <a:gsLst>
              <a:gs pos="0">
                <a:srgbClr val="03678F"/>
              </a:gs>
              <a:gs pos="100000">
                <a:srgbClr val="00A0C6"/>
              </a:gs>
            </a:gsLst>
            <a:lin ang="5400000" scaled="1"/>
          </a:gradFill>
          <a:ln w="9525">
            <a:noFill/>
            <a:round/>
          </a:ln>
          <a:effectLst>
            <a:outerShdw dist="38100" dir="5400000" algn="ctr" rotWithShape="0">
              <a:srgbClr val="024560"/>
            </a:outerShdw>
          </a:effectLst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70" name="Oval 50"/>
          <p:cNvSpPr>
            <a:spLocks noChangeArrowheads="1"/>
          </p:cNvSpPr>
          <p:nvPr/>
        </p:nvSpPr>
        <p:spPr bwMode="auto">
          <a:xfrm>
            <a:off x="3543300" y="2825750"/>
            <a:ext cx="2038350" cy="2035175"/>
          </a:xfrm>
          <a:prstGeom prst="ellipse">
            <a:avLst/>
          </a:prstGeom>
          <a:gradFill rotWithShape="1">
            <a:gsLst>
              <a:gs pos="0">
                <a:srgbClr val="00A0C6"/>
              </a:gs>
              <a:gs pos="100000">
                <a:srgbClr val="03678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44068" name="Oval 51"/>
          <p:cNvSpPr>
            <a:spLocks noChangeArrowheads="1"/>
          </p:cNvSpPr>
          <p:nvPr/>
        </p:nvSpPr>
        <p:spPr bwMode="auto">
          <a:xfrm>
            <a:off x="3587750" y="2870200"/>
            <a:ext cx="1946275" cy="1943100"/>
          </a:xfrm>
          <a:prstGeom prst="ellipse">
            <a:avLst/>
          </a:prstGeom>
          <a:gradFill rotWithShape="1">
            <a:gsLst>
              <a:gs pos="0">
                <a:srgbClr val="03678F"/>
              </a:gs>
              <a:gs pos="100000">
                <a:srgbClr val="00A0C6"/>
              </a:gs>
            </a:gsLst>
            <a:lin ang="5400000" scaled="1"/>
          </a:gradFill>
          <a:ln w="9525">
            <a:noFill/>
            <a:round/>
          </a:ln>
          <a:effectLst>
            <a:outerShdw dist="25400" dir="16200000" algn="ctr" rotWithShape="0">
              <a:srgbClr val="9CDB2C"/>
            </a:outerShdw>
          </a:effec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70" name="Rectangle 72"/>
          <p:cNvSpPr>
            <a:spLocks noChangeArrowheads="1"/>
          </p:cNvSpPr>
          <p:nvPr/>
        </p:nvSpPr>
        <p:spPr bwMode="auto">
          <a:xfrm>
            <a:off x="573088" y="2879725"/>
            <a:ext cx="21510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b="1">
                <a:solidFill>
                  <a:srgbClr val="FF0000"/>
                </a:solidFill>
              </a:rPr>
              <a:t>不计其数：</a:t>
            </a:r>
            <a:r>
              <a:rPr lang="zh-CN" altLang="en-US" b="1"/>
              <a:t>没办法计算数目。形容数量很多。</a:t>
            </a:r>
            <a:endParaRPr lang="ko-KR" altLang="en-US" b="1"/>
          </a:p>
        </p:txBody>
      </p:sp>
      <p:sp>
        <p:nvSpPr>
          <p:cNvPr id="44071" name="Rectangle 73"/>
          <p:cNvSpPr>
            <a:spLocks noChangeArrowheads="1"/>
          </p:cNvSpPr>
          <p:nvPr/>
        </p:nvSpPr>
        <p:spPr bwMode="auto">
          <a:xfrm>
            <a:off x="573088" y="4051300"/>
            <a:ext cx="21510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b="1">
                <a:solidFill>
                  <a:srgbClr val="FF0000"/>
                </a:solidFill>
              </a:rPr>
              <a:t>满江火滚：</a:t>
            </a:r>
            <a:r>
              <a:rPr lang="zh-CN" altLang="en-US" b="1"/>
              <a:t>整条江面遍布大火，形容气势很大。</a:t>
            </a:r>
            <a:endParaRPr lang="ko-KR" altLang="en-US" b="1"/>
          </a:p>
        </p:txBody>
      </p:sp>
      <p:sp>
        <p:nvSpPr>
          <p:cNvPr id="44072" name="Rectangle 74"/>
          <p:cNvSpPr>
            <a:spLocks noChangeArrowheads="1"/>
          </p:cNvSpPr>
          <p:nvPr/>
        </p:nvSpPr>
        <p:spPr bwMode="auto">
          <a:xfrm>
            <a:off x="573088" y="5238750"/>
            <a:ext cx="21510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b="1">
                <a:solidFill>
                  <a:srgbClr val="FF0000"/>
                </a:solidFill>
              </a:rPr>
              <a:t>喊声震地：</a:t>
            </a:r>
            <a:r>
              <a:rPr lang="zh-CN" altLang="en-US" b="1"/>
              <a:t>喊杀声震动天地，形容声音很大。</a:t>
            </a:r>
          </a:p>
        </p:txBody>
      </p:sp>
      <p:sp>
        <p:nvSpPr>
          <p:cNvPr id="44074" name="Rectangle 76"/>
          <p:cNvSpPr>
            <a:spLocks noChangeArrowheads="1"/>
          </p:cNvSpPr>
          <p:nvPr/>
        </p:nvSpPr>
        <p:spPr bwMode="auto">
          <a:xfrm>
            <a:off x="6443663" y="3068638"/>
            <a:ext cx="2249487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zh-CN" altLang="en-US" b="1">
                <a:solidFill>
                  <a:srgbClr val="FF0000"/>
                </a:solidFill>
              </a:rPr>
              <a:t>兵仗火威：</a:t>
            </a:r>
            <a:r>
              <a:rPr lang="zh-CN" altLang="en-US" b="1"/>
              <a:t>军队在火器发火后同时进攻会更有声威气势。</a:t>
            </a:r>
            <a:endParaRPr lang="zh-CN" altLang="en-US" b="1">
              <a:latin typeface="微软雅黑" pitchFamily="34" charset="-122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ko-KR" altLang="en-US" b="1">
              <a:solidFill>
                <a:srgbClr val="000000"/>
              </a:solidFill>
              <a:latin typeface="微软雅黑" pitchFamily="34" charset="-122"/>
              <a:ea typeface="HY헤드라인M"/>
              <a:cs typeface="HY헤드라인M"/>
            </a:endParaRPr>
          </a:p>
        </p:txBody>
      </p:sp>
      <p:sp>
        <p:nvSpPr>
          <p:cNvPr id="31776" name="Rectangle 77"/>
          <p:cNvSpPr>
            <a:spLocks noChangeArrowheads="1"/>
          </p:cNvSpPr>
          <p:nvPr/>
        </p:nvSpPr>
        <p:spPr bwMode="auto">
          <a:xfrm>
            <a:off x="6372225" y="4221163"/>
            <a:ext cx="2147888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endParaRPr lang="ko-KR" altLang="en-US"/>
          </a:p>
        </p:txBody>
      </p:sp>
      <p:sp>
        <p:nvSpPr>
          <p:cNvPr id="44076" name="Rectangle 78"/>
          <p:cNvSpPr>
            <a:spLocks noChangeArrowheads="1"/>
          </p:cNvSpPr>
          <p:nvPr/>
        </p:nvSpPr>
        <p:spPr bwMode="auto">
          <a:xfrm>
            <a:off x="6300788" y="4076700"/>
            <a:ext cx="216535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zh-CN" altLang="en-US" b="1">
                <a:solidFill>
                  <a:srgbClr val="FF0000"/>
                </a:solidFill>
              </a:rPr>
              <a:t>巡哨：</a:t>
            </a:r>
            <a:r>
              <a:rPr lang="zh-CN" altLang="en-US" b="1"/>
              <a:t>巡逻查防。</a:t>
            </a:r>
            <a:endParaRPr lang="ko-KR" altLang="en-US" b="1"/>
          </a:p>
        </p:txBody>
      </p:sp>
      <p:sp>
        <p:nvSpPr>
          <p:cNvPr id="44078" name="Rectangle 82"/>
          <p:cNvSpPr>
            <a:spLocks noChangeArrowheads="1"/>
          </p:cNvSpPr>
          <p:nvPr/>
        </p:nvSpPr>
        <p:spPr bwMode="auto">
          <a:xfrm>
            <a:off x="3498850" y="2860675"/>
            <a:ext cx="2130425" cy="197802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 algn="ctr" eaLnBrk="0" hangingPunct="0">
              <a:buFont typeface="Arial" charset="0"/>
              <a:buNone/>
            </a:pPr>
            <a:endParaRPr lang="ko-KR" altLang="en-US" sz="2400">
              <a:solidFill>
                <a:srgbClr val="FFFFFF"/>
              </a:solidFill>
              <a:latin typeface="HY헤드라인M"/>
              <a:ea typeface="HY헤드라인M"/>
              <a:cs typeface="HY헤드라인M"/>
            </a:endParaRPr>
          </a:p>
          <a:p>
            <a:pPr algn="ctr" eaLnBrk="0" hangingPunct="0">
              <a:buFont typeface="Arial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HY헤드라인M"/>
                <a:cs typeface="HY헤드라인M"/>
              </a:rPr>
              <a:t>我会读并理解运用它们</a:t>
            </a:r>
            <a:endParaRPr lang="en-US" altLang="ko-KR">
              <a:solidFill>
                <a:schemeClr val="bg1"/>
              </a:solidFill>
              <a:latin typeface="微软雅黑" pitchFamily="34" charset="-122"/>
              <a:ea typeface="HY헤드라인M"/>
              <a:cs typeface="HY헤드라인M"/>
            </a:endParaRPr>
          </a:p>
          <a:p>
            <a:pPr algn="ctr" eaLnBrk="0" hangingPunct="0">
              <a:buFont typeface="Arial" charset="0"/>
              <a:buNone/>
            </a:pPr>
            <a:endParaRPr lang="ko-KR" altLang="en-US">
              <a:solidFill>
                <a:schemeClr val="bg1"/>
              </a:solidFill>
              <a:latin typeface="微软雅黑" pitchFamily="34" charset="-122"/>
              <a:ea typeface="HY헤드라인M"/>
              <a:cs typeface="HY헤드라인M"/>
            </a:endParaRPr>
          </a:p>
        </p:txBody>
      </p:sp>
      <p:sp>
        <p:nvSpPr>
          <p:cNvPr id="31779" name="Rectangle 47"/>
          <p:cNvSpPr>
            <a:spLocks noChangeArrowheads="1"/>
          </p:cNvSpPr>
          <p:nvPr/>
        </p:nvSpPr>
        <p:spPr bwMode="auto">
          <a:xfrm>
            <a:off x="0" y="1136650"/>
            <a:ext cx="292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</a:rPr>
              <a:t>【</a:t>
            </a:r>
            <a:r>
              <a:rPr lang="zh-CN" altLang="en-US" sz="3600" b="1">
                <a:solidFill>
                  <a:srgbClr val="FF6600"/>
                </a:solidFill>
              </a:rPr>
              <a:t>词语释义</a:t>
            </a:r>
            <a:r>
              <a:rPr lang="zh-CN" altLang="zh-CN" sz="3600" b="1">
                <a:solidFill>
                  <a:srgbClr val="FF6600"/>
                </a:solidFill>
              </a:rPr>
              <a:t>】</a:t>
            </a:r>
            <a:endParaRPr lang="zh-CN" altLang="en-US" sz="3600" b="1">
              <a:solidFill>
                <a:srgbClr val="FF6600"/>
              </a:solidFill>
            </a:endParaRP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6300788" y="5300663"/>
            <a:ext cx="2592387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决雌雄：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决一胜负，一比高下。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70" grpId="0"/>
      <p:bldP spid="44071" grpId="0"/>
      <p:bldP spid="44072" grpId="0"/>
      <p:bldP spid="44074" grpId="0"/>
      <p:bldP spid="44076" grpId="0"/>
      <p:bldP spid="44078" grpId="0" bldLvl="0" animBg="1"/>
      <p:bldP spid="4611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2"/>
          <p:cNvSpPr>
            <a:spLocks noChangeArrowheads="1"/>
          </p:cNvSpPr>
          <p:nvPr/>
        </p:nvSpPr>
        <p:spPr bwMode="auto">
          <a:xfrm>
            <a:off x="250825" y="1125538"/>
            <a:ext cx="292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zh-CN" sz="3600" b="1">
                <a:solidFill>
                  <a:srgbClr val="FF6600"/>
                </a:solidFill>
                <a:latin typeface="微软雅黑" pitchFamily="34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微软雅黑" pitchFamily="34" charset="-122"/>
              </a:rPr>
              <a:t>课文详解</a:t>
            </a:r>
            <a:r>
              <a:rPr lang="zh-CN" altLang="zh-CN" sz="3600" b="1">
                <a:solidFill>
                  <a:srgbClr val="FF6600"/>
                </a:solidFill>
                <a:latin typeface="微软雅黑" pitchFamily="34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微软雅黑" pitchFamily="34" charset="-122"/>
            </a:endParaRPr>
          </a:p>
        </p:txBody>
      </p:sp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477838" y="1995488"/>
            <a:ext cx="5607050" cy="3816350"/>
          </a:xfrm>
          <a:prstGeom prst="rect">
            <a:avLst/>
          </a:prstGeom>
          <a:gradFill rotWithShape="1">
            <a:gsLst>
              <a:gs pos="0">
                <a:srgbClr val="95CCEB">
                  <a:alpha val="59998"/>
                </a:srgbClr>
              </a:gs>
              <a:gs pos="100000">
                <a:srgbClr val="2E9AC8">
                  <a:alpha val="20000"/>
                </a:srgbClr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zh-CN" altLang="en-US"/>
          </a:p>
        </p:txBody>
      </p:sp>
      <p:sp>
        <p:nvSpPr>
          <p:cNvPr id="22531" name="Text Box 10"/>
          <p:cNvSpPr txBox="1">
            <a:spLocks noChangeArrowheads="1"/>
          </p:cNvSpPr>
          <p:nvPr/>
        </p:nvSpPr>
        <p:spPr bwMode="auto">
          <a:xfrm>
            <a:off x="682625" y="3140075"/>
            <a:ext cx="396081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本文讲了什么事？</a:t>
            </a: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故事中的人物都有谁？</a:t>
            </a: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事情的经过怎么样？ </a:t>
            </a:r>
          </a:p>
        </p:txBody>
      </p:sp>
      <p:sp>
        <p:nvSpPr>
          <p:cNvPr id="32772" name="Text Box 11"/>
          <p:cNvSpPr txBox="1">
            <a:spLocks noChangeArrowheads="1"/>
          </p:cNvSpPr>
          <p:nvPr/>
        </p:nvSpPr>
        <p:spPr bwMode="auto">
          <a:xfrm>
            <a:off x="1258888" y="2185988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2533" name="Text Box 13"/>
          <p:cNvSpPr txBox="1">
            <a:spLocks noChangeArrowheads="1"/>
          </p:cNvSpPr>
          <p:nvPr/>
        </p:nvSpPr>
        <p:spPr bwMode="auto">
          <a:xfrm>
            <a:off x="546100" y="2185988"/>
            <a:ext cx="576103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通过阅读课文，回答下列问题：</a:t>
            </a:r>
          </a:p>
        </p:txBody>
      </p:sp>
      <p:pic>
        <p:nvPicPr>
          <p:cNvPr id="22534" name="Picture 8" descr="t01ab50df9eee293a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1025" y="2951163"/>
            <a:ext cx="4500563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932363" y="1484313"/>
            <a:ext cx="3600450" cy="36671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22263" y="695325"/>
            <a:ext cx="4248150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0099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赤壁之战的背景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22263" y="1274763"/>
            <a:ext cx="5435600" cy="50292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     公元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208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年（汉献帝建安十三年）曹操率领水陆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大军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，号称百万，发起荆州战役，然后讨伐孙权。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孙权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和刘备组成联军，由周瑜指挥，在长江赤壁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今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湖北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赤壁市西北，一说今嘉鱼东北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一带大破曹军，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从此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奠定了三国鼎立格局。赤壁之战是第一次在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长江流域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进行的大规模江河作战，也是孙、曹、刘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各家都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派出主力参加的唯一的战事。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90" y="1390650"/>
            <a:ext cx="2736215" cy="2210435"/>
          </a:xfrm>
          <a:prstGeom prst="plaque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905" y="3891280"/>
            <a:ext cx="2802255" cy="2248535"/>
          </a:xfrm>
          <a:prstGeom prst="plaque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 animBg="1"/>
      <p:bldP spid="2458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14313" y="831850"/>
            <a:ext cx="4464050" cy="57943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0099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人物介绍</a:t>
            </a:r>
          </a:p>
        </p:txBody>
      </p:sp>
      <p:pic>
        <p:nvPicPr>
          <p:cNvPr id="24578" name="Picture 6" descr="t010986efced2f42d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75" y="908050"/>
            <a:ext cx="457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14313" y="1844675"/>
            <a:ext cx="4175125" cy="33845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400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曹操：字</a:t>
            </a:r>
            <a:r>
              <a:rPr lang="zh-CN" altLang="en-US" sz="2400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孟德。是东汉末年著名政治家、军事家、文学家、书法家。三国初期时候势力单薄，但是凭借优异的谋略并且知人善任，挟天子以令诸侯，奠定了中国统一的基础。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 animBg="1"/>
      <p:bldP spid="4915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38100" y="1357313"/>
            <a:ext cx="4929188" cy="447992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   </a:t>
            </a:r>
            <a:r>
              <a:rPr lang="en-US" altLang="zh-CN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周瑜：字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公瑾，汉末名将，庐江舒县（今安徽省庐江县西南）人。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建安</a:t>
            </a:r>
            <a:r>
              <a:rPr lang="en-US" altLang="zh-CN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13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年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，周瑜率江东孙氏集团军队与刘备军队联合，赤壁之战大败曹军，由此奠定了三分天下的基础。他本想攻打益州以图谋天下，不幸天妒英才，出发前即病死。享年</a:t>
            </a:r>
            <a:r>
              <a:rPr lang="en-US" altLang="zh-CN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36</a:t>
            </a:r>
            <a:r>
              <a:rPr lang="zh-CN" altLang="en-US" sz="2400" b="1" dirty="0">
                <a:solidFill>
                  <a:schemeClr val="hlink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岁。</a:t>
            </a:r>
          </a:p>
        </p:txBody>
      </p:sp>
      <p:pic>
        <p:nvPicPr>
          <p:cNvPr id="35842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7288" y="1357313"/>
            <a:ext cx="4176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1191</Words>
  <Application>WPS 演示</Application>
  <PresentationFormat>全屏显示(4:3)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Calibri</vt:lpstr>
      <vt:lpstr>微软雅黑</vt:lpstr>
      <vt:lpstr>+mn-ea</vt:lpstr>
      <vt:lpstr>黑体</vt:lpstr>
      <vt:lpstr>华文琥珀</vt:lpstr>
      <vt:lpstr>HY헤드라인M</vt:lpstr>
      <vt:lpstr>Wingdings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30</cp:revision>
  <dcterms:created xsi:type="dcterms:W3CDTF">2016-06-22T11:48:00Z</dcterms:created>
  <dcterms:modified xsi:type="dcterms:W3CDTF">2017-11-09T01:39:57Z</dcterms:modified>
  <cp:category/>
</cp:coreProperties>
</file>