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95" r:id="rId2"/>
    <p:sldId id="338" r:id="rId3"/>
    <p:sldId id="340" r:id="rId4"/>
    <p:sldId id="341" r:id="rId5"/>
    <p:sldId id="342" r:id="rId6"/>
    <p:sldId id="343" r:id="rId7"/>
    <p:sldId id="344" r:id="rId8"/>
    <p:sldId id="345" r:id="rId9"/>
    <p:sldId id="346" r:id="rId10"/>
    <p:sldId id="347" r:id="rId11"/>
    <p:sldId id="348" r:id="rId12"/>
    <p:sldId id="349" r:id="rId13"/>
    <p:sldId id="350" r:id="rId14"/>
    <p:sldId id="351" r:id="rId15"/>
    <p:sldId id="352" r:id="rId16"/>
    <p:sldId id="353" r:id="rId17"/>
    <p:sldId id="354" r:id="rId18"/>
    <p:sldId id="355" r:id="rId19"/>
    <p:sldId id="356" r:id="rId20"/>
    <p:sldId id="357" r:id="rId21"/>
    <p:sldId id="358" r:id="rId22"/>
    <p:sldId id="359" r:id="rId23"/>
    <p:sldId id="360"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5F9B6A"/>
    <a:srgbClr val="FF00FF"/>
    <a:srgbClr val="9933FF"/>
    <a:srgbClr val="000000"/>
    <a:srgbClr val="FFFFFF"/>
    <a:srgbClr val="66FF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15" autoAdjust="0"/>
    <p:restoredTop sz="94660"/>
  </p:normalViewPr>
  <p:slideViewPr>
    <p:cSldViewPr>
      <p:cViewPr varScale="1">
        <p:scale>
          <a:sx n="92" d="100"/>
          <a:sy n="92"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atin typeface="Arial" panose="020B0604020202020204" pitchFamily="34" charset="0"/>
                <a:ea typeface="宋体" panose="02010600030101010101" pitchFamily="2" charset="-122"/>
              </a:defRPr>
            </a:lvl1pPr>
          </a:lstStyle>
          <a:p>
            <a:pPr>
              <a:defRPr/>
            </a:pPr>
            <a:fld id="{3C205455-1866-4F16-AAAE-41897DB145B1}" type="datetimeFigureOut">
              <a:rPr lang="zh-CN" altLang="en-US"/>
              <a:pPr>
                <a:defRPr/>
              </a:pPr>
              <a:t>2017/11/9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atin typeface="Arial" panose="020B0604020202020204" pitchFamily="34" charset="0"/>
                <a:ea typeface="宋体" panose="02010600030101010101" pitchFamily="2" charset="-122"/>
              </a:defRPr>
            </a:lvl1pPr>
          </a:lstStyle>
          <a:p>
            <a:pPr>
              <a:defRPr/>
            </a:pPr>
            <a:fld id="{257303D2-0D0B-4B5F-B780-81916DB8B420}"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幻灯片图像占位符 1"/>
          <p:cNvSpPr>
            <a:spLocks noGrp="1" noRot="1" noChangeAspect="1" noChangeArrowheads="1" noTextEdit="1"/>
          </p:cNvSpPr>
          <p:nvPr>
            <p:ph type="sldImg" idx="4294967295"/>
          </p:nvPr>
        </p:nvSpPr>
        <p:spPr bwMode="auto">
          <a:noFill/>
          <a:ln>
            <a:solidFill>
              <a:srgbClr val="000000"/>
            </a:solidFill>
            <a:miter lim="800000"/>
            <a:headEnd/>
            <a:tailEnd/>
          </a:ln>
        </p:spPr>
      </p:sp>
      <p:sp>
        <p:nvSpPr>
          <p:cNvPr id="32770" name="文本占位符 2"/>
          <p:cNvSpPr>
            <a:spLocks noGrp="1" noChangeArrowheads="1"/>
          </p:cNvSpPr>
          <p:nvPr>
            <p:ph type="body" idx="4294967295"/>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32771" name="灯片编号占位符 3"/>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a:buFont typeface="Arial" charset="0"/>
              <a:buChar char="•"/>
            </a:pPr>
            <a:fld id="{7529C14F-7395-40A8-8F80-8693B00F6F2A}" type="slidenum">
              <a:rPr lang="zh-CN" altLang="en-US">
                <a:latin typeface="Calibri" pitchFamily="34" charset="0"/>
                <a:ea typeface="宋体" charset="-122"/>
              </a:rPr>
              <a:pPr>
                <a:buFont typeface="Arial" charset="0"/>
                <a:buChar char="•"/>
              </a:pPr>
              <a:t>5</a:t>
            </a:fld>
            <a:endParaRPr lang="en-US" altLang="zh-CN">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B6CC5D6-5BC9-416B-BE3A-14CB4918E674}"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0E45C0A-596F-4EB6-A38C-E9796E5610CE}"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786DB547-D3F8-41DC-8820-C1095CE55140}"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01D5E66E-38A0-4B3F-9104-3AE400CB3D24}"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4E8E6465-4DA7-4732-8335-E20A4D0D8B16}"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6F7FBF2D-9D23-49D3-AF50-2F9DF424527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E8661786-1B97-4432-B11F-AE9A1BB510C4}"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EAEFD37B-D82B-4288-8D5F-7D89B83E0D6A}"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902E3115-679C-47C2-8E1F-DF7B37F62937}"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F95E5698-28C8-4C6D-BA99-DD60E71236EF}"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F7246FF-5563-4BA0-854C-2219A211E877}"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331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6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en-US" altLang="zh-CN"/>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en-US" altLang="zh-CN"/>
          </a:p>
        </p:txBody>
      </p:sp>
      <p:sp>
        <p:nvSpPr>
          <p:cNvPr id="716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5A613CC9-7712-45FC-B41E-1B30B679CE1E}"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7.xml"/><Relationship Id="rId1" Type="http://schemas.openxmlformats.org/officeDocument/2006/relationships/audio" Target="file:///E:\&#24037;&#20316;\12.5-12.7&#35821;&#25991;&#25968;&#23398;\12.5-12.7&#35821;&#25991;&#25968;&#23398;\S&#29256;Y6&#36164;&#28304;&#21253;6.4&#12298;&#32769;&#20154;&#19982;&#28023;&#12299;&#26417;&#32418;&#22242;&#38431;--&#26472;&#38634;&#38739;\S&#29256;Y6&#36164;&#28304;&#21253;6.4&#12298;&#32769;&#20154;&#19982;&#28023;&#12299;&#26417;&#32418;&#22242;&#38431;--&#26472;&#38634;&#38739;\&#32769;&#20154;&#19982;&#28023;&#35838;&#25991;&#26391;&#35835;.mp3"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video" Target="file:///E:\&#24037;&#20316;\12.5-12.7&#35821;&#25991;&#25968;&#23398;\12.5-12.7&#35821;&#25991;&#25968;&#23398;\S&#29256;Y6&#36164;&#28304;&#21253;6.4&#12298;&#32769;&#20154;&#19982;&#28023;&#12299;&#26417;&#32418;&#22242;&#38431;--&#26472;&#38634;&#38739;\S&#29256;Y6&#36164;&#28304;&#21253;6.4&#12298;&#32769;&#20154;&#19982;&#28023;&#12299;&#26417;&#32418;&#22242;&#38431;--&#26472;&#38634;&#38739;\&#35270;&#39057;&#65306;&#12298;&#32769;&#20154;&#19982;&#28023;&#12299;&#30005;&#24433;&#29255;&#27573;.mp4"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文本框 1"/>
          <p:cNvSpPr txBox="1">
            <a:spLocks noChangeArrowheads="1"/>
          </p:cNvSpPr>
          <p:nvPr/>
        </p:nvSpPr>
        <p:spPr bwMode="auto">
          <a:xfrm>
            <a:off x="3492500" y="3213100"/>
            <a:ext cx="4751388" cy="417513"/>
          </a:xfrm>
          <a:prstGeom prst="rect">
            <a:avLst/>
          </a:prstGeom>
          <a:noFill/>
          <a:ln w="9525">
            <a:noFill/>
            <a:miter lim="800000"/>
            <a:headEnd/>
            <a:tailEnd/>
          </a:ln>
        </p:spPr>
        <p:txBody>
          <a:bodyPr>
            <a:spAutoFit/>
          </a:bodyPr>
          <a:lstStyle/>
          <a:p>
            <a:r>
              <a:rPr lang="zh-CN" altLang="en-US" sz="2000">
                <a:latin typeface="微软雅黑" pitchFamily="34" charset="-122"/>
                <a:sym typeface="微软雅黑" pitchFamily="34" charset="-122"/>
              </a:rPr>
              <a:t>         语文</a:t>
            </a:r>
            <a:r>
              <a:rPr lang="en-US" altLang="zh-CN" sz="2000">
                <a:latin typeface="微软雅黑" pitchFamily="34" charset="-122"/>
                <a:sym typeface="微软雅黑" pitchFamily="34" charset="-122"/>
              </a:rPr>
              <a:t>S</a:t>
            </a:r>
            <a:r>
              <a:rPr lang="zh-CN" altLang="en-US" sz="2000">
                <a:latin typeface="微软雅黑" pitchFamily="34" charset="-122"/>
                <a:sym typeface="微软雅黑" pitchFamily="34" charset="-122"/>
              </a:rPr>
              <a:t>版    六年级上</a:t>
            </a:r>
            <a:endParaRPr lang="zh-CN" altLang="en-US" sz="2000">
              <a:latin typeface="微软雅黑" pitchFamily="34" charset="-122"/>
              <a:ea typeface="微软雅黑" pitchFamily="34" charset="-122"/>
            </a:endParaRPr>
          </a:p>
        </p:txBody>
      </p:sp>
      <p:sp>
        <p:nvSpPr>
          <p:cNvPr id="26626" name="文本框 2"/>
          <p:cNvSpPr txBox="1">
            <a:spLocks noChangeArrowheads="1"/>
          </p:cNvSpPr>
          <p:nvPr/>
        </p:nvSpPr>
        <p:spPr bwMode="auto">
          <a:xfrm>
            <a:off x="3851275" y="1989138"/>
            <a:ext cx="3168650" cy="808037"/>
          </a:xfrm>
          <a:prstGeom prst="rect">
            <a:avLst/>
          </a:prstGeom>
          <a:noFill/>
          <a:ln w="9525">
            <a:noFill/>
            <a:miter lim="800000"/>
            <a:headEnd/>
            <a:tailEnd/>
          </a:ln>
        </p:spPr>
        <p:txBody>
          <a:bodyPr>
            <a:spAutoFit/>
          </a:bodyPr>
          <a:lstStyle/>
          <a:p>
            <a:pPr algn="ctr"/>
            <a:r>
              <a:rPr lang="zh-CN" altLang="en-US" sz="4400">
                <a:solidFill>
                  <a:srgbClr val="FF6600"/>
                </a:solidFill>
                <a:latin typeface="微软雅黑" pitchFamily="34" charset="-122"/>
                <a:ea typeface="微软雅黑" pitchFamily="34" charset="-122"/>
                <a:sym typeface="+mn-ea"/>
              </a:rPr>
              <a:t>老人与海</a:t>
            </a:r>
            <a:endParaRPr lang="zh-CN" altLang="en-US" sz="4400" b="1">
              <a:solidFill>
                <a:srgbClr val="5F9B6A"/>
              </a:solidFill>
              <a:latin typeface="微软雅黑" pitchFamily="34" charset="-122"/>
              <a:ea typeface="微软雅黑" pitchFamily="34" charset="-122"/>
            </a:endParaRPr>
          </a:p>
        </p:txBody>
      </p:sp>
      <p:sp>
        <p:nvSpPr>
          <p:cNvPr id="7" name="矩形 6"/>
          <p:cNvSpPr/>
          <p:nvPr/>
        </p:nvSpPr>
        <p:spPr>
          <a:xfrm>
            <a:off x="0" y="0"/>
            <a:ext cx="9144000" cy="549275"/>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6804025" y="17463"/>
            <a:ext cx="2303463" cy="747712"/>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等腰三角形 8"/>
          <p:cNvSpPr/>
          <p:nvPr/>
        </p:nvSpPr>
        <p:spPr>
          <a:xfrm rot="10800000" flipH="1">
            <a:off x="6588125" y="484188"/>
            <a:ext cx="360363" cy="287337"/>
          </a:xfrm>
          <a:prstGeom prs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7889" name="图片 1" descr="0350-130"/>
          <p:cNvPicPr>
            <a:picLocks noChangeAspect="1" noChangeArrowheads="1"/>
          </p:cNvPicPr>
          <p:nvPr/>
        </p:nvPicPr>
        <p:blipFill>
          <a:blip r:embed="rId3"/>
          <a:srcRect/>
          <a:stretch>
            <a:fillRect/>
          </a:stretch>
        </p:blipFill>
        <p:spPr bwMode="auto">
          <a:xfrm>
            <a:off x="1588" y="925513"/>
            <a:ext cx="9104312" cy="5480050"/>
          </a:xfrm>
          <a:prstGeom prst="rect">
            <a:avLst/>
          </a:prstGeom>
          <a:noFill/>
          <a:ln w="9525">
            <a:noFill/>
            <a:miter lim="800000"/>
            <a:headEnd/>
            <a:tailEnd/>
          </a:ln>
        </p:spPr>
      </p:pic>
      <p:sp>
        <p:nvSpPr>
          <p:cNvPr id="4" name="文本框 3"/>
          <p:cNvSpPr txBox="1"/>
          <p:nvPr/>
        </p:nvSpPr>
        <p:spPr>
          <a:xfrm rot="5400000">
            <a:off x="-343853" y="2535869"/>
            <a:ext cx="1920239" cy="770255"/>
          </a:xfrm>
          <a:prstGeom prst="rect">
            <a:avLst/>
          </a:prstGeom>
          <a:noFill/>
        </p:spPr>
        <p:txBody>
          <a:bodyPr vert="eaVert" wrap="none">
            <a:prstTxWarp prst="textCanDown">
              <a:avLst/>
            </a:prstTxWarp>
            <a:spAutoFit/>
            <a:scene3d>
              <a:camera prst="orthographicFront"/>
              <a:lightRig rig="threePt" dir="t"/>
            </a:scene3d>
          </a:bodyPr>
          <a:lstStyle/>
          <a:p>
            <a:pPr>
              <a:buFont typeface="Arial" panose="020B0604020202020204" pitchFamily="34" charset="0"/>
              <a:buNone/>
              <a:defRPr/>
            </a:pPr>
            <a:r>
              <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ea"/>
              </a:rPr>
              <a:t>课文详解</a:t>
            </a:r>
            <a:endParaRPr lang="zh-CN" altLang="en-US"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5" name="文本框 4"/>
          <p:cNvSpPr txBox="1">
            <a:spLocks noChangeArrowheads="1"/>
          </p:cNvSpPr>
          <p:nvPr/>
        </p:nvSpPr>
        <p:spPr bwMode="auto">
          <a:xfrm>
            <a:off x="1704975" y="2546350"/>
            <a:ext cx="4627563" cy="3290888"/>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000000"/>
                </a:solidFill>
                <a:latin typeface="华文琥珀" pitchFamily="2" charset="-122"/>
                <a:ea typeface="华文琥珀" pitchFamily="2" charset="-122"/>
              </a:rPr>
              <a:t>①课文是怎样描写老渔夫与大马林鱼和鲨鱼进行搏斗的？</a:t>
            </a:r>
          </a:p>
          <a:p>
            <a:pPr>
              <a:lnSpc>
                <a:spcPct val="150000"/>
              </a:lnSpc>
              <a:buFont typeface="Arial" charset="0"/>
              <a:buNone/>
            </a:pPr>
            <a:r>
              <a:rPr lang="zh-CN" altLang="en-US" sz="2800">
                <a:solidFill>
                  <a:srgbClr val="000000"/>
                </a:solidFill>
                <a:latin typeface="华文琥珀" pitchFamily="2" charset="-122"/>
                <a:ea typeface="华文琥珀" pitchFamily="2" charset="-122"/>
              </a:rPr>
              <a:t>②老渔夫给你留下了怎样的印象？</a:t>
            </a:r>
          </a:p>
        </p:txBody>
      </p:sp>
      <p:sp>
        <p:nvSpPr>
          <p:cNvPr id="37892" name="文本框 5"/>
          <p:cNvSpPr txBox="1">
            <a:spLocks noChangeArrowheads="1"/>
          </p:cNvSpPr>
          <p:nvPr/>
        </p:nvSpPr>
        <p:spPr bwMode="auto">
          <a:xfrm>
            <a:off x="1704975" y="1960563"/>
            <a:ext cx="3467100"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C000"/>
                </a:solidFill>
                <a:latin typeface="微软雅黑" pitchFamily="34" charset="-122"/>
                <a:ea typeface="微软雅黑" pitchFamily="34" charset="-122"/>
              </a:rPr>
              <a:t>带着问题听读课文</a:t>
            </a:r>
          </a:p>
        </p:txBody>
      </p:sp>
      <p:pic>
        <p:nvPicPr>
          <p:cNvPr id="2" name="老人与海课文朗读.mp3">
            <a:hlinkClick r:id="" action="ppaction://media"/>
          </p:cNvPr>
          <p:cNvPicPr>
            <a:picLocks noRot="1" noChangeAspect="1"/>
          </p:cNvPicPr>
          <p:nvPr>
            <a:audioFile r:link="rId1"/>
          </p:nvPr>
        </p:nvPicPr>
        <p:blipFill>
          <a:blip r:embed="rId4"/>
          <a:srcRect/>
          <a:stretch>
            <a:fillRect/>
          </a:stretch>
        </p:blipFill>
        <p:spPr bwMode="auto">
          <a:xfrm>
            <a:off x="7924800" y="5616575"/>
            <a:ext cx="609600" cy="609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10" restart="whenNotActive" fill="hold" evtFilter="cancelBubble" nodeType="interactiveSeq">
                <p:stCondLst>
                  <p:cond evt="onClick" delay="0">
                    <p:tgtEl>
                      <p:spTgt spid="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clickEffect">
                                  <p:stCondLst>
                                    <p:cond delay="0"/>
                                  </p:stCondLst>
                                  <p:childTnLst>
                                    <p:cmd type="call" cmd="playFrom(0.0)">
                                      <p:cBhvr>
                                        <p:cTn id="14" dur="890989" fill="hold"/>
                                        <p:tgtEl>
                                          <p:spTgt spid="2"/>
                                        </p:tgtEl>
                                      </p:cBhvr>
                                    </p:cmd>
                                  </p:childTnLst>
                                </p:cTn>
                              </p:par>
                            </p:childTnLst>
                          </p:cTn>
                        </p:par>
                      </p:childTnLst>
                    </p:cTn>
                  </p:par>
                </p:childTnLst>
              </p:cTn>
              <p:nextCondLst>
                <p:cond evt="onClick" delay="0">
                  <p:tgtEl>
                    <p:spTgt spid="2"/>
                  </p:tgtEl>
                </p:cond>
              </p:nextCondLst>
            </p:seq>
            <p:audio>
              <p:cMediaNode vol="80000">
                <p:cTn id="15" fill="hold" display="0">
                  <p:stCondLst>
                    <p:cond delay="indefinite"/>
                  </p:stCondLst>
                  <p:endCondLst>
                    <p:cond evt="onStopAudio" delay="0">
                      <p:tgtEl>
                        <p:sldTgt/>
                      </p:tgtEl>
                    </p:cond>
                  </p:endCondLst>
                </p:cTn>
                <p:tgtEl>
                  <p:spTgt spid="2"/>
                </p:tgtEl>
              </p:cMediaNode>
            </p:audio>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8913" name="图片 1" descr="5032de71e949a4370b000262"/>
          <p:cNvPicPr>
            <a:picLocks noChangeAspect="1" noChangeArrowheads="1"/>
          </p:cNvPicPr>
          <p:nvPr/>
        </p:nvPicPr>
        <p:blipFill>
          <a:blip r:embed="rId2"/>
          <a:srcRect/>
          <a:stretch>
            <a:fillRect/>
          </a:stretch>
        </p:blipFill>
        <p:spPr bwMode="auto">
          <a:xfrm>
            <a:off x="6350" y="911225"/>
            <a:ext cx="9134475" cy="5524500"/>
          </a:xfrm>
          <a:prstGeom prst="rect">
            <a:avLst/>
          </a:prstGeom>
          <a:noFill/>
          <a:ln w="9525">
            <a:noFill/>
            <a:miter lim="800000"/>
            <a:headEnd/>
            <a:tailEnd/>
          </a:ln>
        </p:spPr>
      </p:pic>
      <p:sp>
        <p:nvSpPr>
          <p:cNvPr id="38914" name="文本框 2"/>
          <p:cNvSpPr txBox="1">
            <a:spLocks noChangeArrowheads="1"/>
          </p:cNvSpPr>
          <p:nvPr/>
        </p:nvSpPr>
        <p:spPr bwMode="auto">
          <a:xfrm>
            <a:off x="5992813" y="1092200"/>
            <a:ext cx="18081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文章内容</a:t>
            </a:r>
          </a:p>
        </p:txBody>
      </p:sp>
      <p:sp>
        <p:nvSpPr>
          <p:cNvPr id="4" name="文本框 3"/>
          <p:cNvSpPr txBox="1">
            <a:spLocks noChangeArrowheads="1"/>
          </p:cNvSpPr>
          <p:nvPr/>
        </p:nvSpPr>
        <p:spPr bwMode="auto">
          <a:xfrm>
            <a:off x="682625" y="1895475"/>
            <a:ext cx="7118350" cy="4540250"/>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000000"/>
                </a:solidFill>
                <a:latin typeface="微软雅黑" pitchFamily="34" charset="-122"/>
                <a:ea typeface="微软雅黑" pitchFamily="34" charset="-122"/>
              </a:rPr>
              <a:t>      老渔夫桑提亚哥连续84天没有捕到鱼，在第八十五天终于遇到一条大马林鱼，和它搏斗两天两夜，终于把它捕获，回家的路上却被成群的鲨鱼吃光了，最后他只拖回了一具巨大的骨架，所有能食用的肉都没有了，老人与大鱼的搏斗更展现了老人是一位勇士，值得所有人敬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9937" name="图片 7" descr="2015-12-14_154924.jpg"/>
          <p:cNvPicPr>
            <a:picLocks noChangeAspect="1"/>
          </p:cNvPicPr>
          <p:nvPr/>
        </p:nvPicPr>
        <p:blipFill>
          <a:blip r:embed="rId2"/>
          <a:srcRect/>
          <a:stretch>
            <a:fillRect/>
          </a:stretch>
        </p:blipFill>
        <p:spPr bwMode="auto">
          <a:xfrm>
            <a:off x="0" y="914400"/>
            <a:ext cx="9144000" cy="5583238"/>
          </a:xfrm>
          <a:prstGeom prst="rect">
            <a:avLst/>
          </a:prstGeom>
          <a:noFill/>
          <a:ln w="9525">
            <a:noFill/>
            <a:miter lim="800000"/>
            <a:headEnd/>
            <a:tailEnd/>
          </a:ln>
        </p:spPr>
      </p:pic>
      <p:sp>
        <p:nvSpPr>
          <p:cNvPr id="5" name="TextBox 4"/>
          <p:cNvSpPr txBox="1">
            <a:spLocks noChangeArrowheads="1"/>
          </p:cNvSpPr>
          <p:nvPr/>
        </p:nvSpPr>
        <p:spPr bwMode="auto">
          <a:xfrm>
            <a:off x="509588" y="1398588"/>
            <a:ext cx="8150225" cy="1138237"/>
          </a:xfrm>
          <a:prstGeom prst="rect">
            <a:avLst/>
          </a:prstGeom>
          <a:solidFill>
            <a:srgbClr val="FFC000"/>
          </a:solidFill>
          <a:ln w="9525">
            <a:noFill/>
            <a:miter lim="800000"/>
            <a:headEnd/>
            <a:tailEnd/>
          </a:ln>
        </p:spPr>
        <p:txBody>
          <a:bodyPr>
            <a:spAutoFit/>
          </a:bodyPr>
          <a:lstStyle/>
          <a:p>
            <a:r>
              <a:rPr lang="zh-CN" altLang="en-US" sz="3200">
                <a:solidFill>
                  <a:srgbClr val="FF0000"/>
                </a:solidFill>
                <a:latin typeface="微软雅黑" pitchFamily="34" charset="-122"/>
                <a:ea typeface="微软雅黑" pitchFamily="34" charset="-122"/>
              </a:rPr>
              <a:t>老渔夫桑提亚哥已经八十四天没有打到鱼了。</a:t>
            </a:r>
          </a:p>
          <a:p>
            <a:endParaRPr lang="zh-CN" altLang="en-US"/>
          </a:p>
        </p:txBody>
      </p:sp>
      <p:sp>
        <p:nvSpPr>
          <p:cNvPr id="7" name="TextBox 6"/>
          <p:cNvSpPr txBox="1">
            <a:spLocks noChangeArrowheads="1"/>
          </p:cNvSpPr>
          <p:nvPr/>
        </p:nvSpPr>
        <p:spPr bwMode="auto">
          <a:xfrm>
            <a:off x="658813" y="3384550"/>
            <a:ext cx="8001000" cy="1508125"/>
          </a:xfrm>
          <a:prstGeom prst="rect">
            <a:avLst/>
          </a:prstGeom>
          <a:solidFill>
            <a:srgbClr val="FFFF00"/>
          </a:solidFill>
          <a:ln w="9525">
            <a:noFill/>
            <a:miter lim="800000"/>
            <a:headEnd/>
            <a:tailEnd/>
          </a:ln>
        </p:spPr>
        <p:txBody>
          <a:bodyPr>
            <a:spAutoFit/>
          </a:bodyPr>
          <a:lstStyle/>
          <a:p>
            <a:r>
              <a:rPr lang="zh-CN" altLang="en-US" sz="2800">
                <a:solidFill>
                  <a:srgbClr val="C00000"/>
                </a:solidFill>
                <a:latin typeface="微软雅黑" pitchFamily="34" charset="-122"/>
                <a:ea typeface="微软雅黑" pitchFamily="34" charset="-122"/>
              </a:rPr>
              <a:t>课文开始就表示老渔夫很久都没有打到鱼，为后文做了铺垫，也设置了悬念。</a:t>
            </a:r>
          </a:p>
          <a:p>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lide(fromBottom)">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7"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0961" name="图片 7" descr="2015-12-14_154924.jpg"/>
          <p:cNvPicPr>
            <a:picLocks noChangeAspect="1"/>
          </p:cNvPicPr>
          <p:nvPr/>
        </p:nvPicPr>
        <p:blipFill>
          <a:blip r:embed="rId2"/>
          <a:srcRect/>
          <a:stretch>
            <a:fillRect/>
          </a:stretch>
        </p:blipFill>
        <p:spPr bwMode="auto">
          <a:xfrm>
            <a:off x="0" y="914400"/>
            <a:ext cx="9144000" cy="5583238"/>
          </a:xfrm>
          <a:prstGeom prst="rect">
            <a:avLst/>
          </a:prstGeom>
          <a:noFill/>
          <a:ln w="9525">
            <a:noFill/>
            <a:miter lim="800000"/>
            <a:headEnd/>
            <a:tailEnd/>
          </a:ln>
        </p:spPr>
      </p:pic>
      <p:sp>
        <p:nvSpPr>
          <p:cNvPr id="7" name="TextBox 6"/>
          <p:cNvSpPr txBox="1">
            <a:spLocks noChangeArrowheads="1"/>
          </p:cNvSpPr>
          <p:nvPr/>
        </p:nvSpPr>
        <p:spPr bwMode="auto">
          <a:xfrm>
            <a:off x="685800" y="1028700"/>
            <a:ext cx="7869238" cy="3324225"/>
          </a:xfrm>
          <a:prstGeom prst="rect">
            <a:avLst/>
          </a:prstGeom>
          <a:solidFill>
            <a:srgbClr val="FFC000"/>
          </a:solidFill>
          <a:ln w="9525">
            <a:noFill/>
            <a:miter lim="800000"/>
            <a:headEnd/>
            <a:tailEnd/>
          </a:ln>
        </p:spPr>
        <p:txBody>
          <a:bodyPr>
            <a:spAutoFit/>
          </a:bodyPr>
          <a:lstStyle/>
          <a:p>
            <a:pPr>
              <a:lnSpc>
                <a:spcPct val="150000"/>
              </a:lnSpc>
            </a:pPr>
            <a:r>
              <a:rPr lang="zh-CN" altLang="en-US" sz="2800">
                <a:solidFill>
                  <a:srgbClr val="000000"/>
                </a:solidFill>
                <a:latin typeface="微软雅黑" pitchFamily="34" charset="-122"/>
                <a:ea typeface="微软雅黑" pitchFamily="34" charset="-122"/>
              </a:rPr>
              <a:t>      头四十天还有一个男孩儿跟他在一起，可是孩子的父母说这老头儿倒运了，叫他跟别的渔船去打鱼。但男孩儿很佩服老人的本事，仍然惦记着他。</a:t>
            </a:r>
          </a:p>
          <a:p>
            <a:pPr>
              <a:lnSpc>
                <a:spcPct val="150000"/>
              </a:lnSpc>
            </a:pPr>
            <a:endParaRPr lang="zh-CN" altLang="en-US" sz="2800">
              <a:solidFill>
                <a:srgbClr val="000000"/>
              </a:solidFill>
              <a:latin typeface="微软雅黑" pitchFamily="34" charset="-122"/>
              <a:ea typeface="微软雅黑" pitchFamily="34" charset="-122"/>
            </a:endParaRPr>
          </a:p>
        </p:txBody>
      </p:sp>
      <p:sp>
        <p:nvSpPr>
          <p:cNvPr id="6" name="TextBox 5"/>
          <p:cNvSpPr txBox="1">
            <a:spLocks noChangeArrowheads="1"/>
          </p:cNvSpPr>
          <p:nvPr/>
        </p:nvSpPr>
        <p:spPr bwMode="auto">
          <a:xfrm>
            <a:off x="685800" y="3611563"/>
            <a:ext cx="7869238" cy="2462212"/>
          </a:xfrm>
          <a:prstGeom prst="rect">
            <a:avLst/>
          </a:prstGeom>
          <a:solidFill>
            <a:srgbClr val="FFFF00"/>
          </a:solidFill>
          <a:ln w="9525">
            <a:noFill/>
            <a:miter lim="800000"/>
            <a:headEnd/>
            <a:tailEnd/>
          </a:ln>
        </p:spPr>
        <p:txBody>
          <a:bodyPr>
            <a:spAutoFit/>
          </a:bodyPr>
          <a:lstStyle/>
          <a:p>
            <a:pPr>
              <a:lnSpc>
                <a:spcPct val="150000"/>
              </a:lnSpc>
            </a:pPr>
            <a:r>
              <a:rPr lang="zh-CN" altLang="en-US" sz="2800">
                <a:solidFill>
                  <a:srgbClr val="000000"/>
                </a:solidFill>
                <a:latin typeface="微软雅黑" pitchFamily="34" charset="-122"/>
                <a:ea typeface="微软雅黑" pitchFamily="34" charset="-122"/>
              </a:rPr>
              <a:t>      这个孩子对老渔夫的敬佩体现了老渔夫的个性鲜明，他的性格是对别人有着很大的影响，老人确实有着很大的本事。</a:t>
            </a:r>
          </a:p>
          <a:p>
            <a:endParaRPr lang="zh-CN" altLang="en-US" sz="2800">
              <a:solidFill>
                <a:srgbClr val="000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4)">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1985" name="图片 8" descr="2015-12-14_154924.jpg"/>
          <p:cNvPicPr>
            <a:picLocks noChangeAspect="1"/>
          </p:cNvPicPr>
          <p:nvPr/>
        </p:nvPicPr>
        <p:blipFill>
          <a:blip r:embed="rId2"/>
          <a:srcRect/>
          <a:stretch>
            <a:fillRect/>
          </a:stretch>
        </p:blipFill>
        <p:spPr bwMode="auto">
          <a:xfrm>
            <a:off x="0" y="914400"/>
            <a:ext cx="9144000" cy="5583238"/>
          </a:xfrm>
          <a:prstGeom prst="rect">
            <a:avLst/>
          </a:prstGeom>
          <a:noFill/>
          <a:ln w="9525">
            <a:noFill/>
            <a:miter lim="800000"/>
            <a:headEnd/>
            <a:tailEnd/>
          </a:ln>
        </p:spPr>
      </p:pic>
      <p:sp>
        <p:nvSpPr>
          <p:cNvPr id="41986" name="TextBox 7"/>
          <p:cNvSpPr txBox="1">
            <a:spLocks noChangeArrowheads="1"/>
          </p:cNvSpPr>
          <p:nvPr/>
        </p:nvSpPr>
        <p:spPr bwMode="auto">
          <a:xfrm>
            <a:off x="544513" y="941388"/>
            <a:ext cx="8221662" cy="3876675"/>
          </a:xfrm>
          <a:prstGeom prst="rect">
            <a:avLst/>
          </a:prstGeom>
          <a:solidFill>
            <a:srgbClr val="FFC000"/>
          </a:solidFill>
          <a:ln w="9525">
            <a:noFill/>
            <a:miter lim="800000"/>
            <a:headEnd/>
            <a:tailEnd/>
          </a:ln>
        </p:spPr>
        <p:txBody>
          <a:bodyPr>
            <a:spAutoFit/>
          </a:bodyPr>
          <a:lstStyle/>
          <a:p>
            <a:pPr>
              <a:lnSpc>
                <a:spcPct val="150000"/>
              </a:lnSpc>
            </a:pPr>
            <a:r>
              <a:rPr lang="zh-CN" altLang="en-US" sz="2800">
                <a:solidFill>
                  <a:srgbClr val="000000"/>
                </a:solidFill>
                <a:latin typeface="微软雅黑" pitchFamily="34" charset="-122"/>
                <a:ea typeface="微软雅黑" pitchFamily="34" charset="-122"/>
              </a:rPr>
              <a:t>      突然，他看见伸在水面上的一根绿杆急急地坠到水里，接着钩丝动了一下。他明白，水下一百英寸的深处，一条马林鱼正在吃着钩尖和钩把上的沙丁鱼。他拉那钩丝，觉得有一条硬邦邦的东西，重得叫人不敢相信。</a:t>
            </a:r>
          </a:p>
          <a:p>
            <a:endParaRPr lang="zh-CN" altLang="en-US"/>
          </a:p>
        </p:txBody>
      </p:sp>
      <p:sp>
        <p:nvSpPr>
          <p:cNvPr id="41987" name="TextBox 6"/>
          <p:cNvSpPr txBox="1">
            <a:spLocks noChangeArrowheads="1"/>
          </p:cNvSpPr>
          <p:nvPr/>
        </p:nvSpPr>
        <p:spPr bwMode="auto">
          <a:xfrm>
            <a:off x="184150" y="4281488"/>
            <a:ext cx="8783638" cy="2032000"/>
          </a:xfrm>
          <a:prstGeom prst="rect">
            <a:avLst/>
          </a:prstGeom>
          <a:solidFill>
            <a:srgbClr val="FFFF00"/>
          </a:solidFill>
          <a:ln w="9525">
            <a:noFill/>
            <a:miter lim="800000"/>
            <a:headEnd/>
            <a:tailEnd/>
          </a:ln>
        </p:spPr>
        <p:txBody>
          <a:bodyPr>
            <a:spAutoFit/>
          </a:bodyPr>
          <a:lstStyle/>
          <a:p>
            <a:pPr>
              <a:lnSpc>
                <a:spcPct val="150000"/>
              </a:lnSpc>
            </a:pPr>
            <a:r>
              <a:rPr lang="zh-CN" altLang="en-US" sz="2800">
                <a:solidFill>
                  <a:srgbClr val="000000"/>
                </a:solidFill>
                <a:latin typeface="微软雅黑" pitchFamily="34" charset="-122"/>
                <a:ea typeface="微软雅黑" pitchFamily="34" charset="-122"/>
              </a:rPr>
              <a:t>      在老人八十四天没有打到鱼之后，终于在第八十五天的时候打到了一条大鱼，这是老人获得的意外惊喜。</a:t>
            </a:r>
          </a:p>
          <a:p>
            <a:pPr>
              <a:lnSpc>
                <a:spcPct val="150000"/>
              </a:lnSpc>
            </a:pPr>
            <a:endParaRPr lang="zh-CN" altLang="en-US" sz="2800">
              <a:solidFill>
                <a:srgbClr val="0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3009" name="图片 6" descr="2015-12-14_154924.jpg"/>
          <p:cNvPicPr>
            <a:picLocks noChangeAspect="1"/>
          </p:cNvPicPr>
          <p:nvPr/>
        </p:nvPicPr>
        <p:blipFill>
          <a:blip r:embed="rId2"/>
          <a:srcRect/>
          <a:stretch>
            <a:fillRect/>
          </a:stretch>
        </p:blipFill>
        <p:spPr bwMode="auto">
          <a:xfrm>
            <a:off x="0" y="914400"/>
            <a:ext cx="9144000" cy="5583238"/>
          </a:xfrm>
          <a:prstGeom prst="rect">
            <a:avLst/>
          </a:prstGeom>
          <a:noFill/>
          <a:ln w="9525">
            <a:noFill/>
            <a:miter lim="800000"/>
            <a:headEnd/>
            <a:tailEnd/>
          </a:ln>
        </p:spPr>
      </p:pic>
      <p:sp>
        <p:nvSpPr>
          <p:cNvPr id="43010" name="TextBox 4"/>
          <p:cNvSpPr txBox="1">
            <a:spLocks noChangeArrowheads="1"/>
          </p:cNvSpPr>
          <p:nvPr/>
        </p:nvSpPr>
        <p:spPr bwMode="auto">
          <a:xfrm>
            <a:off x="536575" y="1195388"/>
            <a:ext cx="3411538" cy="1077912"/>
          </a:xfrm>
          <a:prstGeom prst="rect">
            <a:avLst/>
          </a:prstGeom>
          <a:solidFill>
            <a:srgbClr val="FFC000"/>
          </a:solidFill>
          <a:ln w="9525">
            <a:noFill/>
            <a:miter lim="800000"/>
            <a:headEnd/>
            <a:tailEnd/>
          </a:ln>
        </p:spPr>
        <p:txBody>
          <a:bodyPr>
            <a:spAutoFit/>
          </a:bodyPr>
          <a:lstStyle/>
          <a:p>
            <a:r>
              <a:rPr lang="zh-CN" altLang="en-US" sz="2800">
                <a:solidFill>
                  <a:srgbClr val="000000"/>
                </a:solidFill>
                <a:latin typeface="微软雅黑" pitchFamily="34" charset="-122"/>
                <a:ea typeface="微软雅黑" pitchFamily="34" charset="-122"/>
              </a:rPr>
              <a:t>阅读第五段到第九段</a:t>
            </a:r>
          </a:p>
          <a:p>
            <a:endParaRPr lang="zh-CN" altLang="en-US"/>
          </a:p>
        </p:txBody>
      </p:sp>
      <p:sp>
        <p:nvSpPr>
          <p:cNvPr id="43011" name="TextBox 5"/>
          <p:cNvSpPr txBox="1">
            <a:spLocks noChangeArrowheads="1"/>
          </p:cNvSpPr>
          <p:nvPr/>
        </p:nvSpPr>
        <p:spPr bwMode="auto">
          <a:xfrm>
            <a:off x="536575" y="2989263"/>
            <a:ext cx="8361363" cy="3324225"/>
          </a:xfrm>
          <a:prstGeom prst="rect">
            <a:avLst/>
          </a:prstGeom>
          <a:solidFill>
            <a:srgbClr val="FFFF00"/>
          </a:solidFill>
          <a:ln w="9525">
            <a:noFill/>
            <a:miter lim="800000"/>
            <a:headEnd/>
            <a:tailEnd/>
          </a:ln>
        </p:spPr>
        <p:txBody>
          <a:bodyPr>
            <a:spAutoFit/>
          </a:bodyPr>
          <a:lstStyle/>
          <a:p>
            <a:pPr>
              <a:lnSpc>
                <a:spcPct val="150000"/>
              </a:lnSpc>
            </a:pPr>
            <a:r>
              <a:rPr lang="zh-CN" altLang="en-US" sz="2800">
                <a:solidFill>
                  <a:srgbClr val="000000"/>
                </a:solidFill>
                <a:latin typeface="微软雅黑" pitchFamily="34" charset="-122"/>
                <a:ea typeface="微软雅黑" pitchFamily="34" charset="-122"/>
              </a:rPr>
              <a:t>      老人与大鱼的精彩的搏斗过程，细节描写，场面描写都很充分，体现了老人的勇敢和睿智，一个老人与一条大鱼之间的搏斗可想而知是精彩而又惊心动魄的。</a:t>
            </a:r>
          </a:p>
          <a:p>
            <a:pPr>
              <a:lnSpc>
                <a:spcPct val="150000"/>
              </a:lnSpc>
            </a:pPr>
            <a:endParaRPr lang="zh-CN" altLang="en-US" sz="2800">
              <a:solidFill>
                <a:srgbClr val="0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4033" name="图片 2" descr="351740c759913d8ebfeaa06306246ffd"/>
          <p:cNvPicPr>
            <a:picLocks noChangeAspect="1" noChangeArrowheads="1"/>
          </p:cNvPicPr>
          <p:nvPr/>
        </p:nvPicPr>
        <p:blipFill>
          <a:blip r:embed="rId2"/>
          <a:srcRect/>
          <a:stretch>
            <a:fillRect/>
          </a:stretch>
        </p:blipFill>
        <p:spPr bwMode="auto">
          <a:xfrm>
            <a:off x="-1588" y="936625"/>
            <a:ext cx="9110663" cy="5524500"/>
          </a:xfrm>
          <a:prstGeom prst="rect">
            <a:avLst/>
          </a:prstGeom>
          <a:noFill/>
          <a:ln w="9525">
            <a:noFill/>
            <a:miter lim="800000"/>
            <a:headEnd/>
            <a:tailEnd/>
          </a:ln>
        </p:spPr>
      </p:pic>
      <p:sp>
        <p:nvSpPr>
          <p:cNvPr id="44034" name="文本框 3"/>
          <p:cNvSpPr txBox="1">
            <a:spLocks noChangeArrowheads="1"/>
          </p:cNvSpPr>
          <p:nvPr/>
        </p:nvSpPr>
        <p:spPr bwMode="auto">
          <a:xfrm>
            <a:off x="254000" y="936625"/>
            <a:ext cx="8855075" cy="2255838"/>
          </a:xfrm>
          <a:prstGeom prst="rect">
            <a:avLst/>
          </a:prstGeom>
          <a:noFill/>
          <a:ln w="9525">
            <a:noFill/>
            <a:miter lim="800000"/>
            <a:headEnd/>
            <a:tailEnd/>
          </a:ln>
        </p:spPr>
        <p:txBody>
          <a:bodyPr>
            <a:spAutoFit/>
          </a:bodyPr>
          <a:lstStyle/>
          <a:p>
            <a:pPr>
              <a:buFont typeface="Arial" charset="0"/>
              <a:buNone/>
            </a:pPr>
            <a:r>
              <a:rPr lang="zh-CN" altLang="en-US" sz="2800">
                <a:solidFill>
                  <a:srgbClr val="000000"/>
                </a:solidFill>
                <a:latin typeface="微软雅黑" pitchFamily="34" charset="-122"/>
                <a:ea typeface="微软雅黑" pitchFamily="34" charset="-122"/>
              </a:rPr>
              <a:t>“一个人并不是生来要给打败的，你尽可能把他消灭掉，可就是打不败他。”他想：“自己把鱼弄死不仅仅是为了养活自己，是为了光荣，因为你是个打鱼的。说到底，这个总要杀死那个。鱼一方面养活我，         一方面要弄死我。”</a:t>
            </a:r>
          </a:p>
        </p:txBody>
      </p:sp>
      <p:sp>
        <p:nvSpPr>
          <p:cNvPr id="5" name="文本框 4"/>
          <p:cNvSpPr txBox="1">
            <a:spLocks noChangeArrowheads="1"/>
          </p:cNvSpPr>
          <p:nvPr/>
        </p:nvSpPr>
        <p:spPr bwMode="auto">
          <a:xfrm>
            <a:off x="482600" y="3514725"/>
            <a:ext cx="4889500" cy="2601913"/>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000000"/>
                </a:solidFill>
                <a:latin typeface="微软雅黑" pitchFamily="34" charset="-122"/>
                <a:ea typeface="微软雅黑" pitchFamily="34" charset="-122"/>
              </a:rPr>
              <a:t>这句话是文中最亮点的句子，表现了老人坚持的性格，以及不服输的气概，这句话也是全文的点睛之笔。</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5057" name="图片 2" descr="351740c759913d8ebfeaa06306246ffd"/>
          <p:cNvPicPr>
            <a:picLocks noChangeAspect="1" noChangeArrowheads="1"/>
          </p:cNvPicPr>
          <p:nvPr/>
        </p:nvPicPr>
        <p:blipFill>
          <a:blip r:embed="rId2"/>
          <a:srcRect/>
          <a:stretch>
            <a:fillRect/>
          </a:stretch>
        </p:blipFill>
        <p:spPr bwMode="auto">
          <a:xfrm>
            <a:off x="-1588" y="936625"/>
            <a:ext cx="9110663" cy="5524500"/>
          </a:xfrm>
          <a:prstGeom prst="rect">
            <a:avLst/>
          </a:prstGeom>
          <a:noFill/>
          <a:ln w="9525">
            <a:noFill/>
            <a:miter lim="800000"/>
            <a:headEnd/>
            <a:tailEnd/>
          </a:ln>
        </p:spPr>
      </p:pic>
      <p:sp>
        <p:nvSpPr>
          <p:cNvPr id="45058" name="文本框 3"/>
          <p:cNvSpPr txBox="1">
            <a:spLocks noChangeArrowheads="1"/>
          </p:cNvSpPr>
          <p:nvPr/>
        </p:nvSpPr>
        <p:spPr bwMode="auto">
          <a:xfrm>
            <a:off x="201613" y="1095375"/>
            <a:ext cx="8628062" cy="1401763"/>
          </a:xfrm>
          <a:prstGeom prst="rect">
            <a:avLst/>
          </a:prstGeom>
          <a:noFill/>
          <a:ln w="9525">
            <a:noFill/>
            <a:miter lim="800000"/>
            <a:headEnd/>
            <a:tailEnd/>
          </a:ln>
        </p:spPr>
        <p:txBody>
          <a:bodyPr>
            <a:spAutoFit/>
          </a:bodyPr>
          <a:lstStyle/>
          <a:p>
            <a:pPr>
              <a:buFont typeface="Arial" charset="0"/>
              <a:buNone/>
            </a:pPr>
            <a:r>
              <a:rPr lang="zh-CN" altLang="en-US" sz="2800">
                <a:solidFill>
                  <a:srgbClr val="000000"/>
                </a:solidFill>
                <a:latin typeface="微软雅黑" pitchFamily="34" charset="-122"/>
                <a:ea typeface="微软雅黑" pitchFamily="34" charset="-122"/>
              </a:rPr>
              <a:t>      男孩儿来到茅棚，看见老人那双满是伤痕的手，哭了起来，然后给老人送来了热咖啡，并表示要跟他一起出海去打鱼。</a:t>
            </a:r>
          </a:p>
        </p:txBody>
      </p:sp>
      <p:sp>
        <p:nvSpPr>
          <p:cNvPr id="5" name="文本框 4"/>
          <p:cNvSpPr txBox="1">
            <a:spLocks noChangeArrowheads="1"/>
          </p:cNvSpPr>
          <p:nvPr/>
        </p:nvSpPr>
        <p:spPr bwMode="auto">
          <a:xfrm>
            <a:off x="423863" y="3395663"/>
            <a:ext cx="5387975" cy="2678112"/>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000000"/>
                </a:solidFill>
                <a:latin typeface="微软雅黑" pitchFamily="34" charset="-122"/>
                <a:ea typeface="微软雅黑" pitchFamily="34" charset="-122"/>
              </a:rPr>
              <a:t>      文章首尾呼应，小男孩对老人的崇拜依旧，同时看到老人的伤痕感到心疼老人，终于小男孩可以如愿跟老人出海打鱼了。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6081" name="图片 3" descr="201102262339151753"/>
          <p:cNvPicPr>
            <a:picLocks noChangeAspect="1" noChangeArrowheads="1"/>
          </p:cNvPicPr>
          <p:nvPr/>
        </p:nvPicPr>
        <p:blipFill>
          <a:blip r:embed="rId2"/>
          <a:srcRect/>
          <a:stretch>
            <a:fillRect/>
          </a:stretch>
        </p:blipFill>
        <p:spPr bwMode="auto">
          <a:xfrm>
            <a:off x="1588" y="939800"/>
            <a:ext cx="9142412" cy="5508625"/>
          </a:xfrm>
          <a:prstGeom prst="rect">
            <a:avLst/>
          </a:prstGeom>
          <a:noFill/>
          <a:ln w="9525">
            <a:noFill/>
            <a:miter lim="800000"/>
            <a:headEnd/>
            <a:tailEnd/>
          </a:ln>
        </p:spPr>
      </p:pic>
      <p:sp>
        <p:nvSpPr>
          <p:cNvPr id="5" name="文本框 4"/>
          <p:cNvSpPr txBox="1">
            <a:spLocks noChangeArrowheads="1"/>
          </p:cNvSpPr>
          <p:nvPr/>
        </p:nvSpPr>
        <p:spPr bwMode="auto">
          <a:xfrm>
            <a:off x="246063" y="1104900"/>
            <a:ext cx="3057525" cy="584200"/>
          </a:xfrm>
          <a:prstGeom prst="rect">
            <a:avLst/>
          </a:prstGeom>
          <a:noFill/>
          <a:ln w="9525">
            <a:noFill/>
            <a:miter lim="800000"/>
            <a:headEnd/>
            <a:tailEnd/>
          </a:ln>
        </p:spPr>
        <p:txBody>
          <a:bodyPr wrap="none">
            <a:spAutoFit/>
          </a:bodyPr>
          <a:lstStyle/>
          <a:p>
            <a:pPr>
              <a:buFont typeface="Arial" charset="0"/>
              <a:buNone/>
            </a:pPr>
            <a:r>
              <a:rPr lang="zh-CN" altLang="en-US" sz="3200" b="1">
                <a:solidFill>
                  <a:srgbClr val="000000"/>
                </a:solidFill>
                <a:latin typeface="微软雅黑" pitchFamily="34" charset="-122"/>
                <a:ea typeface="微软雅黑" pitchFamily="34" charset="-122"/>
              </a:rPr>
              <a:t>学习本文的目的</a:t>
            </a:r>
          </a:p>
        </p:txBody>
      </p:sp>
      <p:sp>
        <p:nvSpPr>
          <p:cNvPr id="6" name="文本框 5"/>
          <p:cNvSpPr txBox="1">
            <a:spLocks noChangeArrowheads="1"/>
          </p:cNvSpPr>
          <p:nvPr/>
        </p:nvSpPr>
        <p:spPr bwMode="auto">
          <a:xfrm>
            <a:off x="461963" y="1989138"/>
            <a:ext cx="8220075" cy="2011362"/>
          </a:xfrm>
          <a:prstGeom prst="rect">
            <a:avLst/>
          </a:prstGeom>
          <a:noFill/>
          <a:ln w="9525">
            <a:noFill/>
            <a:miter lim="800000"/>
            <a:headEnd/>
            <a:tailEnd/>
          </a:ln>
        </p:spPr>
        <p:txBody>
          <a:bodyPr>
            <a:spAutoFit/>
          </a:bodyPr>
          <a:lstStyle/>
          <a:p>
            <a:pPr>
              <a:lnSpc>
                <a:spcPct val="150000"/>
              </a:lnSpc>
              <a:buFont typeface="Arial" charset="0"/>
              <a:buNone/>
            </a:pPr>
            <a:r>
              <a:rPr lang="zh-CN" altLang="en-US" sz="2800" b="1">
                <a:solidFill>
                  <a:srgbClr val="000000"/>
                </a:solidFill>
                <a:latin typeface="微软雅黑" pitchFamily="34" charset="-122"/>
                <a:ea typeface="微软雅黑" pitchFamily="34" charset="-122"/>
              </a:rPr>
              <a:t>      通过描写老人和大鱼争斗的场面表现出老人勇敢无畏和坚韧不拔的性格特点，告诉我们面对困难时英勇无畏，做一个真正的强者</a:t>
            </a:r>
            <a:r>
              <a:rPr lang="zh-CN" altLang="en-US" sz="2800">
                <a:solidFill>
                  <a:srgbClr val="000000"/>
                </a:solidFill>
                <a:latin typeface="微软雅黑" pitchFamily="34" charset="-122"/>
                <a:ea typeface="微软雅黑" pitchFamily="34"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anim calcmode="discrete" valueType="clr">
                                      <p:cBhvr override="childStyle">
                                        <p:cTn id="7"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5"/>
                                        </p:tgtEl>
                                        <p:attrNameLst>
                                          <p:attrName>fillcolor</p:attrName>
                                        </p:attrNameLst>
                                      </p:cBhvr>
                                      <p:tavLst>
                                        <p:tav tm="0">
                                          <p:val>
                                            <p:clrVal>
                                              <a:schemeClr val="accent2"/>
                                            </p:clrVal>
                                          </p:val>
                                        </p:tav>
                                        <p:tav tm="50000">
                                          <p:val>
                                            <p:clrVal>
                                              <a:schemeClr val="hlink"/>
                                            </p:clrVal>
                                          </p:val>
                                        </p:tav>
                                      </p:tavLst>
                                    </p:anim>
                                    <p:set>
                                      <p:cBhvr>
                                        <p:cTn id="9" dur="80"/>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6"/>
                                        </p:tgtEl>
                                        <p:attrNameLst>
                                          <p:attrName>style.visibility</p:attrName>
                                        </p:attrNameLst>
                                      </p:cBhvr>
                                      <p:to>
                                        <p:strVal val="visible"/>
                                      </p:to>
                                    </p:set>
                                    <p:anim calcmode="discrete" valueType="clr">
                                      <p:cBhvr override="childStyle">
                                        <p:cTn id="14"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6"/>
                                        </p:tgtEl>
                                        <p:attrNameLst>
                                          <p:attrName>fillcolor</p:attrName>
                                        </p:attrNameLst>
                                      </p:cBhvr>
                                      <p:tavLst>
                                        <p:tav tm="0">
                                          <p:val>
                                            <p:clrVal>
                                              <a:schemeClr val="accent2"/>
                                            </p:clrVal>
                                          </p:val>
                                        </p:tav>
                                        <p:tav tm="50000">
                                          <p:val>
                                            <p:clrVal>
                                              <a:schemeClr val="hlink"/>
                                            </p:clrVal>
                                          </p:val>
                                        </p:tav>
                                      </p:tavLst>
                                    </p:anim>
                                    <p:set>
                                      <p:cBhvr>
                                        <p:cTn id="16" dur="80"/>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7105" name="图片 1" descr="2010012621420349"/>
          <p:cNvPicPr>
            <a:picLocks noChangeAspect="1" noChangeArrowheads="1"/>
          </p:cNvPicPr>
          <p:nvPr/>
        </p:nvPicPr>
        <p:blipFill>
          <a:blip r:embed="rId2"/>
          <a:srcRect/>
          <a:stretch>
            <a:fillRect/>
          </a:stretch>
        </p:blipFill>
        <p:spPr bwMode="auto">
          <a:xfrm>
            <a:off x="3175" y="938213"/>
            <a:ext cx="9112250" cy="5453062"/>
          </a:xfrm>
          <a:prstGeom prst="rect">
            <a:avLst/>
          </a:prstGeom>
          <a:noFill/>
          <a:ln w="9525">
            <a:noFill/>
            <a:miter lim="800000"/>
            <a:headEnd/>
            <a:tailEnd/>
          </a:ln>
        </p:spPr>
      </p:pic>
      <p:sp>
        <p:nvSpPr>
          <p:cNvPr id="3" name="矩形 2"/>
          <p:cNvSpPr/>
          <p:nvPr/>
        </p:nvSpPr>
        <p:spPr>
          <a:xfrm>
            <a:off x="4833619" y="1655444"/>
            <a:ext cx="2926081" cy="914400"/>
          </a:xfrm>
          <a:prstGeom prst="rect">
            <a:avLst/>
          </a:prstGeom>
          <a:noFill/>
          <a:ln>
            <a:noFill/>
          </a:ln>
        </p:spPr>
        <p:txBody>
          <a:bodyPr wrap="none">
            <a:spAutoFit/>
          </a:bodyPr>
          <a:lstStyle/>
          <a:p>
            <a:pPr algn="ctr">
              <a:buFont typeface="Arial" panose="020B0604020202020204" pitchFamily="34" charset="0"/>
              <a:buNone/>
              <a:defRPr/>
            </a:pPr>
            <a:r>
              <a:rPr lang="zh-CN" altLang="en-US" sz="5400" noProof="1">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cs typeface="+mn-ea"/>
              </a:rPr>
              <a:t>课堂总结</a:t>
            </a:r>
            <a:endParaRPr lang="zh-CN" altLang="en-US" sz="5400" noProof="1">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endParaRPr>
          </a:p>
        </p:txBody>
      </p:sp>
      <p:sp>
        <p:nvSpPr>
          <p:cNvPr id="5" name="文本框 4"/>
          <p:cNvSpPr txBox="1">
            <a:spLocks noChangeArrowheads="1"/>
          </p:cNvSpPr>
          <p:nvPr/>
        </p:nvSpPr>
        <p:spPr bwMode="auto">
          <a:xfrm>
            <a:off x="1674813" y="2382838"/>
            <a:ext cx="6051550" cy="3894137"/>
          </a:xfrm>
          <a:prstGeom prst="rect">
            <a:avLst/>
          </a:prstGeom>
          <a:noFill/>
          <a:ln w="9525">
            <a:noFill/>
            <a:miter lim="800000"/>
            <a:headEnd/>
            <a:tailEnd/>
          </a:ln>
        </p:spPr>
        <p:txBody>
          <a:bodyPr>
            <a:spAutoFit/>
          </a:bodyPr>
          <a:lstStyle/>
          <a:p>
            <a:pPr>
              <a:lnSpc>
                <a:spcPct val="150000"/>
              </a:lnSpc>
              <a:buFont typeface="Arial" charset="0"/>
              <a:buNone/>
            </a:pPr>
            <a:r>
              <a:rPr lang="zh-CN" altLang="en-US" sz="2800">
                <a:solidFill>
                  <a:srgbClr val="000000"/>
                </a:solidFill>
                <a:latin typeface="微软雅黑" pitchFamily="34" charset="-122"/>
                <a:ea typeface="微软雅黑" pitchFamily="34" charset="-122"/>
              </a:rPr>
              <a:t>      学习这篇文章过后，大家一定体会到了桑提亚哥老人勇敢的作为，大家一定对他感到很敬佩吧！当然这篇文章不光老人的性格还有这篇文章中场面描写的方法，我们也要学习然后加以掌握，运用到我们的写作中。</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100000">
                                          <p:val>
                                            <p:strVal val="#ppt_x"/>
                                          </p:val>
                                        </p:tav>
                                      </p:tavLst>
                                    </p:anim>
                                    <p:anim calcmode="lin" valueType="num">
                                      <p:cBhvr>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49" name="图片 3" descr="20099620435678263"/>
          <p:cNvPicPr>
            <a:picLocks noChangeAspect="1" noChangeArrowheads="1"/>
          </p:cNvPicPr>
          <p:nvPr/>
        </p:nvPicPr>
        <p:blipFill>
          <a:blip r:embed="rId2">
            <a:clrChange>
              <a:clrFrom>
                <a:srgbClr val="D9D2C8"/>
              </a:clrFrom>
              <a:clrTo>
                <a:srgbClr val="D9D2C8">
                  <a:alpha val="0"/>
                </a:srgbClr>
              </a:clrTo>
            </a:clrChange>
          </a:blip>
          <a:srcRect b="5989"/>
          <a:stretch>
            <a:fillRect/>
          </a:stretch>
        </p:blipFill>
        <p:spPr bwMode="auto">
          <a:xfrm>
            <a:off x="44450" y="927100"/>
            <a:ext cx="9072563" cy="5372100"/>
          </a:xfrm>
          <a:prstGeom prst="rect">
            <a:avLst/>
          </a:prstGeom>
          <a:noFill/>
          <a:ln w="9525">
            <a:noFill/>
            <a:miter lim="800000"/>
            <a:headEnd/>
            <a:tailEnd/>
          </a:ln>
        </p:spPr>
      </p:pic>
      <p:sp>
        <p:nvSpPr>
          <p:cNvPr id="3" name="矩形 2"/>
          <p:cNvSpPr/>
          <p:nvPr/>
        </p:nvSpPr>
        <p:spPr>
          <a:xfrm>
            <a:off x="2900677" y="1465577"/>
            <a:ext cx="3267710" cy="664845"/>
          </a:xfrm>
          <a:prstGeom prst="rect">
            <a:avLst/>
          </a:prstGeom>
          <a:noFill/>
          <a:ln>
            <a:noFill/>
          </a:ln>
        </p:spPr>
        <p:txBody>
          <a:bodyPr>
            <a:prstTxWarp prst="textWave4">
              <a:avLst/>
            </a:prstTxWarp>
            <a:spAutoFit/>
            <a:scene3d>
              <a:camera prst="orthographicFront"/>
              <a:lightRig rig="threePt" dir="t"/>
            </a:scene3d>
            <a:sp3d extrusionH="57150" contourW="12700">
              <a:extrusionClr>
                <a:srgbClr val="00B050"/>
              </a:extrusionClr>
              <a:contourClr>
                <a:srgbClr val="00B0F0"/>
              </a:contourClr>
            </a:sp3d>
          </a:bodyPr>
          <a:lstStyle/>
          <a:p>
            <a:pPr algn="ctr">
              <a:buFont typeface="Arial" panose="020B0604020202020204" pitchFamily="34" charset="0"/>
              <a:buNone/>
              <a:defRPr/>
            </a:pPr>
            <a:r>
              <a:rPr lang="zh-CN" altLang="en-US" noProof="1">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pitchFamily="34" charset="-122"/>
                <a:ea typeface="微软雅黑" panose="020B0503020204020204" pitchFamily="34" charset="-122"/>
                <a:cs typeface="+mn-ea"/>
              </a:rPr>
              <a:t>教学目标</a:t>
            </a:r>
            <a:endParaRPr lang="zh-CN" altLang="en-US" noProof="1">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微软雅黑" panose="020B0503020204020204" pitchFamily="34" charset="-122"/>
              <a:ea typeface="微软雅黑" panose="020B0503020204020204" pitchFamily="34" charset="-122"/>
            </a:endParaRPr>
          </a:p>
        </p:txBody>
      </p:sp>
      <p:sp>
        <p:nvSpPr>
          <p:cNvPr id="6" name="文本框 5"/>
          <p:cNvSpPr txBox="1"/>
          <p:nvPr/>
        </p:nvSpPr>
        <p:spPr>
          <a:xfrm>
            <a:off x="924560" y="2381885"/>
            <a:ext cx="6996430" cy="3535680"/>
          </a:xfrm>
          <a:prstGeom prst="rect">
            <a:avLst/>
          </a:prstGeom>
          <a:noFill/>
        </p:spPr>
        <p:txBody>
          <a:bodyPr>
            <a:spAutoFit/>
          </a:bodyPr>
          <a:lstStyle/>
          <a:p>
            <a:pPr>
              <a:buFont typeface="Arial" panose="020B0604020202020204" pitchFamily="34" charset="0"/>
              <a:buNone/>
              <a:defRPr/>
            </a:pPr>
            <a:r>
              <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cs typeface="+mn-ea"/>
              </a:rPr>
              <a:t>一、知识与技能</a:t>
            </a:r>
            <a:endPar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endParaRPr>
          </a:p>
          <a:p>
            <a:pPr>
              <a:buFont typeface="Arial" panose="020B0604020202020204" pitchFamily="34" charset="0"/>
              <a:buNone/>
              <a:defRPr/>
            </a:pPr>
            <a:r>
              <a:rPr lang="zh-CN" altLang="en-US" sz="2800" noProof="1">
                <a:solidFill>
                  <a:schemeClr val="bg1"/>
                </a:solidFill>
                <a:latin typeface="微软雅黑" panose="020B0503020204020204" pitchFamily="34" charset="-122"/>
                <a:ea typeface="微软雅黑" panose="020B0503020204020204" pitchFamily="34" charset="-122"/>
                <a:cs typeface="+mn-ea"/>
              </a:rPr>
              <a:t>认识生字生词，会写重点字词，会用重点词造句，理解课文意思。</a:t>
            </a:r>
            <a:endParaRPr lang="zh-CN" altLang="en-US" sz="2800" noProof="1">
              <a:solidFill>
                <a:schemeClr val="bg1"/>
              </a:solidFill>
              <a:latin typeface="微软雅黑" panose="020B0503020204020204" pitchFamily="34" charset="-122"/>
              <a:ea typeface="微软雅黑" panose="020B0503020204020204" pitchFamily="34" charset="-122"/>
            </a:endParaRPr>
          </a:p>
          <a:p>
            <a:pPr>
              <a:buFont typeface="Arial" panose="020B0604020202020204" pitchFamily="34" charset="0"/>
              <a:buNone/>
              <a:defRPr/>
            </a:pPr>
            <a:r>
              <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cs typeface="+mn-ea"/>
              </a:rPr>
              <a:t>二、过程与方法</a:t>
            </a:r>
            <a:endPar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endParaRPr>
          </a:p>
          <a:p>
            <a:pPr>
              <a:buFont typeface="Arial" panose="020B0604020202020204" pitchFamily="34" charset="0"/>
              <a:buNone/>
              <a:defRPr/>
            </a:pPr>
            <a:r>
              <a:rPr lang="zh-CN" altLang="en-US" sz="2800" noProof="1">
                <a:solidFill>
                  <a:schemeClr val="bg1"/>
                </a:solidFill>
                <a:latin typeface="微软雅黑" panose="020B0503020204020204" pitchFamily="34" charset="-122"/>
                <a:ea typeface="微软雅黑" panose="020B0503020204020204" pitchFamily="34" charset="-122"/>
                <a:cs typeface="+mn-ea"/>
              </a:rPr>
              <a:t>通过学习能够正确流利的朗读课文，理解课文重点</a:t>
            </a:r>
            <a:r>
              <a:rPr lang="zh-CN" altLang="en-US" sz="2800" noProof="1">
                <a:solidFill>
                  <a:schemeClr val="bg1"/>
                </a:solidFill>
                <a:latin typeface="微软雅黑" panose="020B0503020204020204" pitchFamily="34" charset="-122"/>
                <a:ea typeface="微软雅黑" panose="020B0503020204020204" pitchFamily="34" charset="-122"/>
                <a:cs typeface="+mn-ea"/>
              </a:rPr>
              <a:t>内容。</a:t>
            </a:r>
            <a:endParaRPr lang="zh-CN" altLang="en-US" sz="2800" noProof="1">
              <a:solidFill>
                <a:schemeClr val="bg1"/>
              </a:solidFill>
              <a:latin typeface="微软雅黑" panose="020B0503020204020204" pitchFamily="34" charset="-122"/>
              <a:ea typeface="微软雅黑" panose="020B0503020204020204" pitchFamily="34" charset="-122"/>
            </a:endParaRPr>
          </a:p>
          <a:p>
            <a:pPr>
              <a:buFont typeface="Arial" panose="020B0604020202020204" pitchFamily="34" charset="0"/>
              <a:buNone/>
              <a:defRPr/>
            </a:pPr>
            <a:r>
              <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cs typeface="+mn-ea"/>
              </a:rPr>
              <a:t>三、情感态度和价值观</a:t>
            </a:r>
            <a:endParaRPr lang="zh-CN" altLang="en-US" sz="2800" noProof="1">
              <a:ln w="10160">
                <a:solidFill>
                  <a:schemeClr val="accent5"/>
                </a:solidFill>
                <a:prstDash val="solid"/>
              </a:ln>
              <a:solidFill>
                <a:srgbClr val="FFFFFF"/>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endParaRPr>
          </a:p>
          <a:p>
            <a:pPr>
              <a:buFont typeface="Arial" panose="020B0604020202020204" pitchFamily="34" charset="0"/>
              <a:buNone/>
              <a:defRPr/>
            </a:pPr>
            <a:r>
              <a:rPr lang="zh-CN" altLang="en-US" sz="2800" noProof="1">
                <a:solidFill>
                  <a:schemeClr val="bg1"/>
                </a:solidFill>
                <a:latin typeface="微软雅黑" panose="020B0503020204020204" pitchFamily="34" charset="-122"/>
                <a:ea typeface="微软雅黑" panose="020B0503020204020204" pitchFamily="34" charset="-122"/>
                <a:cs typeface="+mn-ea"/>
              </a:rPr>
              <a:t> 感受老人坚韧的性格，顽强的</a:t>
            </a:r>
            <a:r>
              <a:rPr lang="zh-CN" altLang="en-US" sz="2800" noProof="1">
                <a:solidFill>
                  <a:schemeClr val="bg1"/>
                </a:solidFill>
                <a:latin typeface="微软雅黑" panose="020B0503020204020204" pitchFamily="34" charset="-122"/>
                <a:ea typeface="微软雅黑" panose="020B0503020204020204" pitchFamily="34" charset="-122"/>
                <a:cs typeface="+mn-ea"/>
              </a:rPr>
              <a:t>意志。</a:t>
            </a:r>
            <a:endParaRPr lang="zh-CN" altLang="en-US" sz="2800" noProof="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48129" name="图片 11" descr="1337258476952.gif"/>
          <p:cNvPicPr>
            <a:picLocks noChangeAspect="1"/>
          </p:cNvPicPr>
          <p:nvPr/>
        </p:nvPicPr>
        <p:blipFill>
          <a:blip r:embed="rId2"/>
          <a:srcRect/>
          <a:stretch>
            <a:fillRect/>
          </a:stretch>
        </p:blipFill>
        <p:spPr bwMode="auto">
          <a:xfrm>
            <a:off x="44450" y="2109788"/>
            <a:ext cx="3810000" cy="3952875"/>
          </a:xfrm>
          <a:prstGeom prst="rect">
            <a:avLst/>
          </a:prstGeom>
          <a:noFill/>
          <a:ln w="9525">
            <a:noFill/>
            <a:miter lim="800000"/>
            <a:headEnd/>
            <a:tailEnd/>
          </a:ln>
        </p:spPr>
      </p:pic>
      <p:sp>
        <p:nvSpPr>
          <p:cNvPr id="2" name="矩形 1"/>
          <p:cNvSpPr/>
          <p:nvPr/>
        </p:nvSpPr>
        <p:spPr>
          <a:xfrm>
            <a:off x="3030538" y="1095375"/>
            <a:ext cx="2236787" cy="708025"/>
          </a:xfrm>
          <a:prstGeom prst="rect">
            <a:avLst/>
          </a:prstGeom>
          <a:noFill/>
          <a:ln>
            <a:noFill/>
          </a:ln>
        </p:spPr>
        <p:txBody>
          <a:bodyPr wrap="none">
            <a:spAutoFit/>
          </a:bodyPr>
          <a:lstStyle/>
          <a:p>
            <a:pPr algn="ctr">
              <a:buFont typeface="Arial" panose="020B0604020202020204" pitchFamily="34" charset="0"/>
              <a:buNone/>
              <a:defRPr/>
            </a:pPr>
            <a:r>
              <a:rPr lang="zh-CN" altLang="en-US" sz="400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cs typeface="+mn-ea"/>
              </a:rPr>
              <a:t>课堂练习</a:t>
            </a:r>
            <a:endParaRPr lang="zh-CN" altLang="en-US" sz="4000" noProof="1">
              <a:solidFill>
                <a:schemeClr val="accent1"/>
              </a:solidFill>
              <a:effectLst>
                <a:outerShdw blurRad="38100" dist="25400" dir="5400000" algn="ctr" rotWithShape="0">
                  <a:srgbClr val="6E747A">
                    <a:alpha val="43000"/>
                  </a:srgbClr>
                </a:outerShdw>
              </a:effectLst>
              <a:latin typeface="微软雅黑" panose="020B0503020204020204" pitchFamily="34" charset="-122"/>
              <a:ea typeface="微软雅黑" panose="020B0503020204020204" pitchFamily="34" charset="-122"/>
            </a:endParaRPr>
          </a:p>
        </p:txBody>
      </p:sp>
      <p:sp>
        <p:nvSpPr>
          <p:cNvPr id="48131" name="文本框 4"/>
          <p:cNvSpPr txBox="1">
            <a:spLocks noChangeArrowheads="1"/>
          </p:cNvSpPr>
          <p:nvPr/>
        </p:nvSpPr>
        <p:spPr bwMode="auto">
          <a:xfrm>
            <a:off x="358775" y="2435225"/>
            <a:ext cx="8510588" cy="3627438"/>
          </a:xfrm>
          <a:prstGeom prst="rect">
            <a:avLst/>
          </a:prstGeom>
          <a:noFill/>
          <a:ln w="9525">
            <a:noFill/>
            <a:miter lim="800000"/>
            <a:headEnd/>
            <a:tailEnd/>
          </a:ln>
        </p:spPr>
        <p:txBody>
          <a:bodyPr>
            <a:spAutoFit/>
          </a:bodyPr>
          <a:lstStyle/>
          <a:p>
            <a:pPr>
              <a:buFont typeface="Arial" charset="0"/>
              <a:buNone/>
            </a:pPr>
            <a:r>
              <a:rPr lang="en-US" altLang="zh-CN"/>
              <a:t>    </a:t>
            </a:r>
            <a:r>
              <a:rPr lang="zh-CN" altLang="en-US" sz="2800">
                <a:solidFill>
                  <a:srgbClr val="000000"/>
                </a:solidFill>
                <a:latin typeface="宋体" charset="-122"/>
              </a:rPr>
              <a:t>hǎi bīn        pí  jiǔ          jué  qǐ</a:t>
            </a:r>
          </a:p>
          <a:p>
            <a:pPr>
              <a:buFont typeface="Arial" charset="0"/>
              <a:buNone/>
            </a:pPr>
            <a:r>
              <a:rPr lang="zh-CN" altLang="en-US" sz="2800">
                <a:solidFill>
                  <a:srgbClr val="000000"/>
                </a:solidFill>
                <a:latin typeface="宋体" charset="-122"/>
              </a:rPr>
              <a:t>（        ）    （       ）      （        ）</a:t>
            </a:r>
          </a:p>
          <a:p>
            <a:pPr>
              <a:buFont typeface="Arial" charset="0"/>
              <a:buNone/>
            </a:pPr>
            <a:r>
              <a:rPr lang="zh-CN" altLang="en-US" sz="2800">
                <a:solidFill>
                  <a:srgbClr val="000000"/>
                </a:solidFill>
                <a:latin typeface="宋体" charset="-122"/>
              </a:rPr>
              <a:t>  </a:t>
            </a:r>
          </a:p>
          <a:p>
            <a:pPr>
              <a:buFont typeface="Arial" charset="0"/>
              <a:buNone/>
            </a:pPr>
            <a:endParaRPr lang="zh-CN" altLang="en-US" sz="2800">
              <a:solidFill>
                <a:srgbClr val="000000"/>
              </a:solidFill>
              <a:latin typeface="宋体" charset="-122"/>
            </a:endParaRPr>
          </a:p>
          <a:p>
            <a:pPr>
              <a:buFont typeface="Arial" charset="0"/>
              <a:buNone/>
            </a:pPr>
            <a:endParaRPr lang="zh-CN" altLang="en-US" sz="2800">
              <a:solidFill>
                <a:srgbClr val="000000"/>
              </a:solidFill>
              <a:latin typeface="宋体" charset="-122"/>
            </a:endParaRPr>
          </a:p>
          <a:p>
            <a:pPr>
              <a:buFont typeface="Arial" charset="0"/>
              <a:buNone/>
            </a:pPr>
            <a:r>
              <a:rPr lang="zh-CN" altLang="en-US" sz="2800">
                <a:solidFill>
                  <a:srgbClr val="000000"/>
                </a:solidFill>
                <a:latin typeface="宋体" charset="-122"/>
              </a:rPr>
              <a:t>  lián dāo        lěi qiú          </a:t>
            </a:r>
            <a:r>
              <a:rPr lang="zh-CN" altLang="en-US" sz="2400">
                <a:solidFill>
                  <a:srgbClr val="000000"/>
                </a:solidFill>
                <a:latin typeface="微软雅黑" pitchFamily="34" charset="-122"/>
                <a:ea typeface="微软雅黑" pitchFamily="34" charset="-122"/>
              </a:rPr>
              <a:t>g</a:t>
            </a:r>
            <a:r>
              <a:rPr lang="zh-CN" altLang="en-US" sz="2800">
                <a:solidFill>
                  <a:srgbClr val="000000"/>
                </a:solidFill>
                <a:latin typeface="宋体" charset="-122"/>
              </a:rPr>
              <a:t>ǔ  </a:t>
            </a:r>
            <a:r>
              <a:rPr lang="zh-CN" altLang="en-US" sz="2400">
                <a:solidFill>
                  <a:srgbClr val="000000"/>
                </a:solidFill>
                <a:latin typeface="微软雅黑" pitchFamily="34" charset="-122"/>
                <a:ea typeface="微软雅黑" pitchFamily="34" charset="-122"/>
              </a:rPr>
              <a:t>g</a:t>
            </a:r>
            <a:r>
              <a:rPr lang="zh-CN" altLang="en-US" sz="2800">
                <a:solidFill>
                  <a:srgbClr val="000000"/>
                </a:solidFill>
                <a:latin typeface="宋体" charset="-122"/>
              </a:rPr>
              <a:t>é </a:t>
            </a:r>
          </a:p>
          <a:p>
            <a:pPr>
              <a:buFont typeface="Arial" charset="0"/>
              <a:buNone/>
            </a:pPr>
            <a:r>
              <a:rPr lang="zh-CN" altLang="en-US" sz="2800">
                <a:solidFill>
                  <a:srgbClr val="000000"/>
                </a:solidFill>
                <a:latin typeface="宋体" charset="-122"/>
              </a:rPr>
              <a:t>（          ）  （         ）    （        ） </a:t>
            </a:r>
          </a:p>
          <a:p>
            <a:pPr>
              <a:buFont typeface="Arial" charset="0"/>
              <a:buNone/>
            </a:pPr>
            <a:endParaRPr lang="zh-CN" altLang="en-US"/>
          </a:p>
          <a:p>
            <a:pPr>
              <a:buFont typeface="Arial" charset="0"/>
              <a:buNone/>
            </a:pPr>
            <a:endParaRPr lang="zh-CN" altLang="en-US"/>
          </a:p>
        </p:txBody>
      </p:sp>
      <p:sp>
        <p:nvSpPr>
          <p:cNvPr id="6" name="文本框 5"/>
          <p:cNvSpPr txBox="1">
            <a:spLocks noChangeArrowheads="1"/>
          </p:cNvSpPr>
          <p:nvPr/>
        </p:nvSpPr>
        <p:spPr bwMode="auto">
          <a:xfrm>
            <a:off x="1030288" y="2957513"/>
            <a:ext cx="9953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海滨</a:t>
            </a:r>
          </a:p>
        </p:txBody>
      </p:sp>
      <p:sp>
        <p:nvSpPr>
          <p:cNvPr id="7" name="文本框 6"/>
          <p:cNvSpPr txBox="1">
            <a:spLocks noChangeArrowheads="1"/>
          </p:cNvSpPr>
          <p:nvPr/>
        </p:nvSpPr>
        <p:spPr bwMode="auto">
          <a:xfrm>
            <a:off x="3771900" y="2970213"/>
            <a:ext cx="996950"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啤酒</a:t>
            </a:r>
          </a:p>
        </p:txBody>
      </p:sp>
      <p:sp>
        <p:nvSpPr>
          <p:cNvPr id="8" name="文本框 7"/>
          <p:cNvSpPr txBox="1">
            <a:spLocks noChangeArrowheads="1"/>
          </p:cNvSpPr>
          <p:nvPr/>
        </p:nvSpPr>
        <p:spPr bwMode="auto">
          <a:xfrm>
            <a:off x="6875463" y="2957513"/>
            <a:ext cx="9953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崛起</a:t>
            </a:r>
          </a:p>
        </p:txBody>
      </p:sp>
      <p:sp>
        <p:nvSpPr>
          <p:cNvPr id="9" name="文本框 8"/>
          <p:cNvSpPr txBox="1">
            <a:spLocks noChangeArrowheads="1"/>
          </p:cNvSpPr>
          <p:nvPr/>
        </p:nvSpPr>
        <p:spPr bwMode="auto">
          <a:xfrm>
            <a:off x="1052513" y="5099050"/>
            <a:ext cx="9953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镰刀</a:t>
            </a:r>
          </a:p>
        </p:txBody>
      </p:sp>
      <p:sp>
        <p:nvSpPr>
          <p:cNvPr id="10" name="文本框 9"/>
          <p:cNvSpPr txBox="1">
            <a:spLocks noChangeArrowheads="1"/>
          </p:cNvSpPr>
          <p:nvPr/>
        </p:nvSpPr>
        <p:spPr bwMode="auto">
          <a:xfrm>
            <a:off x="3854450" y="5124450"/>
            <a:ext cx="996950"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垒球</a:t>
            </a:r>
          </a:p>
        </p:txBody>
      </p:sp>
      <p:sp>
        <p:nvSpPr>
          <p:cNvPr id="11" name="文本框 10"/>
          <p:cNvSpPr txBox="1">
            <a:spLocks noChangeArrowheads="1"/>
          </p:cNvSpPr>
          <p:nvPr/>
        </p:nvSpPr>
        <p:spPr bwMode="auto">
          <a:xfrm>
            <a:off x="6824663" y="5162550"/>
            <a:ext cx="9953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骨骼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100000">
                                          <p:val>
                                            <p:strVal val="#ppt_x"/>
                                          </p:val>
                                        </p:tav>
                                      </p:tavLst>
                                    </p:anim>
                                    <p:anim calcmode="lin" valueType="num">
                                      <p:cBhvr>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ppt_x</p:attrName>
                                        </p:attrNameLst>
                                      </p:cBhvr>
                                      <p:tavLst>
                                        <p:tav tm="0">
                                          <p:val>
                                            <p:strVal val="#ppt_x"/>
                                          </p:val>
                                        </p:tav>
                                        <p:tav tm="100000">
                                          <p:val>
                                            <p:strVal val="#ppt_x"/>
                                          </p:val>
                                        </p:tav>
                                      </p:tavLst>
                                    </p:anim>
                                    <p:anim calcmode="lin" valueType="num">
                                      <p:cBhvr>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ppt_x</p:attrName>
                                        </p:attrNameLst>
                                      </p:cBhvr>
                                      <p:tavLst>
                                        <p:tav tm="0">
                                          <p:val>
                                            <p:strVal val="#ppt_x"/>
                                          </p:val>
                                        </p:tav>
                                        <p:tav tm="100000">
                                          <p:val>
                                            <p:strVal val="#ppt_x"/>
                                          </p:val>
                                        </p:tav>
                                      </p:tavLst>
                                    </p:anim>
                                    <p:anim calcmode="lin" valueType="num">
                                      <p:cBhvr>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3" name="文本框 2"/>
          <p:cNvSpPr txBox="1">
            <a:spLocks noChangeArrowheads="1"/>
          </p:cNvSpPr>
          <p:nvPr/>
        </p:nvSpPr>
        <p:spPr bwMode="auto">
          <a:xfrm>
            <a:off x="300038" y="782638"/>
            <a:ext cx="8642350" cy="5908675"/>
          </a:xfrm>
          <a:prstGeom prst="rect">
            <a:avLst/>
          </a:prstGeom>
          <a:noFill/>
          <a:ln w="9525">
            <a:noFill/>
            <a:miter lim="800000"/>
            <a:headEnd/>
            <a:tailEnd/>
          </a:ln>
        </p:spPr>
        <p:txBody>
          <a:bodyPr>
            <a:spAutoFit/>
          </a:bodyPr>
          <a:lstStyle/>
          <a:p>
            <a:pPr>
              <a:lnSpc>
                <a:spcPct val="150000"/>
              </a:lnSpc>
              <a:buFont typeface="Arial" charset="0"/>
              <a:buNone/>
            </a:pPr>
            <a:r>
              <a:rPr lang="en-US" altLang="zh-CN" sz="2800">
                <a:solidFill>
                  <a:srgbClr val="000000"/>
                </a:solidFill>
                <a:latin typeface="微软雅黑" pitchFamily="34" charset="-122"/>
                <a:ea typeface="微软雅黑" pitchFamily="34" charset="-122"/>
              </a:rPr>
              <a:t>1.</a:t>
            </a:r>
            <a:r>
              <a:rPr lang="zh-CN" altLang="en-US" sz="2800">
                <a:solidFill>
                  <a:srgbClr val="000000"/>
                </a:solidFill>
                <a:latin typeface="微软雅黑" pitchFamily="34" charset="-122"/>
                <a:ea typeface="微软雅黑" pitchFamily="34" charset="-122"/>
              </a:rPr>
              <a:t>突然，他看见伸在水面上的一根绿杆（                 ）水里，接着钩丝(      )一下。他明白，水下一百英寸的(      ），一条马林鱼正在吃着钩尖和钩把上的沙丁鱼。</a:t>
            </a:r>
          </a:p>
          <a:p>
            <a:pPr>
              <a:lnSpc>
                <a:spcPct val="150000"/>
              </a:lnSpc>
              <a:buFont typeface="Arial" charset="0"/>
              <a:buNone/>
            </a:pPr>
            <a:r>
              <a:rPr lang="en-US" altLang="zh-CN" sz="2800">
                <a:solidFill>
                  <a:srgbClr val="000000"/>
                </a:solidFill>
                <a:latin typeface="微软雅黑" pitchFamily="34" charset="-122"/>
                <a:ea typeface="微软雅黑" pitchFamily="34" charset="-122"/>
              </a:rPr>
              <a:t>2.</a:t>
            </a:r>
            <a:r>
              <a:rPr lang="zh-CN" altLang="en-US" sz="2800">
                <a:solidFill>
                  <a:srgbClr val="000000"/>
                </a:solidFill>
                <a:latin typeface="微软雅黑" pitchFamily="34" charset="-122"/>
                <a:ea typeface="微软雅黑" pitchFamily="34" charset="-122"/>
              </a:rPr>
              <a:t>他觉得眼前有黑点儿在（     ），汗水（    ）了眼睛和脸上的伤口。他不断地（    ）钩丝，却突然感到（     ）起来。他用左手舀了些海水，洒在头上。老人（     ）拉紧钩丝，看见鱼尾巴从水里（   ）出来，鱼游到前面来，举止（            ），(             )，老人用力去拽，想把它拽近些。 </a:t>
            </a:r>
          </a:p>
        </p:txBody>
      </p:sp>
      <p:sp>
        <p:nvSpPr>
          <p:cNvPr id="4" name="文本框 3"/>
          <p:cNvSpPr txBox="1">
            <a:spLocks noChangeArrowheads="1"/>
          </p:cNvSpPr>
          <p:nvPr/>
        </p:nvSpPr>
        <p:spPr bwMode="auto">
          <a:xfrm>
            <a:off x="6519863" y="936625"/>
            <a:ext cx="2422525" cy="522288"/>
          </a:xfrm>
          <a:prstGeom prst="rect">
            <a:avLst/>
          </a:prstGeom>
          <a:noFill/>
          <a:ln w="9525">
            <a:noFill/>
            <a:miter lim="800000"/>
            <a:headEnd/>
            <a:tailEnd/>
          </a:ln>
        </p:spPr>
        <p:txBody>
          <a:bodyPr>
            <a:spAutoFit/>
          </a:bodyPr>
          <a:lstStyle/>
          <a:p>
            <a:pPr>
              <a:buFont typeface="Arial" charset="0"/>
              <a:buNone/>
            </a:pPr>
            <a:r>
              <a:rPr lang="zh-CN" altLang="en-US" sz="2800">
                <a:solidFill>
                  <a:srgbClr val="FF0000"/>
                </a:solidFill>
                <a:latin typeface="微软雅黑" pitchFamily="34" charset="-122"/>
                <a:ea typeface="微软雅黑" pitchFamily="34" charset="-122"/>
              </a:rPr>
              <a:t>急急地坠到了</a:t>
            </a:r>
          </a:p>
        </p:txBody>
      </p:sp>
      <p:sp>
        <p:nvSpPr>
          <p:cNvPr id="5" name="文本框 4"/>
          <p:cNvSpPr txBox="1">
            <a:spLocks noChangeArrowheads="1"/>
          </p:cNvSpPr>
          <p:nvPr/>
        </p:nvSpPr>
        <p:spPr bwMode="auto">
          <a:xfrm>
            <a:off x="2797175" y="1458913"/>
            <a:ext cx="895350" cy="549275"/>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动了</a:t>
            </a:r>
          </a:p>
        </p:txBody>
      </p:sp>
      <p:sp>
        <p:nvSpPr>
          <p:cNvPr id="6" name="文本框 5"/>
          <p:cNvSpPr txBox="1">
            <a:spLocks noChangeArrowheads="1"/>
          </p:cNvSpPr>
          <p:nvPr/>
        </p:nvSpPr>
        <p:spPr bwMode="auto">
          <a:xfrm>
            <a:off x="487363" y="2211388"/>
            <a:ext cx="892175" cy="549275"/>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深处</a:t>
            </a:r>
          </a:p>
        </p:txBody>
      </p:sp>
      <p:sp>
        <p:nvSpPr>
          <p:cNvPr id="7" name="文本框 6"/>
          <p:cNvSpPr txBox="1">
            <a:spLocks noChangeArrowheads="1"/>
          </p:cNvSpPr>
          <p:nvPr/>
        </p:nvSpPr>
        <p:spPr bwMode="auto">
          <a:xfrm>
            <a:off x="4392613" y="2830513"/>
            <a:ext cx="893762" cy="547687"/>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晃动</a:t>
            </a:r>
          </a:p>
        </p:txBody>
      </p:sp>
      <p:sp>
        <p:nvSpPr>
          <p:cNvPr id="8" name="文本框 7"/>
          <p:cNvSpPr txBox="1">
            <a:spLocks noChangeArrowheads="1"/>
          </p:cNvSpPr>
          <p:nvPr/>
        </p:nvSpPr>
        <p:spPr bwMode="auto">
          <a:xfrm>
            <a:off x="6597650" y="2830513"/>
            <a:ext cx="893763" cy="547687"/>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渍痛</a:t>
            </a:r>
          </a:p>
        </p:txBody>
      </p:sp>
      <p:sp>
        <p:nvSpPr>
          <p:cNvPr id="9" name="文本框 8"/>
          <p:cNvSpPr txBox="1">
            <a:spLocks noChangeArrowheads="1"/>
          </p:cNvSpPr>
          <p:nvPr/>
        </p:nvSpPr>
        <p:spPr bwMode="auto">
          <a:xfrm>
            <a:off x="4392613" y="3378200"/>
            <a:ext cx="893762" cy="547688"/>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收紧</a:t>
            </a:r>
          </a:p>
        </p:txBody>
      </p:sp>
      <p:sp>
        <p:nvSpPr>
          <p:cNvPr id="10" name="文本框 9"/>
          <p:cNvSpPr txBox="1">
            <a:spLocks noChangeArrowheads="1"/>
          </p:cNvSpPr>
          <p:nvPr/>
        </p:nvSpPr>
        <p:spPr bwMode="auto">
          <a:xfrm>
            <a:off x="608013" y="4079875"/>
            <a:ext cx="893762" cy="549275"/>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眩晕</a:t>
            </a:r>
          </a:p>
        </p:txBody>
      </p:sp>
      <p:sp>
        <p:nvSpPr>
          <p:cNvPr id="11" name="文本框 10"/>
          <p:cNvSpPr txBox="1">
            <a:spLocks noChangeArrowheads="1"/>
          </p:cNvSpPr>
          <p:nvPr/>
        </p:nvSpPr>
        <p:spPr bwMode="auto">
          <a:xfrm>
            <a:off x="608013" y="4791075"/>
            <a:ext cx="893762" cy="549275"/>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拼命</a:t>
            </a:r>
          </a:p>
        </p:txBody>
      </p:sp>
      <p:sp>
        <p:nvSpPr>
          <p:cNvPr id="12" name="文本框 11"/>
          <p:cNvSpPr txBox="1">
            <a:spLocks noChangeArrowheads="1"/>
          </p:cNvSpPr>
          <p:nvPr/>
        </p:nvSpPr>
        <p:spPr bwMode="auto">
          <a:xfrm>
            <a:off x="6480175" y="4629150"/>
            <a:ext cx="588963"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FF0000"/>
                </a:solidFill>
                <a:latin typeface="微软雅黑" pitchFamily="34" charset="-122"/>
                <a:ea typeface="微软雅黑" pitchFamily="34" charset="-122"/>
              </a:rPr>
              <a:t>露</a:t>
            </a:r>
          </a:p>
        </p:txBody>
      </p:sp>
      <p:sp>
        <p:nvSpPr>
          <p:cNvPr id="13" name="文本框 12"/>
          <p:cNvSpPr txBox="1">
            <a:spLocks noChangeArrowheads="1"/>
          </p:cNvSpPr>
          <p:nvPr/>
        </p:nvSpPr>
        <p:spPr bwMode="auto">
          <a:xfrm>
            <a:off x="3295650" y="5340350"/>
            <a:ext cx="2193925" cy="547688"/>
          </a:xfrm>
          <a:prstGeom prst="rect">
            <a:avLst/>
          </a:prstGeom>
          <a:noFill/>
          <a:ln w="9525">
            <a:noFill/>
            <a:miter lim="800000"/>
            <a:headEnd/>
            <a:tailEnd/>
          </a:ln>
        </p:spPr>
        <p:txBody>
          <a:bodyPr>
            <a:spAutoFit/>
          </a:bodyPr>
          <a:lstStyle/>
          <a:p>
            <a:pPr>
              <a:buFont typeface="Arial" charset="0"/>
              <a:buNone/>
            </a:pPr>
            <a:r>
              <a:rPr lang="zh-CN" altLang="en-US" sz="2800">
                <a:solidFill>
                  <a:srgbClr val="FF0000"/>
                </a:solidFill>
                <a:latin typeface="微软雅黑" pitchFamily="34" charset="-122"/>
                <a:ea typeface="微软雅黑" pitchFamily="34" charset="-122"/>
              </a:rPr>
              <a:t>从容不迫</a:t>
            </a:r>
          </a:p>
        </p:txBody>
      </p:sp>
      <p:sp>
        <p:nvSpPr>
          <p:cNvPr id="14" name="文本框 13"/>
          <p:cNvSpPr txBox="1">
            <a:spLocks noChangeArrowheads="1"/>
          </p:cNvSpPr>
          <p:nvPr/>
        </p:nvSpPr>
        <p:spPr bwMode="auto">
          <a:xfrm>
            <a:off x="5716588" y="5372100"/>
            <a:ext cx="1606550" cy="547688"/>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优雅潇洒</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80">
                                          <p:stCondLst>
                                            <p:cond delay="0"/>
                                          </p:stCondLst>
                                        </p:cTn>
                                        <p:tgtEl>
                                          <p:spTgt spid="5"/>
                                        </p:tgtEl>
                                      </p:cBhvr>
                                    </p:animEffect>
                                    <p:anim calcmode="lin" valueType="num">
                                      <p:cBhvr>
                                        <p:cTn id="2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gtEl>
                                      </p:cBhvr>
                                      <p:to x="100000" y="60000"/>
                                    </p:animScale>
                                    <p:animScale>
                                      <p:cBhvr>
                                        <p:cTn id="32" dur="166" decel="50000">
                                          <p:stCondLst>
                                            <p:cond delay="676"/>
                                          </p:stCondLst>
                                        </p:cTn>
                                        <p:tgtEl>
                                          <p:spTgt spid="5"/>
                                        </p:tgtEl>
                                      </p:cBhvr>
                                      <p:to x="100000" y="100000"/>
                                    </p:animScale>
                                    <p:animScale>
                                      <p:cBhvr>
                                        <p:cTn id="33" dur="26">
                                          <p:stCondLst>
                                            <p:cond delay="1312"/>
                                          </p:stCondLst>
                                        </p:cTn>
                                        <p:tgtEl>
                                          <p:spTgt spid="5"/>
                                        </p:tgtEl>
                                      </p:cBhvr>
                                      <p:to x="100000" y="80000"/>
                                    </p:animScale>
                                    <p:animScale>
                                      <p:cBhvr>
                                        <p:cTn id="34" dur="166" decel="50000">
                                          <p:stCondLst>
                                            <p:cond delay="1338"/>
                                          </p:stCondLst>
                                        </p:cTn>
                                        <p:tgtEl>
                                          <p:spTgt spid="5"/>
                                        </p:tgtEl>
                                      </p:cBhvr>
                                      <p:to x="100000" y="100000"/>
                                    </p:animScale>
                                    <p:animScale>
                                      <p:cBhvr>
                                        <p:cTn id="35" dur="26">
                                          <p:stCondLst>
                                            <p:cond delay="1642"/>
                                          </p:stCondLst>
                                        </p:cTn>
                                        <p:tgtEl>
                                          <p:spTgt spid="5"/>
                                        </p:tgtEl>
                                      </p:cBhvr>
                                      <p:to x="100000" y="90000"/>
                                    </p:animScale>
                                    <p:animScale>
                                      <p:cBhvr>
                                        <p:cTn id="36" dur="166" decel="50000">
                                          <p:stCondLst>
                                            <p:cond delay="1668"/>
                                          </p:stCondLst>
                                        </p:cTn>
                                        <p:tgtEl>
                                          <p:spTgt spid="5"/>
                                        </p:tgtEl>
                                      </p:cBhvr>
                                      <p:to x="100000" y="100000"/>
                                    </p:animScale>
                                    <p:animScale>
                                      <p:cBhvr>
                                        <p:cTn id="37" dur="26">
                                          <p:stCondLst>
                                            <p:cond delay="1808"/>
                                          </p:stCondLst>
                                        </p:cTn>
                                        <p:tgtEl>
                                          <p:spTgt spid="5"/>
                                        </p:tgtEl>
                                      </p:cBhvr>
                                      <p:to x="100000" y="95000"/>
                                    </p:animScale>
                                    <p:animScale>
                                      <p:cBhvr>
                                        <p:cTn id="38" dur="166" decel="50000">
                                          <p:stCondLst>
                                            <p:cond delay="1834"/>
                                          </p:stCondLst>
                                        </p:cTn>
                                        <p:tgtEl>
                                          <p:spTgt spid="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wipe(down)">
                                      <p:cBhvr>
                                        <p:cTn id="61" dur="580">
                                          <p:stCondLst>
                                            <p:cond delay="0"/>
                                          </p:stCondLst>
                                        </p:cTn>
                                        <p:tgtEl>
                                          <p:spTgt spid="7"/>
                                        </p:tgtEl>
                                      </p:cBhvr>
                                    </p:animEffect>
                                    <p:anim calcmode="lin" valueType="num">
                                      <p:cBhvr>
                                        <p:cTn id="62"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67" dur="26">
                                          <p:stCondLst>
                                            <p:cond delay="650"/>
                                          </p:stCondLst>
                                        </p:cTn>
                                        <p:tgtEl>
                                          <p:spTgt spid="7"/>
                                        </p:tgtEl>
                                      </p:cBhvr>
                                      <p:to x="100000" y="60000"/>
                                    </p:animScale>
                                    <p:animScale>
                                      <p:cBhvr>
                                        <p:cTn id="68" dur="166" decel="50000">
                                          <p:stCondLst>
                                            <p:cond delay="676"/>
                                          </p:stCondLst>
                                        </p:cTn>
                                        <p:tgtEl>
                                          <p:spTgt spid="7"/>
                                        </p:tgtEl>
                                      </p:cBhvr>
                                      <p:to x="100000" y="100000"/>
                                    </p:animScale>
                                    <p:animScale>
                                      <p:cBhvr>
                                        <p:cTn id="69" dur="26">
                                          <p:stCondLst>
                                            <p:cond delay="1312"/>
                                          </p:stCondLst>
                                        </p:cTn>
                                        <p:tgtEl>
                                          <p:spTgt spid="7"/>
                                        </p:tgtEl>
                                      </p:cBhvr>
                                      <p:to x="100000" y="80000"/>
                                    </p:animScale>
                                    <p:animScale>
                                      <p:cBhvr>
                                        <p:cTn id="70" dur="166" decel="50000">
                                          <p:stCondLst>
                                            <p:cond delay="1338"/>
                                          </p:stCondLst>
                                        </p:cTn>
                                        <p:tgtEl>
                                          <p:spTgt spid="7"/>
                                        </p:tgtEl>
                                      </p:cBhvr>
                                      <p:to x="100000" y="100000"/>
                                    </p:animScale>
                                    <p:animScale>
                                      <p:cBhvr>
                                        <p:cTn id="71" dur="26">
                                          <p:stCondLst>
                                            <p:cond delay="1642"/>
                                          </p:stCondLst>
                                        </p:cTn>
                                        <p:tgtEl>
                                          <p:spTgt spid="7"/>
                                        </p:tgtEl>
                                      </p:cBhvr>
                                      <p:to x="100000" y="90000"/>
                                    </p:animScale>
                                    <p:animScale>
                                      <p:cBhvr>
                                        <p:cTn id="72" dur="166" decel="50000">
                                          <p:stCondLst>
                                            <p:cond delay="1668"/>
                                          </p:stCondLst>
                                        </p:cTn>
                                        <p:tgtEl>
                                          <p:spTgt spid="7"/>
                                        </p:tgtEl>
                                      </p:cBhvr>
                                      <p:to x="100000" y="100000"/>
                                    </p:animScale>
                                    <p:animScale>
                                      <p:cBhvr>
                                        <p:cTn id="73" dur="26">
                                          <p:stCondLst>
                                            <p:cond delay="1808"/>
                                          </p:stCondLst>
                                        </p:cTn>
                                        <p:tgtEl>
                                          <p:spTgt spid="7"/>
                                        </p:tgtEl>
                                      </p:cBhvr>
                                      <p:to x="100000" y="95000"/>
                                    </p:animScale>
                                    <p:animScale>
                                      <p:cBhvr>
                                        <p:cTn id="74" dur="166" decel="50000">
                                          <p:stCondLst>
                                            <p:cond delay="1834"/>
                                          </p:stCondLst>
                                        </p:cTn>
                                        <p:tgtEl>
                                          <p:spTgt spid="7"/>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down)">
                                      <p:cBhvr>
                                        <p:cTn id="79" dur="580">
                                          <p:stCondLst>
                                            <p:cond delay="0"/>
                                          </p:stCondLst>
                                        </p:cTn>
                                        <p:tgtEl>
                                          <p:spTgt spid="8"/>
                                        </p:tgtEl>
                                      </p:cBhvr>
                                    </p:animEffect>
                                    <p:anim calcmode="lin" valueType="num">
                                      <p:cBhvr>
                                        <p:cTn id="8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5" dur="26">
                                          <p:stCondLst>
                                            <p:cond delay="650"/>
                                          </p:stCondLst>
                                        </p:cTn>
                                        <p:tgtEl>
                                          <p:spTgt spid="8"/>
                                        </p:tgtEl>
                                      </p:cBhvr>
                                      <p:to x="100000" y="60000"/>
                                    </p:animScale>
                                    <p:animScale>
                                      <p:cBhvr>
                                        <p:cTn id="86" dur="166" decel="50000">
                                          <p:stCondLst>
                                            <p:cond delay="676"/>
                                          </p:stCondLst>
                                        </p:cTn>
                                        <p:tgtEl>
                                          <p:spTgt spid="8"/>
                                        </p:tgtEl>
                                      </p:cBhvr>
                                      <p:to x="100000" y="100000"/>
                                    </p:animScale>
                                    <p:animScale>
                                      <p:cBhvr>
                                        <p:cTn id="87" dur="26">
                                          <p:stCondLst>
                                            <p:cond delay="1312"/>
                                          </p:stCondLst>
                                        </p:cTn>
                                        <p:tgtEl>
                                          <p:spTgt spid="8"/>
                                        </p:tgtEl>
                                      </p:cBhvr>
                                      <p:to x="100000" y="80000"/>
                                    </p:animScale>
                                    <p:animScale>
                                      <p:cBhvr>
                                        <p:cTn id="88" dur="166" decel="50000">
                                          <p:stCondLst>
                                            <p:cond delay="1338"/>
                                          </p:stCondLst>
                                        </p:cTn>
                                        <p:tgtEl>
                                          <p:spTgt spid="8"/>
                                        </p:tgtEl>
                                      </p:cBhvr>
                                      <p:to x="100000" y="100000"/>
                                    </p:animScale>
                                    <p:animScale>
                                      <p:cBhvr>
                                        <p:cTn id="89" dur="26">
                                          <p:stCondLst>
                                            <p:cond delay="1642"/>
                                          </p:stCondLst>
                                        </p:cTn>
                                        <p:tgtEl>
                                          <p:spTgt spid="8"/>
                                        </p:tgtEl>
                                      </p:cBhvr>
                                      <p:to x="100000" y="90000"/>
                                    </p:animScale>
                                    <p:animScale>
                                      <p:cBhvr>
                                        <p:cTn id="90" dur="166" decel="50000">
                                          <p:stCondLst>
                                            <p:cond delay="1668"/>
                                          </p:stCondLst>
                                        </p:cTn>
                                        <p:tgtEl>
                                          <p:spTgt spid="8"/>
                                        </p:tgtEl>
                                      </p:cBhvr>
                                      <p:to x="100000" y="100000"/>
                                    </p:animScale>
                                    <p:animScale>
                                      <p:cBhvr>
                                        <p:cTn id="91" dur="26">
                                          <p:stCondLst>
                                            <p:cond delay="1808"/>
                                          </p:stCondLst>
                                        </p:cTn>
                                        <p:tgtEl>
                                          <p:spTgt spid="8"/>
                                        </p:tgtEl>
                                      </p:cBhvr>
                                      <p:to x="100000" y="95000"/>
                                    </p:animScale>
                                    <p:animScale>
                                      <p:cBhvr>
                                        <p:cTn id="92" dur="166" decel="50000">
                                          <p:stCondLst>
                                            <p:cond delay="1834"/>
                                          </p:stCondLst>
                                        </p:cTn>
                                        <p:tgtEl>
                                          <p:spTgt spid="8"/>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9"/>
                                        </p:tgtEl>
                                        <p:attrNameLst>
                                          <p:attrName>style.visibility</p:attrName>
                                        </p:attrNameLst>
                                      </p:cBhvr>
                                      <p:to>
                                        <p:strVal val="visible"/>
                                      </p:to>
                                    </p:set>
                                    <p:animEffect transition="in" filter="wipe(down)">
                                      <p:cBhvr>
                                        <p:cTn id="97" dur="580">
                                          <p:stCondLst>
                                            <p:cond delay="0"/>
                                          </p:stCondLst>
                                        </p:cTn>
                                        <p:tgtEl>
                                          <p:spTgt spid="9"/>
                                        </p:tgtEl>
                                      </p:cBhvr>
                                    </p:animEffect>
                                    <p:anim calcmode="lin" valueType="num">
                                      <p:cBhvr>
                                        <p:cTn id="9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0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0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03" dur="26">
                                          <p:stCondLst>
                                            <p:cond delay="650"/>
                                          </p:stCondLst>
                                        </p:cTn>
                                        <p:tgtEl>
                                          <p:spTgt spid="9"/>
                                        </p:tgtEl>
                                      </p:cBhvr>
                                      <p:to x="100000" y="60000"/>
                                    </p:animScale>
                                    <p:animScale>
                                      <p:cBhvr>
                                        <p:cTn id="104" dur="166" decel="50000">
                                          <p:stCondLst>
                                            <p:cond delay="676"/>
                                          </p:stCondLst>
                                        </p:cTn>
                                        <p:tgtEl>
                                          <p:spTgt spid="9"/>
                                        </p:tgtEl>
                                      </p:cBhvr>
                                      <p:to x="100000" y="100000"/>
                                    </p:animScale>
                                    <p:animScale>
                                      <p:cBhvr>
                                        <p:cTn id="105" dur="26">
                                          <p:stCondLst>
                                            <p:cond delay="1312"/>
                                          </p:stCondLst>
                                        </p:cTn>
                                        <p:tgtEl>
                                          <p:spTgt spid="9"/>
                                        </p:tgtEl>
                                      </p:cBhvr>
                                      <p:to x="100000" y="80000"/>
                                    </p:animScale>
                                    <p:animScale>
                                      <p:cBhvr>
                                        <p:cTn id="106" dur="166" decel="50000">
                                          <p:stCondLst>
                                            <p:cond delay="1338"/>
                                          </p:stCondLst>
                                        </p:cTn>
                                        <p:tgtEl>
                                          <p:spTgt spid="9"/>
                                        </p:tgtEl>
                                      </p:cBhvr>
                                      <p:to x="100000" y="100000"/>
                                    </p:animScale>
                                    <p:animScale>
                                      <p:cBhvr>
                                        <p:cTn id="107" dur="26">
                                          <p:stCondLst>
                                            <p:cond delay="1642"/>
                                          </p:stCondLst>
                                        </p:cTn>
                                        <p:tgtEl>
                                          <p:spTgt spid="9"/>
                                        </p:tgtEl>
                                      </p:cBhvr>
                                      <p:to x="100000" y="90000"/>
                                    </p:animScale>
                                    <p:animScale>
                                      <p:cBhvr>
                                        <p:cTn id="108" dur="166" decel="50000">
                                          <p:stCondLst>
                                            <p:cond delay="1668"/>
                                          </p:stCondLst>
                                        </p:cTn>
                                        <p:tgtEl>
                                          <p:spTgt spid="9"/>
                                        </p:tgtEl>
                                      </p:cBhvr>
                                      <p:to x="100000" y="100000"/>
                                    </p:animScale>
                                    <p:animScale>
                                      <p:cBhvr>
                                        <p:cTn id="109" dur="26">
                                          <p:stCondLst>
                                            <p:cond delay="1808"/>
                                          </p:stCondLst>
                                        </p:cTn>
                                        <p:tgtEl>
                                          <p:spTgt spid="9"/>
                                        </p:tgtEl>
                                      </p:cBhvr>
                                      <p:to x="100000" y="95000"/>
                                    </p:animScale>
                                    <p:animScale>
                                      <p:cBhvr>
                                        <p:cTn id="110" dur="166" decel="50000">
                                          <p:stCondLst>
                                            <p:cond delay="1834"/>
                                          </p:stCondLst>
                                        </p:cTn>
                                        <p:tgtEl>
                                          <p:spTgt spid="9"/>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10"/>
                                        </p:tgtEl>
                                        <p:attrNameLst>
                                          <p:attrName>style.visibility</p:attrName>
                                        </p:attrNameLst>
                                      </p:cBhvr>
                                      <p:to>
                                        <p:strVal val="visible"/>
                                      </p:to>
                                    </p:set>
                                    <p:animEffect transition="in" filter="wipe(down)">
                                      <p:cBhvr>
                                        <p:cTn id="115" dur="580">
                                          <p:stCondLst>
                                            <p:cond delay="0"/>
                                          </p:stCondLst>
                                        </p:cTn>
                                        <p:tgtEl>
                                          <p:spTgt spid="10"/>
                                        </p:tgtEl>
                                      </p:cBhvr>
                                    </p:animEffect>
                                    <p:anim calcmode="lin" valueType="num">
                                      <p:cBhvr>
                                        <p:cTn id="116"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17"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18"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19"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20"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21" dur="26">
                                          <p:stCondLst>
                                            <p:cond delay="650"/>
                                          </p:stCondLst>
                                        </p:cTn>
                                        <p:tgtEl>
                                          <p:spTgt spid="10"/>
                                        </p:tgtEl>
                                      </p:cBhvr>
                                      <p:to x="100000" y="60000"/>
                                    </p:animScale>
                                    <p:animScale>
                                      <p:cBhvr>
                                        <p:cTn id="122" dur="166" decel="50000">
                                          <p:stCondLst>
                                            <p:cond delay="676"/>
                                          </p:stCondLst>
                                        </p:cTn>
                                        <p:tgtEl>
                                          <p:spTgt spid="10"/>
                                        </p:tgtEl>
                                      </p:cBhvr>
                                      <p:to x="100000" y="100000"/>
                                    </p:animScale>
                                    <p:animScale>
                                      <p:cBhvr>
                                        <p:cTn id="123" dur="26">
                                          <p:stCondLst>
                                            <p:cond delay="1312"/>
                                          </p:stCondLst>
                                        </p:cTn>
                                        <p:tgtEl>
                                          <p:spTgt spid="10"/>
                                        </p:tgtEl>
                                      </p:cBhvr>
                                      <p:to x="100000" y="80000"/>
                                    </p:animScale>
                                    <p:animScale>
                                      <p:cBhvr>
                                        <p:cTn id="124" dur="166" decel="50000">
                                          <p:stCondLst>
                                            <p:cond delay="1338"/>
                                          </p:stCondLst>
                                        </p:cTn>
                                        <p:tgtEl>
                                          <p:spTgt spid="10"/>
                                        </p:tgtEl>
                                      </p:cBhvr>
                                      <p:to x="100000" y="100000"/>
                                    </p:animScale>
                                    <p:animScale>
                                      <p:cBhvr>
                                        <p:cTn id="125" dur="26">
                                          <p:stCondLst>
                                            <p:cond delay="1642"/>
                                          </p:stCondLst>
                                        </p:cTn>
                                        <p:tgtEl>
                                          <p:spTgt spid="10"/>
                                        </p:tgtEl>
                                      </p:cBhvr>
                                      <p:to x="100000" y="90000"/>
                                    </p:animScale>
                                    <p:animScale>
                                      <p:cBhvr>
                                        <p:cTn id="126" dur="166" decel="50000">
                                          <p:stCondLst>
                                            <p:cond delay="1668"/>
                                          </p:stCondLst>
                                        </p:cTn>
                                        <p:tgtEl>
                                          <p:spTgt spid="10"/>
                                        </p:tgtEl>
                                      </p:cBhvr>
                                      <p:to x="100000" y="100000"/>
                                    </p:animScale>
                                    <p:animScale>
                                      <p:cBhvr>
                                        <p:cTn id="127" dur="26">
                                          <p:stCondLst>
                                            <p:cond delay="1808"/>
                                          </p:stCondLst>
                                        </p:cTn>
                                        <p:tgtEl>
                                          <p:spTgt spid="10"/>
                                        </p:tgtEl>
                                      </p:cBhvr>
                                      <p:to x="100000" y="95000"/>
                                    </p:animScale>
                                    <p:animScale>
                                      <p:cBhvr>
                                        <p:cTn id="128" dur="166" decel="50000">
                                          <p:stCondLst>
                                            <p:cond delay="1834"/>
                                          </p:stCondLst>
                                        </p:cTn>
                                        <p:tgtEl>
                                          <p:spTgt spid="10"/>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11"/>
                                        </p:tgtEl>
                                        <p:attrNameLst>
                                          <p:attrName>style.visibility</p:attrName>
                                        </p:attrNameLst>
                                      </p:cBhvr>
                                      <p:to>
                                        <p:strVal val="visible"/>
                                      </p:to>
                                    </p:set>
                                    <p:animEffect transition="in" filter="wipe(down)">
                                      <p:cBhvr>
                                        <p:cTn id="133" dur="580">
                                          <p:stCondLst>
                                            <p:cond delay="0"/>
                                          </p:stCondLst>
                                        </p:cTn>
                                        <p:tgtEl>
                                          <p:spTgt spid="11"/>
                                        </p:tgtEl>
                                      </p:cBhvr>
                                    </p:animEffect>
                                    <p:anim calcmode="lin" valueType="num">
                                      <p:cBhvr>
                                        <p:cTn id="134"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135"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136"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137"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138"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139" dur="26">
                                          <p:stCondLst>
                                            <p:cond delay="650"/>
                                          </p:stCondLst>
                                        </p:cTn>
                                        <p:tgtEl>
                                          <p:spTgt spid="11"/>
                                        </p:tgtEl>
                                      </p:cBhvr>
                                      <p:to x="100000" y="60000"/>
                                    </p:animScale>
                                    <p:animScale>
                                      <p:cBhvr>
                                        <p:cTn id="140" dur="166" decel="50000">
                                          <p:stCondLst>
                                            <p:cond delay="676"/>
                                          </p:stCondLst>
                                        </p:cTn>
                                        <p:tgtEl>
                                          <p:spTgt spid="11"/>
                                        </p:tgtEl>
                                      </p:cBhvr>
                                      <p:to x="100000" y="100000"/>
                                    </p:animScale>
                                    <p:animScale>
                                      <p:cBhvr>
                                        <p:cTn id="141" dur="26">
                                          <p:stCondLst>
                                            <p:cond delay="1312"/>
                                          </p:stCondLst>
                                        </p:cTn>
                                        <p:tgtEl>
                                          <p:spTgt spid="11"/>
                                        </p:tgtEl>
                                      </p:cBhvr>
                                      <p:to x="100000" y="80000"/>
                                    </p:animScale>
                                    <p:animScale>
                                      <p:cBhvr>
                                        <p:cTn id="142" dur="166" decel="50000">
                                          <p:stCondLst>
                                            <p:cond delay="1338"/>
                                          </p:stCondLst>
                                        </p:cTn>
                                        <p:tgtEl>
                                          <p:spTgt spid="11"/>
                                        </p:tgtEl>
                                      </p:cBhvr>
                                      <p:to x="100000" y="100000"/>
                                    </p:animScale>
                                    <p:animScale>
                                      <p:cBhvr>
                                        <p:cTn id="143" dur="26">
                                          <p:stCondLst>
                                            <p:cond delay="1642"/>
                                          </p:stCondLst>
                                        </p:cTn>
                                        <p:tgtEl>
                                          <p:spTgt spid="11"/>
                                        </p:tgtEl>
                                      </p:cBhvr>
                                      <p:to x="100000" y="90000"/>
                                    </p:animScale>
                                    <p:animScale>
                                      <p:cBhvr>
                                        <p:cTn id="144" dur="166" decel="50000">
                                          <p:stCondLst>
                                            <p:cond delay="1668"/>
                                          </p:stCondLst>
                                        </p:cTn>
                                        <p:tgtEl>
                                          <p:spTgt spid="11"/>
                                        </p:tgtEl>
                                      </p:cBhvr>
                                      <p:to x="100000" y="100000"/>
                                    </p:animScale>
                                    <p:animScale>
                                      <p:cBhvr>
                                        <p:cTn id="145" dur="26">
                                          <p:stCondLst>
                                            <p:cond delay="1808"/>
                                          </p:stCondLst>
                                        </p:cTn>
                                        <p:tgtEl>
                                          <p:spTgt spid="11"/>
                                        </p:tgtEl>
                                      </p:cBhvr>
                                      <p:to x="100000" y="95000"/>
                                    </p:animScale>
                                    <p:animScale>
                                      <p:cBhvr>
                                        <p:cTn id="146" dur="166" decel="50000">
                                          <p:stCondLst>
                                            <p:cond delay="1834"/>
                                          </p:stCondLst>
                                        </p:cTn>
                                        <p:tgtEl>
                                          <p:spTgt spid="11"/>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12"/>
                                        </p:tgtEl>
                                        <p:attrNameLst>
                                          <p:attrName>style.visibility</p:attrName>
                                        </p:attrNameLst>
                                      </p:cBhvr>
                                      <p:to>
                                        <p:strVal val="visible"/>
                                      </p:to>
                                    </p:set>
                                    <p:animEffect transition="in" filter="wipe(down)">
                                      <p:cBhvr>
                                        <p:cTn id="151" dur="580">
                                          <p:stCondLst>
                                            <p:cond delay="0"/>
                                          </p:stCondLst>
                                        </p:cTn>
                                        <p:tgtEl>
                                          <p:spTgt spid="12"/>
                                        </p:tgtEl>
                                      </p:cBhvr>
                                    </p:animEffect>
                                    <p:anim calcmode="lin" valueType="num">
                                      <p:cBhvr>
                                        <p:cTn id="152"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153"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54"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55"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56"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57" dur="26">
                                          <p:stCondLst>
                                            <p:cond delay="650"/>
                                          </p:stCondLst>
                                        </p:cTn>
                                        <p:tgtEl>
                                          <p:spTgt spid="12"/>
                                        </p:tgtEl>
                                      </p:cBhvr>
                                      <p:to x="100000" y="60000"/>
                                    </p:animScale>
                                    <p:animScale>
                                      <p:cBhvr>
                                        <p:cTn id="158" dur="166" decel="50000">
                                          <p:stCondLst>
                                            <p:cond delay="676"/>
                                          </p:stCondLst>
                                        </p:cTn>
                                        <p:tgtEl>
                                          <p:spTgt spid="12"/>
                                        </p:tgtEl>
                                      </p:cBhvr>
                                      <p:to x="100000" y="100000"/>
                                    </p:animScale>
                                    <p:animScale>
                                      <p:cBhvr>
                                        <p:cTn id="159" dur="26">
                                          <p:stCondLst>
                                            <p:cond delay="1312"/>
                                          </p:stCondLst>
                                        </p:cTn>
                                        <p:tgtEl>
                                          <p:spTgt spid="12"/>
                                        </p:tgtEl>
                                      </p:cBhvr>
                                      <p:to x="100000" y="80000"/>
                                    </p:animScale>
                                    <p:animScale>
                                      <p:cBhvr>
                                        <p:cTn id="160" dur="166" decel="50000">
                                          <p:stCondLst>
                                            <p:cond delay="1338"/>
                                          </p:stCondLst>
                                        </p:cTn>
                                        <p:tgtEl>
                                          <p:spTgt spid="12"/>
                                        </p:tgtEl>
                                      </p:cBhvr>
                                      <p:to x="100000" y="100000"/>
                                    </p:animScale>
                                    <p:animScale>
                                      <p:cBhvr>
                                        <p:cTn id="161" dur="26">
                                          <p:stCondLst>
                                            <p:cond delay="1642"/>
                                          </p:stCondLst>
                                        </p:cTn>
                                        <p:tgtEl>
                                          <p:spTgt spid="12"/>
                                        </p:tgtEl>
                                      </p:cBhvr>
                                      <p:to x="100000" y="90000"/>
                                    </p:animScale>
                                    <p:animScale>
                                      <p:cBhvr>
                                        <p:cTn id="162" dur="166" decel="50000">
                                          <p:stCondLst>
                                            <p:cond delay="1668"/>
                                          </p:stCondLst>
                                        </p:cTn>
                                        <p:tgtEl>
                                          <p:spTgt spid="12"/>
                                        </p:tgtEl>
                                      </p:cBhvr>
                                      <p:to x="100000" y="100000"/>
                                    </p:animScale>
                                    <p:animScale>
                                      <p:cBhvr>
                                        <p:cTn id="163" dur="26">
                                          <p:stCondLst>
                                            <p:cond delay="1808"/>
                                          </p:stCondLst>
                                        </p:cTn>
                                        <p:tgtEl>
                                          <p:spTgt spid="12"/>
                                        </p:tgtEl>
                                      </p:cBhvr>
                                      <p:to x="100000" y="95000"/>
                                    </p:animScale>
                                    <p:animScale>
                                      <p:cBhvr>
                                        <p:cTn id="164" dur="166" decel="50000">
                                          <p:stCondLst>
                                            <p:cond delay="1834"/>
                                          </p:stCondLst>
                                        </p:cTn>
                                        <p:tgtEl>
                                          <p:spTgt spid="12"/>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grpId="0" nodeType="clickEffect">
                                  <p:stCondLst>
                                    <p:cond delay="0"/>
                                  </p:stCondLst>
                                  <p:childTnLst>
                                    <p:set>
                                      <p:cBhvr>
                                        <p:cTn id="168" dur="1" fill="hold">
                                          <p:stCondLst>
                                            <p:cond delay="0"/>
                                          </p:stCondLst>
                                        </p:cTn>
                                        <p:tgtEl>
                                          <p:spTgt spid="13"/>
                                        </p:tgtEl>
                                        <p:attrNameLst>
                                          <p:attrName>style.visibility</p:attrName>
                                        </p:attrNameLst>
                                      </p:cBhvr>
                                      <p:to>
                                        <p:strVal val="visible"/>
                                      </p:to>
                                    </p:set>
                                    <p:animEffect transition="in" filter="wipe(down)">
                                      <p:cBhvr>
                                        <p:cTn id="169" dur="580">
                                          <p:stCondLst>
                                            <p:cond delay="0"/>
                                          </p:stCondLst>
                                        </p:cTn>
                                        <p:tgtEl>
                                          <p:spTgt spid="13"/>
                                        </p:tgtEl>
                                      </p:cBhvr>
                                    </p:animEffect>
                                    <p:anim calcmode="lin" valueType="num">
                                      <p:cBhvr>
                                        <p:cTn id="170"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171"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72"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73"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74"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75" dur="26">
                                          <p:stCondLst>
                                            <p:cond delay="650"/>
                                          </p:stCondLst>
                                        </p:cTn>
                                        <p:tgtEl>
                                          <p:spTgt spid="13"/>
                                        </p:tgtEl>
                                      </p:cBhvr>
                                      <p:to x="100000" y="60000"/>
                                    </p:animScale>
                                    <p:animScale>
                                      <p:cBhvr>
                                        <p:cTn id="176" dur="166" decel="50000">
                                          <p:stCondLst>
                                            <p:cond delay="676"/>
                                          </p:stCondLst>
                                        </p:cTn>
                                        <p:tgtEl>
                                          <p:spTgt spid="13"/>
                                        </p:tgtEl>
                                      </p:cBhvr>
                                      <p:to x="100000" y="100000"/>
                                    </p:animScale>
                                    <p:animScale>
                                      <p:cBhvr>
                                        <p:cTn id="177" dur="26">
                                          <p:stCondLst>
                                            <p:cond delay="1312"/>
                                          </p:stCondLst>
                                        </p:cTn>
                                        <p:tgtEl>
                                          <p:spTgt spid="13"/>
                                        </p:tgtEl>
                                      </p:cBhvr>
                                      <p:to x="100000" y="80000"/>
                                    </p:animScale>
                                    <p:animScale>
                                      <p:cBhvr>
                                        <p:cTn id="178" dur="166" decel="50000">
                                          <p:stCondLst>
                                            <p:cond delay="1338"/>
                                          </p:stCondLst>
                                        </p:cTn>
                                        <p:tgtEl>
                                          <p:spTgt spid="13"/>
                                        </p:tgtEl>
                                      </p:cBhvr>
                                      <p:to x="100000" y="100000"/>
                                    </p:animScale>
                                    <p:animScale>
                                      <p:cBhvr>
                                        <p:cTn id="179" dur="26">
                                          <p:stCondLst>
                                            <p:cond delay="1642"/>
                                          </p:stCondLst>
                                        </p:cTn>
                                        <p:tgtEl>
                                          <p:spTgt spid="13"/>
                                        </p:tgtEl>
                                      </p:cBhvr>
                                      <p:to x="100000" y="90000"/>
                                    </p:animScale>
                                    <p:animScale>
                                      <p:cBhvr>
                                        <p:cTn id="180" dur="166" decel="50000">
                                          <p:stCondLst>
                                            <p:cond delay="1668"/>
                                          </p:stCondLst>
                                        </p:cTn>
                                        <p:tgtEl>
                                          <p:spTgt spid="13"/>
                                        </p:tgtEl>
                                      </p:cBhvr>
                                      <p:to x="100000" y="100000"/>
                                    </p:animScale>
                                    <p:animScale>
                                      <p:cBhvr>
                                        <p:cTn id="181" dur="26">
                                          <p:stCondLst>
                                            <p:cond delay="1808"/>
                                          </p:stCondLst>
                                        </p:cTn>
                                        <p:tgtEl>
                                          <p:spTgt spid="13"/>
                                        </p:tgtEl>
                                      </p:cBhvr>
                                      <p:to x="100000" y="95000"/>
                                    </p:animScale>
                                    <p:animScale>
                                      <p:cBhvr>
                                        <p:cTn id="182" dur="166" decel="50000">
                                          <p:stCondLst>
                                            <p:cond delay="1834"/>
                                          </p:stCondLst>
                                        </p:cTn>
                                        <p:tgtEl>
                                          <p:spTgt spid="13"/>
                                        </p:tgtEl>
                                      </p:cBhvr>
                                      <p:to x="100000" y="100000"/>
                                    </p:animScale>
                                  </p:childTnLst>
                                </p:cTn>
                              </p:par>
                            </p:childTnLst>
                          </p:cTn>
                        </p:par>
                      </p:childTnLst>
                    </p:cTn>
                  </p:par>
                  <p:par>
                    <p:cTn id="183" fill="hold">
                      <p:stCondLst>
                        <p:cond delay="indefinite"/>
                      </p:stCondLst>
                      <p:childTnLst>
                        <p:par>
                          <p:cTn id="184" fill="hold">
                            <p:stCondLst>
                              <p:cond delay="0"/>
                            </p:stCondLst>
                            <p:childTnLst>
                              <p:par>
                                <p:cTn id="185" presetID="26" presetClass="entr" presetSubtype="0" fill="hold" grpId="0" nodeType="clickEffect">
                                  <p:stCondLst>
                                    <p:cond delay="0"/>
                                  </p:stCondLst>
                                  <p:childTnLst>
                                    <p:set>
                                      <p:cBhvr>
                                        <p:cTn id="186" dur="1" fill="hold">
                                          <p:stCondLst>
                                            <p:cond delay="0"/>
                                          </p:stCondLst>
                                        </p:cTn>
                                        <p:tgtEl>
                                          <p:spTgt spid="14"/>
                                        </p:tgtEl>
                                        <p:attrNameLst>
                                          <p:attrName>style.visibility</p:attrName>
                                        </p:attrNameLst>
                                      </p:cBhvr>
                                      <p:to>
                                        <p:strVal val="visible"/>
                                      </p:to>
                                    </p:set>
                                    <p:animEffect transition="in" filter="wipe(down)">
                                      <p:cBhvr>
                                        <p:cTn id="187" dur="580">
                                          <p:stCondLst>
                                            <p:cond delay="0"/>
                                          </p:stCondLst>
                                        </p:cTn>
                                        <p:tgtEl>
                                          <p:spTgt spid="14"/>
                                        </p:tgtEl>
                                      </p:cBhvr>
                                    </p:animEffect>
                                    <p:anim calcmode="lin" valueType="num">
                                      <p:cBhvr>
                                        <p:cTn id="18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18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9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19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19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193" dur="26">
                                          <p:stCondLst>
                                            <p:cond delay="650"/>
                                          </p:stCondLst>
                                        </p:cTn>
                                        <p:tgtEl>
                                          <p:spTgt spid="14"/>
                                        </p:tgtEl>
                                      </p:cBhvr>
                                      <p:to x="100000" y="60000"/>
                                    </p:animScale>
                                    <p:animScale>
                                      <p:cBhvr>
                                        <p:cTn id="194" dur="166" decel="50000">
                                          <p:stCondLst>
                                            <p:cond delay="676"/>
                                          </p:stCondLst>
                                        </p:cTn>
                                        <p:tgtEl>
                                          <p:spTgt spid="14"/>
                                        </p:tgtEl>
                                      </p:cBhvr>
                                      <p:to x="100000" y="100000"/>
                                    </p:animScale>
                                    <p:animScale>
                                      <p:cBhvr>
                                        <p:cTn id="195" dur="26">
                                          <p:stCondLst>
                                            <p:cond delay="1312"/>
                                          </p:stCondLst>
                                        </p:cTn>
                                        <p:tgtEl>
                                          <p:spTgt spid="14"/>
                                        </p:tgtEl>
                                      </p:cBhvr>
                                      <p:to x="100000" y="80000"/>
                                    </p:animScale>
                                    <p:animScale>
                                      <p:cBhvr>
                                        <p:cTn id="196" dur="166" decel="50000">
                                          <p:stCondLst>
                                            <p:cond delay="1338"/>
                                          </p:stCondLst>
                                        </p:cTn>
                                        <p:tgtEl>
                                          <p:spTgt spid="14"/>
                                        </p:tgtEl>
                                      </p:cBhvr>
                                      <p:to x="100000" y="100000"/>
                                    </p:animScale>
                                    <p:animScale>
                                      <p:cBhvr>
                                        <p:cTn id="197" dur="26">
                                          <p:stCondLst>
                                            <p:cond delay="1642"/>
                                          </p:stCondLst>
                                        </p:cTn>
                                        <p:tgtEl>
                                          <p:spTgt spid="14"/>
                                        </p:tgtEl>
                                      </p:cBhvr>
                                      <p:to x="100000" y="90000"/>
                                    </p:animScale>
                                    <p:animScale>
                                      <p:cBhvr>
                                        <p:cTn id="198" dur="166" decel="50000">
                                          <p:stCondLst>
                                            <p:cond delay="1668"/>
                                          </p:stCondLst>
                                        </p:cTn>
                                        <p:tgtEl>
                                          <p:spTgt spid="14"/>
                                        </p:tgtEl>
                                      </p:cBhvr>
                                      <p:to x="100000" y="100000"/>
                                    </p:animScale>
                                    <p:animScale>
                                      <p:cBhvr>
                                        <p:cTn id="199" dur="26">
                                          <p:stCondLst>
                                            <p:cond delay="1808"/>
                                          </p:stCondLst>
                                        </p:cTn>
                                        <p:tgtEl>
                                          <p:spTgt spid="14"/>
                                        </p:tgtEl>
                                      </p:cBhvr>
                                      <p:to x="100000" y="95000"/>
                                    </p:animScale>
                                    <p:animScale>
                                      <p:cBhvr>
                                        <p:cTn id="200" dur="166" decel="50000">
                                          <p:stCondLst>
                                            <p:cond delay="1834"/>
                                          </p:stCondLst>
                                        </p:cTn>
                                        <p:tgtEl>
                                          <p:spTgt spid="1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图片 1" descr="0553d09caf31d8e3-0fb2631206bb2787-d44e9205b66d47b47bcac758f94aac7c_i"/>
          <p:cNvPicPr>
            <a:picLocks noChangeAspect="1" noChangeArrowheads="1"/>
          </p:cNvPicPr>
          <p:nvPr/>
        </p:nvPicPr>
        <p:blipFill>
          <a:blip r:embed="rId2"/>
          <a:srcRect/>
          <a:stretch>
            <a:fillRect/>
          </a:stretch>
        </p:blipFill>
        <p:spPr bwMode="auto">
          <a:xfrm>
            <a:off x="3175" y="922338"/>
            <a:ext cx="9107488" cy="5521325"/>
          </a:xfrm>
          <a:prstGeom prst="rect">
            <a:avLst/>
          </a:prstGeom>
          <a:noFill/>
          <a:ln w="9525">
            <a:noFill/>
            <a:miter lim="800000"/>
            <a:headEnd/>
            <a:tailEnd/>
          </a:ln>
        </p:spPr>
      </p:pic>
      <p:sp>
        <p:nvSpPr>
          <p:cNvPr id="3" name="矩形 2"/>
          <p:cNvSpPr/>
          <p:nvPr/>
        </p:nvSpPr>
        <p:spPr>
          <a:xfrm>
            <a:off x="2620010" y="1046477"/>
            <a:ext cx="2926080" cy="914400"/>
          </a:xfrm>
          <a:prstGeom prst="rect">
            <a:avLst/>
          </a:prstGeom>
          <a:noFill/>
          <a:ln>
            <a:noFill/>
          </a:ln>
        </p:spPr>
        <p:txBody>
          <a:bodyPr wrap="none">
            <a:spAutoFit/>
          </a:bodyPr>
          <a:lstStyle/>
          <a:p>
            <a:pPr algn="ctr">
              <a:buFont typeface="Arial" panose="020B0604020202020204" pitchFamily="34" charset="0"/>
              <a:buNone/>
              <a:defRPr/>
            </a:pPr>
            <a:r>
              <a:rPr lang="zh-CN" altLang="en-US" sz="5400"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微软雅黑" panose="020B0503020204020204" pitchFamily="34" charset="-122"/>
                <a:ea typeface="微软雅黑" panose="020B0503020204020204" pitchFamily="34" charset="-122"/>
                <a:cs typeface="+mn-ea"/>
              </a:rPr>
              <a:t>作业布置</a:t>
            </a:r>
            <a:endParaRPr lang="zh-CN" altLang="en-US" sz="5400"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微软雅黑" panose="020B0503020204020204" pitchFamily="34" charset="-122"/>
              <a:ea typeface="微软雅黑" panose="020B0503020204020204" pitchFamily="34" charset="-122"/>
            </a:endParaRPr>
          </a:p>
        </p:txBody>
      </p:sp>
      <p:sp>
        <p:nvSpPr>
          <p:cNvPr id="50179" name="文本框 3"/>
          <p:cNvSpPr txBox="1">
            <a:spLocks noChangeArrowheads="1"/>
          </p:cNvSpPr>
          <p:nvPr/>
        </p:nvSpPr>
        <p:spPr bwMode="auto">
          <a:xfrm>
            <a:off x="801688" y="3235325"/>
            <a:ext cx="7512050" cy="1077913"/>
          </a:xfrm>
          <a:prstGeom prst="rect">
            <a:avLst/>
          </a:prstGeom>
          <a:noFill/>
          <a:ln w="9525">
            <a:noFill/>
            <a:miter lim="800000"/>
            <a:headEnd/>
            <a:tailEnd/>
          </a:ln>
        </p:spPr>
        <p:txBody>
          <a:bodyPr>
            <a:spAutoFit/>
          </a:bodyPr>
          <a:lstStyle/>
          <a:p>
            <a:pPr>
              <a:buFont typeface="Arial" charset="0"/>
              <a:buNone/>
            </a:pPr>
            <a:r>
              <a:rPr lang="zh-CN" altLang="en-US"/>
              <a:t> </a:t>
            </a:r>
            <a:r>
              <a:rPr lang="zh-CN" altLang="en-US" sz="3200">
                <a:solidFill>
                  <a:srgbClr val="000000"/>
                </a:solidFill>
                <a:latin typeface="微软雅黑" pitchFamily="34" charset="-122"/>
                <a:ea typeface="微软雅黑" pitchFamily="34" charset="-122"/>
              </a:rPr>
              <a:t>1.熟读并背诵喜爱的段落</a:t>
            </a:r>
          </a:p>
          <a:p>
            <a:pPr>
              <a:buFont typeface="Arial" charset="0"/>
              <a:buNone/>
            </a:pPr>
            <a:r>
              <a:rPr lang="zh-CN" altLang="en-US" sz="3200">
                <a:solidFill>
                  <a:srgbClr val="000000"/>
                </a:solidFill>
                <a:latin typeface="微软雅黑" pitchFamily="34" charset="-122"/>
                <a:ea typeface="微软雅黑" pitchFamily="34" charset="-122"/>
              </a:rPr>
              <a:t> 2.自己找一找《老人与海》这本书来读。</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24053" y="914400"/>
            <a:ext cx="2646878" cy="830997"/>
          </a:xfrm>
          <a:prstGeom prst="rect">
            <a:avLst/>
          </a:prstGeom>
          <a:noFill/>
          <a:ln>
            <a:noFill/>
          </a:ln>
        </p:spPr>
        <p:txBody>
          <a:bodyPr wrap="none">
            <a:spAutoFit/>
          </a:bodyPr>
          <a:lstStyle/>
          <a:p>
            <a:pPr algn="ctr">
              <a:buFont typeface="Arial" panose="020B0604020202020204" pitchFamily="34" charset="0"/>
              <a:buNone/>
              <a:defRPr/>
            </a:pPr>
            <a:r>
              <a:rPr lang="zh-CN" altLang="en-US" sz="4800" noProof="1">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cs typeface="+mn-ea"/>
              </a:rPr>
              <a:t>板书设计</a:t>
            </a:r>
            <a:endParaRPr lang="zh-CN" altLang="en-US" sz="4800" noProof="1">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endParaRPr>
          </a:p>
        </p:txBody>
      </p:sp>
      <p:sp>
        <p:nvSpPr>
          <p:cNvPr id="51202" name="文本框 3"/>
          <p:cNvSpPr txBox="1">
            <a:spLocks noChangeArrowheads="1"/>
          </p:cNvSpPr>
          <p:nvPr/>
        </p:nvSpPr>
        <p:spPr bwMode="auto">
          <a:xfrm>
            <a:off x="987425" y="1871663"/>
            <a:ext cx="7399338" cy="3962400"/>
          </a:xfrm>
          <a:prstGeom prst="rect">
            <a:avLst/>
          </a:prstGeom>
          <a:noFill/>
          <a:ln w="9525">
            <a:noFill/>
            <a:miter lim="800000"/>
            <a:headEnd/>
            <a:tailEnd/>
          </a:ln>
        </p:spPr>
        <p:txBody>
          <a:bodyPr>
            <a:spAutoFit/>
          </a:bodyPr>
          <a:lstStyle/>
          <a:p>
            <a:pPr>
              <a:buFont typeface="Arial" charset="0"/>
              <a:buNone/>
            </a:pPr>
            <a:r>
              <a:rPr lang="zh-CN" altLang="en-US"/>
              <a:t>                       </a:t>
            </a:r>
            <a:r>
              <a:rPr lang="zh-CN" altLang="en-US" sz="2800">
                <a:solidFill>
                  <a:srgbClr val="000000"/>
                </a:solidFill>
                <a:latin typeface="微软雅黑" pitchFamily="34" charset="-122"/>
                <a:ea typeface="微软雅黑" pitchFamily="34" charset="-122"/>
              </a:rPr>
              <a:t>老人84天没有没有捕到鱼</a:t>
            </a:r>
          </a:p>
          <a:p>
            <a:pPr>
              <a:buFont typeface="Arial" charset="0"/>
              <a:buNone/>
            </a:pPr>
            <a:endParaRPr lang="zh-CN" altLang="en-US" sz="2800">
              <a:solidFill>
                <a:srgbClr val="000000"/>
              </a:solidFill>
              <a:latin typeface="微软雅黑" pitchFamily="34" charset="-122"/>
              <a:ea typeface="微软雅黑" pitchFamily="34" charset="-122"/>
            </a:endParaRPr>
          </a:p>
          <a:p>
            <a:pPr>
              <a:buFont typeface="Arial" charset="0"/>
              <a:buNone/>
            </a:pPr>
            <a:r>
              <a:rPr lang="zh-CN" altLang="en-US" sz="2800">
                <a:solidFill>
                  <a:srgbClr val="000000"/>
                </a:solidFill>
                <a:latin typeface="微软雅黑" pitchFamily="34" charset="-122"/>
                <a:ea typeface="微软雅黑" pitchFamily="34" charset="-122"/>
              </a:rPr>
              <a:t>              第85天出海时终于抓到一条大鱼</a:t>
            </a:r>
          </a:p>
          <a:p>
            <a:pPr>
              <a:buFont typeface="Arial" charset="0"/>
              <a:buNone/>
            </a:pPr>
            <a:endParaRPr lang="zh-CN" altLang="en-US" sz="2800">
              <a:solidFill>
                <a:srgbClr val="000000"/>
              </a:solidFill>
              <a:latin typeface="微软雅黑" pitchFamily="34" charset="-122"/>
              <a:ea typeface="微软雅黑" pitchFamily="34" charset="-122"/>
            </a:endParaRPr>
          </a:p>
          <a:p>
            <a:pPr>
              <a:buFont typeface="Arial" charset="0"/>
              <a:buNone/>
            </a:pPr>
            <a:r>
              <a:rPr lang="zh-CN" altLang="en-US" sz="2800">
                <a:solidFill>
                  <a:srgbClr val="000000"/>
                </a:solidFill>
                <a:latin typeface="微软雅黑" pitchFamily="34" charset="-122"/>
                <a:ea typeface="微软雅黑" pitchFamily="34" charset="-122"/>
              </a:rPr>
              <a:t>              在回家的过程中遇到鲨鱼并与之搏斗</a:t>
            </a:r>
          </a:p>
          <a:p>
            <a:pPr>
              <a:buFont typeface="Arial" charset="0"/>
              <a:buNone/>
            </a:pPr>
            <a:endParaRPr lang="zh-CN" altLang="en-US" sz="2800">
              <a:solidFill>
                <a:srgbClr val="000000"/>
              </a:solidFill>
              <a:latin typeface="微软雅黑" pitchFamily="34" charset="-122"/>
              <a:ea typeface="微软雅黑" pitchFamily="34" charset="-122"/>
            </a:endParaRPr>
          </a:p>
          <a:p>
            <a:pPr>
              <a:buFont typeface="Arial" charset="0"/>
              <a:buNone/>
            </a:pPr>
            <a:r>
              <a:rPr lang="zh-CN" altLang="en-US" sz="2800">
                <a:solidFill>
                  <a:srgbClr val="000000"/>
                </a:solidFill>
                <a:latin typeface="微软雅黑" pitchFamily="34" charset="-122"/>
                <a:ea typeface="微软雅黑" pitchFamily="34" charset="-122"/>
              </a:rPr>
              <a:t>              终于杀死鲨鱼而身负很多伤而归家</a:t>
            </a:r>
          </a:p>
          <a:p>
            <a:pPr>
              <a:buFont typeface="Arial" charset="0"/>
              <a:buNone/>
            </a:pPr>
            <a:endParaRPr lang="zh-CN" altLang="en-US" sz="2800">
              <a:solidFill>
                <a:srgbClr val="000000"/>
              </a:solidFill>
              <a:latin typeface="微软雅黑" pitchFamily="34" charset="-122"/>
              <a:ea typeface="微软雅黑" pitchFamily="34" charset="-122"/>
            </a:endParaRPr>
          </a:p>
          <a:p>
            <a:pPr>
              <a:buFont typeface="Arial" charset="0"/>
              <a:buNone/>
            </a:pPr>
            <a:r>
              <a:rPr lang="zh-CN" altLang="en-US" sz="2800">
                <a:solidFill>
                  <a:srgbClr val="000000"/>
                </a:solidFill>
                <a:latin typeface="微软雅黑" pitchFamily="34" charset="-122"/>
                <a:ea typeface="微软雅黑" pitchFamily="34" charset="-122"/>
              </a:rPr>
              <a:t>              老人打到鱼而获得小男孩的敬佩</a:t>
            </a:r>
          </a:p>
        </p:txBody>
      </p:sp>
      <p:sp>
        <p:nvSpPr>
          <p:cNvPr id="5" name="左大括号 4"/>
          <p:cNvSpPr/>
          <p:nvPr/>
        </p:nvSpPr>
        <p:spPr>
          <a:xfrm>
            <a:off x="1998663" y="1919288"/>
            <a:ext cx="539750" cy="4035425"/>
          </a:xfrm>
          <a:prstGeom prst="leftBrace">
            <a:avLst/>
          </a:prstGeom>
          <a:ln w="25400" cmpd="sng">
            <a:solidFill>
              <a:srgbClr val="000000"/>
            </a:solidFill>
            <a:prstDash val="solid"/>
          </a:ln>
        </p:spPr>
        <p:style>
          <a:lnRef idx="1">
            <a:schemeClr val="accent1"/>
          </a:lnRef>
          <a:fillRef idx="0">
            <a:schemeClr val="accent1"/>
          </a:fillRef>
          <a:effectRef idx="0">
            <a:schemeClr val="accent1"/>
          </a:effectRef>
          <a:fontRef idx="minor">
            <a:schemeClr val="tx1"/>
          </a:fontRef>
        </p:style>
        <p:txBody>
          <a:bodyPr anchor="ctr"/>
          <a:lstStyle/>
          <a:p>
            <a:pPr algn="ctr">
              <a:buFont typeface="Arial" panose="020B0604020202020204" pitchFamily="34" charset="0"/>
              <a:buNone/>
              <a:defRPr/>
            </a:pPr>
            <a:endParaRPr lang="zh-CN" altLang="en-US" noProof="1"/>
          </a:p>
        </p:txBody>
      </p:sp>
      <p:sp>
        <p:nvSpPr>
          <p:cNvPr id="51204" name="文本框 5"/>
          <p:cNvSpPr txBox="1">
            <a:spLocks noChangeArrowheads="1"/>
          </p:cNvSpPr>
          <p:nvPr/>
        </p:nvSpPr>
        <p:spPr bwMode="auto">
          <a:xfrm>
            <a:off x="393700" y="3656013"/>
            <a:ext cx="1604963" cy="547687"/>
          </a:xfrm>
          <a:prstGeom prst="rect">
            <a:avLst/>
          </a:prstGeom>
          <a:noFill/>
          <a:ln w="9525">
            <a:noFill/>
            <a:miter lim="800000"/>
            <a:headEnd/>
            <a:tailEnd/>
          </a:ln>
        </p:spPr>
        <p:txBody>
          <a:bodyPr wrap="none">
            <a:spAutoFit/>
          </a:bodyPr>
          <a:lstStyle/>
          <a:p>
            <a:pPr>
              <a:buFont typeface="Arial" charset="0"/>
              <a:buNone/>
            </a:pPr>
            <a:r>
              <a:rPr lang="zh-CN" altLang="en-US" sz="2800">
                <a:solidFill>
                  <a:srgbClr val="FF0000"/>
                </a:solidFill>
                <a:latin typeface="微软雅黑" pitchFamily="34" charset="-122"/>
                <a:ea typeface="微软雅黑" pitchFamily="34" charset="-122"/>
              </a:rPr>
              <a:t>老人与海</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视频：《老人与海》电影片段.mp4">
            <a:hlinkClick r:id="" action="ppaction://media"/>
          </p:cNvPr>
          <p:cNvPicPr>
            <a:picLocks noRot="1" noChangeAspect="1"/>
          </p:cNvPicPr>
          <p:nvPr>
            <a:videoFile r:link="rId1"/>
          </p:nvPr>
        </p:nvPicPr>
        <p:blipFill>
          <a:blip r:embed="rId3"/>
          <a:srcRect/>
          <a:stretch>
            <a:fillRect/>
          </a:stretch>
        </p:blipFill>
        <p:spPr bwMode="auto">
          <a:xfrm>
            <a:off x="773113" y="1120775"/>
            <a:ext cx="7597775" cy="512921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41038" y="4797243"/>
            <a:ext cx="2926080" cy="914400"/>
          </a:xfrm>
          <a:prstGeom prst="rect">
            <a:avLst/>
          </a:prstGeom>
          <a:noFill/>
          <a:ln>
            <a:noFill/>
          </a:ln>
        </p:spPr>
        <p:txBody>
          <a:bodyPr wrap="none">
            <a:prstTxWarp prst="textCascadeDown">
              <a:avLst/>
            </a:prstTxWarp>
            <a:spAutoFit/>
          </a:bodyPr>
          <a:lstStyle/>
          <a:p>
            <a:pPr algn="ctr">
              <a:buFont typeface="Arial" panose="020B0604020202020204" pitchFamily="34" charset="0"/>
              <a:buNone/>
              <a:defRPr/>
            </a:pPr>
            <a:r>
              <a:rPr lang="zh-CN" altLang="en-US" sz="5400" noProof="1">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cs typeface="+mn-ea"/>
              </a:rPr>
              <a:t>激情导入</a:t>
            </a:r>
            <a:endParaRPr lang="zh-CN" altLang="en-US" sz="5400" noProof="1">
              <a:ln w="6600">
                <a:solidFill>
                  <a:schemeClr val="accent2"/>
                </a:solidFill>
                <a:prstDash val="solid"/>
              </a:ln>
              <a:solidFill>
                <a:srgbClr val="FFFFFF"/>
              </a:solidFill>
              <a:effectLst>
                <a:outerShdw dist="38100" dir="2700000" algn="tl" rotWithShape="0">
                  <a:schemeClr val="accent2"/>
                </a:outerShdw>
              </a:effectLst>
              <a:latin typeface="微软雅黑" panose="020B0503020204020204" pitchFamily="34" charset="-122"/>
              <a:ea typeface="微软雅黑" panose="020B0503020204020204" pitchFamily="34" charset="-122"/>
            </a:endParaRPr>
          </a:p>
        </p:txBody>
      </p:sp>
      <p:pic>
        <p:nvPicPr>
          <p:cNvPr id="30722" name="图片 1" descr="图片1"/>
          <p:cNvPicPr>
            <a:picLocks noChangeAspect="1" noChangeArrowheads="1"/>
          </p:cNvPicPr>
          <p:nvPr/>
        </p:nvPicPr>
        <p:blipFill>
          <a:blip r:embed="rId2">
            <a:lum bright="70000" contrast="-70000"/>
          </a:blip>
          <a:srcRect/>
          <a:stretch>
            <a:fillRect/>
          </a:stretch>
        </p:blipFill>
        <p:spPr bwMode="auto">
          <a:xfrm>
            <a:off x="231775" y="1692275"/>
            <a:ext cx="4743450" cy="3079750"/>
          </a:xfrm>
          <a:prstGeom prst="rect">
            <a:avLst/>
          </a:prstGeom>
          <a:noFill/>
          <a:ln w="9525">
            <a:noFill/>
            <a:miter lim="800000"/>
            <a:headEnd/>
            <a:tailEnd/>
          </a:ln>
        </p:spPr>
      </p:pic>
      <p:pic>
        <p:nvPicPr>
          <p:cNvPr id="30723" name="图片 3" descr="t0187dcf4485a251856"/>
          <p:cNvPicPr>
            <a:picLocks noChangeAspect="1" noChangeArrowheads="1"/>
          </p:cNvPicPr>
          <p:nvPr/>
        </p:nvPicPr>
        <p:blipFill>
          <a:blip r:embed="rId3"/>
          <a:srcRect/>
          <a:stretch>
            <a:fillRect/>
          </a:stretch>
        </p:blipFill>
        <p:spPr bwMode="auto">
          <a:xfrm>
            <a:off x="4830763" y="1303338"/>
            <a:ext cx="3937000" cy="5080000"/>
          </a:xfrm>
          <a:prstGeom prst="rect">
            <a:avLst/>
          </a:prstGeom>
          <a:noFill/>
          <a:ln w="9525">
            <a:noFill/>
            <a:miter lim="800000"/>
            <a:headEnd/>
            <a:tailEnd/>
          </a:ln>
        </p:spPr>
      </p:pic>
      <p:sp>
        <p:nvSpPr>
          <p:cNvPr id="30724" name="文本框 6"/>
          <p:cNvSpPr txBox="1">
            <a:spLocks noChangeArrowheads="1"/>
          </p:cNvSpPr>
          <p:nvPr/>
        </p:nvSpPr>
        <p:spPr bwMode="auto">
          <a:xfrm>
            <a:off x="747713" y="2024063"/>
            <a:ext cx="4083050" cy="2011362"/>
          </a:xfrm>
          <a:prstGeom prst="rect">
            <a:avLst/>
          </a:prstGeom>
          <a:noFill/>
          <a:ln w="9525">
            <a:noFill/>
            <a:miter lim="800000"/>
            <a:headEnd/>
            <a:tailEnd/>
          </a:ln>
        </p:spPr>
        <p:txBody>
          <a:bodyPr>
            <a:spAutoFit/>
          </a:bodyPr>
          <a:lstStyle/>
          <a:p>
            <a:pPr>
              <a:lnSpc>
                <a:spcPct val="150000"/>
              </a:lnSpc>
              <a:buFont typeface="Arial" charset="0"/>
              <a:buNone/>
            </a:pPr>
            <a:r>
              <a:rPr lang="zh-CN" altLang="en-US" sz="2800" b="1">
                <a:latin typeface="微软雅黑" pitchFamily="34" charset="-122"/>
                <a:ea typeface="微软雅黑" pitchFamily="34" charset="-122"/>
              </a:rPr>
              <a:t>影片中的老人是谁？他和美丽的大海之间会发生什么样的故事？</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1745" name="图片 3" descr="78ebff0b-3b4b-4695-93b7-4b5f62312ce6_03"/>
          <p:cNvPicPr>
            <a:picLocks noChangeAspect="1" noChangeArrowheads="1"/>
          </p:cNvPicPr>
          <p:nvPr/>
        </p:nvPicPr>
        <p:blipFill>
          <a:blip r:embed="rId3"/>
          <a:srcRect b="13177"/>
          <a:stretch>
            <a:fillRect/>
          </a:stretch>
        </p:blipFill>
        <p:spPr bwMode="auto">
          <a:xfrm>
            <a:off x="39688" y="933450"/>
            <a:ext cx="9075737" cy="5514975"/>
          </a:xfrm>
          <a:prstGeom prst="rect">
            <a:avLst/>
          </a:prstGeom>
          <a:noFill/>
          <a:ln w="9525">
            <a:noFill/>
            <a:miter lim="800000"/>
            <a:headEnd/>
            <a:tailEnd/>
          </a:ln>
        </p:spPr>
      </p:pic>
      <p:pic>
        <p:nvPicPr>
          <p:cNvPr id="5" name="图片 4" descr="20861151-1_e"/>
          <p:cNvPicPr>
            <a:picLocks noChangeAspect="1" noChangeArrowheads="1"/>
          </p:cNvPicPr>
          <p:nvPr/>
        </p:nvPicPr>
        <p:blipFill>
          <a:blip r:embed="rId4"/>
          <a:srcRect l="15105" r="14667"/>
          <a:stretch>
            <a:fillRect/>
          </a:stretch>
        </p:blipFill>
        <p:spPr bwMode="auto">
          <a:xfrm>
            <a:off x="642938" y="2603500"/>
            <a:ext cx="2141537" cy="3048000"/>
          </a:xfrm>
          <a:prstGeom prst="rect">
            <a:avLst/>
          </a:prstGeom>
          <a:noFill/>
          <a:ln w="9525">
            <a:noFill/>
            <a:miter lim="800000"/>
            <a:headEnd/>
            <a:tailEnd/>
          </a:ln>
        </p:spPr>
      </p:pic>
      <p:sp>
        <p:nvSpPr>
          <p:cNvPr id="6" name="文本框 5"/>
          <p:cNvSpPr txBox="1">
            <a:spLocks noChangeArrowheads="1"/>
          </p:cNvSpPr>
          <p:nvPr/>
        </p:nvSpPr>
        <p:spPr bwMode="auto">
          <a:xfrm>
            <a:off x="3495675" y="2519363"/>
            <a:ext cx="2374900" cy="612775"/>
          </a:xfrm>
          <a:prstGeom prst="rect">
            <a:avLst/>
          </a:prstGeom>
          <a:noFill/>
          <a:ln w="9525">
            <a:noFill/>
            <a:miter lim="800000"/>
            <a:headEnd/>
            <a:tailEnd/>
          </a:ln>
        </p:spPr>
        <p:txBody>
          <a:bodyPr>
            <a:spAutoFit/>
          </a:bodyPr>
          <a:lstStyle/>
          <a:p>
            <a:pPr>
              <a:buFont typeface="Arial" charset="0"/>
              <a:buNone/>
            </a:pPr>
            <a:r>
              <a:rPr lang="zh-CN" altLang="en-US" sz="3200">
                <a:solidFill>
                  <a:srgbClr val="000000"/>
                </a:solidFill>
                <a:latin typeface="微软雅黑" pitchFamily="34" charset="-122"/>
                <a:ea typeface="微软雅黑" pitchFamily="34" charset="-122"/>
              </a:rPr>
              <a:t>海明威</a:t>
            </a:r>
          </a:p>
        </p:txBody>
      </p:sp>
      <p:sp>
        <p:nvSpPr>
          <p:cNvPr id="7" name="文本框 6"/>
          <p:cNvSpPr txBox="1">
            <a:spLocks noChangeArrowheads="1"/>
          </p:cNvSpPr>
          <p:nvPr/>
        </p:nvSpPr>
        <p:spPr bwMode="auto">
          <a:xfrm>
            <a:off x="2784475" y="3236913"/>
            <a:ext cx="5387975" cy="3108325"/>
          </a:xfrm>
          <a:prstGeom prst="rect">
            <a:avLst/>
          </a:prstGeom>
          <a:noFill/>
          <a:ln w="9525">
            <a:noFill/>
            <a:miter lim="800000"/>
            <a:headEnd/>
            <a:tailEnd/>
          </a:ln>
        </p:spPr>
        <p:txBody>
          <a:bodyPr>
            <a:spAutoFit/>
          </a:bodyPr>
          <a:lstStyle/>
          <a:p>
            <a:pPr>
              <a:buFont typeface="Arial" charset="0"/>
              <a:buNone/>
            </a:pPr>
            <a:r>
              <a:rPr lang="zh-CN" altLang="en-US" sz="2800">
                <a:solidFill>
                  <a:srgbClr val="000000"/>
                </a:solidFill>
                <a:latin typeface="微软雅黑" pitchFamily="34" charset="-122"/>
                <a:ea typeface="微软雅黑" pitchFamily="34" charset="-122"/>
              </a:rPr>
              <a:t>美国作家和记者，被认为是20世纪最著名的小说家之一。晚年在爱达荷州凯彻姆的家中自杀身亡。作品中对人生、世界、社会都表现出了迷茫和彷徨。海明威一向以文坛硬汉著称，他是美利坚民族的精神丰碑。</a:t>
            </a:r>
          </a:p>
        </p:txBody>
      </p:sp>
      <p:pic>
        <p:nvPicPr>
          <p:cNvPr id="8" name="图片 7" descr="t01442a5ca6c95d5401"/>
          <p:cNvPicPr>
            <a:picLocks noChangeAspect="1" noChangeArrowheads="1"/>
          </p:cNvPicPr>
          <p:nvPr/>
        </p:nvPicPr>
        <p:blipFill>
          <a:blip r:embed="rId5"/>
          <a:srcRect/>
          <a:stretch>
            <a:fillRect/>
          </a:stretch>
        </p:blipFill>
        <p:spPr bwMode="auto">
          <a:xfrm>
            <a:off x="6858000" y="909638"/>
            <a:ext cx="1855788" cy="2327275"/>
          </a:xfrm>
          <a:prstGeom prst="rect">
            <a:avLst/>
          </a:prstGeom>
          <a:noFill/>
          <a:ln w="9525">
            <a:noFill/>
            <a:miter lim="800000"/>
            <a:headEnd/>
            <a:tailEnd/>
          </a:ln>
        </p:spPr>
      </p:pic>
      <p:sp>
        <p:nvSpPr>
          <p:cNvPr id="3" name="矩形 2"/>
          <p:cNvSpPr/>
          <p:nvPr/>
        </p:nvSpPr>
        <p:spPr>
          <a:xfrm>
            <a:off x="643183" y="933450"/>
            <a:ext cx="2967479" cy="923330"/>
          </a:xfrm>
          <a:prstGeom prst="rect">
            <a:avLst/>
          </a:prstGeom>
          <a:noFill/>
        </p:spPr>
        <p:txBody>
          <a:bodyPr wrap="none">
            <a:spAutoFit/>
          </a:bodyPr>
          <a:lstStyle/>
          <a:p>
            <a:pPr algn="ctr">
              <a:buFont typeface="Arial" panose="020B0604020202020204" pitchFamily="34" charset="0"/>
              <a:buNone/>
              <a:defRPr/>
            </a:pPr>
            <a:r>
              <a:rPr lang="zh-CN" altLang="en-US" sz="5400" dirty="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rPr>
              <a:t>走近作者</a:t>
            </a:r>
            <a:endParaRPr lang="zh-CN" altLang="en-US" sz="5400" dirty="0">
              <a:ln w="22225">
                <a:solidFill>
                  <a:schemeClr val="accent2"/>
                </a:solidFill>
                <a:prstDash val="solid"/>
              </a:ln>
              <a:solidFill>
                <a:schemeClr val="accent2">
                  <a:lumMod val="40000"/>
                  <a:lumOff val="60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heckerboard(across)">
                                      <p:cBhvr>
                                        <p:cTn id="12"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80">
                                          <p:stCondLst>
                                            <p:cond delay="0"/>
                                          </p:stCondLst>
                                        </p:cTn>
                                        <p:tgtEl>
                                          <p:spTgt spid="6"/>
                                        </p:tgtEl>
                                      </p:cBhvr>
                                    </p:animEffect>
                                    <p:anim calcmode="lin" valueType="num">
                                      <p:cBhvr>
                                        <p:cTn id="18"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3" dur="26">
                                          <p:stCondLst>
                                            <p:cond delay="650"/>
                                          </p:stCondLst>
                                        </p:cTn>
                                        <p:tgtEl>
                                          <p:spTgt spid="6"/>
                                        </p:tgtEl>
                                      </p:cBhvr>
                                      <p:to x="100000" y="60000"/>
                                    </p:animScale>
                                    <p:animScale>
                                      <p:cBhvr>
                                        <p:cTn id="24" dur="166" decel="50000">
                                          <p:stCondLst>
                                            <p:cond delay="676"/>
                                          </p:stCondLst>
                                        </p:cTn>
                                        <p:tgtEl>
                                          <p:spTgt spid="6"/>
                                        </p:tgtEl>
                                      </p:cBhvr>
                                      <p:to x="100000" y="100000"/>
                                    </p:animScale>
                                    <p:animScale>
                                      <p:cBhvr>
                                        <p:cTn id="25" dur="26">
                                          <p:stCondLst>
                                            <p:cond delay="1312"/>
                                          </p:stCondLst>
                                        </p:cTn>
                                        <p:tgtEl>
                                          <p:spTgt spid="6"/>
                                        </p:tgtEl>
                                      </p:cBhvr>
                                      <p:to x="100000" y="80000"/>
                                    </p:animScale>
                                    <p:animScale>
                                      <p:cBhvr>
                                        <p:cTn id="26" dur="166" decel="50000">
                                          <p:stCondLst>
                                            <p:cond delay="1338"/>
                                          </p:stCondLst>
                                        </p:cTn>
                                        <p:tgtEl>
                                          <p:spTgt spid="6"/>
                                        </p:tgtEl>
                                      </p:cBhvr>
                                      <p:to x="100000" y="100000"/>
                                    </p:animScale>
                                    <p:animScale>
                                      <p:cBhvr>
                                        <p:cTn id="27" dur="26">
                                          <p:stCondLst>
                                            <p:cond delay="1642"/>
                                          </p:stCondLst>
                                        </p:cTn>
                                        <p:tgtEl>
                                          <p:spTgt spid="6"/>
                                        </p:tgtEl>
                                      </p:cBhvr>
                                      <p:to x="100000" y="90000"/>
                                    </p:animScale>
                                    <p:animScale>
                                      <p:cBhvr>
                                        <p:cTn id="28" dur="166" decel="50000">
                                          <p:stCondLst>
                                            <p:cond delay="1668"/>
                                          </p:stCondLst>
                                        </p:cTn>
                                        <p:tgtEl>
                                          <p:spTgt spid="6"/>
                                        </p:tgtEl>
                                      </p:cBhvr>
                                      <p:to x="100000" y="100000"/>
                                    </p:animScale>
                                    <p:animScale>
                                      <p:cBhvr>
                                        <p:cTn id="29" dur="26">
                                          <p:stCondLst>
                                            <p:cond delay="1808"/>
                                          </p:stCondLst>
                                        </p:cTn>
                                        <p:tgtEl>
                                          <p:spTgt spid="6"/>
                                        </p:tgtEl>
                                      </p:cBhvr>
                                      <p:to x="100000" y="95000"/>
                                    </p:animScale>
                                    <p:animScale>
                                      <p:cBhvr>
                                        <p:cTn id="30" dur="166" decel="50000">
                                          <p:stCondLst>
                                            <p:cond delay="1834"/>
                                          </p:stCondLst>
                                        </p:cTn>
                                        <p:tgtEl>
                                          <p:spTgt spid="6"/>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ppt_x</p:attrName>
                                        </p:attrNameLst>
                                      </p:cBhvr>
                                      <p:tavLst>
                                        <p:tav tm="0">
                                          <p:val>
                                            <p:strVal val="#ppt_x"/>
                                          </p:val>
                                        </p:tav>
                                        <p:tav tm="100000">
                                          <p:val>
                                            <p:strVal val="#ppt_x"/>
                                          </p:val>
                                        </p:tav>
                                      </p:tavLst>
                                    </p:anim>
                                    <p:anim calcmode="lin" valueType="num">
                                      <p:cBhvr>
                                        <p:cTn id="3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3" name="图片 3" descr="office6\wpsassist\cache\A000220150824A08PPIC"/>
          <p:cNvPicPr>
            <a:picLocks noChangeAspect="1" noChangeArrowheads="1"/>
          </p:cNvPicPr>
          <p:nvPr/>
        </p:nvPicPr>
        <p:blipFill>
          <a:blip r:embed="rId2"/>
          <a:srcRect/>
          <a:stretch>
            <a:fillRect/>
          </a:stretch>
        </p:blipFill>
        <p:spPr bwMode="auto">
          <a:xfrm>
            <a:off x="33338" y="939800"/>
            <a:ext cx="3048000" cy="2767013"/>
          </a:xfrm>
          <a:prstGeom prst="rect">
            <a:avLst/>
          </a:prstGeom>
          <a:noFill/>
          <a:ln w="9525">
            <a:noFill/>
            <a:miter lim="800000"/>
            <a:headEnd/>
            <a:tailEnd/>
          </a:ln>
        </p:spPr>
      </p:pic>
      <p:pic>
        <p:nvPicPr>
          <p:cNvPr id="33794" name="图片 4" descr="office6\wpsassist\cache\A000220150824A08PPIC"/>
          <p:cNvPicPr>
            <a:picLocks noChangeAspect="1" noChangeArrowheads="1"/>
          </p:cNvPicPr>
          <p:nvPr/>
        </p:nvPicPr>
        <p:blipFill>
          <a:blip r:embed="rId2"/>
          <a:srcRect/>
          <a:stretch>
            <a:fillRect/>
          </a:stretch>
        </p:blipFill>
        <p:spPr bwMode="auto">
          <a:xfrm>
            <a:off x="3017838" y="2487613"/>
            <a:ext cx="3048000" cy="2767012"/>
          </a:xfrm>
          <a:prstGeom prst="rect">
            <a:avLst/>
          </a:prstGeom>
          <a:noFill/>
          <a:ln w="9525">
            <a:noFill/>
            <a:miter lim="800000"/>
            <a:headEnd/>
            <a:tailEnd/>
          </a:ln>
        </p:spPr>
      </p:pic>
      <p:pic>
        <p:nvPicPr>
          <p:cNvPr id="33795" name="图片 5" descr="office6\wpsassist\cache\A000220150824A08PPIC"/>
          <p:cNvPicPr>
            <a:picLocks noChangeAspect="1" noChangeArrowheads="1"/>
          </p:cNvPicPr>
          <p:nvPr/>
        </p:nvPicPr>
        <p:blipFill>
          <a:blip r:embed="rId2"/>
          <a:srcRect/>
          <a:stretch>
            <a:fillRect/>
          </a:stretch>
        </p:blipFill>
        <p:spPr bwMode="auto">
          <a:xfrm>
            <a:off x="6092825" y="3695700"/>
            <a:ext cx="3048000" cy="2768600"/>
          </a:xfrm>
          <a:prstGeom prst="rect">
            <a:avLst/>
          </a:prstGeom>
          <a:noFill/>
          <a:ln w="9525">
            <a:noFill/>
            <a:miter lim="800000"/>
            <a:headEnd/>
            <a:tailEnd/>
          </a:ln>
        </p:spPr>
      </p:pic>
      <p:pic>
        <p:nvPicPr>
          <p:cNvPr id="33796" name="图片 6" descr="office6\wpsassist\cache\A000220150824A08PPIC"/>
          <p:cNvPicPr>
            <a:picLocks noChangeAspect="1" noChangeArrowheads="1"/>
          </p:cNvPicPr>
          <p:nvPr/>
        </p:nvPicPr>
        <p:blipFill>
          <a:blip r:embed="rId2"/>
          <a:srcRect/>
          <a:stretch>
            <a:fillRect/>
          </a:stretch>
        </p:blipFill>
        <p:spPr bwMode="auto">
          <a:xfrm>
            <a:off x="7938" y="3670300"/>
            <a:ext cx="3048000" cy="2768600"/>
          </a:xfrm>
          <a:prstGeom prst="rect">
            <a:avLst/>
          </a:prstGeom>
          <a:noFill/>
          <a:ln w="9525">
            <a:noFill/>
            <a:miter lim="800000"/>
            <a:headEnd/>
            <a:tailEnd/>
          </a:ln>
        </p:spPr>
      </p:pic>
      <p:pic>
        <p:nvPicPr>
          <p:cNvPr id="33797" name="图片 7" descr="office6\wpsassist\cache\A000220150824A08PPIC"/>
          <p:cNvPicPr>
            <a:picLocks noChangeAspect="1" noChangeArrowheads="1"/>
          </p:cNvPicPr>
          <p:nvPr/>
        </p:nvPicPr>
        <p:blipFill>
          <a:blip r:embed="rId2"/>
          <a:srcRect/>
          <a:stretch>
            <a:fillRect/>
          </a:stretch>
        </p:blipFill>
        <p:spPr bwMode="auto">
          <a:xfrm>
            <a:off x="6065838" y="939800"/>
            <a:ext cx="3048000" cy="2767013"/>
          </a:xfrm>
          <a:prstGeom prst="rect">
            <a:avLst/>
          </a:prstGeom>
          <a:noFill/>
          <a:ln w="9525">
            <a:noFill/>
            <a:miter lim="800000"/>
            <a:headEnd/>
            <a:tailEnd/>
          </a:ln>
        </p:spPr>
      </p:pic>
      <p:sp>
        <p:nvSpPr>
          <p:cNvPr id="9" name="矩形 8"/>
          <p:cNvSpPr/>
          <p:nvPr/>
        </p:nvSpPr>
        <p:spPr>
          <a:xfrm>
            <a:off x="3018155" y="1115694"/>
            <a:ext cx="2926080" cy="914400"/>
          </a:xfrm>
          <a:prstGeom prst="rect">
            <a:avLst/>
          </a:prstGeom>
          <a:noFill/>
          <a:ln>
            <a:noFill/>
          </a:ln>
        </p:spPr>
        <p:txBody>
          <a:bodyPr wrap="none">
            <a:prstTxWarp prst="textCurveUp">
              <a:avLst/>
            </a:prstTxWarp>
            <a:spAutoFit/>
            <a:scene3d>
              <a:camera prst="orthographicFront"/>
              <a:lightRig rig="freezing" dir="t">
                <a:rot lat="0" lon="0" rev="0"/>
              </a:lightRig>
            </a:scene3d>
            <a:sp3d extrusionH="57150" contourW="12700" prstMaterial="metal">
              <a:extrusionClr>
                <a:srgbClr val="002060"/>
              </a:extrusionClr>
              <a:contourClr>
                <a:srgbClr val="002060"/>
              </a:contourClr>
            </a:sp3d>
          </a:bodyPr>
          <a:lstStyle/>
          <a:p>
            <a:pPr algn="ctr">
              <a:buFont typeface="Arial" panose="020B0604020202020204" pitchFamily="34" charset="0"/>
              <a:buNone/>
              <a:defRPr/>
            </a:pPr>
            <a:r>
              <a:rPr lang="zh-CN" altLang="en-US" sz="5400" noProof="1">
                <a:ln w="12700">
                  <a:solidFill>
                    <a:schemeClr val="accent5"/>
                  </a:solidFill>
                  <a:prstDash val="solid"/>
                </a:ln>
                <a:pattFill prst="ltDnDiag">
                  <a:fgClr>
                    <a:schemeClr val="accent5">
                      <a:lumMod val="60000"/>
                      <a:lumOff val="40000"/>
                    </a:schemeClr>
                  </a:fgClr>
                  <a:bgClr>
                    <a:schemeClr val="bg1"/>
                  </a:bgClr>
                </a:pattFill>
                <a:latin typeface="Times New Roman" panose="02020603050405020304" charset="0"/>
                <a:ea typeface="微软雅黑" panose="020B0503020204020204" pitchFamily="34" charset="-122"/>
                <a:cs typeface="+mn-ea"/>
              </a:rPr>
              <a:t>生字认知</a:t>
            </a:r>
          </a:p>
        </p:txBody>
      </p:sp>
      <p:sp>
        <p:nvSpPr>
          <p:cNvPr id="33799" name="文本框 9"/>
          <p:cNvSpPr txBox="1">
            <a:spLocks noChangeArrowheads="1"/>
          </p:cNvSpPr>
          <p:nvPr/>
        </p:nvSpPr>
        <p:spPr bwMode="auto">
          <a:xfrm>
            <a:off x="1162050" y="2181225"/>
            <a:ext cx="588963"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惦</a:t>
            </a:r>
          </a:p>
        </p:txBody>
      </p:sp>
      <p:sp>
        <p:nvSpPr>
          <p:cNvPr id="33800" name="文本框 10"/>
          <p:cNvSpPr txBox="1">
            <a:spLocks noChangeArrowheads="1"/>
          </p:cNvSpPr>
          <p:nvPr/>
        </p:nvSpPr>
        <p:spPr bwMode="auto">
          <a:xfrm>
            <a:off x="7072313" y="2181225"/>
            <a:ext cx="5889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滨</a:t>
            </a:r>
          </a:p>
        </p:txBody>
      </p:sp>
      <p:sp>
        <p:nvSpPr>
          <p:cNvPr id="33801" name="文本框 11"/>
          <p:cNvSpPr txBox="1">
            <a:spLocks noChangeArrowheads="1"/>
          </p:cNvSpPr>
          <p:nvPr/>
        </p:nvSpPr>
        <p:spPr bwMode="auto">
          <a:xfrm>
            <a:off x="1111250" y="5026025"/>
            <a:ext cx="588963"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啤</a:t>
            </a:r>
          </a:p>
        </p:txBody>
      </p:sp>
      <p:sp>
        <p:nvSpPr>
          <p:cNvPr id="33802" name="文本框 12"/>
          <p:cNvSpPr txBox="1">
            <a:spLocks noChangeArrowheads="1"/>
          </p:cNvSpPr>
          <p:nvPr/>
        </p:nvSpPr>
        <p:spPr bwMode="auto">
          <a:xfrm>
            <a:off x="7088188" y="5114925"/>
            <a:ext cx="5889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崛</a:t>
            </a:r>
          </a:p>
        </p:txBody>
      </p:sp>
      <p:sp>
        <p:nvSpPr>
          <p:cNvPr id="33803" name="文本框 13"/>
          <p:cNvSpPr txBox="1">
            <a:spLocks noChangeArrowheads="1"/>
          </p:cNvSpPr>
          <p:nvPr/>
        </p:nvSpPr>
        <p:spPr bwMode="auto">
          <a:xfrm>
            <a:off x="4013200" y="3897313"/>
            <a:ext cx="588963"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镰</a:t>
            </a:r>
          </a:p>
        </p:txBody>
      </p:sp>
      <p:sp>
        <p:nvSpPr>
          <p:cNvPr id="15" name="文本框 14"/>
          <p:cNvSpPr txBox="1">
            <a:spLocks noChangeArrowheads="1"/>
          </p:cNvSpPr>
          <p:nvPr/>
        </p:nvSpPr>
        <p:spPr bwMode="auto">
          <a:xfrm>
            <a:off x="996950" y="1708150"/>
            <a:ext cx="950913" cy="579438"/>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rPr>
              <a:t>diàn</a:t>
            </a:r>
          </a:p>
        </p:txBody>
      </p:sp>
      <p:sp>
        <p:nvSpPr>
          <p:cNvPr id="16" name="文本框 15"/>
          <p:cNvSpPr txBox="1">
            <a:spLocks noChangeArrowheads="1"/>
          </p:cNvSpPr>
          <p:nvPr/>
        </p:nvSpPr>
        <p:spPr bwMode="auto">
          <a:xfrm>
            <a:off x="6978650" y="1757363"/>
            <a:ext cx="800100" cy="614362"/>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bīn</a:t>
            </a:r>
          </a:p>
        </p:txBody>
      </p:sp>
      <p:sp>
        <p:nvSpPr>
          <p:cNvPr id="17" name="文本框 16"/>
          <p:cNvSpPr txBox="1">
            <a:spLocks noChangeArrowheads="1"/>
          </p:cNvSpPr>
          <p:nvPr/>
        </p:nvSpPr>
        <p:spPr bwMode="auto">
          <a:xfrm>
            <a:off x="1111250" y="4535488"/>
            <a:ext cx="549275" cy="614362"/>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pí</a:t>
            </a:r>
          </a:p>
        </p:txBody>
      </p:sp>
      <p:sp>
        <p:nvSpPr>
          <p:cNvPr id="18" name="文本框 17"/>
          <p:cNvSpPr txBox="1">
            <a:spLocks noChangeArrowheads="1"/>
          </p:cNvSpPr>
          <p:nvPr/>
        </p:nvSpPr>
        <p:spPr bwMode="auto">
          <a:xfrm>
            <a:off x="3937000" y="3460750"/>
            <a:ext cx="860425" cy="584200"/>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li</a:t>
            </a:r>
            <a:r>
              <a:rPr lang="en-US" altLang="zh-CN" sz="3200">
                <a:solidFill>
                  <a:srgbClr val="000000"/>
                </a:solidFill>
                <a:latin typeface="Times New Roman" pitchFamily="18" charset="0"/>
              </a:rPr>
              <a:t>á</a:t>
            </a:r>
            <a:r>
              <a:rPr lang="en-US" altLang="zh-CN" sz="3200">
                <a:solidFill>
                  <a:srgbClr val="000000"/>
                </a:solidFill>
                <a:latin typeface="Times New Roman" pitchFamily="18" charset="0"/>
                <a:ea typeface="微软雅黑" pitchFamily="34" charset="-122"/>
              </a:rPr>
              <a:t>n</a:t>
            </a:r>
          </a:p>
        </p:txBody>
      </p:sp>
      <p:sp>
        <p:nvSpPr>
          <p:cNvPr id="19" name="文本框 18"/>
          <p:cNvSpPr txBox="1">
            <a:spLocks noChangeArrowheads="1"/>
          </p:cNvSpPr>
          <p:nvPr/>
        </p:nvSpPr>
        <p:spPr bwMode="auto">
          <a:xfrm>
            <a:off x="7007225" y="4692650"/>
            <a:ext cx="771525" cy="612775"/>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jué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80">
                                          <p:stCondLst>
                                            <p:cond delay="0"/>
                                          </p:stCondLst>
                                        </p:cTn>
                                        <p:tgtEl>
                                          <p:spTgt spid="16"/>
                                        </p:tgtEl>
                                      </p:cBhvr>
                                    </p:animEffect>
                                    <p:anim calcmode="lin" valueType="num">
                                      <p:cBhvr>
                                        <p:cTn id="26"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31" dur="26">
                                          <p:stCondLst>
                                            <p:cond delay="650"/>
                                          </p:stCondLst>
                                        </p:cTn>
                                        <p:tgtEl>
                                          <p:spTgt spid="16"/>
                                        </p:tgtEl>
                                      </p:cBhvr>
                                      <p:to x="100000" y="60000"/>
                                    </p:animScale>
                                    <p:animScale>
                                      <p:cBhvr>
                                        <p:cTn id="32" dur="166" decel="50000">
                                          <p:stCondLst>
                                            <p:cond delay="676"/>
                                          </p:stCondLst>
                                        </p:cTn>
                                        <p:tgtEl>
                                          <p:spTgt spid="16"/>
                                        </p:tgtEl>
                                      </p:cBhvr>
                                      <p:to x="100000" y="100000"/>
                                    </p:animScale>
                                    <p:animScale>
                                      <p:cBhvr>
                                        <p:cTn id="33" dur="26">
                                          <p:stCondLst>
                                            <p:cond delay="1312"/>
                                          </p:stCondLst>
                                        </p:cTn>
                                        <p:tgtEl>
                                          <p:spTgt spid="16"/>
                                        </p:tgtEl>
                                      </p:cBhvr>
                                      <p:to x="100000" y="80000"/>
                                    </p:animScale>
                                    <p:animScale>
                                      <p:cBhvr>
                                        <p:cTn id="34" dur="166" decel="50000">
                                          <p:stCondLst>
                                            <p:cond delay="1338"/>
                                          </p:stCondLst>
                                        </p:cTn>
                                        <p:tgtEl>
                                          <p:spTgt spid="16"/>
                                        </p:tgtEl>
                                      </p:cBhvr>
                                      <p:to x="100000" y="100000"/>
                                    </p:animScale>
                                    <p:animScale>
                                      <p:cBhvr>
                                        <p:cTn id="35" dur="26">
                                          <p:stCondLst>
                                            <p:cond delay="1642"/>
                                          </p:stCondLst>
                                        </p:cTn>
                                        <p:tgtEl>
                                          <p:spTgt spid="16"/>
                                        </p:tgtEl>
                                      </p:cBhvr>
                                      <p:to x="100000" y="90000"/>
                                    </p:animScale>
                                    <p:animScale>
                                      <p:cBhvr>
                                        <p:cTn id="36" dur="166" decel="50000">
                                          <p:stCondLst>
                                            <p:cond delay="1668"/>
                                          </p:stCondLst>
                                        </p:cTn>
                                        <p:tgtEl>
                                          <p:spTgt spid="16"/>
                                        </p:tgtEl>
                                      </p:cBhvr>
                                      <p:to x="100000" y="100000"/>
                                    </p:animScale>
                                    <p:animScale>
                                      <p:cBhvr>
                                        <p:cTn id="37" dur="26">
                                          <p:stCondLst>
                                            <p:cond delay="1808"/>
                                          </p:stCondLst>
                                        </p:cTn>
                                        <p:tgtEl>
                                          <p:spTgt spid="16"/>
                                        </p:tgtEl>
                                      </p:cBhvr>
                                      <p:to x="100000" y="95000"/>
                                    </p:animScale>
                                    <p:animScale>
                                      <p:cBhvr>
                                        <p:cTn id="38" dur="166" decel="50000">
                                          <p:stCondLst>
                                            <p:cond delay="1834"/>
                                          </p:stCondLst>
                                        </p:cTn>
                                        <p:tgtEl>
                                          <p:spTgt spid="1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down)">
                                      <p:cBhvr>
                                        <p:cTn id="43" dur="580">
                                          <p:stCondLst>
                                            <p:cond delay="0"/>
                                          </p:stCondLst>
                                        </p:cTn>
                                        <p:tgtEl>
                                          <p:spTgt spid="18"/>
                                        </p:tgtEl>
                                      </p:cBhvr>
                                    </p:animEffect>
                                    <p:anim calcmode="lin" valueType="num">
                                      <p:cBhvr>
                                        <p:cTn id="4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9" dur="26">
                                          <p:stCondLst>
                                            <p:cond delay="650"/>
                                          </p:stCondLst>
                                        </p:cTn>
                                        <p:tgtEl>
                                          <p:spTgt spid="18"/>
                                        </p:tgtEl>
                                      </p:cBhvr>
                                      <p:to x="100000" y="60000"/>
                                    </p:animScale>
                                    <p:animScale>
                                      <p:cBhvr>
                                        <p:cTn id="50" dur="166" decel="50000">
                                          <p:stCondLst>
                                            <p:cond delay="676"/>
                                          </p:stCondLst>
                                        </p:cTn>
                                        <p:tgtEl>
                                          <p:spTgt spid="18"/>
                                        </p:tgtEl>
                                      </p:cBhvr>
                                      <p:to x="100000" y="100000"/>
                                    </p:animScale>
                                    <p:animScale>
                                      <p:cBhvr>
                                        <p:cTn id="51" dur="26">
                                          <p:stCondLst>
                                            <p:cond delay="1312"/>
                                          </p:stCondLst>
                                        </p:cTn>
                                        <p:tgtEl>
                                          <p:spTgt spid="18"/>
                                        </p:tgtEl>
                                      </p:cBhvr>
                                      <p:to x="100000" y="80000"/>
                                    </p:animScale>
                                    <p:animScale>
                                      <p:cBhvr>
                                        <p:cTn id="52" dur="166" decel="50000">
                                          <p:stCondLst>
                                            <p:cond delay="1338"/>
                                          </p:stCondLst>
                                        </p:cTn>
                                        <p:tgtEl>
                                          <p:spTgt spid="18"/>
                                        </p:tgtEl>
                                      </p:cBhvr>
                                      <p:to x="100000" y="100000"/>
                                    </p:animScale>
                                    <p:animScale>
                                      <p:cBhvr>
                                        <p:cTn id="53" dur="26">
                                          <p:stCondLst>
                                            <p:cond delay="1642"/>
                                          </p:stCondLst>
                                        </p:cTn>
                                        <p:tgtEl>
                                          <p:spTgt spid="18"/>
                                        </p:tgtEl>
                                      </p:cBhvr>
                                      <p:to x="100000" y="90000"/>
                                    </p:animScale>
                                    <p:animScale>
                                      <p:cBhvr>
                                        <p:cTn id="54" dur="166" decel="50000">
                                          <p:stCondLst>
                                            <p:cond delay="1668"/>
                                          </p:stCondLst>
                                        </p:cTn>
                                        <p:tgtEl>
                                          <p:spTgt spid="18"/>
                                        </p:tgtEl>
                                      </p:cBhvr>
                                      <p:to x="100000" y="100000"/>
                                    </p:animScale>
                                    <p:animScale>
                                      <p:cBhvr>
                                        <p:cTn id="55" dur="26">
                                          <p:stCondLst>
                                            <p:cond delay="1808"/>
                                          </p:stCondLst>
                                        </p:cTn>
                                        <p:tgtEl>
                                          <p:spTgt spid="18"/>
                                        </p:tgtEl>
                                      </p:cBhvr>
                                      <p:to x="100000" y="95000"/>
                                    </p:animScale>
                                    <p:animScale>
                                      <p:cBhvr>
                                        <p:cTn id="56" dur="166" decel="50000">
                                          <p:stCondLst>
                                            <p:cond delay="1834"/>
                                          </p:stCondLst>
                                        </p:cTn>
                                        <p:tgtEl>
                                          <p:spTgt spid="18"/>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down)">
                                      <p:cBhvr>
                                        <p:cTn id="61" dur="580">
                                          <p:stCondLst>
                                            <p:cond delay="0"/>
                                          </p:stCondLst>
                                        </p:cTn>
                                        <p:tgtEl>
                                          <p:spTgt spid="17"/>
                                        </p:tgtEl>
                                      </p:cBhvr>
                                    </p:animEffect>
                                    <p:anim calcmode="lin" valueType="num">
                                      <p:cBhvr>
                                        <p:cTn id="62"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67" dur="26">
                                          <p:stCondLst>
                                            <p:cond delay="650"/>
                                          </p:stCondLst>
                                        </p:cTn>
                                        <p:tgtEl>
                                          <p:spTgt spid="17"/>
                                        </p:tgtEl>
                                      </p:cBhvr>
                                      <p:to x="100000" y="60000"/>
                                    </p:animScale>
                                    <p:animScale>
                                      <p:cBhvr>
                                        <p:cTn id="68" dur="166" decel="50000">
                                          <p:stCondLst>
                                            <p:cond delay="676"/>
                                          </p:stCondLst>
                                        </p:cTn>
                                        <p:tgtEl>
                                          <p:spTgt spid="17"/>
                                        </p:tgtEl>
                                      </p:cBhvr>
                                      <p:to x="100000" y="100000"/>
                                    </p:animScale>
                                    <p:animScale>
                                      <p:cBhvr>
                                        <p:cTn id="69" dur="26">
                                          <p:stCondLst>
                                            <p:cond delay="1312"/>
                                          </p:stCondLst>
                                        </p:cTn>
                                        <p:tgtEl>
                                          <p:spTgt spid="17"/>
                                        </p:tgtEl>
                                      </p:cBhvr>
                                      <p:to x="100000" y="80000"/>
                                    </p:animScale>
                                    <p:animScale>
                                      <p:cBhvr>
                                        <p:cTn id="70" dur="166" decel="50000">
                                          <p:stCondLst>
                                            <p:cond delay="1338"/>
                                          </p:stCondLst>
                                        </p:cTn>
                                        <p:tgtEl>
                                          <p:spTgt spid="17"/>
                                        </p:tgtEl>
                                      </p:cBhvr>
                                      <p:to x="100000" y="100000"/>
                                    </p:animScale>
                                    <p:animScale>
                                      <p:cBhvr>
                                        <p:cTn id="71" dur="26">
                                          <p:stCondLst>
                                            <p:cond delay="1642"/>
                                          </p:stCondLst>
                                        </p:cTn>
                                        <p:tgtEl>
                                          <p:spTgt spid="17"/>
                                        </p:tgtEl>
                                      </p:cBhvr>
                                      <p:to x="100000" y="90000"/>
                                    </p:animScale>
                                    <p:animScale>
                                      <p:cBhvr>
                                        <p:cTn id="72" dur="166" decel="50000">
                                          <p:stCondLst>
                                            <p:cond delay="1668"/>
                                          </p:stCondLst>
                                        </p:cTn>
                                        <p:tgtEl>
                                          <p:spTgt spid="17"/>
                                        </p:tgtEl>
                                      </p:cBhvr>
                                      <p:to x="100000" y="100000"/>
                                    </p:animScale>
                                    <p:animScale>
                                      <p:cBhvr>
                                        <p:cTn id="73" dur="26">
                                          <p:stCondLst>
                                            <p:cond delay="1808"/>
                                          </p:stCondLst>
                                        </p:cTn>
                                        <p:tgtEl>
                                          <p:spTgt spid="17"/>
                                        </p:tgtEl>
                                      </p:cBhvr>
                                      <p:to x="100000" y="95000"/>
                                    </p:animScale>
                                    <p:animScale>
                                      <p:cBhvr>
                                        <p:cTn id="74" dur="166" decel="50000">
                                          <p:stCondLst>
                                            <p:cond delay="1834"/>
                                          </p:stCondLst>
                                        </p:cTn>
                                        <p:tgtEl>
                                          <p:spTgt spid="17"/>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down)">
                                      <p:cBhvr>
                                        <p:cTn id="79" dur="580">
                                          <p:stCondLst>
                                            <p:cond delay="0"/>
                                          </p:stCondLst>
                                        </p:cTn>
                                        <p:tgtEl>
                                          <p:spTgt spid="19"/>
                                        </p:tgtEl>
                                      </p:cBhvr>
                                    </p:animEffect>
                                    <p:anim calcmode="lin" valueType="num">
                                      <p:cBhvr>
                                        <p:cTn id="8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85" dur="26">
                                          <p:stCondLst>
                                            <p:cond delay="650"/>
                                          </p:stCondLst>
                                        </p:cTn>
                                        <p:tgtEl>
                                          <p:spTgt spid="19"/>
                                        </p:tgtEl>
                                      </p:cBhvr>
                                      <p:to x="100000" y="60000"/>
                                    </p:animScale>
                                    <p:animScale>
                                      <p:cBhvr>
                                        <p:cTn id="86" dur="166" decel="50000">
                                          <p:stCondLst>
                                            <p:cond delay="676"/>
                                          </p:stCondLst>
                                        </p:cTn>
                                        <p:tgtEl>
                                          <p:spTgt spid="19"/>
                                        </p:tgtEl>
                                      </p:cBhvr>
                                      <p:to x="100000" y="100000"/>
                                    </p:animScale>
                                    <p:animScale>
                                      <p:cBhvr>
                                        <p:cTn id="87" dur="26">
                                          <p:stCondLst>
                                            <p:cond delay="1312"/>
                                          </p:stCondLst>
                                        </p:cTn>
                                        <p:tgtEl>
                                          <p:spTgt spid="19"/>
                                        </p:tgtEl>
                                      </p:cBhvr>
                                      <p:to x="100000" y="80000"/>
                                    </p:animScale>
                                    <p:animScale>
                                      <p:cBhvr>
                                        <p:cTn id="88" dur="166" decel="50000">
                                          <p:stCondLst>
                                            <p:cond delay="1338"/>
                                          </p:stCondLst>
                                        </p:cTn>
                                        <p:tgtEl>
                                          <p:spTgt spid="19"/>
                                        </p:tgtEl>
                                      </p:cBhvr>
                                      <p:to x="100000" y="100000"/>
                                    </p:animScale>
                                    <p:animScale>
                                      <p:cBhvr>
                                        <p:cTn id="89" dur="26">
                                          <p:stCondLst>
                                            <p:cond delay="1642"/>
                                          </p:stCondLst>
                                        </p:cTn>
                                        <p:tgtEl>
                                          <p:spTgt spid="19"/>
                                        </p:tgtEl>
                                      </p:cBhvr>
                                      <p:to x="100000" y="90000"/>
                                    </p:animScale>
                                    <p:animScale>
                                      <p:cBhvr>
                                        <p:cTn id="90" dur="166" decel="50000">
                                          <p:stCondLst>
                                            <p:cond delay="1668"/>
                                          </p:stCondLst>
                                        </p:cTn>
                                        <p:tgtEl>
                                          <p:spTgt spid="19"/>
                                        </p:tgtEl>
                                      </p:cBhvr>
                                      <p:to x="100000" y="100000"/>
                                    </p:animScale>
                                    <p:animScale>
                                      <p:cBhvr>
                                        <p:cTn id="91" dur="26">
                                          <p:stCondLst>
                                            <p:cond delay="1808"/>
                                          </p:stCondLst>
                                        </p:cTn>
                                        <p:tgtEl>
                                          <p:spTgt spid="19"/>
                                        </p:tgtEl>
                                      </p:cBhvr>
                                      <p:to x="100000" y="95000"/>
                                    </p:animScale>
                                    <p:animScale>
                                      <p:cBhvr>
                                        <p:cTn id="92" dur="166" decel="50000">
                                          <p:stCondLst>
                                            <p:cond delay="1834"/>
                                          </p:stCondLst>
                                        </p:cTn>
                                        <p:tgtEl>
                                          <p:spTgt spid="1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4817" name="图片 3" descr="office6\wpsassist\cache\A000220150824A08PPIC"/>
          <p:cNvPicPr>
            <a:picLocks noChangeAspect="1" noChangeArrowheads="1"/>
          </p:cNvPicPr>
          <p:nvPr/>
        </p:nvPicPr>
        <p:blipFill>
          <a:blip r:embed="rId2"/>
          <a:srcRect/>
          <a:stretch>
            <a:fillRect/>
          </a:stretch>
        </p:blipFill>
        <p:spPr bwMode="auto">
          <a:xfrm>
            <a:off x="-4763" y="874713"/>
            <a:ext cx="3048001" cy="2767012"/>
          </a:xfrm>
          <a:prstGeom prst="rect">
            <a:avLst/>
          </a:prstGeom>
          <a:noFill/>
          <a:ln w="9525">
            <a:noFill/>
            <a:miter lim="800000"/>
            <a:headEnd/>
            <a:tailEnd/>
          </a:ln>
        </p:spPr>
      </p:pic>
      <p:pic>
        <p:nvPicPr>
          <p:cNvPr id="34818" name="图片 1" descr="office6\wpsassist\cache\A000220150824A08PPIC"/>
          <p:cNvPicPr>
            <a:picLocks noChangeAspect="1" noChangeArrowheads="1"/>
          </p:cNvPicPr>
          <p:nvPr/>
        </p:nvPicPr>
        <p:blipFill>
          <a:blip r:embed="rId2"/>
          <a:srcRect/>
          <a:stretch>
            <a:fillRect/>
          </a:stretch>
        </p:blipFill>
        <p:spPr bwMode="auto">
          <a:xfrm>
            <a:off x="3081338" y="2259013"/>
            <a:ext cx="3048000" cy="2767012"/>
          </a:xfrm>
          <a:prstGeom prst="rect">
            <a:avLst/>
          </a:prstGeom>
          <a:noFill/>
          <a:ln w="9525">
            <a:noFill/>
            <a:miter lim="800000"/>
            <a:headEnd/>
            <a:tailEnd/>
          </a:ln>
        </p:spPr>
      </p:pic>
      <p:pic>
        <p:nvPicPr>
          <p:cNvPr id="34819" name="图片 2" descr="office6\wpsassist\cache\A000220150824A08PPIC"/>
          <p:cNvPicPr>
            <a:picLocks noChangeAspect="1" noChangeArrowheads="1"/>
          </p:cNvPicPr>
          <p:nvPr/>
        </p:nvPicPr>
        <p:blipFill>
          <a:blip r:embed="rId2"/>
          <a:srcRect/>
          <a:stretch>
            <a:fillRect/>
          </a:stretch>
        </p:blipFill>
        <p:spPr bwMode="auto">
          <a:xfrm>
            <a:off x="6072188" y="3757613"/>
            <a:ext cx="3048000" cy="2767012"/>
          </a:xfrm>
          <a:prstGeom prst="rect">
            <a:avLst/>
          </a:prstGeom>
          <a:noFill/>
          <a:ln w="9525">
            <a:noFill/>
            <a:miter lim="800000"/>
            <a:headEnd/>
            <a:tailEnd/>
          </a:ln>
        </p:spPr>
      </p:pic>
      <p:pic>
        <p:nvPicPr>
          <p:cNvPr id="34820" name="图片 4" descr="office6\wpsassist\cache\A000220150824A08PPIC"/>
          <p:cNvPicPr>
            <a:picLocks noChangeAspect="1" noChangeArrowheads="1"/>
          </p:cNvPicPr>
          <p:nvPr/>
        </p:nvPicPr>
        <p:blipFill>
          <a:blip r:embed="rId2"/>
          <a:srcRect/>
          <a:stretch>
            <a:fillRect/>
          </a:stretch>
        </p:blipFill>
        <p:spPr bwMode="auto">
          <a:xfrm>
            <a:off x="-4763" y="3641725"/>
            <a:ext cx="3048001" cy="2768600"/>
          </a:xfrm>
          <a:prstGeom prst="rect">
            <a:avLst/>
          </a:prstGeom>
          <a:noFill/>
          <a:ln w="9525">
            <a:noFill/>
            <a:miter lim="800000"/>
            <a:headEnd/>
            <a:tailEnd/>
          </a:ln>
        </p:spPr>
      </p:pic>
      <p:pic>
        <p:nvPicPr>
          <p:cNvPr id="34821" name="图片 5" descr="office6\wpsassist\cache\A000220150824A08PPIC"/>
          <p:cNvPicPr>
            <a:picLocks noChangeAspect="1" noChangeArrowheads="1"/>
          </p:cNvPicPr>
          <p:nvPr/>
        </p:nvPicPr>
        <p:blipFill>
          <a:blip r:embed="rId2"/>
          <a:srcRect/>
          <a:stretch>
            <a:fillRect/>
          </a:stretch>
        </p:blipFill>
        <p:spPr bwMode="auto">
          <a:xfrm>
            <a:off x="6072188" y="922338"/>
            <a:ext cx="3048000" cy="2767012"/>
          </a:xfrm>
          <a:prstGeom prst="rect">
            <a:avLst/>
          </a:prstGeom>
          <a:noFill/>
          <a:ln w="9525">
            <a:noFill/>
            <a:miter lim="800000"/>
            <a:headEnd/>
            <a:tailEnd/>
          </a:ln>
        </p:spPr>
      </p:pic>
      <p:sp>
        <p:nvSpPr>
          <p:cNvPr id="34822" name="文本框 6"/>
          <p:cNvSpPr txBox="1">
            <a:spLocks noChangeArrowheads="1"/>
          </p:cNvSpPr>
          <p:nvPr/>
        </p:nvSpPr>
        <p:spPr bwMode="auto">
          <a:xfrm>
            <a:off x="1049338" y="2259013"/>
            <a:ext cx="5889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垒</a:t>
            </a:r>
          </a:p>
        </p:txBody>
      </p:sp>
      <p:sp>
        <p:nvSpPr>
          <p:cNvPr id="34823" name="文本框 7"/>
          <p:cNvSpPr txBox="1">
            <a:spLocks noChangeArrowheads="1"/>
          </p:cNvSpPr>
          <p:nvPr/>
        </p:nvSpPr>
        <p:spPr bwMode="auto">
          <a:xfrm>
            <a:off x="7153275" y="2322513"/>
            <a:ext cx="590550"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潇</a:t>
            </a:r>
          </a:p>
        </p:txBody>
      </p:sp>
      <p:sp>
        <p:nvSpPr>
          <p:cNvPr id="34824" name="文本框 8"/>
          <p:cNvSpPr txBox="1">
            <a:spLocks noChangeArrowheads="1"/>
          </p:cNvSpPr>
          <p:nvPr/>
        </p:nvSpPr>
        <p:spPr bwMode="auto">
          <a:xfrm>
            <a:off x="1049338" y="5186363"/>
            <a:ext cx="5889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鲨</a:t>
            </a:r>
          </a:p>
        </p:txBody>
      </p:sp>
      <p:sp>
        <p:nvSpPr>
          <p:cNvPr id="34825" name="文本框 9"/>
          <p:cNvSpPr txBox="1">
            <a:spLocks noChangeArrowheads="1"/>
          </p:cNvSpPr>
          <p:nvPr/>
        </p:nvSpPr>
        <p:spPr bwMode="auto">
          <a:xfrm>
            <a:off x="7153275" y="5186363"/>
            <a:ext cx="590550"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窜</a:t>
            </a:r>
          </a:p>
        </p:txBody>
      </p:sp>
      <p:sp>
        <p:nvSpPr>
          <p:cNvPr id="34826" name="文本框 10"/>
          <p:cNvSpPr txBox="1">
            <a:spLocks noChangeArrowheads="1"/>
          </p:cNvSpPr>
          <p:nvPr/>
        </p:nvSpPr>
        <p:spPr bwMode="auto">
          <a:xfrm>
            <a:off x="4148138" y="3757613"/>
            <a:ext cx="588962" cy="612775"/>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Times New Roman" pitchFamily="18" charset="0"/>
                <a:ea typeface="微软雅黑" pitchFamily="34" charset="-122"/>
              </a:rPr>
              <a:t>骼</a:t>
            </a:r>
          </a:p>
        </p:txBody>
      </p:sp>
      <p:sp>
        <p:nvSpPr>
          <p:cNvPr id="12" name="文本框 11"/>
          <p:cNvSpPr txBox="1">
            <a:spLocks noChangeArrowheads="1"/>
          </p:cNvSpPr>
          <p:nvPr/>
        </p:nvSpPr>
        <p:spPr bwMode="auto">
          <a:xfrm>
            <a:off x="1035050" y="1847850"/>
            <a:ext cx="628650" cy="614363"/>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lěi</a:t>
            </a:r>
          </a:p>
        </p:txBody>
      </p:sp>
      <p:sp>
        <p:nvSpPr>
          <p:cNvPr id="13" name="文本框 12"/>
          <p:cNvSpPr txBox="1">
            <a:spLocks noChangeArrowheads="1"/>
          </p:cNvSpPr>
          <p:nvPr/>
        </p:nvSpPr>
        <p:spPr bwMode="auto">
          <a:xfrm>
            <a:off x="915988" y="4729163"/>
            <a:ext cx="792162" cy="639762"/>
          </a:xfrm>
          <a:prstGeom prst="rect">
            <a:avLst/>
          </a:prstGeom>
          <a:noFill/>
          <a:ln w="9525">
            <a:noFill/>
            <a:miter lim="800000"/>
            <a:headEnd/>
            <a:tailEnd/>
          </a:ln>
        </p:spPr>
        <p:txBody>
          <a:bodyPr wrap="none">
            <a:spAutoFit/>
          </a:bodyPr>
          <a:lstStyle/>
          <a:p>
            <a:pPr>
              <a:buFont typeface="Arial" charset="0"/>
              <a:buNone/>
            </a:pPr>
            <a:r>
              <a:rPr lang="en-US" altLang="zh-CN" sz="3600">
                <a:solidFill>
                  <a:srgbClr val="000000"/>
                </a:solidFill>
                <a:latin typeface="Times New Roman" pitchFamily="18" charset="0"/>
              </a:rPr>
              <a:t>shā</a:t>
            </a:r>
          </a:p>
        </p:txBody>
      </p:sp>
      <p:sp>
        <p:nvSpPr>
          <p:cNvPr id="14" name="文本框 13"/>
          <p:cNvSpPr txBox="1">
            <a:spLocks noChangeArrowheads="1"/>
          </p:cNvSpPr>
          <p:nvPr/>
        </p:nvSpPr>
        <p:spPr bwMode="auto">
          <a:xfrm>
            <a:off x="4102100" y="3284538"/>
            <a:ext cx="673100" cy="614362"/>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gé</a:t>
            </a:r>
          </a:p>
        </p:txBody>
      </p:sp>
      <p:sp>
        <p:nvSpPr>
          <p:cNvPr id="15" name="文本框 14"/>
          <p:cNvSpPr txBox="1">
            <a:spLocks noChangeArrowheads="1"/>
          </p:cNvSpPr>
          <p:nvPr/>
        </p:nvSpPr>
        <p:spPr bwMode="auto">
          <a:xfrm>
            <a:off x="7007225" y="1868488"/>
            <a:ext cx="968375" cy="584200"/>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xi</a:t>
            </a:r>
            <a:r>
              <a:rPr lang="en-US" altLang="zh-CN" sz="3200">
                <a:solidFill>
                  <a:srgbClr val="000000"/>
                </a:solidFill>
                <a:latin typeface="Times New Roman" pitchFamily="18" charset="0"/>
              </a:rPr>
              <a:t>ā</a:t>
            </a:r>
            <a:r>
              <a:rPr lang="en-US" altLang="zh-CN" sz="3200">
                <a:solidFill>
                  <a:srgbClr val="000000"/>
                </a:solidFill>
                <a:latin typeface="Times New Roman" pitchFamily="18" charset="0"/>
                <a:ea typeface="微软雅黑" pitchFamily="34" charset="-122"/>
              </a:rPr>
              <a:t>o</a:t>
            </a:r>
          </a:p>
        </p:txBody>
      </p:sp>
      <p:sp>
        <p:nvSpPr>
          <p:cNvPr id="16" name="文本框 15"/>
          <p:cNvSpPr txBox="1">
            <a:spLocks noChangeArrowheads="1"/>
          </p:cNvSpPr>
          <p:nvPr/>
        </p:nvSpPr>
        <p:spPr bwMode="auto">
          <a:xfrm>
            <a:off x="6931025" y="4784725"/>
            <a:ext cx="1101725" cy="584200"/>
          </a:xfrm>
          <a:prstGeom prst="rect">
            <a:avLst/>
          </a:prstGeom>
          <a:noFill/>
          <a:ln w="9525">
            <a:noFill/>
            <a:miter lim="800000"/>
            <a:headEnd/>
            <a:tailEnd/>
          </a:ln>
        </p:spPr>
        <p:txBody>
          <a:bodyPr wrap="none">
            <a:spAutoFit/>
          </a:bodyPr>
          <a:lstStyle/>
          <a:p>
            <a:pPr>
              <a:buFont typeface="Arial" charset="0"/>
              <a:buNone/>
            </a:pPr>
            <a:r>
              <a:rPr lang="en-US" altLang="zh-CN" sz="3200">
                <a:solidFill>
                  <a:srgbClr val="000000"/>
                </a:solidFill>
                <a:latin typeface="Times New Roman" pitchFamily="18" charset="0"/>
                <a:ea typeface="微软雅黑" pitchFamily="34" charset="-122"/>
              </a:rPr>
              <a:t>cu</a:t>
            </a:r>
            <a:r>
              <a:rPr lang="en-US" altLang="zh-CN" sz="3200">
                <a:solidFill>
                  <a:srgbClr val="000000"/>
                </a:solidFill>
                <a:latin typeface="Times New Roman" pitchFamily="18" charset="0"/>
              </a:rPr>
              <a:t>à</a:t>
            </a:r>
            <a:r>
              <a:rPr lang="en-US" altLang="zh-CN" sz="3200">
                <a:solidFill>
                  <a:srgbClr val="000000"/>
                </a:solidFill>
                <a:latin typeface="Times New Roman" pitchFamily="18" charset="0"/>
                <a:ea typeface="微软雅黑" pitchFamily="34" charset="-122"/>
              </a:rPr>
              <a:t>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80">
                                          <p:stCondLst>
                                            <p:cond delay="0"/>
                                          </p:stCondLst>
                                        </p:cTn>
                                        <p:tgtEl>
                                          <p:spTgt spid="12"/>
                                        </p:tgtEl>
                                      </p:cBhvr>
                                    </p:animEffect>
                                    <p:anim calcmode="lin" valueType="num">
                                      <p:cBhvr>
                                        <p:cTn id="8"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2"/>
                                        </p:tgtEl>
                                      </p:cBhvr>
                                      <p:to x="100000" y="60000"/>
                                    </p:animScale>
                                    <p:animScale>
                                      <p:cBhvr>
                                        <p:cTn id="14" dur="166" decel="50000">
                                          <p:stCondLst>
                                            <p:cond delay="676"/>
                                          </p:stCondLst>
                                        </p:cTn>
                                        <p:tgtEl>
                                          <p:spTgt spid="12"/>
                                        </p:tgtEl>
                                      </p:cBhvr>
                                      <p:to x="100000" y="100000"/>
                                    </p:animScale>
                                    <p:animScale>
                                      <p:cBhvr>
                                        <p:cTn id="15" dur="26">
                                          <p:stCondLst>
                                            <p:cond delay="1312"/>
                                          </p:stCondLst>
                                        </p:cTn>
                                        <p:tgtEl>
                                          <p:spTgt spid="12"/>
                                        </p:tgtEl>
                                      </p:cBhvr>
                                      <p:to x="100000" y="80000"/>
                                    </p:animScale>
                                    <p:animScale>
                                      <p:cBhvr>
                                        <p:cTn id="16" dur="166" decel="50000">
                                          <p:stCondLst>
                                            <p:cond delay="1338"/>
                                          </p:stCondLst>
                                        </p:cTn>
                                        <p:tgtEl>
                                          <p:spTgt spid="12"/>
                                        </p:tgtEl>
                                      </p:cBhvr>
                                      <p:to x="100000" y="100000"/>
                                    </p:animScale>
                                    <p:animScale>
                                      <p:cBhvr>
                                        <p:cTn id="17" dur="26">
                                          <p:stCondLst>
                                            <p:cond delay="1642"/>
                                          </p:stCondLst>
                                        </p:cTn>
                                        <p:tgtEl>
                                          <p:spTgt spid="12"/>
                                        </p:tgtEl>
                                      </p:cBhvr>
                                      <p:to x="100000" y="90000"/>
                                    </p:animScale>
                                    <p:animScale>
                                      <p:cBhvr>
                                        <p:cTn id="18" dur="166" decel="50000">
                                          <p:stCondLst>
                                            <p:cond delay="1668"/>
                                          </p:stCondLst>
                                        </p:cTn>
                                        <p:tgtEl>
                                          <p:spTgt spid="12"/>
                                        </p:tgtEl>
                                      </p:cBhvr>
                                      <p:to x="100000" y="100000"/>
                                    </p:animScale>
                                    <p:animScale>
                                      <p:cBhvr>
                                        <p:cTn id="19" dur="26">
                                          <p:stCondLst>
                                            <p:cond delay="1808"/>
                                          </p:stCondLst>
                                        </p:cTn>
                                        <p:tgtEl>
                                          <p:spTgt spid="12"/>
                                        </p:tgtEl>
                                      </p:cBhvr>
                                      <p:to x="100000" y="95000"/>
                                    </p:animScale>
                                    <p:animScale>
                                      <p:cBhvr>
                                        <p:cTn id="20" dur="166" decel="50000">
                                          <p:stCondLst>
                                            <p:cond delay="1834"/>
                                          </p:stCondLst>
                                        </p:cTn>
                                        <p:tgtEl>
                                          <p:spTgt spid="1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80">
                                          <p:stCondLst>
                                            <p:cond delay="0"/>
                                          </p:stCondLst>
                                        </p:cTn>
                                        <p:tgtEl>
                                          <p:spTgt spid="15"/>
                                        </p:tgtEl>
                                      </p:cBhvr>
                                    </p:animEffect>
                                    <p:anim calcmode="lin" valueType="num">
                                      <p:cBhvr>
                                        <p:cTn id="26"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31" dur="26">
                                          <p:stCondLst>
                                            <p:cond delay="650"/>
                                          </p:stCondLst>
                                        </p:cTn>
                                        <p:tgtEl>
                                          <p:spTgt spid="15"/>
                                        </p:tgtEl>
                                      </p:cBhvr>
                                      <p:to x="100000" y="60000"/>
                                    </p:animScale>
                                    <p:animScale>
                                      <p:cBhvr>
                                        <p:cTn id="32" dur="166" decel="50000">
                                          <p:stCondLst>
                                            <p:cond delay="676"/>
                                          </p:stCondLst>
                                        </p:cTn>
                                        <p:tgtEl>
                                          <p:spTgt spid="15"/>
                                        </p:tgtEl>
                                      </p:cBhvr>
                                      <p:to x="100000" y="100000"/>
                                    </p:animScale>
                                    <p:animScale>
                                      <p:cBhvr>
                                        <p:cTn id="33" dur="26">
                                          <p:stCondLst>
                                            <p:cond delay="1312"/>
                                          </p:stCondLst>
                                        </p:cTn>
                                        <p:tgtEl>
                                          <p:spTgt spid="15"/>
                                        </p:tgtEl>
                                      </p:cBhvr>
                                      <p:to x="100000" y="80000"/>
                                    </p:animScale>
                                    <p:animScale>
                                      <p:cBhvr>
                                        <p:cTn id="34" dur="166" decel="50000">
                                          <p:stCondLst>
                                            <p:cond delay="1338"/>
                                          </p:stCondLst>
                                        </p:cTn>
                                        <p:tgtEl>
                                          <p:spTgt spid="15"/>
                                        </p:tgtEl>
                                      </p:cBhvr>
                                      <p:to x="100000" y="100000"/>
                                    </p:animScale>
                                    <p:animScale>
                                      <p:cBhvr>
                                        <p:cTn id="35" dur="26">
                                          <p:stCondLst>
                                            <p:cond delay="1642"/>
                                          </p:stCondLst>
                                        </p:cTn>
                                        <p:tgtEl>
                                          <p:spTgt spid="15"/>
                                        </p:tgtEl>
                                      </p:cBhvr>
                                      <p:to x="100000" y="90000"/>
                                    </p:animScale>
                                    <p:animScale>
                                      <p:cBhvr>
                                        <p:cTn id="36" dur="166" decel="50000">
                                          <p:stCondLst>
                                            <p:cond delay="1668"/>
                                          </p:stCondLst>
                                        </p:cTn>
                                        <p:tgtEl>
                                          <p:spTgt spid="15"/>
                                        </p:tgtEl>
                                      </p:cBhvr>
                                      <p:to x="100000" y="100000"/>
                                    </p:animScale>
                                    <p:animScale>
                                      <p:cBhvr>
                                        <p:cTn id="37" dur="26">
                                          <p:stCondLst>
                                            <p:cond delay="1808"/>
                                          </p:stCondLst>
                                        </p:cTn>
                                        <p:tgtEl>
                                          <p:spTgt spid="15"/>
                                        </p:tgtEl>
                                      </p:cBhvr>
                                      <p:to x="100000" y="95000"/>
                                    </p:animScale>
                                    <p:animScale>
                                      <p:cBhvr>
                                        <p:cTn id="38" dur="166" decel="50000">
                                          <p:stCondLst>
                                            <p:cond delay="1834"/>
                                          </p:stCondLst>
                                        </p:cTn>
                                        <p:tgtEl>
                                          <p:spTgt spid="15"/>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ipe(down)">
                                      <p:cBhvr>
                                        <p:cTn id="43" dur="580">
                                          <p:stCondLst>
                                            <p:cond delay="0"/>
                                          </p:stCondLst>
                                        </p:cTn>
                                        <p:tgtEl>
                                          <p:spTgt spid="14"/>
                                        </p:tgtEl>
                                      </p:cBhvr>
                                    </p:animEffect>
                                    <p:anim calcmode="lin" valueType="num">
                                      <p:cBhvr>
                                        <p:cTn id="44"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49" dur="26">
                                          <p:stCondLst>
                                            <p:cond delay="650"/>
                                          </p:stCondLst>
                                        </p:cTn>
                                        <p:tgtEl>
                                          <p:spTgt spid="14"/>
                                        </p:tgtEl>
                                      </p:cBhvr>
                                      <p:to x="100000" y="60000"/>
                                    </p:animScale>
                                    <p:animScale>
                                      <p:cBhvr>
                                        <p:cTn id="50" dur="166" decel="50000">
                                          <p:stCondLst>
                                            <p:cond delay="676"/>
                                          </p:stCondLst>
                                        </p:cTn>
                                        <p:tgtEl>
                                          <p:spTgt spid="14"/>
                                        </p:tgtEl>
                                      </p:cBhvr>
                                      <p:to x="100000" y="100000"/>
                                    </p:animScale>
                                    <p:animScale>
                                      <p:cBhvr>
                                        <p:cTn id="51" dur="26">
                                          <p:stCondLst>
                                            <p:cond delay="1312"/>
                                          </p:stCondLst>
                                        </p:cTn>
                                        <p:tgtEl>
                                          <p:spTgt spid="14"/>
                                        </p:tgtEl>
                                      </p:cBhvr>
                                      <p:to x="100000" y="80000"/>
                                    </p:animScale>
                                    <p:animScale>
                                      <p:cBhvr>
                                        <p:cTn id="52" dur="166" decel="50000">
                                          <p:stCondLst>
                                            <p:cond delay="1338"/>
                                          </p:stCondLst>
                                        </p:cTn>
                                        <p:tgtEl>
                                          <p:spTgt spid="14"/>
                                        </p:tgtEl>
                                      </p:cBhvr>
                                      <p:to x="100000" y="100000"/>
                                    </p:animScale>
                                    <p:animScale>
                                      <p:cBhvr>
                                        <p:cTn id="53" dur="26">
                                          <p:stCondLst>
                                            <p:cond delay="1642"/>
                                          </p:stCondLst>
                                        </p:cTn>
                                        <p:tgtEl>
                                          <p:spTgt spid="14"/>
                                        </p:tgtEl>
                                      </p:cBhvr>
                                      <p:to x="100000" y="90000"/>
                                    </p:animScale>
                                    <p:animScale>
                                      <p:cBhvr>
                                        <p:cTn id="54" dur="166" decel="50000">
                                          <p:stCondLst>
                                            <p:cond delay="1668"/>
                                          </p:stCondLst>
                                        </p:cTn>
                                        <p:tgtEl>
                                          <p:spTgt spid="14"/>
                                        </p:tgtEl>
                                      </p:cBhvr>
                                      <p:to x="100000" y="100000"/>
                                    </p:animScale>
                                    <p:animScale>
                                      <p:cBhvr>
                                        <p:cTn id="55" dur="26">
                                          <p:stCondLst>
                                            <p:cond delay="1808"/>
                                          </p:stCondLst>
                                        </p:cTn>
                                        <p:tgtEl>
                                          <p:spTgt spid="14"/>
                                        </p:tgtEl>
                                      </p:cBhvr>
                                      <p:to x="100000" y="95000"/>
                                    </p:animScale>
                                    <p:animScale>
                                      <p:cBhvr>
                                        <p:cTn id="56" dur="166" decel="50000">
                                          <p:stCondLst>
                                            <p:cond delay="1834"/>
                                          </p:stCondLst>
                                        </p:cTn>
                                        <p:tgtEl>
                                          <p:spTgt spid="1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down)">
                                      <p:cBhvr>
                                        <p:cTn id="61" dur="580">
                                          <p:stCondLst>
                                            <p:cond delay="0"/>
                                          </p:stCondLst>
                                        </p:cTn>
                                        <p:tgtEl>
                                          <p:spTgt spid="13"/>
                                        </p:tgtEl>
                                      </p:cBhvr>
                                    </p:animEffect>
                                    <p:anim calcmode="lin" valueType="num">
                                      <p:cBhvr>
                                        <p:cTn id="62"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67" dur="26">
                                          <p:stCondLst>
                                            <p:cond delay="650"/>
                                          </p:stCondLst>
                                        </p:cTn>
                                        <p:tgtEl>
                                          <p:spTgt spid="13"/>
                                        </p:tgtEl>
                                      </p:cBhvr>
                                      <p:to x="100000" y="60000"/>
                                    </p:animScale>
                                    <p:animScale>
                                      <p:cBhvr>
                                        <p:cTn id="68" dur="166" decel="50000">
                                          <p:stCondLst>
                                            <p:cond delay="676"/>
                                          </p:stCondLst>
                                        </p:cTn>
                                        <p:tgtEl>
                                          <p:spTgt spid="13"/>
                                        </p:tgtEl>
                                      </p:cBhvr>
                                      <p:to x="100000" y="100000"/>
                                    </p:animScale>
                                    <p:animScale>
                                      <p:cBhvr>
                                        <p:cTn id="69" dur="26">
                                          <p:stCondLst>
                                            <p:cond delay="1312"/>
                                          </p:stCondLst>
                                        </p:cTn>
                                        <p:tgtEl>
                                          <p:spTgt spid="13"/>
                                        </p:tgtEl>
                                      </p:cBhvr>
                                      <p:to x="100000" y="80000"/>
                                    </p:animScale>
                                    <p:animScale>
                                      <p:cBhvr>
                                        <p:cTn id="70" dur="166" decel="50000">
                                          <p:stCondLst>
                                            <p:cond delay="1338"/>
                                          </p:stCondLst>
                                        </p:cTn>
                                        <p:tgtEl>
                                          <p:spTgt spid="13"/>
                                        </p:tgtEl>
                                      </p:cBhvr>
                                      <p:to x="100000" y="100000"/>
                                    </p:animScale>
                                    <p:animScale>
                                      <p:cBhvr>
                                        <p:cTn id="71" dur="26">
                                          <p:stCondLst>
                                            <p:cond delay="1642"/>
                                          </p:stCondLst>
                                        </p:cTn>
                                        <p:tgtEl>
                                          <p:spTgt spid="13"/>
                                        </p:tgtEl>
                                      </p:cBhvr>
                                      <p:to x="100000" y="90000"/>
                                    </p:animScale>
                                    <p:animScale>
                                      <p:cBhvr>
                                        <p:cTn id="72" dur="166" decel="50000">
                                          <p:stCondLst>
                                            <p:cond delay="1668"/>
                                          </p:stCondLst>
                                        </p:cTn>
                                        <p:tgtEl>
                                          <p:spTgt spid="13"/>
                                        </p:tgtEl>
                                      </p:cBhvr>
                                      <p:to x="100000" y="100000"/>
                                    </p:animScale>
                                    <p:animScale>
                                      <p:cBhvr>
                                        <p:cTn id="73" dur="26">
                                          <p:stCondLst>
                                            <p:cond delay="1808"/>
                                          </p:stCondLst>
                                        </p:cTn>
                                        <p:tgtEl>
                                          <p:spTgt spid="13"/>
                                        </p:tgtEl>
                                      </p:cBhvr>
                                      <p:to x="100000" y="95000"/>
                                    </p:animScale>
                                    <p:animScale>
                                      <p:cBhvr>
                                        <p:cTn id="74" dur="166" decel="50000">
                                          <p:stCondLst>
                                            <p:cond delay="1834"/>
                                          </p:stCondLst>
                                        </p:cTn>
                                        <p:tgtEl>
                                          <p:spTgt spid="13"/>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80">
                                          <p:stCondLst>
                                            <p:cond delay="0"/>
                                          </p:stCondLst>
                                        </p:cTn>
                                        <p:tgtEl>
                                          <p:spTgt spid="16"/>
                                        </p:tgtEl>
                                      </p:cBhvr>
                                    </p:animEffect>
                                    <p:anim calcmode="lin" valueType="num">
                                      <p:cBhvr>
                                        <p:cTn id="8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5" dur="26">
                                          <p:stCondLst>
                                            <p:cond delay="650"/>
                                          </p:stCondLst>
                                        </p:cTn>
                                        <p:tgtEl>
                                          <p:spTgt spid="16"/>
                                        </p:tgtEl>
                                      </p:cBhvr>
                                      <p:to x="100000" y="60000"/>
                                    </p:animScale>
                                    <p:animScale>
                                      <p:cBhvr>
                                        <p:cTn id="86" dur="166" decel="50000">
                                          <p:stCondLst>
                                            <p:cond delay="676"/>
                                          </p:stCondLst>
                                        </p:cTn>
                                        <p:tgtEl>
                                          <p:spTgt spid="16"/>
                                        </p:tgtEl>
                                      </p:cBhvr>
                                      <p:to x="100000" y="100000"/>
                                    </p:animScale>
                                    <p:animScale>
                                      <p:cBhvr>
                                        <p:cTn id="87" dur="26">
                                          <p:stCondLst>
                                            <p:cond delay="1312"/>
                                          </p:stCondLst>
                                        </p:cTn>
                                        <p:tgtEl>
                                          <p:spTgt spid="16"/>
                                        </p:tgtEl>
                                      </p:cBhvr>
                                      <p:to x="100000" y="80000"/>
                                    </p:animScale>
                                    <p:animScale>
                                      <p:cBhvr>
                                        <p:cTn id="88" dur="166" decel="50000">
                                          <p:stCondLst>
                                            <p:cond delay="1338"/>
                                          </p:stCondLst>
                                        </p:cTn>
                                        <p:tgtEl>
                                          <p:spTgt spid="16"/>
                                        </p:tgtEl>
                                      </p:cBhvr>
                                      <p:to x="100000" y="100000"/>
                                    </p:animScale>
                                    <p:animScale>
                                      <p:cBhvr>
                                        <p:cTn id="89" dur="26">
                                          <p:stCondLst>
                                            <p:cond delay="1642"/>
                                          </p:stCondLst>
                                        </p:cTn>
                                        <p:tgtEl>
                                          <p:spTgt spid="16"/>
                                        </p:tgtEl>
                                      </p:cBhvr>
                                      <p:to x="100000" y="90000"/>
                                    </p:animScale>
                                    <p:animScale>
                                      <p:cBhvr>
                                        <p:cTn id="90" dur="166" decel="50000">
                                          <p:stCondLst>
                                            <p:cond delay="1668"/>
                                          </p:stCondLst>
                                        </p:cTn>
                                        <p:tgtEl>
                                          <p:spTgt spid="16"/>
                                        </p:tgtEl>
                                      </p:cBhvr>
                                      <p:to x="100000" y="100000"/>
                                    </p:animScale>
                                    <p:animScale>
                                      <p:cBhvr>
                                        <p:cTn id="91" dur="26">
                                          <p:stCondLst>
                                            <p:cond delay="1808"/>
                                          </p:stCondLst>
                                        </p:cTn>
                                        <p:tgtEl>
                                          <p:spTgt spid="16"/>
                                        </p:tgtEl>
                                      </p:cBhvr>
                                      <p:to x="100000" y="95000"/>
                                    </p:animScale>
                                    <p:animScale>
                                      <p:cBhvr>
                                        <p:cTn id="92"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5841" name="图片 1" descr="2012030708125666"/>
          <p:cNvPicPr>
            <a:picLocks noChangeAspect="1" noChangeArrowheads="1"/>
          </p:cNvPicPr>
          <p:nvPr/>
        </p:nvPicPr>
        <p:blipFill>
          <a:blip r:embed="rId2"/>
          <a:srcRect b="7001"/>
          <a:stretch>
            <a:fillRect/>
          </a:stretch>
        </p:blipFill>
        <p:spPr bwMode="auto">
          <a:xfrm>
            <a:off x="0" y="950913"/>
            <a:ext cx="9086850" cy="5507037"/>
          </a:xfrm>
          <a:prstGeom prst="rect">
            <a:avLst/>
          </a:prstGeom>
          <a:noFill/>
          <a:ln w="9525">
            <a:noFill/>
            <a:miter lim="800000"/>
            <a:headEnd/>
            <a:tailEnd/>
          </a:ln>
        </p:spPr>
      </p:pic>
      <p:sp>
        <p:nvSpPr>
          <p:cNvPr id="6" name="矩形 5"/>
          <p:cNvSpPr/>
          <p:nvPr/>
        </p:nvSpPr>
        <p:spPr>
          <a:xfrm>
            <a:off x="386982" y="1204352"/>
            <a:ext cx="2525030" cy="638736"/>
          </a:xfrm>
          <a:prstGeom prst="rect">
            <a:avLst/>
          </a:prstGeom>
          <a:noFill/>
          <a:ln>
            <a:noFill/>
          </a:ln>
        </p:spPr>
        <p:txBody>
          <a:bodyPr wrap="none">
            <a:prstTxWarp prst="textDoubleWave1">
              <a:avLst/>
            </a:prstTxWarp>
            <a:spAutoFit/>
          </a:bodyPr>
          <a:lstStyle/>
          <a:p>
            <a:pPr algn="ctr">
              <a:buFont typeface="Arial" panose="020B0604020202020204" pitchFamily="34" charset="0"/>
              <a:buNone/>
              <a:defRPr/>
            </a:pPr>
            <a:r>
              <a:rPr lang="zh-CN" altLang="en-US" sz="5400"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微软雅黑" panose="020B0503020204020204" pitchFamily="34" charset="-122"/>
                <a:ea typeface="微软雅黑" panose="020B0503020204020204" pitchFamily="34" charset="-122"/>
                <a:cs typeface="+mn-ea"/>
              </a:rPr>
              <a:t>生词认知</a:t>
            </a:r>
            <a:endParaRPr lang="zh-CN" altLang="en-US" sz="5400" noProof="1">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微软雅黑" panose="020B0503020204020204" pitchFamily="34" charset="-122"/>
              <a:ea typeface="微软雅黑" panose="020B0503020204020204" pitchFamily="34" charset="-122"/>
            </a:endParaRPr>
          </a:p>
        </p:txBody>
      </p:sp>
      <p:sp>
        <p:nvSpPr>
          <p:cNvPr id="35843" name="文本框 6"/>
          <p:cNvSpPr txBox="1">
            <a:spLocks noChangeArrowheads="1"/>
          </p:cNvSpPr>
          <p:nvPr/>
        </p:nvSpPr>
        <p:spPr bwMode="auto">
          <a:xfrm>
            <a:off x="839788" y="1935163"/>
            <a:ext cx="1501775" cy="3540125"/>
          </a:xfrm>
          <a:prstGeom prst="rect">
            <a:avLst/>
          </a:prstGeom>
          <a:noFill/>
          <a:ln w="9525">
            <a:noFill/>
            <a:miter lim="800000"/>
            <a:headEnd/>
            <a:tailEnd/>
          </a:ln>
        </p:spPr>
        <p:txBody>
          <a:bodyPr>
            <a:spAutoFit/>
          </a:bodyPr>
          <a:lstStyle/>
          <a:p>
            <a:pPr>
              <a:buFont typeface="Arial" charset="0"/>
              <a:buNone/>
            </a:pPr>
            <a:r>
              <a:rPr lang="en-US" altLang="zh-CN" sz="3200">
                <a:solidFill>
                  <a:srgbClr val="000000"/>
                </a:solidFill>
                <a:latin typeface="微软雅黑" pitchFamily="34" charset="-122"/>
                <a:ea typeface="微软雅黑" pitchFamily="34" charset="-122"/>
              </a:rPr>
              <a:t> </a:t>
            </a:r>
            <a:r>
              <a:rPr lang="zh-CN" altLang="en-US" sz="3200">
                <a:solidFill>
                  <a:srgbClr val="000000"/>
                </a:solidFill>
                <a:latin typeface="微软雅黑" pitchFamily="34" charset="-122"/>
                <a:ea typeface="微软雅黑" pitchFamily="34" charset="-122"/>
              </a:rPr>
              <a:t>惦记：</a:t>
            </a:r>
          </a:p>
          <a:p>
            <a:pPr>
              <a:buFont typeface="Arial" charset="0"/>
              <a:buNone/>
            </a:pPr>
            <a:endParaRPr lang="zh-CN" altLang="en-US" sz="3200">
              <a:solidFill>
                <a:srgbClr val="000000"/>
              </a:solidFill>
              <a:latin typeface="微软雅黑" pitchFamily="34" charset="-122"/>
              <a:ea typeface="微软雅黑" pitchFamily="34" charset="-122"/>
            </a:endParaRPr>
          </a:p>
          <a:p>
            <a:pPr>
              <a:buFont typeface="Arial" charset="0"/>
              <a:buNone/>
            </a:pPr>
            <a:r>
              <a:rPr lang="zh-CN" altLang="en-US" sz="3200">
                <a:solidFill>
                  <a:srgbClr val="000000"/>
                </a:solidFill>
                <a:latin typeface="微软雅黑" pitchFamily="34" charset="-122"/>
                <a:ea typeface="微软雅黑" pitchFamily="34" charset="-122"/>
              </a:rPr>
              <a:t> 海滨：</a:t>
            </a:r>
          </a:p>
          <a:p>
            <a:pPr>
              <a:buFont typeface="Arial" charset="0"/>
              <a:buNone/>
            </a:pPr>
            <a:r>
              <a:rPr lang="zh-CN" altLang="en-US" sz="3200">
                <a:solidFill>
                  <a:srgbClr val="000000"/>
                </a:solidFill>
                <a:latin typeface="微软雅黑" pitchFamily="34" charset="-122"/>
                <a:ea typeface="微软雅黑" pitchFamily="34" charset="-122"/>
              </a:rPr>
              <a:t>         </a:t>
            </a:r>
          </a:p>
          <a:p>
            <a:pPr>
              <a:buFont typeface="Arial" charset="0"/>
              <a:buNone/>
            </a:pPr>
            <a:r>
              <a:rPr lang="zh-CN" altLang="en-US" sz="3200">
                <a:solidFill>
                  <a:srgbClr val="000000"/>
                </a:solidFill>
                <a:latin typeface="微软雅黑" pitchFamily="34" charset="-122"/>
                <a:ea typeface="微软雅黑" pitchFamily="34" charset="-122"/>
              </a:rPr>
              <a:t> 崛起：</a:t>
            </a:r>
          </a:p>
          <a:p>
            <a:pPr>
              <a:buFont typeface="Arial" charset="0"/>
              <a:buNone/>
            </a:pPr>
            <a:r>
              <a:rPr lang="zh-CN" altLang="en-US" sz="3200">
                <a:solidFill>
                  <a:srgbClr val="000000"/>
                </a:solidFill>
                <a:latin typeface="微软雅黑" pitchFamily="34" charset="-122"/>
                <a:ea typeface="微软雅黑" pitchFamily="34" charset="-122"/>
              </a:rPr>
              <a:t>        </a:t>
            </a:r>
          </a:p>
          <a:p>
            <a:pPr>
              <a:buFont typeface="Arial" charset="0"/>
              <a:buNone/>
            </a:pPr>
            <a:r>
              <a:rPr lang="zh-CN" altLang="en-US" sz="3200">
                <a:solidFill>
                  <a:srgbClr val="000000"/>
                </a:solidFill>
                <a:latin typeface="微软雅黑" pitchFamily="34" charset="-122"/>
                <a:ea typeface="微软雅黑" pitchFamily="34" charset="-122"/>
              </a:rPr>
              <a:t> 潇洒 </a:t>
            </a:r>
            <a:r>
              <a:rPr lang="en-US" altLang="zh-CN" sz="3200">
                <a:solidFill>
                  <a:srgbClr val="000000"/>
                </a:solidFill>
                <a:latin typeface="微软雅黑" pitchFamily="34" charset="-122"/>
                <a:ea typeface="微软雅黑" pitchFamily="34" charset="-122"/>
              </a:rPr>
              <a:t>:</a:t>
            </a:r>
          </a:p>
        </p:txBody>
      </p:sp>
      <p:sp>
        <p:nvSpPr>
          <p:cNvPr id="13320" name="文本框 11"/>
          <p:cNvSpPr txBox="1">
            <a:spLocks noChangeArrowheads="1"/>
          </p:cNvSpPr>
          <p:nvPr/>
        </p:nvSpPr>
        <p:spPr bwMode="auto">
          <a:xfrm>
            <a:off x="2341563" y="1843088"/>
            <a:ext cx="5354637" cy="1066800"/>
          </a:xfrm>
          <a:prstGeom prst="rect">
            <a:avLst/>
          </a:prstGeom>
          <a:noFill/>
          <a:ln w="9525">
            <a:noFill/>
            <a:miter lim="800000"/>
            <a:headEnd/>
            <a:tailEnd/>
          </a:ln>
        </p:spPr>
        <p:txBody>
          <a:bodyPr>
            <a:spAutoFit/>
          </a:bodyPr>
          <a:lstStyle/>
          <a:p>
            <a:pPr>
              <a:buFont typeface="Arial" charset="0"/>
              <a:buNone/>
            </a:pPr>
            <a:r>
              <a:rPr lang="en-US" altLang="zh-CN" sz="3200">
                <a:solidFill>
                  <a:srgbClr val="000000"/>
                </a:solidFill>
                <a:latin typeface="微软雅黑" pitchFamily="34" charset="-122"/>
                <a:ea typeface="微软雅黑" pitchFamily="34" charset="-122"/>
              </a:rPr>
              <a:t>(对人或事物）心里老想着，放不下心；思念，记挂</a:t>
            </a:r>
            <a:r>
              <a:rPr lang="zh-CN" altLang="en-US" sz="3200">
                <a:solidFill>
                  <a:srgbClr val="000000"/>
                </a:solidFill>
                <a:latin typeface="微软雅黑" pitchFamily="34" charset="-122"/>
                <a:ea typeface="微软雅黑" pitchFamily="34" charset="-122"/>
              </a:rPr>
              <a:t>。</a:t>
            </a:r>
            <a:endParaRPr lang="en-US" altLang="zh-CN" sz="3200">
              <a:solidFill>
                <a:srgbClr val="000000"/>
              </a:solidFill>
              <a:latin typeface="微软雅黑" pitchFamily="34" charset="-122"/>
              <a:ea typeface="微软雅黑" pitchFamily="34" charset="-122"/>
            </a:endParaRPr>
          </a:p>
        </p:txBody>
      </p:sp>
      <p:sp>
        <p:nvSpPr>
          <p:cNvPr id="13" name="文本框 12"/>
          <p:cNvSpPr txBox="1">
            <a:spLocks noChangeArrowheads="1"/>
          </p:cNvSpPr>
          <p:nvPr/>
        </p:nvSpPr>
        <p:spPr bwMode="auto">
          <a:xfrm>
            <a:off x="2341563" y="2909888"/>
            <a:ext cx="4914900" cy="584200"/>
          </a:xfrm>
          <a:prstGeom prst="rect">
            <a:avLst/>
          </a:prstGeom>
          <a:noFill/>
          <a:ln w="9525">
            <a:noFill/>
            <a:miter lim="800000"/>
            <a:headEnd/>
            <a:tailEnd/>
          </a:ln>
        </p:spPr>
        <p:txBody>
          <a:bodyPr>
            <a:spAutoFit/>
          </a:bodyPr>
          <a:lstStyle/>
          <a:p>
            <a:pPr>
              <a:buFont typeface="Arial" charset="0"/>
              <a:buNone/>
            </a:pPr>
            <a:r>
              <a:rPr lang="en-US" altLang="zh-CN" sz="3200">
                <a:solidFill>
                  <a:srgbClr val="000000"/>
                </a:solidFill>
                <a:latin typeface="微软雅黑" pitchFamily="34" charset="-122"/>
                <a:ea typeface="微软雅黑" pitchFamily="34" charset="-122"/>
              </a:rPr>
              <a:t>是指与海邻接的陆地</a:t>
            </a:r>
            <a:r>
              <a:rPr lang="zh-CN" altLang="en-US" sz="3200">
                <a:solidFill>
                  <a:srgbClr val="000000"/>
                </a:solidFill>
                <a:latin typeface="微软雅黑" pitchFamily="34" charset="-122"/>
                <a:ea typeface="微软雅黑" pitchFamily="34" charset="-122"/>
              </a:rPr>
              <a:t>。</a:t>
            </a:r>
            <a:endParaRPr lang="en-US" altLang="zh-CN" sz="3200">
              <a:solidFill>
                <a:srgbClr val="000000"/>
              </a:solidFill>
              <a:latin typeface="微软雅黑" pitchFamily="34" charset="-122"/>
              <a:ea typeface="微软雅黑" pitchFamily="34" charset="-122"/>
            </a:endParaRPr>
          </a:p>
        </p:txBody>
      </p:sp>
      <p:sp>
        <p:nvSpPr>
          <p:cNvPr id="14" name="文本框 13"/>
          <p:cNvSpPr txBox="1">
            <a:spLocks noChangeArrowheads="1"/>
          </p:cNvSpPr>
          <p:nvPr/>
        </p:nvSpPr>
        <p:spPr bwMode="auto">
          <a:xfrm>
            <a:off x="2341563" y="3887788"/>
            <a:ext cx="5108575" cy="584200"/>
          </a:xfrm>
          <a:prstGeom prst="rect">
            <a:avLst/>
          </a:prstGeom>
          <a:noFill/>
          <a:ln w="9525">
            <a:noFill/>
            <a:miter lim="800000"/>
            <a:headEnd/>
            <a:tailEnd/>
          </a:ln>
        </p:spPr>
        <p:txBody>
          <a:bodyPr wrap="none">
            <a:spAutoFit/>
          </a:bodyPr>
          <a:lstStyle/>
          <a:p>
            <a:pPr>
              <a:buFont typeface="Arial" charset="0"/>
              <a:buNone/>
            </a:pPr>
            <a:r>
              <a:rPr lang="zh-CN" altLang="en-US" sz="3200">
                <a:solidFill>
                  <a:srgbClr val="000000"/>
                </a:solidFill>
                <a:latin typeface="微软雅黑" pitchFamily="34" charset="-122"/>
                <a:ea typeface="微软雅黑" pitchFamily="34" charset="-122"/>
              </a:rPr>
              <a:t>山峰等突起、高起；兴起。</a:t>
            </a:r>
          </a:p>
        </p:txBody>
      </p:sp>
      <p:sp>
        <p:nvSpPr>
          <p:cNvPr id="15" name="文本框 14"/>
          <p:cNvSpPr txBox="1">
            <a:spLocks noChangeArrowheads="1"/>
          </p:cNvSpPr>
          <p:nvPr/>
        </p:nvSpPr>
        <p:spPr bwMode="auto">
          <a:xfrm>
            <a:off x="2281238" y="4676775"/>
            <a:ext cx="4770437" cy="1100138"/>
          </a:xfrm>
          <a:prstGeom prst="rect">
            <a:avLst/>
          </a:prstGeom>
          <a:noFill/>
          <a:ln w="9525">
            <a:noFill/>
            <a:miter lim="800000"/>
            <a:headEnd/>
            <a:tailEnd/>
          </a:ln>
        </p:spPr>
        <p:txBody>
          <a:bodyPr>
            <a:spAutoFit/>
          </a:bodyPr>
          <a:lstStyle/>
          <a:p>
            <a:pPr>
              <a:buFont typeface="Arial" charset="0"/>
              <a:buNone/>
            </a:pPr>
            <a:r>
              <a:rPr lang="zh-CN" altLang="en-US" sz="3200">
                <a:solidFill>
                  <a:srgbClr val="000000"/>
                </a:solidFill>
                <a:latin typeface="微软雅黑" pitchFamily="34" charset="-122"/>
                <a:ea typeface="微软雅黑" pitchFamily="34" charset="-122"/>
              </a:rPr>
              <a:t>（神情举止）自然大方,不</a:t>
            </a:r>
          </a:p>
          <a:p>
            <a:pPr>
              <a:buFont typeface="Arial" charset="0"/>
              <a:buNone/>
            </a:pPr>
            <a:r>
              <a:rPr lang="zh-CN" altLang="en-US" sz="3200">
                <a:solidFill>
                  <a:srgbClr val="000000"/>
                </a:solidFill>
                <a:latin typeface="微软雅黑" pitchFamily="34" charset="-122"/>
                <a:ea typeface="微软雅黑" pitchFamily="34" charset="-122"/>
              </a:rPr>
              <a:t>呆板,不拘束(神情潇洒)。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20"/>
                                        </p:tgtEl>
                                        <p:attrNameLst>
                                          <p:attrName>style.visibility</p:attrName>
                                        </p:attrNameLst>
                                      </p:cBhvr>
                                      <p:to>
                                        <p:strVal val="visible"/>
                                      </p:to>
                                    </p:set>
                                    <p:anim calcmode="lin" valueType="num">
                                      <p:cBhvr>
                                        <p:cTn id="7" dur="500" fill="hold"/>
                                        <p:tgtEl>
                                          <p:spTgt spid="13320"/>
                                        </p:tgtEl>
                                        <p:attrNameLst>
                                          <p:attrName>ppt_x</p:attrName>
                                        </p:attrNameLst>
                                      </p:cBhvr>
                                      <p:tavLst>
                                        <p:tav tm="0">
                                          <p:val>
                                            <p:strVal val="#ppt_x"/>
                                          </p:val>
                                        </p:tav>
                                        <p:tav tm="100000">
                                          <p:val>
                                            <p:strVal val="#ppt_x"/>
                                          </p:val>
                                        </p:tav>
                                      </p:tavLst>
                                    </p:anim>
                                    <p:anim calcmode="lin" valueType="num">
                                      <p:cBhvr>
                                        <p:cTn id="8" dur="500" fill="hold"/>
                                        <p:tgtEl>
                                          <p:spTgt spid="133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ppt_x</p:attrName>
                                        </p:attrNameLst>
                                      </p:cBhvr>
                                      <p:tavLst>
                                        <p:tav tm="0">
                                          <p:val>
                                            <p:strVal val="#ppt_x"/>
                                          </p:val>
                                        </p:tav>
                                        <p:tav tm="100000">
                                          <p:val>
                                            <p:strVal val="#ppt_x"/>
                                          </p:val>
                                        </p:tav>
                                      </p:tavLst>
                                    </p:anim>
                                    <p:anim calcmode="lin" valueType="num">
                                      <p:cBhvr>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ppt_x</p:attrName>
                                        </p:attrNameLst>
                                      </p:cBhvr>
                                      <p:tavLst>
                                        <p:tav tm="0">
                                          <p:val>
                                            <p:strVal val="#ppt_x"/>
                                          </p:val>
                                        </p:tav>
                                        <p:tav tm="100000">
                                          <p:val>
                                            <p:strVal val="#ppt_x"/>
                                          </p:val>
                                        </p:tav>
                                      </p:tavLst>
                                    </p:anim>
                                    <p:anim calcmode="lin" valueType="num">
                                      <p:cBhvr>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ppt_x</p:attrName>
                                        </p:attrNameLst>
                                      </p:cBhvr>
                                      <p:tavLst>
                                        <p:tav tm="0">
                                          <p:val>
                                            <p:strVal val="#ppt_x"/>
                                          </p:val>
                                        </p:tav>
                                        <p:tav tm="100000">
                                          <p:val>
                                            <p:strVal val="#ppt_x"/>
                                          </p:val>
                                        </p:tav>
                                      </p:tavLst>
                                    </p:anim>
                                    <p:anim calcmode="lin" valueType="num">
                                      <p:cBhvr>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p:bldP spid="13" grpId="0"/>
      <p:bldP spid="14"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6865" name="图片 5" descr="b1834404ccad"/>
          <p:cNvPicPr>
            <a:picLocks noChangeAspect="1" noChangeArrowheads="1"/>
          </p:cNvPicPr>
          <p:nvPr/>
        </p:nvPicPr>
        <p:blipFill>
          <a:blip r:embed="rId2"/>
          <a:srcRect r="3288"/>
          <a:stretch>
            <a:fillRect/>
          </a:stretch>
        </p:blipFill>
        <p:spPr bwMode="auto">
          <a:xfrm>
            <a:off x="46038" y="966788"/>
            <a:ext cx="8937625" cy="5394325"/>
          </a:xfrm>
          <a:prstGeom prst="rect">
            <a:avLst/>
          </a:prstGeom>
          <a:noFill/>
          <a:ln w="9525">
            <a:noFill/>
            <a:miter lim="800000"/>
            <a:headEnd/>
            <a:tailEnd/>
          </a:ln>
        </p:spPr>
      </p:pic>
      <p:sp>
        <p:nvSpPr>
          <p:cNvPr id="36866" name="图片 1" descr="2774809_002703507190_2"/>
          <p:cNvSpPr>
            <a:spLocks noChangeAspect="1" noChangeArrowheads="1"/>
          </p:cNvSpPr>
          <p:nvPr/>
        </p:nvSpPr>
        <p:spPr bwMode="auto">
          <a:xfrm rot="5400000">
            <a:off x="1804988" y="-858837"/>
            <a:ext cx="5461000" cy="8978900"/>
          </a:xfrm>
          <a:prstGeom prst="rect">
            <a:avLst/>
          </a:prstGeom>
          <a:noFill/>
          <a:ln w="9525">
            <a:noFill/>
            <a:miter lim="800000"/>
            <a:headEnd/>
            <a:tailEnd/>
          </a:ln>
        </p:spPr>
        <p:txBody>
          <a:bodyPr/>
          <a:lstStyle/>
          <a:p>
            <a:endParaRPr lang="zh-CN" altLang="en-US"/>
          </a:p>
        </p:txBody>
      </p:sp>
      <p:sp>
        <p:nvSpPr>
          <p:cNvPr id="3" name="矩形 2"/>
          <p:cNvSpPr/>
          <p:nvPr/>
        </p:nvSpPr>
        <p:spPr>
          <a:xfrm>
            <a:off x="2574925" y="1708785"/>
            <a:ext cx="3005951" cy="769441"/>
          </a:xfrm>
          <a:prstGeom prst="rect">
            <a:avLst/>
          </a:prstGeom>
          <a:noFill/>
          <a:ln>
            <a:noFill/>
          </a:ln>
        </p:spPr>
        <p:txBody>
          <a:bodyPr wrap="none">
            <a:spAutoFit/>
          </a:bodyPr>
          <a:lstStyle/>
          <a:p>
            <a:pPr algn="ctr">
              <a:buFont typeface="Arial" panose="020B0604020202020204" pitchFamily="34" charset="0"/>
              <a:buNone/>
              <a:defRPr/>
            </a:pPr>
            <a:r>
              <a:rPr lang="zh-CN" altLang="en-US" sz="4400" noProof="1">
                <a:ln w="10160">
                  <a:solidFill>
                    <a:schemeClr val="accent5"/>
                  </a:solidFill>
                  <a:prstDash val="solid"/>
                </a:ln>
                <a:solidFill>
                  <a:srgbClr val="00B0F0"/>
                </a:solidFill>
                <a:effectLst>
                  <a:outerShdw blurRad="38100" dist="22860" dir="5400000" algn="tl" rotWithShape="0">
                    <a:srgbClr val="000000">
                      <a:alpha val="30000"/>
                    </a:srgbClr>
                  </a:outerShdw>
                </a:effectLst>
                <a:latin typeface="微软雅黑" panose="020B0503020204020204" pitchFamily="34" charset="-122"/>
                <a:ea typeface="微软雅黑" panose="020B0503020204020204" pitchFamily="34" charset="-122"/>
                <a:cs typeface="+mn-ea"/>
              </a:rPr>
              <a:t>要注意哦！</a:t>
            </a:r>
          </a:p>
        </p:txBody>
      </p:sp>
      <p:sp>
        <p:nvSpPr>
          <p:cNvPr id="4" name="文本框 3"/>
          <p:cNvSpPr txBox="1">
            <a:spLocks noChangeArrowheads="1"/>
          </p:cNvSpPr>
          <p:nvPr/>
        </p:nvSpPr>
        <p:spPr bwMode="auto">
          <a:xfrm>
            <a:off x="1673225" y="2774950"/>
            <a:ext cx="5759450" cy="976313"/>
          </a:xfrm>
          <a:prstGeom prst="rect">
            <a:avLst/>
          </a:prstGeom>
          <a:noFill/>
          <a:ln w="9525">
            <a:noFill/>
            <a:miter lim="800000"/>
            <a:headEnd/>
            <a:tailEnd/>
          </a:ln>
        </p:spPr>
        <p:txBody>
          <a:bodyPr>
            <a:spAutoFit/>
          </a:bodyPr>
          <a:lstStyle/>
          <a:p>
            <a:pPr>
              <a:buFont typeface="Arial" charset="0"/>
              <a:buNone/>
            </a:pPr>
            <a:r>
              <a:rPr lang="zh-CN" altLang="en-US" sz="2800">
                <a:solidFill>
                  <a:srgbClr val="000000"/>
                </a:solidFill>
                <a:latin typeface="微软雅黑" pitchFamily="34" charset="-122"/>
                <a:ea typeface="微软雅黑" pitchFamily="34" charset="-122"/>
              </a:rPr>
              <a:t>“镰”不要写错（是“钅”这个要注意）。</a:t>
            </a:r>
          </a:p>
        </p:txBody>
      </p:sp>
      <p:sp>
        <p:nvSpPr>
          <p:cNvPr id="5" name="文本框 4"/>
          <p:cNvSpPr txBox="1">
            <a:spLocks noChangeArrowheads="1"/>
          </p:cNvSpPr>
          <p:nvPr/>
        </p:nvSpPr>
        <p:spPr bwMode="auto">
          <a:xfrm>
            <a:off x="1825625" y="4151313"/>
            <a:ext cx="5302250" cy="974725"/>
          </a:xfrm>
          <a:prstGeom prst="rect">
            <a:avLst/>
          </a:prstGeom>
          <a:noFill/>
          <a:ln w="9525">
            <a:noFill/>
            <a:miter lim="800000"/>
            <a:headEnd/>
            <a:tailEnd/>
          </a:ln>
        </p:spPr>
        <p:txBody>
          <a:bodyPr>
            <a:spAutoFit/>
          </a:bodyPr>
          <a:lstStyle/>
          <a:p>
            <a:pPr>
              <a:buFont typeface="Arial" charset="0"/>
              <a:buNone/>
            </a:pPr>
            <a:r>
              <a:rPr lang="zh-CN" altLang="en-US" sz="2800">
                <a:solidFill>
                  <a:srgbClr val="000000"/>
                </a:solidFill>
                <a:latin typeface="微软雅黑" pitchFamily="34" charset="-122"/>
                <a:ea typeface="微软雅黑" pitchFamily="34" charset="-122"/>
              </a:rPr>
              <a:t>“窜”不要写错 （应该注意这个字的结构）。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1" nodeType="clickEffect">
                                  <p:stCondLst>
                                    <p:cond delay="0"/>
                                  </p:stCondLst>
                                  <p:iterate type="lt">
                                    <p:tmPct val="50000"/>
                                  </p:iterate>
                                  <p:childTnLst>
                                    <p:set>
                                      <p:cBhvr>
                                        <p:cTn id="6" dur="1" fill="hold">
                                          <p:stCondLst>
                                            <p:cond delay="0"/>
                                          </p:stCondLst>
                                        </p:cTn>
                                        <p:tgtEl>
                                          <p:spTgt spid="4"/>
                                        </p:tgtEl>
                                        <p:attrNameLst>
                                          <p:attrName>style.visibility</p:attrName>
                                        </p:attrNameLst>
                                      </p:cBhvr>
                                      <p:to>
                                        <p:strVal val="visible"/>
                                      </p:to>
                                    </p:set>
                                    <p:anim calcmode="discrete" valueType="clr">
                                      <p:cBhvr override="childStyle">
                                        <p:cTn id="7" dur="80"/>
                                        <p:tgtEl>
                                          <p:spTgt spid="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4"/>
                                        </p:tgtEl>
                                        <p:attrNameLst>
                                          <p:attrName>fillcolor</p:attrName>
                                        </p:attrNameLst>
                                      </p:cBhvr>
                                      <p:tavLst>
                                        <p:tav tm="0">
                                          <p:val>
                                            <p:clrVal>
                                              <a:schemeClr val="accent2"/>
                                            </p:clrVal>
                                          </p:val>
                                        </p:tav>
                                        <p:tav tm="50000">
                                          <p:val>
                                            <p:clrVal>
                                              <a:schemeClr val="hlink"/>
                                            </p:clrVal>
                                          </p:val>
                                        </p:tav>
                                      </p:tavLst>
                                    </p:anim>
                                    <p:set>
                                      <p:cBhvr>
                                        <p:cTn id="9" dur="80"/>
                                        <p:tgtEl>
                                          <p:spTgt spid="4"/>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5"/>
                                        </p:tgtEl>
                                        <p:attrNameLst>
                                          <p:attrName>style.visibility</p:attrName>
                                        </p:attrNameLst>
                                      </p:cBhvr>
                                      <p:to>
                                        <p:strVal val="visible"/>
                                      </p:to>
                                    </p:set>
                                    <p:anim calcmode="discrete" valueType="clr">
                                      <p:cBhvr override="childStyle">
                                        <p:cTn id="14" dur="80"/>
                                        <p:tgtEl>
                                          <p:spTgt spid="5"/>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5"/>
                                        </p:tgtEl>
                                        <p:attrNameLst>
                                          <p:attrName>fillcolor</p:attrName>
                                        </p:attrNameLst>
                                      </p:cBhvr>
                                      <p:tavLst>
                                        <p:tav tm="0">
                                          <p:val>
                                            <p:clrVal>
                                              <a:schemeClr val="accent2"/>
                                            </p:clrVal>
                                          </p:val>
                                        </p:tav>
                                        <p:tav tm="50000">
                                          <p:val>
                                            <p:clrVal>
                                              <a:schemeClr val="hlink"/>
                                            </p:clrVal>
                                          </p:val>
                                        </p:tav>
                                      </p:tavLst>
                                    </p:anim>
                                    <p:set>
                                      <p:cBhvr>
                                        <p:cTn id="16" dur="80"/>
                                        <p:tgtEl>
                                          <p:spTgt spid="5"/>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1394</Words>
  <Application>WPS 演示</Application>
  <PresentationFormat>全屏显示(4:3)</PresentationFormat>
  <Paragraphs>99</Paragraphs>
  <Slides>23</Slides>
  <Notes>1</Notes>
  <HiddenSlides>0</HiddenSlides>
  <MMClips>2</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23</vt:i4>
      </vt:variant>
    </vt:vector>
  </HeadingPairs>
  <TitlesOfParts>
    <vt:vector size="31" baseType="lpstr">
      <vt:lpstr>Arial</vt:lpstr>
      <vt:lpstr>宋体</vt:lpstr>
      <vt:lpstr>Calibri</vt:lpstr>
      <vt:lpstr>微软雅黑</vt:lpstr>
      <vt:lpstr>+mn-ea</vt:lpstr>
      <vt:lpstr>Times New Roman</vt:lpstr>
      <vt:lpstr>华文琥珀</vt: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29</cp:revision>
  <dcterms:created xsi:type="dcterms:W3CDTF">2016-06-22T11:48:00Z</dcterms:created>
  <dcterms:modified xsi:type="dcterms:W3CDTF">2017-11-09T01:40:43Z</dcterms:modified>
  <cp:category/>
</cp:coreProperties>
</file>