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5"/>
  </p:notesMasterIdLst>
  <p:sldIdLst>
    <p:sldId id="295" r:id="rId2"/>
    <p:sldId id="338" r:id="rId3"/>
    <p:sldId id="339" r:id="rId4"/>
    <p:sldId id="340" r:id="rId5"/>
    <p:sldId id="341" r:id="rId6"/>
    <p:sldId id="342" r:id="rId7"/>
    <p:sldId id="343" r:id="rId8"/>
    <p:sldId id="344" r:id="rId9"/>
    <p:sldId id="345" r:id="rId10"/>
    <p:sldId id="346" r:id="rId11"/>
    <p:sldId id="347" r:id="rId12"/>
    <p:sldId id="348" r:id="rId13"/>
    <p:sldId id="349" r:id="rId14"/>
    <p:sldId id="350" r:id="rId15"/>
    <p:sldId id="351" r:id="rId16"/>
    <p:sldId id="352" r:id="rId17"/>
    <p:sldId id="353" r:id="rId18"/>
    <p:sldId id="354" r:id="rId19"/>
    <p:sldId id="355" r:id="rId20"/>
    <p:sldId id="357" r:id="rId21"/>
    <p:sldId id="358" r:id="rId22"/>
    <p:sldId id="359" r:id="rId23"/>
    <p:sldId id="360" r:id="rId2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charset="0"/>
        <a:ea typeface="宋体" charset="-122"/>
        <a:cs typeface="+mn-cs"/>
      </a:defRPr>
    </a:lvl1pPr>
    <a:lvl2pPr marL="457200" algn="l" rtl="0" fontAlgn="base">
      <a:spcBef>
        <a:spcPct val="0"/>
      </a:spcBef>
      <a:spcAft>
        <a:spcPct val="0"/>
      </a:spcAft>
      <a:defRPr kern="1200">
        <a:solidFill>
          <a:schemeClr val="tx1"/>
        </a:solidFill>
        <a:latin typeface="Arial" charset="0"/>
        <a:ea typeface="宋体" charset="-122"/>
        <a:cs typeface="+mn-cs"/>
      </a:defRPr>
    </a:lvl2pPr>
    <a:lvl3pPr marL="914400" algn="l" rtl="0" fontAlgn="base">
      <a:spcBef>
        <a:spcPct val="0"/>
      </a:spcBef>
      <a:spcAft>
        <a:spcPct val="0"/>
      </a:spcAft>
      <a:defRPr kern="1200">
        <a:solidFill>
          <a:schemeClr val="tx1"/>
        </a:solidFill>
        <a:latin typeface="Arial" charset="0"/>
        <a:ea typeface="宋体" charset="-122"/>
        <a:cs typeface="+mn-cs"/>
      </a:defRPr>
    </a:lvl3pPr>
    <a:lvl4pPr marL="1371600" algn="l" rtl="0" fontAlgn="base">
      <a:spcBef>
        <a:spcPct val="0"/>
      </a:spcBef>
      <a:spcAft>
        <a:spcPct val="0"/>
      </a:spcAft>
      <a:defRPr kern="1200">
        <a:solidFill>
          <a:schemeClr val="tx1"/>
        </a:solidFill>
        <a:latin typeface="Arial" charset="0"/>
        <a:ea typeface="宋体" charset="-122"/>
        <a:cs typeface="+mn-cs"/>
      </a:defRPr>
    </a:lvl4pPr>
    <a:lvl5pPr marL="1828800" algn="l" rtl="0" fontAlgn="base">
      <a:spcBef>
        <a:spcPct val="0"/>
      </a:spcBef>
      <a:spcAft>
        <a:spcPct val="0"/>
      </a:spcAft>
      <a:defRPr kern="1200">
        <a:solidFill>
          <a:schemeClr val="tx1"/>
        </a:solidFill>
        <a:latin typeface="Arial" charset="0"/>
        <a:ea typeface="宋体" charset="-122"/>
        <a:cs typeface="+mn-cs"/>
      </a:defRPr>
    </a:lvl5pPr>
    <a:lvl6pPr marL="2286000" algn="l" defTabSz="914400" rtl="0" eaLnBrk="1" latinLnBrk="0" hangingPunct="1">
      <a:defRPr kern="1200">
        <a:solidFill>
          <a:schemeClr val="tx1"/>
        </a:solidFill>
        <a:latin typeface="Arial" charset="0"/>
        <a:ea typeface="宋体" charset="-122"/>
        <a:cs typeface="+mn-cs"/>
      </a:defRPr>
    </a:lvl6pPr>
    <a:lvl7pPr marL="2743200" algn="l" defTabSz="914400" rtl="0" eaLnBrk="1" latinLnBrk="0" hangingPunct="1">
      <a:defRPr kern="1200">
        <a:solidFill>
          <a:schemeClr val="tx1"/>
        </a:solidFill>
        <a:latin typeface="Arial" charset="0"/>
        <a:ea typeface="宋体" charset="-122"/>
        <a:cs typeface="+mn-cs"/>
      </a:defRPr>
    </a:lvl7pPr>
    <a:lvl8pPr marL="3200400" algn="l" defTabSz="914400" rtl="0" eaLnBrk="1" latinLnBrk="0" hangingPunct="1">
      <a:defRPr kern="1200">
        <a:solidFill>
          <a:schemeClr val="tx1"/>
        </a:solidFill>
        <a:latin typeface="Arial" charset="0"/>
        <a:ea typeface="宋体" charset="-122"/>
        <a:cs typeface="+mn-cs"/>
      </a:defRPr>
    </a:lvl8pPr>
    <a:lvl9pPr marL="3657600" algn="l" defTabSz="914400" rtl="0" eaLnBrk="1" latinLnBrk="0" hangingPunct="1">
      <a:defRPr kern="1200">
        <a:solidFill>
          <a:schemeClr val="tx1"/>
        </a:solidFill>
        <a:latin typeface="Arial" charset="0"/>
        <a:ea typeface="宋体"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5F9B6A"/>
    <a:srgbClr val="FF00FF"/>
    <a:srgbClr val="9933FF"/>
    <a:srgbClr val="000000"/>
    <a:srgbClr val="FFFFFF"/>
    <a:srgbClr val="66FF33"/>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7015" autoAdjust="0"/>
    <p:restoredTop sz="94660"/>
  </p:normalViewPr>
  <p:slideViewPr>
    <p:cSldViewPr>
      <p:cViewPr varScale="1">
        <p:scale>
          <a:sx n="92" d="100"/>
          <a:sy n="92" d="100"/>
        </p:scale>
        <p:origin x="-1266" y="-10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smtClean="0">
                <a:latin typeface="Arial" panose="020B0604020202020204" pitchFamily="34" charset="0"/>
                <a:ea typeface="宋体" panose="02010600030101010101" pitchFamily="2" charset="-122"/>
              </a:defRPr>
            </a:lvl1pPr>
          </a:lstStyle>
          <a:p>
            <a:pPr>
              <a:defRPr/>
            </a:pPr>
            <a:fld id="{28535160-14B3-42B6-B3F4-43EC622F2038}" type="datetimeFigureOut">
              <a:rPr lang="zh-CN" altLang="en-US"/>
              <a:pPr>
                <a:defRPr/>
              </a:pPr>
              <a:t>2017/11/9</a:t>
            </a:fld>
            <a:endParaRPr lang="zh-CN" altLang="en-US"/>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Arial" panose="020B0604020202020204" pitchFamily="34" charset="0"/>
                <a:ea typeface="宋体" panose="02010600030101010101"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smtClean="0">
                <a:latin typeface="Arial" panose="020B0604020202020204" pitchFamily="34" charset="0"/>
                <a:ea typeface="宋体" panose="02010600030101010101" pitchFamily="2" charset="-122"/>
              </a:defRPr>
            </a:lvl1pPr>
          </a:lstStyle>
          <a:p>
            <a:pPr>
              <a:defRPr/>
            </a:pPr>
            <a:fld id="{1DBA0422-BE76-4300-AFFA-5E81D1D57728}"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1122363"/>
            <a:ext cx="6858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6B65CC4C-2A0C-458F-9B7A-99B6FE609523}"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52330DD6-B70D-4702-BCD2-94B57CFEC914}"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99AD2EB2-3D87-4888-9441-1811B5A69649}" type="slidenum">
              <a:rPr lang="en-US" altLang="zh-CN"/>
              <a:pPr>
                <a:defRPr/>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35097559-BFBF-4C11-A8DE-107E69858C88}" type="slidenum">
              <a:rPr lang="en-US" altLang="zh-CN"/>
              <a:pPr>
                <a:defRPr/>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F0BA71E9-E2E0-41D4-995B-A1194BC9C1FC}" type="slidenum">
              <a:rPr lang="en-US" altLang="zh-CN"/>
              <a:pPr>
                <a:defRPr/>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50A21830-BAE2-41B7-AFD0-86CC8F326497}" type="slidenum">
              <a:rPr lang="en-US" altLang="zh-CN"/>
              <a:pPr>
                <a:defRPr/>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D45A604F-F9BF-422A-B164-CFEDA2292B2D}" type="slidenum">
              <a:rPr lang="en-US" altLang="zh-CN"/>
              <a:pPr>
                <a:defRPr/>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19E90325-1BFA-47AF-995F-FC09832939CE}" type="slidenum">
              <a:rPr lang="en-US" altLang="zh-CN"/>
              <a:pPr>
                <a:defRPr/>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E0437FA7-CC9D-4B31-AAF8-2CCCCCD13E84}" type="slidenum">
              <a:rPr lang="en-US" altLang="zh-CN"/>
              <a:pPr>
                <a:defRPr/>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C6D6D82E-8545-45EF-AFCF-38CE56E00F7E}"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E303168E-3882-47F7-8054-78581DF2A1BE}"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4339"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71684"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lstStyle>
            <a:lvl1pPr>
              <a:defRPr sz="1400">
                <a:latin typeface="Arial" panose="020B0604020202020204" pitchFamily="34" charset="0"/>
                <a:ea typeface="宋体" panose="02010600030101010101" pitchFamily="2" charset="-122"/>
              </a:defRPr>
            </a:lvl1pPr>
          </a:lstStyle>
          <a:p>
            <a:pPr>
              <a:defRPr/>
            </a:pPr>
            <a:endParaRPr lang="en-US" altLang="zh-CN"/>
          </a:p>
        </p:txBody>
      </p:sp>
      <p:sp>
        <p:nvSpPr>
          <p:cNvPr id="71685"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lstStyle>
            <a:lvl1pPr algn="ctr">
              <a:defRPr sz="1400">
                <a:latin typeface="Arial" panose="020B0604020202020204" pitchFamily="34" charset="0"/>
                <a:ea typeface="宋体" panose="02010600030101010101" pitchFamily="2" charset="-122"/>
              </a:defRPr>
            </a:lvl1pPr>
          </a:lstStyle>
          <a:p>
            <a:pPr>
              <a:defRPr/>
            </a:pPr>
            <a:endParaRPr lang="en-US" altLang="zh-CN"/>
          </a:p>
        </p:txBody>
      </p:sp>
      <p:sp>
        <p:nvSpPr>
          <p:cNvPr id="71686"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ext uri="{91240B29-F687-4F45-9708-019B960494DF}"/>
            <a:ext uri="{AF507438-7753-43E0-B8FC-AC1667EBCBE1}"/>
          </a:extLst>
        </p:spPr>
        <p:txBody>
          <a:bodyPr vert="horz" wrap="square" lIns="91440" tIns="45720" rIns="91440" bIns="45720" numCol="1" anchor="t" anchorCtr="0" compatLnSpc="1"/>
          <a:lstStyle>
            <a:lvl1pPr algn="r">
              <a:defRPr sz="1400">
                <a:latin typeface="Arial" panose="020B0604020202020204" pitchFamily="34" charset="0"/>
                <a:ea typeface="宋体" panose="02010600030101010101" pitchFamily="2" charset="-122"/>
              </a:defRPr>
            </a:lvl1pPr>
          </a:lstStyle>
          <a:p>
            <a:pPr>
              <a:defRPr/>
            </a:pPr>
            <a:fld id="{CA6AE615-2BBA-4895-8003-B28B94412297}"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1.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文本框 1"/>
          <p:cNvSpPr txBox="1">
            <a:spLocks noChangeArrowheads="1"/>
          </p:cNvSpPr>
          <p:nvPr/>
        </p:nvSpPr>
        <p:spPr bwMode="auto">
          <a:xfrm>
            <a:off x="3492500" y="3213100"/>
            <a:ext cx="4751388" cy="417513"/>
          </a:xfrm>
          <a:prstGeom prst="rect">
            <a:avLst/>
          </a:prstGeom>
          <a:noFill/>
          <a:ln w="9525">
            <a:noFill/>
            <a:miter lim="800000"/>
            <a:headEnd/>
            <a:tailEnd/>
          </a:ln>
        </p:spPr>
        <p:txBody>
          <a:bodyPr>
            <a:spAutoFit/>
          </a:bodyPr>
          <a:lstStyle/>
          <a:p>
            <a:r>
              <a:rPr lang="zh-CN" altLang="en-US" sz="2000">
                <a:latin typeface="微软雅黑" pitchFamily="34" charset="-122"/>
                <a:sym typeface="微软雅黑" pitchFamily="34" charset="-122"/>
              </a:rPr>
              <a:t>         语文</a:t>
            </a:r>
            <a:r>
              <a:rPr lang="en-US" altLang="zh-CN" sz="2000">
                <a:latin typeface="微软雅黑" pitchFamily="34" charset="-122"/>
                <a:sym typeface="微软雅黑" pitchFamily="34" charset="-122"/>
              </a:rPr>
              <a:t>S</a:t>
            </a:r>
            <a:r>
              <a:rPr lang="zh-CN" altLang="en-US" sz="2000">
                <a:latin typeface="微软雅黑" pitchFamily="34" charset="-122"/>
                <a:sym typeface="微软雅黑" pitchFamily="34" charset="-122"/>
              </a:rPr>
              <a:t>版    六年级上</a:t>
            </a:r>
            <a:endParaRPr lang="zh-CN" altLang="en-US" sz="2000">
              <a:latin typeface="微软雅黑" pitchFamily="34" charset="-122"/>
              <a:ea typeface="微软雅黑" pitchFamily="34" charset="-122"/>
            </a:endParaRPr>
          </a:p>
        </p:txBody>
      </p:sp>
      <p:sp>
        <p:nvSpPr>
          <p:cNvPr id="27650" name="文本框 2"/>
          <p:cNvSpPr txBox="1">
            <a:spLocks noChangeArrowheads="1"/>
          </p:cNvSpPr>
          <p:nvPr/>
        </p:nvSpPr>
        <p:spPr bwMode="auto">
          <a:xfrm>
            <a:off x="3851275" y="1989138"/>
            <a:ext cx="3168650" cy="808037"/>
          </a:xfrm>
          <a:prstGeom prst="rect">
            <a:avLst/>
          </a:prstGeom>
          <a:noFill/>
          <a:ln w="9525">
            <a:noFill/>
            <a:miter lim="800000"/>
            <a:headEnd/>
            <a:tailEnd/>
          </a:ln>
        </p:spPr>
        <p:txBody>
          <a:bodyPr>
            <a:spAutoFit/>
          </a:bodyPr>
          <a:lstStyle/>
          <a:p>
            <a:pPr algn="ctr"/>
            <a:r>
              <a:rPr lang="zh-CN" altLang="en-US" sz="4400" b="1">
                <a:solidFill>
                  <a:srgbClr val="FF6600"/>
                </a:solidFill>
                <a:latin typeface="微软雅黑" pitchFamily="34" charset="-122"/>
                <a:ea typeface="微软雅黑" pitchFamily="34" charset="-122"/>
                <a:sym typeface="+mn-ea"/>
              </a:rPr>
              <a:t>鲁滨孙造船</a:t>
            </a:r>
            <a:endParaRPr lang="zh-CN" altLang="en-US" sz="4400" b="1">
              <a:solidFill>
                <a:srgbClr val="5F9B6A"/>
              </a:solidFill>
              <a:latin typeface="微软雅黑" pitchFamily="34" charset="-122"/>
              <a:ea typeface="微软雅黑" pitchFamily="34" charset="-122"/>
            </a:endParaRPr>
          </a:p>
        </p:txBody>
      </p:sp>
      <p:sp>
        <p:nvSpPr>
          <p:cNvPr id="7" name="矩形 6"/>
          <p:cNvSpPr/>
          <p:nvPr/>
        </p:nvSpPr>
        <p:spPr>
          <a:xfrm>
            <a:off x="0" y="0"/>
            <a:ext cx="9144000" cy="549275"/>
          </a:xfrm>
          <a:prstGeom prst="rect">
            <a:avLst/>
          </a:prstGeom>
          <a:solidFill>
            <a:srgbClr val="00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8" name="矩形 7"/>
          <p:cNvSpPr/>
          <p:nvPr/>
        </p:nvSpPr>
        <p:spPr>
          <a:xfrm>
            <a:off x="6804025" y="17463"/>
            <a:ext cx="2303463" cy="747712"/>
          </a:xfrm>
          <a:prstGeom prst="rect">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9" name="等腰三角形 8"/>
          <p:cNvSpPr/>
          <p:nvPr/>
        </p:nvSpPr>
        <p:spPr>
          <a:xfrm rot="10800000" flipH="1">
            <a:off x="6588125" y="484188"/>
            <a:ext cx="360363" cy="287337"/>
          </a:xfrm>
          <a:prstGeom prst="triangle">
            <a:avLst/>
          </a:prstGeom>
          <a:solidFill>
            <a:srgbClr val="0099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Line 2"/>
          <p:cNvSpPr>
            <a:spLocks noChangeShapeType="1"/>
          </p:cNvSpPr>
          <p:nvPr/>
        </p:nvSpPr>
        <p:spPr bwMode="auto">
          <a:xfrm flipH="1">
            <a:off x="7380288" y="1628775"/>
            <a:ext cx="0" cy="3384550"/>
          </a:xfrm>
          <a:prstGeom prst="line">
            <a:avLst/>
          </a:prstGeom>
          <a:noFill/>
          <a:ln w="57150">
            <a:solidFill>
              <a:schemeClr val="tx1"/>
            </a:solidFill>
            <a:round/>
            <a:headEnd/>
            <a:tailEnd/>
          </a:ln>
        </p:spPr>
        <p:txBody>
          <a:bodyPr/>
          <a:lstStyle/>
          <a:p>
            <a:endParaRPr lang="zh-CN" altLang="en-US"/>
          </a:p>
        </p:txBody>
      </p:sp>
      <p:sp>
        <p:nvSpPr>
          <p:cNvPr id="36866" name="Line 3"/>
          <p:cNvSpPr>
            <a:spLocks noChangeShapeType="1"/>
          </p:cNvSpPr>
          <p:nvPr/>
        </p:nvSpPr>
        <p:spPr bwMode="auto">
          <a:xfrm flipH="1" flipV="1">
            <a:off x="5867400" y="5013325"/>
            <a:ext cx="1512888" cy="0"/>
          </a:xfrm>
          <a:prstGeom prst="line">
            <a:avLst/>
          </a:prstGeom>
          <a:noFill/>
          <a:ln w="57150">
            <a:solidFill>
              <a:schemeClr val="tx1"/>
            </a:solidFill>
            <a:round/>
            <a:headEnd/>
            <a:tailEnd/>
          </a:ln>
        </p:spPr>
        <p:txBody>
          <a:bodyPr/>
          <a:lstStyle/>
          <a:p>
            <a:endParaRPr lang="zh-CN" altLang="en-US"/>
          </a:p>
        </p:txBody>
      </p:sp>
      <p:sp>
        <p:nvSpPr>
          <p:cNvPr id="36867" name="Line 4"/>
          <p:cNvSpPr>
            <a:spLocks noChangeShapeType="1"/>
          </p:cNvSpPr>
          <p:nvPr/>
        </p:nvSpPr>
        <p:spPr bwMode="auto">
          <a:xfrm flipV="1">
            <a:off x="5867400" y="1628775"/>
            <a:ext cx="0" cy="3384550"/>
          </a:xfrm>
          <a:prstGeom prst="line">
            <a:avLst/>
          </a:prstGeom>
          <a:noFill/>
          <a:ln w="57150">
            <a:solidFill>
              <a:schemeClr val="tx1"/>
            </a:solidFill>
            <a:round/>
            <a:headEnd/>
            <a:tailEnd/>
          </a:ln>
        </p:spPr>
        <p:txBody>
          <a:bodyPr/>
          <a:lstStyle/>
          <a:p>
            <a:endParaRPr lang="zh-CN" altLang="en-US"/>
          </a:p>
        </p:txBody>
      </p:sp>
      <p:sp>
        <p:nvSpPr>
          <p:cNvPr id="36868" name="Line 5"/>
          <p:cNvSpPr>
            <a:spLocks noChangeShapeType="1"/>
          </p:cNvSpPr>
          <p:nvPr/>
        </p:nvSpPr>
        <p:spPr bwMode="auto">
          <a:xfrm flipH="1" flipV="1">
            <a:off x="1619250" y="1628775"/>
            <a:ext cx="4248150" cy="0"/>
          </a:xfrm>
          <a:prstGeom prst="line">
            <a:avLst/>
          </a:prstGeom>
          <a:noFill/>
          <a:ln w="57150">
            <a:solidFill>
              <a:schemeClr val="tx1"/>
            </a:solidFill>
            <a:round/>
            <a:headEnd/>
            <a:tailEnd/>
          </a:ln>
        </p:spPr>
        <p:txBody>
          <a:bodyPr/>
          <a:lstStyle/>
          <a:p>
            <a:endParaRPr lang="zh-CN" altLang="en-US"/>
          </a:p>
        </p:txBody>
      </p:sp>
      <p:sp>
        <p:nvSpPr>
          <p:cNvPr id="36869" name="Line 6"/>
          <p:cNvSpPr>
            <a:spLocks noChangeShapeType="1"/>
          </p:cNvSpPr>
          <p:nvPr/>
        </p:nvSpPr>
        <p:spPr bwMode="auto">
          <a:xfrm flipH="1">
            <a:off x="4211638" y="2565400"/>
            <a:ext cx="0" cy="3960813"/>
          </a:xfrm>
          <a:prstGeom prst="line">
            <a:avLst/>
          </a:prstGeom>
          <a:noFill/>
          <a:ln w="57150">
            <a:solidFill>
              <a:schemeClr val="tx1"/>
            </a:solidFill>
            <a:round/>
            <a:headEnd/>
            <a:tailEnd/>
          </a:ln>
        </p:spPr>
        <p:txBody>
          <a:bodyPr/>
          <a:lstStyle/>
          <a:p>
            <a:endParaRPr lang="zh-CN" altLang="en-US"/>
          </a:p>
        </p:txBody>
      </p:sp>
      <p:sp>
        <p:nvSpPr>
          <p:cNvPr id="36870" name="Line 7"/>
          <p:cNvSpPr>
            <a:spLocks noChangeShapeType="1"/>
          </p:cNvSpPr>
          <p:nvPr/>
        </p:nvSpPr>
        <p:spPr bwMode="auto">
          <a:xfrm>
            <a:off x="8675688" y="1557338"/>
            <a:ext cx="1587" cy="4967287"/>
          </a:xfrm>
          <a:prstGeom prst="line">
            <a:avLst/>
          </a:prstGeom>
          <a:noFill/>
          <a:ln w="57150">
            <a:solidFill>
              <a:schemeClr val="tx1"/>
            </a:solidFill>
            <a:round/>
            <a:headEnd/>
            <a:tailEnd/>
          </a:ln>
        </p:spPr>
        <p:txBody>
          <a:bodyPr/>
          <a:lstStyle/>
          <a:p>
            <a:endParaRPr lang="zh-CN" altLang="en-US"/>
          </a:p>
        </p:txBody>
      </p:sp>
      <p:sp>
        <p:nvSpPr>
          <p:cNvPr id="36871" name="Line 8"/>
          <p:cNvSpPr>
            <a:spLocks noChangeShapeType="1"/>
          </p:cNvSpPr>
          <p:nvPr/>
        </p:nvSpPr>
        <p:spPr bwMode="auto">
          <a:xfrm flipH="1">
            <a:off x="4213225" y="6524625"/>
            <a:ext cx="4462463" cy="1588"/>
          </a:xfrm>
          <a:prstGeom prst="line">
            <a:avLst/>
          </a:prstGeom>
          <a:noFill/>
          <a:ln w="57150">
            <a:solidFill>
              <a:schemeClr val="tx1"/>
            </a:solidFill>
            <a:round/>
            <a:headEnd/>
            <a:tailEnd/>
          </a:ln>
        </p:spPr>
        <p:txBody>
          <a:bodyPr/>
          <a:lstStyle/>
          <a:p>
            <a:endParaRPr lang="zh-CN" altLang="en-US"/>
          </a:p>
        </p:txBody>
      </p:sp>
      <p:sp>
        <p:nvSpPr>
          <p:cNvPr id="36872" name="Line 9"/>
          <p:cNvSpPr>
            <a:spLocks noChangeShapeType="1"/>
          </p:cNvSpPr>
          <p:nvPr/>
        </p:nvSpPr>
        <p:spPr bwMode="auto">
          <a:xfrm flipH="1">
            <a:off x="2916238" y="2565400"/>
            <a:ext cx="1296987" cy="0"/>
          </a:xfrm>
          <a:prstGeom prst="line">
            <a:avLst/>
          </a:prstGeom>
          <a:noFill/>
          <a:ln w="57150">
            <a:solidFill>
              <a:schemeClr val="tx1"/>
            </a:solidFill>
            <a:round/>
            <a:headEnd/>
            <a:tailEnd/>
          </a:ln>
        </p:spPr>
        <p:txBody>
          <a:bodyPr/>
          <a:lstStyle/>
          <a:p>
            <a:endParaRPr lang="zh-CN" altLang="en-US"/>
          </a:p>
        </p:txBody>
      </p:sp>
      <p:sp>
        <p:nvSpPr>
          <p:cNvPr id="36873" name="Line 10"/>
          <p:cNvSpPr>
            <a:spLocks noChangeShapeType="1"/>
          </p:cNvSpPr>
          <p:nvPr/>
        </p:nvSpPr>
        <p:spPr bwMode="auto">
          <a:xfrm flipH="1">
            <a:off x="2916238" y="2565400"/>
            <a:ext cx="0" cy="3671888"/>
          </a:xfrm>
          <a:prstGeom prst="line">
            <a:avLst/>
          </a:prstGeom>
          <a:noFill/>
          <a:ln w="57150">
            <a:solidFill>
              <a:schemeClr val="tx1"/>
            </a:solidFill>
            <a:round/>
            <a:headEnd/>
            <a:tailEnd/>
          </a:ln>
        </p:spPr>
        <p:txBody>
          <a:bodyPr/>
          <a:lstStyle/>
          <a:p>
            <a:endParaRPr lang="zh-CN" altLang="en-US"/>
          </a:p>
        </p:txBody>
      </p:sp>
      <p:sp>
        <p:nvSpPr>
          <p:cNvPr id="36874" name="Line 11"/>
          <p:cNvSpPr>
            <a:spLocks noChangeShapeType="1"/>
          </p:cNvSpPr>
          <p:nvPr/>
        </p:nvSpPr>
        <p:spPr bwMode="auto">
          <a:xfrm flipH="1">
            <a:off x="179388" y="6237288"/>
            <a:ext cx="2736850" cy="1587"/>
          </a:xfrm>
          <a:prstGeom prst="line">
            <a:avLst/>
          </a:prstGeom>
          <a:noFill/>
          <a:ln w="57150">
            <a:solidFill>
              <a:schemeClr val="tx1"/>
            </a:solidFill>
            <a:round/>
            <a:headEnd/>
            <a:tailEnd/>
          </a:ln>
        </p:spPr>
        <p:txBody>
          <a:bodyPr/>
          <a:lstStyle/>
          <a:p>
            <a:endParaRPr lang="zh-CN" altLang="en-US"/>
          </a:p>
        </p:txBody>
      </p:sp>
      <p:sp>
        <p:nvSpPr>
          <p:cNvPr id="36875" name="Line 12"/>
          <p:cNvSpPr>
            <a:spLocks noChangeShapeType="1"/>
          </p:cNvSpPr>
          <p:nvPr/>
        </p:nvSpPr>
        <p:spPr bwMode="auto">
          <a:xfrm flipH="1">
            <a:off x="1619250" y="1628775"/>
            <a:ext cx="0" cy="3168650"/>
          </a:xfrm>
          <a:prstGeom prst="line">
            <a:avLst/>
          </a:prstGeom>
          <a:noFill/>
          <a:ln w="57150">
            <a:solidFill>
              <a:schemeClr val="tx1"/>
            </a:solidFill>
            <a:round/>
            <a:headEnd/>
            <a:tailEnd/>
          </a:ln>
        </p:spPr>
        <p:txBody>
          <a:bodyPr/>
          <a:lstStyle/>
          <a:p>
            <a:endParaRPr lang="zh-CN" altLang="en-US"/>
          </a:p>
        </p:txBody>
      </p:sp>
      <p:sp>
        <p:nvSpPr>
          <p:cNvPr id="36876" name="Line 13"/>
          <p:cNvSpPr>
            <a:spLocks noChangeShapeType="1"/>
          </p:cNvSpPr>
          <p:nvPr/>
        </p:nvSpPr>
        <p:spPr bwMode="auto">
          <a:xfrm flipH="1">
            <a:off x="107950" y="4868863"/>
            <a:ext cx="1511300" cy="1587"/>
          </a:xfrm>
          <a:prstGeom prst="line">
            <a:avLst/>
          </a:prstGeom>
          <a:noFill/>
          <a:ln w="57150">
            <a:solidFill>
              <a:schemeClr val="tx1"/>
            </a:solidFill>
            <a:round/>
            <a:headEnd/>
            <a:tailEnd/>
          </a:ln>
        </p:spPr>
        <p:txBody>
          <a:bodyPr/>
          <a:lstStyle/>
          <a:p>
            <a:endParaRPr lang="zh-CN" altLang="en-US"/>
          </a:p>
        </p:txBody>
      </p:sp>
      <p:sp>
        <p:nvSpPr>
          <p:cNvPr id="36877" name="AutoShape 14"/>
          <p:cNvSpPr>
            <a:spLocks noChangeArrowheads="1"/>
          </p:cNvSpPr>
          <p:nvPr/>
        </p:nvSpPr>
        <p:spPr bwMode="auto">
          <a:xfrm>
            <a:off x="7885113" y="2205038"/>
            <a:ext cx="431800" cy="576262"/>
          </a:xfrm>
          <a:prstGeom prst="downArrow">
            <a:avLst>
              <a:gd name="adj1" fmla="val 50000"/>
              <a:gd name="adj2" fmla="val 33364"/>
            </a:avLst>
          </a:prstGeom>
          <a:solidFill>
            <a:schemeClr val="accent1"/>
          </a:solidFill>
          <a:ln w="9525">
            <a:solidFill>
              <a:schemeClr val="tx1"/>
            </a:solidFill>
            <a:miter lim="800000"/>
            <a:headEnd/>
            <a:tailEnd/>
          </a:ln>
        </p:spPr>
        <p:txBody>
          <a:bodyPr vert="eaVert" anchor="ctr"/>
          <a:lstStyle/>
          <a:p>
            <a:endParaRPr lang="zh-CN" altLang="en-US"/>
          </a:p>
        </p:txBody>
      </p:sp>
      <p:sp>
        <p:nvSpPr>
          <p:cNvPr id="36878" name="AutoShape 15"/>
          <p:cNvSpPr>
            <a:spLocks noChangeArrowheads="1"/>
          </p:cNvSpPr>
          <p:nvPr/>
        </p:nvSpPr>
        <p:spPr bwMode="auto">
          <a:xfrm>
            <a:off x="107950" y="5229225"/>
            <a:ext cx="647700" cy="431800"/>
          </a:xfrm>
          <a:prstGeom prst="leftArrow">
            <a:avLst>
              <a:gd name="adj1" fmla="val 50000"/>
              <a:gd name="adj2" fmla="val 37431"/>
            </a:avLst>
          </a:prstGeom>
          <a:solidFill>
            <a:schemeClr val="accent1"/>
          </a:solidFill>
          <a:ln w="9525">
            <a:solidFill>
              <a:schemeClr val="tx1"/>
            </a:solidFill>
            <a:miter lim="800000"/>
            <a:headEnd/>
            <a:tailEnd/>
          </a:ln>
        </p:spPr>
        <p:txBody>
          <a:bodyPr anchor="ctr"/>
          <a:lstStyle/>
          <a:p>
            <a:endParaRPr lang="zh-CN" altLang="en-US"/>
          </a:p>
        </p:txBody>
      </p:sp>
      <p:sp>
        <p:nvSpPr>
          <p:cNvPr id="36879" name="Text Box 16"/>
          <p:cNvSpPr txBox="1">
            <a:spLocks noChangeArrowheads="1"/>
          </p:cNvSpPr>
          <p:nvPr/>
        </p:nvSpPr>
        <p:spPr bwMode="auto">
          <a:xfrm>
            <a:off x="7667625" y="3213100"/>
            <a:ext cx="1152525" cy="523875"/>
          </a:xfrm>
          <a:prstGeom prst="rect">
            <a:avLst/>
          </a:prstGeom>
          <a:noFill/>
          <a:ln w="9525">
            <a:noFill/>
            <a:miter lim="800000"/>
            <a:headEnd/>
            <a:tailEnd/>
          </a:ln>
        </p:spPr>
        <p:txBody>
          <a:bodyPr>
            <a:spAutoFit/>
          </a:bodyPr>
          <a:lstStyle/>
          <a:p>
            <a:r>
              <a:rPr lang="zh-CN" altLang="en-US" sz="2800">
                <a:latin typeface="微软雅黑" pitchFamily="34" charset="-122"/>
                <a:ea typeface="微软雅黑" pitchFamily="34" charset="-122"/>
              </a:rPr>
              <a:t>舢船</a:t>
            </a:r>
          </a:p>
        </p:txBody>
      </p:sp>
      <p:sp>
        <p:nvSpPr>
          <p:cNvPr id="36880" name="Text Box 17"/>
          <p:cNvSpPr txBox="1">
            <a:spLocks noChangeArrowheads="1"/>
          </p:cNvSpPr>
          <p:nvPr/>
        </p:nvSpPr>
        <p:spPr bwMode="auto">
          <a:xfrm>
            <a:off x="7596188" y="5157788"/>
            <a:ext cx="1152525" cy="646112"/>
          </a:xfrm>
          <a:prstGeom prst="rect">
            <a:avLst/>
          </a:prstGeom>
          <a:noFill/>
          <a:ln w="9525">
            <a:noFill/>
            <a:miter lim="800000"/>
            <a:headEnd/>
            <a:tailEnd/>
          </a:ln>
        </p:spPr>
        <p:txBody>
          <a:bodyPr>
            <a:spAutoFit/>
          </a:bodyPr>
          <a:lstStyle/>
          <a:p>
            <a:r>
              <a:rPr lang="zh-CN" altLang="en-US" sz="2800">
                <a:latin typeface="微软雅黑" pitchFamily="34" charset="-122"/>
                <a:ea typeface="微软雅黑" pitchFamily="34" charset="-122"/>
              </a:rPr>
              <a:t>小艇</a:t>
            </a:r>
            <a:r>
              <a:rPr lang="zh-CN" altLang="en-US" sz="3600"/>
              <a:t> </a:t>
            </a:r>
          </a:p>
        </p:txBody>
      </p:sp>
      <p:sp>
        <p:nvSpPr>
          <p:cNvPr id="36881" name="Text Box 18"/>
          <p:cNvSpPr txBox="1">
            <a:spLocks noChangeArrowheads="1"/>
          </p:cNvSpPr>
          <p:nvPr/>
        </p:nvSpPr>
        <p:spPr bwMode="auto">
          <a:xfrm>
            <a:off x="4643438" y="5373688"/>
            <a:ext cx="1296987" cy="954087"/>
          </a:xfrm>
          <a:prstGeom prst="rect">
            <a:avLst/>
          </a:prstGeom>
          <a:noFill/>
          <a:ln w="9525">
            <a:noFill/>
            <a:miter lim="800000"/>
            <a:headEnd/>
            <a:tailEnd/>
          </a:ln>
        </p:spPr>
        <p:txBody>
          <a:bodyPr>
            <a:spAutoFit/>
          </a:bodyPr>
          <a:lstStyle/>
          <a:p>
            <a:r>
              <a:rPr lang="zh-CN" altLang="en-US" sz="2800">
                <a:latin typeface="微软雅黑" pitchFamily="34" charset="-122"/>
                <a:ea typeface="微软雅黑" pitchFamily="34" charset="-122"/>
              </a:rPr>
              <a:t>杠杆</a:t>
            </a:r>
            <a:endParaRPr lang="en-US" altLang="zh-CN" sz="2800">
              <a:latin typeface="微软雅黑" pitchFamily="34" charset="-122"/>
              <a:ea typeface="微软雅黑" pitchFamily="34" charset="-122"/>
            </a:endParaRPr>
          </a:p>
          <a:p>
            <a:endParaRPr lang="en-US" altLang="zh-CN" sz="2800">
              <a:latin typeface="微软雅黑" pitchFamily="34" charset="-122"/>
              <a:ea typeface="微软雅黑" pitchFamily="34" charset="-122"/>
            </a:endParaRPr>
          </a:p>
        </p:txBody>
      </p:sp>
      <p:sp>
        <p:nvSpPr>
          <p:cNvPr id="36882" name="Text Box 20"/>
          <p:cNvSpPr txBox="1">
            <a:spLocks noChangeArrowheads="1"/>
          </p:cNvSpPr>
          <p:nvPr/>
        </p:nvSpPr>
        <p:spPr bwMode="auto">
          <a:xfrm>
            <a:off x="4716463" y="1989138"/>
            <a:ext cx="1295400" cy="954087"/>
          </a:xfrm>
          <a:prstGeom prst="rect">
            <a:avLst/>
          </a:prstGeom>
          <a:noFill/>
          <a:ln w="9525">
            <a:noFill/>
            <a:miter lim="800000"/>
            <a:headEnd/>
            <a:tailEnd/>
          </a:ln>
        </p:spPr>
        <p:txBody>
          <a:bodyPr>
            <a:spAutoFit/>
          </a:bodyPr>
          <a:lstStyle/>
          <a:p>
            <a:r>
              <a:rPr lang="zh-CN" altLang="en-US" sz="2800">
                <a:latin typeface="微软雅黑" pitchFamily="34" charset="-122"/>
                <a:ea typeface="微软雅黑" pitchFamily="34" charset="-122"/>
              </a:rPr>
              <a:t>荒谬</a:t>
            </a:r>
            <a:endParaRPr lang="en-US" altLang="zh-CN" sz="2800">
              <a:latin typeface="微软雅黑" pitchFamily="34" charset="-122"/>
              <a:ea typeface="微软雅黑" pitchFamily="34" charset="-122"/>
            </a:endParaRPr>
          </a:p>
          <a:p>
            <a:endParaRPr lang="en-US" altLang="zh-CN" sz="2800">
              <a:latin typeface="微软雅黑" pitchFamily="34" charset="-122"/>
              <a:ea typeface="微软雅黑" pitchFamily="34" charset="-122"/>
            </a:endParaRPr>
          </a:p>
        </p:txBody>
      </p:sp>
      <p:sp>
        <p:nvSpPr>
          <p:cNvPr id="36883" name="Text Box 21"/>
          <p:cNvSpPr txBox="1">
            <a:spLocks noChangeArrowheads="1"/>
          </p:cNvSpPr>
          <p:nvPr/>
        </p:nvSpPr>
        <p:spPr bwMode="auto">
          <a:xfrm>
            <a:off x="1763713" y="1916113"/>
            <a:ext cx="2447925" cy="523875"/>
          </a:xfrm>
          <a:prstGeom prst="rect">
            <a:avLst/>
          </a:prstGeom>
          <a:noFill/>
          <a:ln w="9525">
            <a:noFill/>
            <a:miter lim="800000"/>
            <a:headEnd/>
            <a:tailEnd/>
          </a:ln>
        </p:spPr>
        <p:txBody>
          <a:bodyPr>
            <a:spAutoFit/>
          </a:bodyPr>
          <a:lstStyle/>
          <a:p>
            <a:r>
              <a:rPr lang="zh-CN" altLang="en-US" sz="2800">
                <a:latin typeface="微软雅黑" pitchFamily="34" charset="-122"/>
                <a:ea typeface="微软雅黑" pitchFamily="34" charset="-122"/>
              </a:rPr>
              <a:t>微不足道</a:t>
            </a:r>
            <a:endParaRPr lang="en-US" altLang="zh-CN" sz="2800">
              <a:latin typeface="微软雅黑" pitchFamily="34" charset="-122"/>
              <a:ea typeface="微软雅黑" pitchFamily="34" charset="-122"/>
            </a:endParaRPr>
          </a:p>
        </p:txBody>
      </p:sp>
      <p:sp>
        <p:nvSpPr>
          <p:cNvPr id="36884" name="Text Box 23"/>
          <p:cNvSpPr txBox="1">
            <a:spLocks noChangeArrowheads="1"/>
          </p:cNvSpPr>
          <p:nvPr/>
        </p:nvSpPr>
        <p:spPr bwMode="auto">
          <a:xfrm>
            <a:off x="250825" y="5661025"/>
            <a:ext cx="2449513" cy="523875"/>
          </a:xfrm>
          <a:prstGeom prst="rect">
            <a:avLst/>
          </a:prstGeom>
          <a:noFill/>
          <a:ln w="9525">
            <a:noFill/>
            <a:miter lim="800000"/>
            <a:headEnd/>
            <a:tailEnd/>
          </a:ln>
        </p:spPr>
        <p:txBody>
          <a:bodyPr>
            <a:spAutoFit/>
          </a:bodyPr>
          <a:lstStyle/>
          <a:p>
            <a:r>
              <a:rPr lang="zh-CN" altLang="en-US" sz="2800">
                <a:latin typeface="微软雅黑" pitchFamily="34" charset="-122"/>
                <a:ea typeface="微软雅黑" pitchFamily="34" charset="-122"/>
              </a:rPr>
              <a:t>白费心思</a:t>
            </a:r>
            <a:endParaRPr lang="en-US" altLang="zh-CN" sz="2800">
              <a:latin typeface="微软雅黑" pitchFamily="34" charset="-122"/>
              <a:ea typeface="微软雅黑" pitchFamily="34" charset="-122"/>
            </a:endParaRPr>
          </a:p>
        </p:txBody>
      </p:sp>
      <p:pic>
        <p:nvPicPr>
          <p:cNvPr id="11288" name="Picture 24" descr="2319166_101112008_2"/>
          <p:cNvPicPr>
            <a:picLocks noChangeAspect="1" noChangeArrowheads="1"/>
          </p:cNvPicPr>
          <p:nvPr/>
        </p:nvPicPr>
        <p:blipFill>
          <a:blip r:embed="rId2"/>
          <a:srcRect/>
          <a:stretch>
            <a:fillRect/>
          </a:stretch>
        </p:blipFill>
        <p:spPr bwMode="auto">
          <a:xfrm>
            <a:off x="7596188" y="981075"/>
            <a:ext cx="720725" cy="989013"/>
          </a:xfrm>
          <a:prstGeom prst="rect">
            <a:avLst/>
          </a:prstGeom>
          <a:noFill/>
          <a:ln w="9525">
            <a:noFill/>
            <a:miter lim="800000"/>
            <a:headEnd/>
            <a:tailEnd/>
          </a:ln>
        </p:spPr>
      </p:pic>
      <p:pic>
        <p:nvPicPr>
          <p:cNvPr id="11289" name="Picture 25" descr="2319166_101112008_2"/>
          <p:cNvPicPr>
            <a:picLocks noChangeAspect="1" noChangeArrowheads="1"/>
          </p:cNvPicPr>
          <p:nvPr/>
        </p:nvPicPr>
        <p:blipFill>
          <a:blip r:embed="rId3"/>
          <a:srcRect/>
          <a:stretch>
            <a:fillRect/>
          </a:stretch>
        </p:blipFill>
        <p:spPr bwMode="auto">
          <a:xfrm>
            <a:off x="4787900" y="2565400"/>
            <a:ext cx="720725" cy="990600"/>
          </a:xfrm>
          <a:prstGeom prst="rect">
            <a:avLst/>
          </a:prstGeom>
          <a:noFill/>
          <a:ln w="9525">
            <a:noFill/>
            <a:miter lim="800000"/>
            <a:headEnd/>
            <a:tailEnd/>
          </a:ln>
        </p:spPr>
      </p:pic>
      <p:pic>
        <p:nvPicPr>
          <p:cNvPr id="11290" name="Picture 26" descr="2319166_101112008_2"/>
          <p:cNvPicPr>
            <a:picLocks noChangeAspect="1" noChangeArrowheads="1"/>
          </p:cNvPicPr>
          <p:nvPr/>
        </p:nvPicPr>
        <p:blipFill>
          <a:blip r:embed="rId4"/>
          <a:srcRect/>
          <a:stretch>
            <a:fillRect/>
          </a:stretch>
        </p:blipFill>
        <p:spPr bwMode="auto">
          <a:xfrm>
            <a:off x="1979613" y="4868863"/>
            <a:ext cx="720725" cy="990600"/>
          </a:xfrm>
          <a:prstGeom prst="rect">
            <a:avLst/>
          </a:prstGeom>
          <a:noFill/>
          <a:ln w="9525">
            <a:noFill/>
            <a:miter lim="800000"/>
            <a:headEnd/>
            <a:tailEnd/>
          </a:ln>
        </p:spPr>
      </p:pic>
      <p:sp>
        <p:nvSpPr>
          <p:cNvPr id="36888" name="矩形 2"/>
          <p:cNvSpPr>
            <a:spLocks noChangeArrowheads="1"/>
          </p:cNvSpPr>
          <p:nvPr/>
        </p:nvSpPr>
        <p:spPr bwMode="auto">
          <a:xfrm>
            <a:off x="179388" y="908050"/>
            <a:ext cx="2963862" cy="647700"/>
          </a:xfrm>
          <a:prstGeom prst="rect">
            <a:avLst/>
          </a:prstGeom>
          <a:noFill/>
          <a:ln w="9525">
            <a:noFill/>
            <a:miter lim="800000"/>
            <a:headEnd/>
            <a:tailEnd/>
          </a:ln>
        </p:spPr>
        <p:txBody>
          <a:bodyPr wrap="none">
            <a:spAutoFit/>
          </a:bodyPr>
          <a:lstStyle/>
          <a:p>
            <a:r>
              <a:rPr lang="zh-CN" altLang="zh-CN" sz="3600" b="1">
                <a:solidFill>
                  <a:srgbClr val="FF6600"/>
                </a:solidFill>
                <a:latin typeface="黑体" pitchFamily="49" charset="-122"/>
                <a:ea typeface="黑体" pitchFamily="49" charset="-122"/>
              </a:rPr>
              <a:t>【</a:t>
            </a:r>
            <a:r>
              <a:rPr lang="zh-CN" altLang="en-US" sz="3600" b="1">
                <a:solidFill>
                  <a:srgbClr val="FF6600"/>
                </a:solidFill>
                <a:latin typeface="黑体" pitchFamily="49" charset="-122"/>
                <a:ea typeface="黑体" pitchFamily="49" charset="-122"/>
              </a:rPr>
              <a:t>生字认知</a:t>
            </a:r>
            <a:r>
              <a:rPr lang="zh-CN" altLang="zh-CN" sz="3600" b="1">
                <a:solidFill>
                  <a:srgbClr val="FF6600"/>
                </a:solidFill>
                <a:latin typeface="黑体" pitchFamily="49" charset="-122"/>
                <a:ea typeface="黑体" pitchFamily="49" charset="-122"/>
              </a:rPr>
              <a:t>】</a:t>
            </a:r>
            <a:endParaRPr lang="en-US" altLang="zh-CN" sz="3600" b="1">
              <a:solidFill>
                <a:srgbClr val="FF6600"/>
              </a:solidFill>
              <a:latin typeface="黑体" pitchFamily="49" charset="-122"/>
              <a:ea typeface="黑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1.38889E-6 0.00393 L -1.38889E-6 0.31898 " pathEditMode="relative" rAng="0" ptsTypes="AA">
                                      <p:cBhvr>
                                        <p:cTn id="6" dur="2000" fill="hold"/>
                                        <p:tgtEl>
                                          <p:spTgt spid="11288"/>
                                        </p:tgtEl>
                                        <p:attrNameLst>
                                          <p:attrName>ppt_x</p:attrName>
                                          <p:attrName>ppt_y</p:attrName>
                                        </p:attrNameLst>
                                      </p:cBhvr>
                                      <p:rCtr x="0" y="157"/>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1.38889E-6 0.31898 L -1.38889E-6 0.65509 " pathEditMode="relative" rAng="0" ptsTypes="AA">
                                      <p:cBhvr>
                                        <p:cTn id="10" dur="2000" fill="hold"/>
                                        <p:tgtEl>
                                          <p:spTgt spid="11288"/>
                                        </p:tgtEl>
                                        <p:attrNameLst>
                                          <p:attrName>ppt_x</p:attrName>
                                          <p:attrName>ppt_y</p:attrName>
                                        </p:attrNameLst>
                                      </p:cBhvr>
                                      <p:rCtr x="0" y="168"/>
                                    </p:animMotion>
                                  </p:childTnLst>
                                </p:cTn>
                              </p:par>
                            </p:childTnLst>
                          </p:cTn>
                        </p:par>
                      </p:childTnLst>
                    </p:cTn>
                  </p:par>
                  <p:par>
                    <p:cTn id="11" fill="hold">
                      <p:stCondLst>
                        <p:cond delay="indefinite"/>
                      </p:stCondLst>
                      <p:childTnLst>
                        <p:par>
                          <p:cTn id="12" fill="hold">
                            <p:stCondLst>
                              <p:cond delay="0"/>
                            </p:stCondLst>
                            <p:childTnLst>
                              <p:par>
                                <p:cTn id="13" presetID="35" presetClass="path" presetSubtype="0" accel="50000" decel="50000" fill="hold" nodeType="clickEffect">
                                  <p:stCondLst>
                                    <p:cond delay="0"/>
                                  </p:stCondLst>
                                  <p:childTnLst>
                                    <p:animMotion origin="layout" path="M 1.11111E-6 0.65509 L -0.33872 0.65254 " pathEditMode="relative" rAng="0" ptsTypes="AA">
                                      <p:cBhvr>
                                        <p:cTn id="14" dur="2000" fill="hold"/>
                                        <p:tgtEl>
                                          <p:spTgt spid="11288"/>
                                        </p:tgtEl>
                                        <p:attrNameLst>
                                          <p:attrName>ppt_x</p:attrName>
                                          <p:attrName>ppt_y</p:attrName>
                                        </p:attrNameLst>
                                      </p:cBhvr>
                                      <p:rCtr x="-169" y="-1"/>
                                    </p:animMotion>
                                  </p:childTnLst>
                                </p:cTn>
                              </p:par>
                            </p:childTnLst>
                          </p:cTn>
                        </p:par>
                      </p:childTnLst>
                    </p:cTn>
                  </p:par>
                  <p:par>
                    <p:cTn id="15" fill="hold">
                      <p:stCondLst>
                        <p:cond delay="indefinite"/>
                      </p:stCondLst>
                      <p:childTnLst>
                        <p:par>
                          <p:cTn id="16" fill="hold">
                            <p:stCondLst>
                              <p:cond delay="0"/>
                            </p:stCondLst>
                            <p:childTnLst>
                              <p:par>
                                <p:cTn id="17" presetID="64" presetClass="path" presetSubtype="0" accel="50000" decel="50000" fill="hold" nodeType="clickEffect">
                                  <p:stCondLst>
                                    <p:cond delay="0"/>
                                  </p:stCondLst>
                                  <p:childTnLst>
                                    <p:animMotion origin="layout" path="M -0.33872 0.65255 L -0.33872 0.30972 " pathEditMode="relative" rAng="0" ptsTypes="AA">
                                      <p:cBhvr>
                                        <p:cTn id="18" dur="2000" fill="hold"/>
                                        <p:tgtEl>
                                          <p:spTgt spid="11288"/>
                                        </p:tgtEl>
                                        <p:attrNameLst>
                                          <p:attrName>ppt_x</p:attrName>
                                          <p:attrName>ppt_y</p:attrName>
                                        </p:attrNameLst>
                                      </p:cBhvr>
                                      <p:rCtr x="0" y="-172"/>
                                    </p:animMotion>
                                  </p:childTnLst>
                                  <p:subTnLst>
                                    <p:set>
                                      <p:cBhvr override="childStyle">
                                        <p:cTn dur="1" fill="hold" display="0" masterRel="sameClick" afterEffect="1">
                                          <p:stCondLst>
                                            <p:cond evt="end" delay="0">
                                              <p:tn val="17"/>
                                            </p:cond>
                                          </p:stCondLst>
                                        </p:cTn>
                                        <p:tgtEl>
                                          <p:spTgt spid="11288"/>
                                        </p:tgtEl>
                                        <p:attrNameLst>
                                          <p:attrName>style.visibility</p:attrName>
                                        </p:attrNameLst>
                                      </p:cBhvr>
                                      <p:to>
                                        <p:strVal val="hidden"/>
                                      </p:to>
                                    </p:set>
                                  </p:subTnLst>
                                </p:cTn>
                              </p:par>
                            </p:childTnLst>
                          </p:cTn>
                        </p:par>
                        <p:par>
                          <p:cTn id="19" fill="hold">
                            <p:stCondLst>
                              <p:cond delay="2000"/>
                            </p:stCondLst>
                            <p:childTnLst>
                              <p:par>
                                <p:cTn id="20" presetID="1" presetClass="entr" presetSubtype="0" fill="hold" nodeType="afterEffect">
                                  <p:stCondLst>
                                    <p:cond delay="0"/>
                                  </p:stCondLst>
                                  <p:childTnLst>
                                    <p:set>
                                      <p:cBhvr>
                                        <p:cTn id="21" dur="1" fill="hold">
                                          <p:stCondLst>
                                            <p:cond delay="0"/>
                                          </p:stCondLst>
                                        </p:cTn>
                                        <p:tgtEl>
                                          <p:spTgt spid="11289"/>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64" presetClass="path" presetSubtype="0" accel="50000" decel="50000" fill="hold" nodeType="clickEffect">
                                  <p:stCondLst>
                                    <p:cond delay="0"/>
                                  </p:stCondLst>
                                  <p:childTnLst>
                                    <p:animMotion origin="layout" path="M -0.00399 -0.05648 L -1.38889E-6 -0.11482 " pathEditMode="relative" rAng="0" ptsTypes="AA">
                                      <p:cBhvr>
                                        <p:cTn id="25" dur="2000" fill="hold"/>
                                        <p:tgtEl>
                                          <p:spTgt spid="11289"/>
                                        </p:tgtEl>
                                        <p:attrNameLst>
                                          <p:attrName>ppt_x</p:attrName>
                                          <p:attrName>ppt_y</p:attrName>
                                        </p:attrNameLst>
                                      </p:cBhvr>
                                      <p:rCtr x="2" y="-29"/>
                                    </p:animMotion>
                                  </p:childTnLst>
                                </p:cTn>
                              </p:par>
                            </p:childTnLst>
                          </p:cTn>
                        </p:par>
                      </p:childTnLst>
                    </p:cTn>
                  </p:par>
                  <p:par>
                    <p:cTn id="26" fill="hold">
                      <p:stCondLst>
                        <p:cond delay="indefinite"/>
                      </p:stCondLst>
                      <p:childTnLst>
                        <p:par>
                          <p:cTn id="27" fill="hold">
                            <p:stCondLst>
                              <p:cond delay="0"/>
                            </p:stCondLst>
                            <p:childTnLst>
                              <p:par>
                                <p:cTn id="28" presetID="42" presetClass="path" presetSubtype="0" accel="50000" decel="50000" fill="hold" nodeType="clickEffect">
                                  <p:stCondLst>
                                    <p:cond delay="0"/>
                                  </p:stCondLst>
                                  <p:childTnLst>
                                    <p:animMotion origin="layout" path="M -4.72222E-6 -0.11482 L -0.29131 -0.11435 " pathEditMode="relative" rAng="0" ptsTypes="AA">
                                      <p:cBhvr>
                                        <p:cTn id="29" dur="2000" fill="hold"/>
                                        <p:tgtEl>
                                          <p:spTgt spid="11289"/>
                                        </p:tgtEl>
                                        <p:attrNameLst>
                                          <p:attrName>ppt_x</p:attrName>
                                          <p:attrName>ppt_y</p:attrName>
                                        </p:attrNameLst>
                                      </p:cBhvr>
                                      <p:rCtr x="-146" y="0"/>
                                    </p:animMotion>
                                  </p:childTnLst>
                                </p:cTn>
                              </p:par>
                            </p:childTnLst>
                          </p:cTn>
                        </p:par>
                      </p:childTnLst>
                    </p:cTn>
                  </p:par>
                  <p:par>
                    <p:cTn id="30" fill="hold">
                      <p:stCondLst>
                        <p:cond delay="indefinite"/>
                      </p:stCondLst>
                      <p:childTnLst>
                        <p:par>
                          <p:cTn id="31" fill="hold">
                            <p:stCondLst>
                              <p:cond delay="0"/>
                            </p:stCondLst>
                            <p:childTnLst>
                              <p:par>
                                <p:cTn id="32" presetID="42" presetClass="path" presetSubtype="0" accel="50000" decel="50000" fill="hold" nodeType="clickEffect">
                                  <p:stCondLst>
                                    <p:cond delay="0"/>
                                  </p:stCondLst>
                                  <p:childTnLst>
                                    <p:animMotion origin="layout" path="M -0.29132 -0.11436 L -0.29132 0.03194 " pathEditMode="relative" rAng="0" ptsTypes="AA">
                                      <p:cBhvr>
                                        <p:cTn id="33" dur="2000" fill="hold"/>
                                        <p:tgtEl>
                                          <p:spTgt spid="11289"/>
                                        </p:tgtEl>
                                        <p:attrNameLst>
                                          <p:attrName>ppt_x</p:attrName>
                                          <p:attrName>ppt_y</p:attrName>
                                        </p:attrNameLst>
                                      </p:cBhvr>
                                      <p:rCtr x="0" y="73"/>
                                    </p:animMotion>
                                  </p:childTnLst>
                                </p:cTn>
                              </p:par>
                            </p:childTnLst>
                          </p:cTn>
                        </p:par>
                      </p:childTnLst>
                    </p:cTn>
                  </p:par>
                  <p:par>
                    <p:cTn id="34" fill="hold">
                      <p:stCondLst>
                        <p:cond delay="indefinite"/>
                      </p:stCondLst>
                      <p:childTnLst>
                        <p:par>
                          <p:cTn id="35" fill="hold">
                            <p:stCondLst>
                              <p:cond delay="0"/>
                            </p:stCondLst>
                            <p:childTnLst>
                              <p:par>
                                <p:cTn id="36" presetID="35" presetClass="path" presetSubtype="0" accel="50000" decel="50000" fill="hold" nodeType="clickEffect">
                                  <p:stCondLst>
                                    <p:cond delay="0"/>
                                  </p:stCondLst>
                                  <p:childTnLst>
                                    <p:animMotion origin="layout" path="M -0.29132 0.03194 L -0.2993 0.2743 " pathEditMode="relative" rAng="0" ptsTypes="AA">
                                      <p:cBhvr>
                                        <p:cTn id="37" dur="2000" fill="hold"/>
                                        <p:tgtEl>
                                          <p:spTgt spid="11289"/>
                                        </p:tgtEl>
                                        <p:attrNameLst>
                                          <p:attrName>ppt_x</p:attrName>
                                          <p:attrName>ppt_y</p:attrName>
                                        </p:attrNameLst>
                                      </p:cBhvr>
                                      <p:rCtr x="-4" y="121"/>
                                    </p:animMotion>
                                  </p:childTnLst>
                                  <p:subTnLst>
                                    <p:set>
                                      <p:cBhvr override="childStyle">
                                        <p:cTn dur="1" fill="hold" display="0" masterRel="sameClick" afterEffect="1">
                                          <p:stCondLst>
                                            <p:cond evt="end" delay="0">
                                              <p:tn val="36"/>
                                            </p:cond>
                                          </p:stCondLst>
                                        </p:cTn>
                                        <p:tgtEl>
                                          <p:spTgt spid="11289"/>
                                        </p:tgtEl>
                                        <p:attrNameLst>
                                          <p:attrName>style.visibility</p:attrName>
                                        </p:attrNameLst>
                                      </p:cBhvr>
                                      <p:to>
                                        <p:strVal val="hidden"/>
                                      </p:to>
                                    </p:set>
                                  </p:subTnLst>
                                </p:cTn>
                              </p:par>
                            </p:childTnLst>
                          </p:cTn>
                        </p:par>
                        <p:par>
                          <p:cTn id="38" fill="hold">
                            <p:stCondLst>
                              <p:cond delay="2000"/>
                            </p:stCondLst>
                            <p:childTnLst>
                              <p:par>
                                <p:cTn id="39" presetID="1" presetClass="entr" presetSubtype="0" fill="hold" nodeType="afterEffect">
                                  <p:stCondLst>
                                    <p:cond delay="0"/>
                                  </p:stCondLst>
                                  <p:childTnLst>
                                    <p:set>
                                      <p:cBhvr>
                                        <p:cTn id="40" dur="1" fill="hold">
                                          <p:stCondLst>
                                            <p:cond delay="0"/>
                                          </p:stCondLst>
                                        </p:cTn>
                                        <p:tgtEl>
                                          <p:spTgt spid="11290"/>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35" presetClass="path" presetSubtype="0" accel="50000" decel="50000" fill="hold" nodeType="clickEffect">
                                  <p:stCondLst>
                                    <p:cond delay="0"/>
                                  </p:stCondLst>
                                  <p:childTnLst>
                                    <p:animMotion origin="layout" path="M -0.007777 0.010278 L -0.157361 0.010278 " pathEditMode="relative" rAng="0" ptsTypes="">
                                      <p:cBhvr>
                                        <p:cTn id="44" dur="2000" fill="hold"/>
                                        <p:tgtEl>
                                          <p:spTgt spid="11290"/>
                                        </p:tgtEl>
                                        <p:attrNameLst>
                                          <p:attrName>ppt_x</p:attrName>
                                          <p:attrName>ppt_y</p:attrName>
                                        </p:attrNameLst>
                                      </p:cBhvr>
                                      <p:rCtr x="-74"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理解词语"/>
          <p:cNvPicPr>
            <a:picLocks noChangeAspect="1" noChangeArrowheads="1"/>
          </p:cNvPicPr>
          <p:nvPr/>
        </p:nvPicPr>
        <p:blipFill>
          <a:blip r:embed="rId2"/>
          <a:srcRect/>
          <a:stretch>
            <a:fillRect/>
          </a:stretch>
        </p:blipFill>
        <p:spPr bwMode="auto">
          <a:xfrm>
            <a:off x="395288" y="1196975"/>
            <a:ext cx="1800225" cy="1727200"/>
          </a:xfrm>
          <a:prstGeom prst="rect">
            <a:avLst/>
          </a:prstGeom>
          <a:noFill/>
          <a:ln w="9525">
            <a:noFill/>
            <a:miter lim="800000"/>
            <a:headEnd/>
            <a:tailEnd/>
          </a:ln>
        </p:spPr>
      </p:pic>
      <p:sp>
        <p:nvSpPr>
          <p:cNvPr id="3" name="Rectangle 3"/>
          <p:cNvSpPr>
            <a:spLocks noChangeArrowheads="1"/>
          </p:cNvSpPr>
          <p:nvPr/>
        </p:nvSpPr>
        <p:spPr bwMode="auto">
          <a:xfrm>
            <a:off x="2071688" y="1571625"/>
            <a:ext cx="6696075" cy="4540250"/>
          </a:xfrm>
          <a:prstGeom prst="rect">
            <a:avLst/>
          </a:prstGeom>
          <a:noFill/>
          <a:ln w="9525">
            <a:noFill/>
            <a:miter lim="800000"/>
            <a:headEnd/>
            <a:tailEnd/>
          </a:ln>
        </p:spPr>
        <p:txBody>
          <a:bodyPr>
            <a:spAutoFit/>
          </a:bodyPr>
          <a:lstStyle/>
          <a:p>
            <a:pPr>
              <a:lnSpc>
                <a:spcPct val="150000"/>
              </a:lnSpc>
            </a:pPr>
            <a:r>
              <a:rPr lang="zh-CN" altLang="en-US" sz="2800">
                <a:solidFill>
                  <a:srgbClr val="FF0000"/>
                </a:solidFill>
                <a:latin typeface="微软雅黑" pitchFamily="34" charset="-122"/>
                <a:ea typeface="微软雅黑" pitchFamily="34" charset="-122"/>
              </a:rPr>
              <a:t>舢：</a:t>
            </a:r>
            <a:r>
              <a:rPr lang="zh-CN" altLang="en-US" sz="2800">
                <a:latin typeface="微软雅黑" pitchFamily="34" charset="-122"/>
                <a:ea typeface="微软雅黑" pitchFamily="34" charset="-122"/>
              </a:rPr>
              <a:t>近海或江河上用桨划的小船，一船只能坐两三个人；海军用的较窄而长，一般可坐十人左右。也叫“三板”、“舢板”。</a:t>
            </a:r>
          </a:p>
          <a:p>
            <a:pPr>
              <a:lnSpc>
                <a:spcPct val="150000"/>
              </a:lnSpc>
            </a:pPr>
            <a:r>
              <a:rPr lang="zh-CN" altLang="en-US" sz="2800">
                <a:solidFill>
                  <a:srgbClr val="FF0000"/>
                </a:solidFill>
                <a:latin typeface="微软雅黑" pitchFamily="34" charset="-122"/>
                <a:ea typeface="微软雅黑" pitchFamily="34" charset="-122"/>
              </a:rPr>
              <a:t>艇：</a:t>
            </a:r>
            <a:r>
              <a:rPr lang="zh-CN" altLang="en-US" sz="2800">
                <a:latin typeface="微软雅黑" pitchFamily="34" charset="-122"/>
                <a:ea typeface="微软雅黑" pitchFamily="34" charset="-122"/>
              </a:rPr>
              <a:t>指比较轻便的船，如游艇，救生艇等。也有称大船为艇的，如潜水艇等。</a:t>
            </a:r>
          </a:p>
          <a:p>
            <a:pPr>
              <a:lnSpc>
                <a:spcPct val="150000"/>
              </a:lnSpc>
            </a:pPr>
            <a:r>
              <a:rPr lang="zh-CN" altLang="en-US" sz="2800">
                <a:solidFill>
                  <a:srgbClr val="FF0000"/>
                </a:solidFill>
                <a:latin typeface="微软雅黑" pitchFamily="34" charset="-122"/>
                <a:ea typeface="微软雅黑" pitchFamily="34" charset="-122"/>
              </a:rPr>
              <a:t>杠杆：</a:t>
            </a:r>
            <a:r>
              <a:rPr lang="zh-CN" altLang="en-US" sz="2800">
                <a:latin typeface="微软雅黑" pitchFamily="34" charset="-122"/>
                <a:ea typeface="微软雅黑" pitchFamily="34" charset="-122"/>
              </a:rPr>
              <a:t>一种简单机械，是一个能绕着固定点作为轴来转动的杆。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1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Scale>
                                      <p:cBhvr>
                                        <p:cTn id="12"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gtEl>
                                        <p:attrNameLst>
                                          <p:attrName>ppt_x</p:attrName>
                                          <p:attrName>ppt_y</p:attrName>
                                        </p:attrNameLst>
                                      </p:cBhvr>
                                    </p:animMotion>
                                    <p:animEffect transition="in" filter="fade">
                                      <p:cBhvr>
                                        <p:cTn id="14"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理解词语"/>
          <p:cNvPicPr>
            <a:picLocks noChangeAspect="1" noChangeArrowheads="1"/>
          </p:cNvPicPr>
          <p:nvPr/>
        </p:nvPicPr>
        <p:blipFill>
          <a:blip r:embed="rId2"/>
          <a:srcRect/>
          <a:stretch>
            <a:fillRect/>
          </a:stretch>
        </p:blipFill>
        <p:spPr bwMode="auto">
          <a:xfrm>
            <a:off x="395288" y="1125538"/>
            <a:ext cx="1800225" cy="1727200"/>
          </a:xfrm>
          <a:prstGeom prst="rect">
            <a:avLst/>
          </a:prstGeom>
          <a:noFill/>
          <a:ln w="9525">
            <a:noFill/>
            <a:miter lim="800000"/>
            <a:headEnd/>
            <a:tailEnd/>
          </a:ln>
        </p:spPr>
      </p:pic>
      <p:sp>
        <p:nvSpPr>
          <p:cNvPr id="3" name="Rectangle 2"/>
          <p:cNvSpPr>
            <a:spLocks noChangeArrowheads="1"/>
          </p:cNvSpPr>
          <p:nvPr/>
        </p:nvSpPr>
        <p:spPr bwMode="auto">
          <a:xfrm>
            <a:off x="2143125" y="1143000"/>
            <a:ext cx="6480175" cy="4540250"/>
          </a:xfrm>
          <a:prstGeom prst="rect">
            <a:avLst/>
          </a:prstGeom>
          <a:noFill/>
          <a:ln w="9525">
            <a:noFill/>
            <a:miter lim="800000"/>
            <a:headEnd/>
            <a:tailEnd/>
          </a:ln>
        </p:spPr>
        <p:txBody>
          <a:bodyPr>
            <a:spAutoFit/>
          </a:bodyPr>
          <a:lstStyle/>
          <a:p>
            <a:pPr>
              <a:lnSpc>
                <a:spcPct val="150000"/>
              </a:lnSpc>
            </a:pPr>
            <a:r>
              <a:rPr lang="zh-CN" altLang="en-US" sz="2800">
                <a:solidFill>
                  <a:srgbClr val="FF0000"/>
                </a:solidFill>
                <a:latin typeface="微软雅黑" pitchFamily="34" charset="-122"/>
                <a:ea typeface="微软雅黑" pitchFamily="34" charset="-122"/>
              </a:rPr>
              <a:t>不遗余力：</a:t>
            </a:r>
            <a:r>
              <a:rPr lang="zh-CN" altLang="en-US" sz="2800">
                <a:latin typeface="微软雅黑" pitchFamily="34" charset="-122"/>
                <a:ea typeface="微软雅黑" pitchFamily="34" charset="-122"/>
              </a:rPr>
              <a:t>遗，留下；余，剩余。毫无保留地用尽全部力量。近义词如：全力以赴。 </a:t>
            </a:r>
          </a:p>
          <a:p>
            <a:pPr>
              <a:lnSpc>
                <a:spcPct val="150000"/>
              </a:lnSpc>
            </a:pPr>
            <a:r>
              <a:rPr lang="zh-CN" altLang="en-US" sz="2800">
                <a:solidFill>
                  <a:srgbClr val="FF0000"/>
                </a:solidFill>
                <a:latin typeface="微软雅黑" pitchFamily="34" charset="-122"/>
                <a:ea typeface="微软雅黑" pitchFamily="34" charset="-122"/>
              </a:rPr>
              <a:t>微不足道：</a:t>
            </a:r>
            <a:r>
              <a:rPr lang="zh-CN" altLang="en-US" sz="2800">
                <a:latin typeface="微软雅黑" pitchFamily="34" charset="-122"/>
                <a:ea typeface="微软雅黑" pitchFamily="34" charset="-122"/>
              </a:rPr>
              <a:t>足，值得；道，说。渺小得不值得一谈。近义词如：卑不足道、不足挂齿等。    </a:t>
            </a:r>
          </a:p>
          <a:p>
            <a:pPr>
              <a:lnSpc>
                <a:spcPct val="150000"/>
              </a:lnSpc>
            </a:pPr>
            <a:r>
              <a:rPr lang="zh-CN" altLang="en-US" sz="2800">
                <a:solidFill>
                  <a:srgbClr val="FF0000"/>
                </a:solidFill>
                <a:latin typeface="微软雅黑" pitchFamily="34" charset="-122"/>
                <a:ea typeface="微软雅黑" pitchFamily="34" charset="-122"/>
              </a:rPr>
              <a:t>荒谬：</a:t>
            </a:r>
            <a:r>
              <a:rPr lang="zh-CN" altLang="en-US" sz="2800">
                <a:latin typeface="微软雅黑" pitchFamily="34" charset="-122"/>
                <a:ea typeface="微软雅黑" pitchFamily="34" charset="-122"/>
              </a:rPr>
              <a:t>极端错误；非常不合情理。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2"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Scale>
                                      <p:cBhvr>
                                        <p:cTn id="25"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6" dur="1000" decel="50000" fill="hold">
                                          <p:stCondLst>
                                            <p:cond delay="0"/>
                                          </p:stCondLst>
                                        </p:cTn>
                                        <p:tgtEl>
                                          <p:spTgt spid="3"/>
                                        </p:tgtEl>
                                        <p:attrNameLst>
                                          <p:attrName>ppt_x</p:attrName>
                                          <p:attrName>ppt_y</p:attrName>
                                        </p:attrNameLst>
                                      </p:cBhvr>
                                    </p:animMotion>
                                    <p:animEffect transition="in" filter="fade">
                                      <p:cBhvr>
                                        <p:cTn id="2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矩形 2"/>
          <p:cNvSpPr>
            <a:spLocks noChangeArrowheads="1"/>
          </p:cNvSpPr>
          <p:nvPr/>
        </p:nvSpPr>
        <p:spPr bwMode="auto">
          <a:xfrm>
            <a:off x="395288" y="1052513"/>
            <a:ext cx="2963862" cy="646112"/>
          </a:xfrm>
          <a:prstGeom prst="rect">
            <a:avLst/>
          </a:prstGeom>
          <a:noFill/>
          <a:ln w="9525">
            <a:noFill/>
            <a:miter lim="800000"/>
            <a:headEnd/>
            <a:tailEnd/>
          </a:ln>
        </p:spPr>
        <p:txBody>
          <a:bodyPr wrap="none">
            <a:spAutoFit/>
          </a:bodyPr>
          <a:lstStyle/>
          <a:p>
            <a:r>
              <a:rPr lang="zh-CN" altLang="zh-CN" sz="3600" b="1">
                <a:solidFill>
                  <a:srgbClr val="FF6600"/>
                </a:solidFill>
                <a:latin typeface="黑体" pitchFamily="49" charset="-122"/>
                <a:ea typeface="黑体" pitchFamily="49" charset="-122"/>
              </a:rPr>
              <a:t>【</a:t>
            </a:r>
            <a:r>
              <a:rPr lang="zh-CN" altLang="en-US" sz="3600" b="1">
                <a:solidFill>
                  <a:srgbClr val="FF6600"/>
                </a:solidFill>
                <a:latin typeface="黑体" pitchFamily="49" charset="-122"/>
                <a:ea typeface="黑体" pitchFamily="49" charset="-122"/>
              </a:rPr>
              <a:t>课文详解</a:t>
            </a:r>
            <a:r>
              <a:rPr lang="zh-CN" altLang="zh-CN" sz="3600" b="1">
                <a:solidFill>
                  <a:srgbClr val="FF6600"/>
                </a:solidFill>
                <a:latin typeface="黑体" pitchFamily="49" charset="-122"/>
                <a:ea typeface="黑体" pitchFamily="49" charset="-122"/>
              </a:rPr>
              <a:t>】</a:t>
            </a:r>
            <a:endParaRPr lang="en-US" altLang="zh-CN" sz="3600" b="1">
              <a:solidFill>
                <a:srgbClr val="FF6600"/>
              </a:solidFill>
              <a:latin typeface="黑体" pitchFamily="49" charset="-122"/>
              <a:ea typeface="黑体" pitchFamily="49" charset="-122"/>
            </a:endParaRPr>
          </a:p>
        </p:txBody>
      </p:sp>
      <p:sp>
        <p:nvSpPr>
          <p:cNvPr id="8193" name="Rectangle 1"/>
          <p:cNvSpPr>
            <a:spLocks noChangeArrowheads="1"/>
          </p:cNvSpPr>
          <p:nvPr/>
        </p:nvSpPr>
        <p:spPr bwMode="auto">
          <a:xfrm>
            <a:off x="539750" y="2060575"/>
            <a:ext cx="4464050" cy="3324225"/>
          </a:xfrm>
          <a:prstGeom prst="rect">
            <a:avLst/>
          </a:prstGeom>
          <a:noFill/>
          <a:ln w="9525">
            <a:noFill/>
            <a:miter lim="800000"/>
            <a:headEnd/>
            <a:tailEnd/>
          </a:ln>
        </p:spPr>
        <p:txBody>
          <a:bodyPr anchor="ctr">
            <a:spAutoFit/>
          </a:bodyPr>
          <a:lstStyle/>
          <a:p>
            <a:pPr indent="266700">
              <a:lnSpc>
                <a:spcPct val="150000"/>
              </a:lnSpc>
            </a:pPr>
            <a:r>
              <a:rPr lang="zh-CN" altLang="en-US" sz="2800">
                <a:latin typeface="微软雅黑" pitchFamily="34" charset="-122"/>
                <a:ea typeface="微软雅黑" pitchFamily="34" charset="-122"/>
                <a:cs typeface="Calibri" pitchFamily="34" charset="0"/>
              </a:rPr>
              <a:t>带着问题默读课文。</a:t>
            </a:r>
            <a:endParaRPr lang="en-US" altLang="zh-CN" sz="2800">
              <a:latin typeface="微软雅黑" pitchFamily="34" charset="-122"/>
              <a:ea typeface="微软雅黑" pitchFamily="34" charset="-122"/>
              <a:cs typeface="Calibri" pitchFamily="34" charset="0"/>
            </a:endParaRPr>
          </a:p>
          <a:p>
            <a:pPr indent="266700">
              <a:lnSpc>
                <a:spcPct val="150000"/>
              </a:lnSpc>
            </a:pPr>
            <a:r>
              <a:rPr lang="zh-CN" altLang="en-US" sz="2800">
                <a:latin typeface="微软雅黑" pitchFamily="34" charset="-122"/>
                <a:ea typeface="微软雅黑" pitchFamily="34" charset="-122"/>
                <a:cs typeface="Calibri" pitchFamily="34" charset="0"/>
              </a:rPr>
              <a:t>思考：</a:t>
            </a:r>
            <a:endParaRPr lang="en-US" altLang="zh-CN" sz="2800">
              <a:latin typeface="微软雅黑" pitchFamily="34" charset="-122"/>
              <a:ea typeface="微软雅黑" pitchFamily="34" charset="-122"/>
              <a:cs typeface="Calibri" pitchFamily="34" charset="0"/>
            </a:endParaRPr>
          </a:p>
          <a:p>
            <a:pPr indent="266700">
              <a:lnSpc>
                <a:spcPct val="150000"/>
              </a:lnSpc>
            </a:pPr>
            <a:r>
              <a:rPr lang="zh-CN" altLang="en-US" sz="2800">
                <a:latin typeface="微软雅黑" pitchFamily="34" charset="-122"/>
                <a:ea typeface="微软雅黑" pitchFamily="34" charset="-122"/>
                <a:cs typeface="Calibri" pitchFamily="34" charset="0"/>
              </a:rPr>
              <a:t>①故事围绕“造船”写了哪些内容？</a:t>
            </a:r>
          </a:p>
          <a:p>
            <a:pPr indent="266700" eaLnBrk="0" hangingPunct="0">
              <a:lnSpc>
                <a:spcPct val="150000"/>
              </a:lnSpc>
            </a:pPr>
            <a:r>
              <a:rPr lang="zh-CN" altLang="en-US" sz="2800">
                <a:latin typeface="微软雅黑" pitchFamily="34" charset="-122"/>
                <a:ea typeface="微软雅黑" pitchFamily="34" charset="-122"/>
                <a:cs typeface="Calibri" pitchFamily="34" charset="0"/>
              </a:rPr>
              <a:t>②是按什么顺序叙述的？</a:t>
            </a:r>
          </a:p>
        </p:txBody>
      </p:sp>
      <p:pic>
        <p:nvPicPr>
          <p:cNvPr id="39939" name="Picture 3" descr="http://img.taopic.com/uploads/allimg/120211/6380-1202111S03722.jpg"/>
          <p:cNvPicPr>
            <a:picLocks noChangeAspect="1" noChangeArrowheads="1"/>
          </p:cNvPicPr>
          <p:nvPr/>
        </p:nvPicPr>
        <p:blipFill>
          <a:blip r:embed="rId2"/>
          <a:srcRect/>
          <a:stretch>
            <a:fillRect/>
          </a:stretch>
        </p:blipFill>
        <p:spPr bwMode="auto">
          <a:xfrm>
            <a:off x="5219700" y="2133600"/>
            <a:ext cx="2754313" cy="36718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8193"/>
                                        </p:tgtEl>
                                        <p:attrNameLst>
                                          <p:attrName>style.visibility</p:attrName>
                                        </p:attrNameLst>
                                      </p:cBhvr>
                                      <p:to>
                                        <p:strVal val="visible"/>
                                      </p:to>
                                    </p:set>
                                    <p:anim from="(-#ppt_w/2)" to="(#ppt_x)" calcmode="lin" valueType="num">
                                      <p:cBhvr>
                                        <p:cTn id="7" dur="600" fill="hold">
                                          <p:stCondLst>
                                            <p:cond delay="0"/>
                                          </p:stCondLst>
                                        </p:cTn>
                                        <p:tgtEl>
                                          <p:spTgt spid="8193"/>
                                        </p:tgtEl>
                                        <p:attrNameLst>
                                          <p:attrName>ppt_x</p:attrName>
                                        </p:attrNameLst>
                                      </p:cBhvr>
                                    </p:anim>
                                    <p:anim from="0" to="-1.0" calcmode="lin" valueType="num">
                                      <p:cBhvr>
                                        <p:cTn id="8" dur="200" decel="50000" autoRev="1" fill="hold">
                                          <p:stCondLst>
                                            <p:cond delay="600"/>
                                          </p:stCondLst>
                                        </p:cTn>
                                        <p:tgtEl>
                                          <p:spTgt spid="8193"/>
                                        </p:tgtEl>
                                        <p:attrNameLst>
                                          <p:attrName>xshear</p:attrName>
                                        </p:attrNameLst>
                                      </p:cBhvr>
                                    </p:anim>
                                    <p:animScale>
                                      <p:cBhvr>
                                        <p:cTn id="9" dur="200" decel="100000" autoRev="1" fill="hold">
                                          <p:stCondLst>
                                            <p:cond delay="600"/>
                                          </p:stCondLst>
                                        </p:cTn>
                                        <p:tgtEl>
                                          <p:spTgt spid="8193"/>
                                        </p:tgtEl>
                                      </p:cBhvr>
                                      <p:from x="100000" y="100000"/>
                                      <p:to x="80000" y="100000"/>
                                    </p:animScale>
                                    <p:anim by="(#ppt_h/3+#ppt_w*0.1)" calcmode="lin" valueType="num">
                                      <p:cBhvr additive="sum">
                                        <p:cTn id="10" dur="200" decel="100000" autoRev="1" fill="hold">
                                          <p:stCondLst>
                                            <p:cond delay="600"/>
                                          </p:stCondLst>
                                        </p:cTn>
                                        <p:tgtEl>
                                          <p:spTgt spid="8193"/>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3"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3"/>
          <p:cNvSpPr>
            <a:spLocks noGrp="1" noChangeArrowheads="1"/>
          </p:cNvSpPr>
          <p:nvPr>
            <p:ph type="body" idx="4294967295"/>
          </p:nvPr>
        </p:nvSpPr>
        <p:spPr>
          <a:xfrm>
            <a:off x="4495800" y="1989138"/>
            <a:ext cx="4648200" cy="2286000"/>
          </a:xfrm>
          <a:ln/>
        </p:spPr>
        <p:txBody>
          <a:bodyPr/>
          <a:lstStyle/>
          <a:p>
            <a:pPr>
              <a:lnSpc>
                <a:spcPct val="90000"/>
              </a:lnSpc>
              <a:buFontTx/>
              <a:buNone/>
            </a:pPr>
            <a:r>
              <a:rPr lang="zh-CN" altLang="en-US" b="1" smtClean="0">
                <a:ea typeface="楷体_GB2312"/>
                <a:cs typeface="楷体_GB2312"/>
              </a:rPr>
              <a:t>   </a:t>
            </a:r>
            <a:endParaRPr lang="zh-CN" altLang="en-US" sz="2800" smtClean="0">
              <a:latin typeface="微软雅黑" pitchFamily="34" charset="-122"/>
              <a:ea typeface="微软雅黑" pitchFamily="34" charset="-122"/>
            </a:endParaRPr>
          </a:p>
          <a:p>
            <a:pPr>
              <a:lnSpc>
                <a:spcPct val="90000"/>
              </a:lnSpc>
              <a:buFontTx/>
              <a:buNone/>
            </a:pPr>
            <a:r>
              <a:rPr lang="zh-CN" altLang="en-US" sz="2800" smtClean="0">
                <a:latin typeface="微软雅黑" pitchFamily="34" charset="-122"/>
                <a:ea typeface="微软雅黑" pitchFamily="34" charset="-122"/>
              </a:rPr>
              <a:t>   </a:t>
            </a:r>
          </a:p>
          <a:p>
            <a:pPr>
              <a:lnSpc>
                <a:spcPct val="90000"/>
              </a:lnSpc>
              <a:buFontTx/>
              <a:buNone/>
            </a:pPr>
            <a:r>
              <a:rPr lang="zh-CN" altLang="en-US" sz="2800" smtClean="0">
                <a:latin typeface="微软雅黑" pitchFamily="34" charset="-122"/>
                <a:ea typeface="微软雅黑" pitchFamily="34" charset="-122"/>
              </a:rPr>
              <a:t>   </a:t>
            </a:r>
          </a:p>
          <a:p>
            <a:pPr>
              <a:lnSpc>
                <a:spcPct val="90000"/>
              </a:lnSpc>
              <a:buFontTx/>
              <a:buNone/>
            </a:pPr>
            <a:r>
              <a:rPr lang="zh-CN" altLang="en-US" sz="2800" smtClean="0">
                <a:latin typeface="微软雅黑" pitchFamily="34" charset="-122"/>
                <a:ea typeface="微软雅黑" pitchFamily="34" charset="-122"/>
              </a:rPr>
              <a:t>   </a:t>
            </a:r>
          </a:p>
        </p:txBody>
      </p:sp>
      <p:sp>
        <p:nvSpPr>
          <p:cNvPr id="50180" name="AutoShape 4"/>
          <p:cNvSpPr>
            <a:spLocks/>
          </p:cNvSpPr>
          <p:nvPr/>
        </p:nvSpPr>
        <p:spPr bwMode="auto">
          <a:xfrm>
            <a:off x="4643438" y="1484313"/>
            <a:ext cx="533400" cy="4032250"/>
          </a:xfrm>
          <a:prstGeom prst="rightBrace">
            <a:avLst>
              <a:gd name="adj1" fmla="val 32758"/>
              <a:gd name="adj2" fmla="val 50000"/>
            </a:avLst>
          </a:prstGeom>
          <a:noFill/>
          <a:ln w="25400">
            <a:solidFill>
              <a:srgbClr val="FF0000"/>
            </a:solidFill>
            <a:round/>
            <a:headEnd/>
            <a:tailEnd/>
          </a:ln>
        </p:spPr>
        <p:txBody>
          <a:bodyPr wrap="none" anchor="ctr"/>
          <a:lstStyle/>
          <a:p>
            <a:endParaRPr lang="zh-CN" altLang="en-US"/>
          </a:p>
        </p:txBody>
      </p:sp>
      <p:sp>
        <p:nvSpPr>
          <p:cNvPr id="50181" name="Rectangle 5"/>
          <p:cNvSpPr>
            <a:spLocks noChangeArrowheads="1"/>
          </p:cNvSpPr>
          <p:nvPr/>
        </p:nvSpPr>
        <p:spPr bwMode="auto">
          <a:xfrm>
            <a:off x="5364163" y="2997200"/>
            <a:ext cx="2736850" cy="1384300"/>
          </a:xfrm>
          <a:prstGeom prst="rect">
            <a:avLst/>
          </a:prstGeom>
          <a:noFill/>
          <a:ln w="9525">
            <a:noFill/>
            <a:miter lim="800000"/>
            <a:headEnd/>
            <a:tailEnd/>
          </a:ln>
        </p:spPr>
        <p:txBody>
          <a:bodyPr>
            <a:spAutoFit/>
          </a:bodyPr>
          <a:lstStyle/>
          <a:p>
            <a:pPr>
              <a:lnSpc>
                <a:spcPct val="150000"/>
              </a:lnSpc>
              <a:spcBef>
                <a:spcPct val="50000"/>
              </a:spcBef>
            </a:pPr>
            <a:r>
              <a:rPr lang="zh-CN" altLang="en-US" sz="2800">
                <a:solidFill>
                  <a:srgbClr val="FF0000"/>
                </a:solidFill>
                <a:latin typeface="微软雅黑" pitchFamily="34" charset="-122"/>
                <a:ea typeface="微软雅黑" pitchFamily="34" charset="-122"/>
              </a:rPr>
              <a:t>按事情发展过程的顺序叙述。 </a:t>
            </a:r>
          </a:p>
        </p:txBody>
      </p:sp>
      <p:sp>
        <p:nvSpPr>
          <p:cNvPr id="8" name="流程图: 可选过程 7"/>
          <p:cNvSpPr>
            <a:spLocks noChangeArrowheads="1"/>
          </p:cNvSpPr>
          <p:nvPr/>
        </p:nvSpPr>
        <p:spPr bwMode="auto">
          <a:xfrm>
            <a:off x="827088" y="1484313"/>
            <a:ext cx="3529012" cy="649287"/>
          </a:xfrm>
          <a:prstGeom prst="flowChartAlternateProcess">
            <a:avLst/>
          </a:prstGeom>
          <a:solidFill>
            <a:schemeClr val="accent1"/>
          </a:solidFill>
          <a:ln w="9525" algn="ctr">
            <a:solidFill>
              <a:schemeClr val="tx1"/>
            </a:solidFill>
            <a:round/>
            <a:headEnd/>
            <a:tailEnd/>
          </a:ln>
        </p:spPr>
        <p:txBody>
          <a:bodyPr/>
          <a:lstStyle/>
          <a:p>
            <a:r>
              <a:rPr lang="zh-CN" altLang="en-US" sz="2800">
                <a:latin typeface="微软雅黑" pitchFamily="34" charset="-122"/>
                <a:ea typeface="微软雅黑" pitchFamily="34" charset="-122"/>
              </a:rPr>
              <a:t>想去陆地，寻思办法；</a:t>
            </a:r>
            <a:endParaRPr lang="zh-CN" altLang="en-US" sz="2800"/>
          </a:p>
        </p:txBody>
      </p:sp>
      <p:sp>
        <p:nvSpPr>
          <p:cNvPr id="9" name="流程图: 可选过程 8"/>
          <p:cNvSpPr>
            <a:spLocks noChangeArrowheads="1"/>
          </p:cNvSpPr>
          <p:nvPr/>
        </p:nvSpPr>
        <p:spPr bwMode="auto">
          <a:xfrm>
            <a:off x="827088" y="4941888"/>
            <a:ext cx="3529012" cy="647700"/>
          </a:xfrm>
          <a:prstGeom prst="flowChartAlternateProcess">
            <a:avLst/>
          </a:prstGeom>
          <a:solidFill>
            <a:schemeClr val="accent1"/>
          </a:solidFill>
          <a:ln w="9525" algn="ctr">
            <a:solidFill>
              <a:schemeClr val="tx1"/>
            </a:solidFill>
            <a:round/>
            <a:headEnd/>
            <a:tailEnd/>
          </a:ln>
        </p:spPr>
        <p:txBody>
          <a:bodyPr/>
          <a:lstStyle/>
          <a:p>
            <a:r>
              <a:rPr lang="zh-CN" altLang="en-US" sz="2800">
                <a:latin typeface="微软雅黑" pitchFamily="34" charset="-122"/>
                <a:ea typeface="微软雅黑" pitchFamily="34" charset="-122"/>
              </a:rPr>
              <a:t>船成心喜，想去航行。 </a:t>
            </a:r>
            <a:endParaRPr lang="zh-CN" altLang="en-US" sz="2800"/>
          </a:p>
        </p:txBody>
      </p:sp>
      <p:sp>
        <p:nvSpPr>
          <p:cNvPr id="10" name="流程图: 可选过程 9"/>
          <p:cNvSpPr>
            <a:spLocks noChangeArrowheads="1"/>
          </p:cNvSpPr>
          <p:nvPr/>
        </p:nvSpPr>
        <p:spPr bwMode="auto">
          <a:xfrm>
            <a:off x="827088" y="3789363"/>
            <a:ext cx="3529012" cy="647700"/>
          </a:xfrm>
          <a:prstGeom prst="flowChartAlternateProcess">
            <a:avLst/>
          </a:prstGeom>
          <a:solidFill>
            <a:schemeClr val="accent1"/>
          </a:solidFill>
          <a:ln w="9525" algn="ctr">
            <a:solidFill>
              <a:schemeClr val="tx1"/>
            </a:solidFill>
            <a:round/>
            <a:headEnd/>
            <a:tailEnd/>
          </a:ln>
        </p:spPr>
        <p:txBody>
          <a:bodyPr/>
          <a:lstStyle/>
          <a:p>
            <a:r>
              <a:rPr lang="zh-CN" altLang="en-US" sz="2800">
                <a:latin typeface="微软雅黑" pitchFamily="34" charset="-122"/>
                <a:ea typeface="微软雅黑" pitchFamily="34" charset="-122"/>
              </a:rPr>
              <a:t>决心造船，成功造船； </a:t>
            </a:r>
            <a:endParaRPr lang="zh-CN" altLang="en-US" sz="2800"/>
          </a:p>
        </p:txBody>
      </p:sp>
      <p:sp>
        <p:nvSpPr>
          <p:cNvPr id="11" name="流程图: 可选过程 10"/>
          <p:cNvSpPr>
            <a:spLocks noChangeArrowheads="1"/>
          </p:cNvSpPr>
          <p:nvPr/>
        </p:nvSpPr>
        <p:spPr bwMode="auto">
          <a:xfrm>
            <a:off x="827088" y="2565400"/>
            <a:ext cx="3529012" cy="647700"/>
          </a:xfrm>
          <a:prstGeom prst="flowChartAlternateProcess">
            <a:avLst/>
          </a:prstGeom>
          <a:solidFill>
            <a:schemeClr val="accent1"/>
          </a:solidFill>
          <a:ln w="9525" algn="ctr">
            <a:solidFill>
              <a:schemeClr val="tx1"/>
            </a:solidFill>
            <a:round/>
            <a:headEnd/>
            <a:tailEnd/>
          </a:ln>
        </p:spPr>
        <p:txBody>
          <a:bodyPr/>
          <a:lstStyle/>
          <a:p>
            <a:r>
              <a:rPr lang="zh-CN" altLang="en-US" sz="2800">
                <a:latin typeface="微软雅黑" pitchFamily="34" charset="-122"/>
                <a:ea typeface="微软雅黑" pitchFamily="34" charset="-122"/>
              </a:rPr>
              <a:t>动手修船，放弃修船； </a:t>
            </a:r>
            <a:endParaRPr lang="zh-CN" altLang="en-US" sz="2800"/>
          </a:p>
        </p:txBody>
      </p:sp>
    </p:spTree>
  </p:cSld>
  <p:clrMapOvr>
    <a:masterClrMapping/>
  </p:clrMapOvr>
  <p:transition>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from="(-#ppt_w/2)" to="(#ppt_x)" calcmode="lin" valueType="num">
                                      <p:cBhvr>
                                        <p:cTn id="7" dur="600" fill="hold">
                                          <p:stCondLst>
                                            <p:cond delay="0"/>
                                          </p:stCondLst>
                                        </p:cTn>
                                        <p:tgtEl>
                                          <p:spTgt spid="8"/>
                                        </p:tgtEl>
                                        <p:attrNameLst>
                                          <p:attrName>ppt_x</p:attrName>
                                        </p:attrNameLst>
                                      </p:cBhvr>
                                    </p:anim>
                                    <p:anim from="0" to="-1.0" calcmode="lin" valueType="num">
                                      <p:cBhvr>
                                        <p:cTn id="8" dur="200" decel="50000" autoRev="1" fill="hold">
                                          <p:stCondLst>
                                            <p:cond delay="600"/>
                                          </p:stCondLst>
                                        </p:cTn>
                                        <p:tgtEl>
                                          <p:spTgt spid="8"/>
                                        </p:tgtEl>
                                        <p:attrNameLst>
                                          <p:attrName>xshear</p:attrName>
                                        </p:attrNameLst>
                                      </p:cBhvr>
                                    </p:anim>
                                    <p:animScale>
                                      <p:cBhvr>
                                        <p:cTn id="9" dur="200" decel="100000" autoRev="1" fill="hold">
                                          <p:stCondLst>
                                            <p:cond delay="600"/>
                                          </p:stCondLst>
                                        </p:cTn>
                                        <p:tgtEl>
                                          <p:spTgt spid="8"/>
                                        </p:tgtEl>
                                      </p:cBhvr>
                                      <p:from x="100000" y="100000"/>
                                      <p:to x="80000" y="100000"/>
                                    </p:animScale>
                                    <p:anim by="(#ppt_h/3+#ppt_w*0.1)" calcmode="lin" valueType="num">
                                      <p:cBhvr additive="sum">
                                        <p:cTn id="10" dur="200" decel="100000" autoRev="1" fill="hold">
                                          <p:stCondLst>
                                            <p:cond delay="600"/>
                                          </p:stCondLst>
                                        </p:cTn>
                                        <p:tgtEl>
                                          <p:spTgt spid="8"/>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34"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 from="(-#ppt_w/2)" to="(#ppt_x)" calcmode="lin" valueType="num">
                                      <p:cBhvr>
                                        <p:cTn id="15" dur="600" fill="hold">
                                          <p:stCondLst>
                                            <p:cond delay="0"/>
                                          </p:stCondLst>
                                        </p:cTn>
                                        <p:tgtEl>
                                          <p:spTgt spid="11"/>
                                        </p:tgtEl>
                                        <p:attrNameLst>
                                          <p:attrName>ppt_x</p:attrName>
                                        </p:attrNameLst>
                                      </p:cBhvr>
                                    </p:anim>
                                    <p:anim from="0" to="-1.0" calcmode="lin" valueType="num">
                                      <p:cBhvr>
                                        <p:cTn id="16" dur="200" decel="50000" autoRev="1" fill="hold">
                                          <p:stCondLst>
                                            <p:cond delay="600"/>
                                          </p:stCondLst>
                                        </p:cTn>
                                        <p:tgtEl>
                                          <p:spTgt spid="11"/>
                                        </p:tgtEl>
                                        <p:attrNameLst>
                                          <p:attrName>xshear</p:attrName>
                                        </p:attrNameLst>
                                      </p:cBhvr>
                                    </p:anim>
                                    <p:animScale>
                                      <p:cBhvr>
                                        <p:cTn id="17" dur="200" decel="100000" autoRev="1" fill="hold">
                                          <p:stCondLst>
                                            <p:cond delay="600"/>
                                          </p:stCondLst>
                                        </p:cTn>
                                        <p:tgtEl>
                                          <p:spTgt spid="11"/>
                                        </p:tgtEl>
                                      </p:cBhvr>
                                      <p:from x="100000" y="100000"/>
                                      <p:to x="80000" y="100000"/>
                                    </p:animScale>
                                    <p:anim by="(#ppt_h/3+#ppt_w*0.1)" calcmode="lin" valueType="num">
                                      <p:cBhvr additive="sum">
                                        <p:cTn id="18" dur="200" decel="100000" autoRev="1" fill="hold">
                                          <p:stCondLst>
                                            <p:cond delay="600"/>
                                          </p:stCondLst>
                                        </p:cTn>
                                        <p:tgtEl>
                                          <p:spTgt spid="11"/>
                                        </p:tgtEl>
                                        <p:attrNameLst>
                                          <p:attrName>ppt_x</p:attrName>
                                        </p:attrNameLst>
                                      </p:cBhvr>
                                    </p:anim>
                                  </p:childTnLst>
                                </p:cTn>
                              </p:par>
                            </p:childTnLst>
                          </p:cTn>
                        </p:par>
                      </p:childTnLst>
                    </p:cTn>
                  </p:par>
                  <p:par>
                    <p:cTn id="19" fill="hold">
                      <p:stCondLst>
                        <p:cond delay="indefinite"/>
                      </p:stCondLst>
                      <p:childTnLst>
                        <p:par>
                          <p:cTn id="20" fill="hold">
                            <p:stCondLst>
                              <p:cond delay="0"/>
                            </p:stCondLst>
                            <p:childTnLst>
                              <p:par>
                                <p:cTn id="21" presetID="34"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 from="(-#ppt_w/2)" to="(#ppt_x)" calcmode="lin" valueType="num">
                                      <p:cBhvr>
                                        <p:cTn id="23" dur="600" fill="hold">
                                          <p:stCondLst>
                                            <p:cond delay="0"/>
                                          </p:stCondLst>
                                        </p:cTn>
                                        <p:tgtEl>
                                          <p:spTgt spid="10"/>
                                        </p:tgtEl>
                                        <p:attrNameLst>
                                          <p:attrName>ppt_x</p:attrName>
                                        </p:attrNameLst>
                                      </p:cBhvr>
                                    </p:anim>
                                    <p:anim from="0" to="-1.0" calcmode="lin" valueType="num">
                                      <p:cBhvr>
                                        <p:cTn id="24" dur="200" decel="50000" autoRev="1" fill="hold">
                                          <p:stCondLst>
                                            <p:cond delay="600"/>
                                          </p:stCondLst>
                                        </p:cTn>
                                        <p:tgtEl>
                                          <p:spTgt spid="10"/>
                                        </p:tgtEl>
                                        <p:attrNameLst>
                                          <p:attrName>xshear</p:attrName>
                                        </p:attrNameLst>
                                      </p:cBhvr>
                                    </p:anim>
                                    <p:animScale>
                                      <p:cBhvr>
                                        <p:cTn id="25" dur="200" decel="100000" autoRev="1" fill="hold">
                                          <p:stCondLst>
                                            <p:cond delay="600"/>
                                          </p:stCondLst>
                                        </p:cTn>
                                        <p:tgtEl>
                                          <p:spTgt spid="10"/>
                                        </p:tgtEl>
                                      </p:cBhvr>
                                      <p:from x="100000" y="100000"/>
                                      <p:to x="80000" y="100000"/>
                                    </p:animScale>
                                    <p:anim by="(#ppt_h/3+#ppt_w*0.1)" calcmode="lin" valueType="num">
                                      <p:cBhvr additive="sum">
                                        <p:cTn id="26" dur="200" decel="100000" autoRev="1" fill="hold">
                                          <p:stCondLst>
                                            <p:cond delay="600"/>
                                          </p:stCondLst>
                                        </p:cTn>
                                        <p:tgtEl>
                                          <p:spTgt spid="10"/>
                                        </p:tgtEl>
                                        <p:attrNameLst>
                                          <p:attrName>ppt_x</p:attrName>
                                        </p:attrNameLst>
                                      </p:cBhvr>
                                    </p:anim>
                                  </p:childTnLst>
                                </p:cTn>
                              </p:par>
                            </p:childTnLst>
                          </p:cTn>
                        </p:par>
                      </p:childTnLst>
                    </p:cTn>
                  </p:par>
                  <p:par>
                    <p:cTn id="27" fill="hold">
                      <p:stCondLst>
                        <p:cond delay="indefinite"/>
                      </p:stCondLst>
                      <p:childTnLst>
                        <p:par>
                          <p:cTn id="28" fill="hold">
                            <p:stCondLst>
                              <p:cond delay="0"/>
                            </p:stCondLst>
                            <p:childTnLst>
                              <p:par>
                                <p:cTn id="29" presetID="34"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anim from="(-#ppt_w/2)" to="(#ppt_x)" calcmode="lin" valueType="num">
                                      <p:cBhvr>
                                        <p:cTn id="31" dur="600" fill="hold">
                                          <p:stCondLst>
                                            <p:cond delay="0"/>
                                          </p:stCondLst>
                                        </p:cTn>
                                        <p:tgtEl>
                                          <p:spTgt spid="9"/>
                                        </p:tgtEl>
                                        <p:attrNameLst>
                                          <p:attrName>ppt_x</p:attrName>
                                        </p:attrNameLst>
                                      </p:cBhvr>
                                    </p:anim>
                                    <p:anim from="0" to="-1.0" calcmode="lin" valueType="num">
                                      <p:cBhvr>
                                        <p:cTn id="32" dur="200" decel="50000" autoRev="1" fill="hold">
                                          <p:stCondLst>
                                            <p:cond delay="600"/>
                                          </p:stCondLst>
                                        </p:cTn>
                                        <p:tgtEl>
                                          <p:spTgt spid="9"/>
                                        </p:tgtEl>
                                        <p:attrNameLst>
                                          <p:attrName>xshear</p:attrName>
                                        </p:attrNameLst>
                                      </p:cBhvr>
                                    </p:anim>
                                    <p:animScale>
                                      <p:cBhvr>
                                        <p:cTn id="33" dur="200" decel="100000" autoRev="1" fill="hold">
                                          <p:stCondLst>
                                            <p:cond delay="600"/>
                                          </p:stCondLst>
                                        </p:cTn>
                                        <p:tgtEl>
                                          <p:spTgt spid="9"/>
                                        </p:tgtEl>
                                      </p:cBhvr>
                                      <p:from x="100000" y="100000"/>
                                      <p:to x="80000" y="100000"/>
                                    </p:animScale>
                                    <p:anim by="(#ppt_h/3+#ppt_w*0.1)" calcmode="lin" valueType="num">
                                      <p:cBhvr additive="sum">
                                        <p:cTn id="34" dur="200" decel="100000" autoRev="1" fill="hold">
                                          <p:stCondLst>
                                            <p:cond delay="600"/>
                                          </p:stCondLst>
                                        </p:cTn>
                                        <p:tgtEl>
                                          <p:spTgt spid="9"/>
                                        </p:tgtEl>
                                        <p:attrNameLst>
                                          <p:attrName>ppt_x</p:attrName>
                                        </p:attrNameLst>
                                      </p:cBhvr>
                                    </p:anim>
                                  </p:childTnLst>
                                </p:cTn>
                              </p:par>
                            </p:childTnLst>
                          </p:cTn>
                        </p:par>
                      </p:childTnLst>
                    </p:cTn>
                  </p:par>
                  <p:par>
                    <p:cTn id="35" fill="hold">
                      <p:stCondLst>
                        <p:cond delay="indefinite"/>
                      </p:stCondLst>
                      <p:childTnLst>
                        <p:par>
                          <p:cTn id="36" fill="hold">
                            <p:stCondLst>
                              <p:cond delay="0"/>
                            </p:stCondLst>
                            <p:childTnLst>
                              <p:par>
                                <p:cTn id="37" presetID="12" presetClass="entr" presetSubtype="4" fill="hold" grpId="0" nodeType="clickEffect">
                                  <p:stCondLst>
                                    <p:cond delay="0"/>
                                  </p:stCondLst>
                                  <p:childTnLst>
                                    <p:set>
                                      <p:cBhvr>
                                        <p:cTn id="38" dur="1" fill="hold">
                                          <p:stCondLst>
                                            <p:cond delay="0"/>
                                          </p:stCondLst>
                                        </p:cTn>
                                        <p:tgtEl>
                                          <p:spTgt spid="50180"/>
                                        </p:tgtEl>
                                        <p:attrNameLst>
                                          <p:attrName>style.visibility</p:attrName>
                                        </p:attrNameLst>
                                      </p:cBhvr>
                                      <p:to>
                                        <p:strVal val="visible"/>
                                      </p:to>
                                    </p:set>
                                    <p:animEffect transition="in" filter="slide(fromBottom)">
                                      <p:cBhvr>
                                        <p:cTn id="39" dur="500"/>
                                        <p:tgtEl>
                                          <p:spTgt spid="50180"/>
                                        </p:tgtEl>
                                      </p:cBhvr>
                                    </p:animEffect>
                                  </p:childTnLst>
                                </p:cTn>
                              </p:par>
                            </p:childTnLst>
                          </p:cTn>
                        </p:par>
                      </p:childTnLst>
                    </p:cTn>
                  </p:par>
                  <p:par>
                    <p:cTn id="40" fill="hold">
                      <p:stCondLst>
                        <p:cond delay="indefinite"/>
                      </p:stCondLst>
                      <p:childTnLst>
                        <p:par>
                          <p:cTn id="41" fill="hold">
                            <p:stCondLst>
                              <p:cond delay="0"/>
                            </p:stCondLst>
                            <p:childTnLst>
                              <p:par>
                                <p:cTn id="42" presetID="52" presetClass="entr" presetSubtype="0" fill="hold" grpId="0" nodeType="clickEffect">
                                  <p:stCondLst>
                                    <p:cond delay="0"/>
                                  </p:stCondLst>
                                  <p:childTnLst>
                                    <p:set>
                                      <p:cBhvr>
                                        <p:cTn id="43" dur="1" fill="hold">
                                          <p:stCondLst>
                                            <p:cond delay="0"/>
                                          </p:stCondLst>
                                        </p:cTn>
                                        <p:tgtEl>
                                          <p:spTgt spid="50181"/>
                                        </p:tgtEl>
                                        <p:attrNameLst>
                                          <p:attrName>style.visibility</p:attrName>
                                        </p:attrNameLst>
                                      </p:cBhvr>
                                      <p:to>
                                        <p:strVal val="visible"/>
                                      </p:to>
                                    </p:set>
                                    <p:animScale>
                                      <p:cBhvr>
                                        <p:cTn id="44" dur="1000" decel="50000" fill="hold">
                                          <p:stCondLst>
                                            <p:cond delay="0"/>
                                          </p:stCondLst>
                                        </p:cTn>
                                        <p:tgtEl>
                                          <p:spTgt spid="5018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5" dur="1000" decel="50000" fill="hold">
                                          <p:stCondLst>
                                            <p:cond delay="0"/>
                                          </p:stCondLst>
                                        </p:cTn>
                                        <p:tgtEl>
                                          <p:spTgt spid="50181"/>
                                        </p:tgtEl>
                                        <p:attrNameLst>
                                          <p:attrName>ppt_x</p:attrName>
                                          <p:attrName>ppt_y</p:attrName>
                                        </p:attrNameLst>
                                      </p:cBhvr>
                                    </p:animMotion>
                                    <p:animEffect transition="in" filter="fade">
                                      <p:cBhvr>
                                        <p:cTn id="46" dur="1000"/>
                                        <p:tgtEl>
                                          <p:spTgt spid="50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bldLvl="0" animBg="1"/>
      <p:bldP spid="50181" grpId="0" bldLvl="0" animBg="1"/>
      <p:bldP spid="8" grpId="0" bldLvl="0" animBg="1"/>
      <p:bldP spid="9" grpId="0" bldLvl="0" animBg="1"/>
      <p:bldP spid="10" grpId="0" bldLvl="0" animBg="1"/>
      <p:bldP spid="11"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4" name="Text Box 4"/>
          <p:cNvSpPr txBox="1">
            <a:spLocks noChangeArrowheads="1"/>
          </p:cNvSpPr>
          <p:nvPr/>
        </p:nvSpPr>
        <p:spPr bwMode="auto">
          <a:xfrm>
            <a:off x="642938" y="2571750"/>
            <a:ext cx="8143875" cy="3970338"/>
          </a:xfrm>
          <a:prstGeom prst="rect">
            <a:avLst/>
          </a:prstGeom>
          <a:noFill/>
          <a:ln w="9525">
            <a:noFill/>
            <a:miter lim="800000"/>
            <a:headEnd/>
            <a:tailEnd/>
          </a:ln>
        </p:spPr>
        <p:txBody>
          <a:bodyPr>
            <a:spAutoFit/>
          </a:bodyPr>
          <a:lstStyle/>
          <a:p>
            <a:pPr>
              <a:lnSpc>
                <a:spcPct val="150000"/>
              </a:lnSpc>
            </a:pPr>
            <a:r>
              <a:rPr lang="zh-CN" altLang="en-US" sz="2800">
                <a:latin typeface="微软雅黑" pitchFamily="34" charset="-122"/>
                <a:ea typeface="微软雅黑" pitchFamily="34" charset="-122"/>
              </a:rPr>
              <a:t>      鲁滨孙是</a:t>
            </a:r>
            <a:r>
              <a:rPr lang="zh-CN" altLang="en-US" sz="2800">
                <a:solidFill>
                  <a:srgbClr val="FF0000"/>
                </a:solidFill>
                <a:latin typeface="微软雅黑" pitchFamily="34" charset="-122"/>
                <a:ea typeface="微软雅黑" pitchFamily="34" charset="-122"/>
              </a:rPr>
              <a:t>先动手修船</a:t>
            </a:r>
            <a:r>
              <a:rPr lang="zh-CN" altLang="en-US" sz="2800">
                <a:latin typeface="微软雅黑" pitchFamily="34" charset="-122"/>
                <a:ea typeface="微软雅黑" pitchFamily="34" charset="-122"/>
              </a:rPr>
              <a:t>后放弃了修船，但并没有放弃去海岛对面大陆的愿望的情况下，想到做独木舟的。当他决心造船时，不仅想到了有利及不利的条件，更重要的是“</a:t>
            </a:r>
            <a:r>
              <a:rPr lang="zh-CN" altLang="en-US" sz="2800">
                <a:solidFill>
                  <a:srgbClr val="FF0000"/>
                </a:solidFill>
                <a:latin typeface="微软雅黑" pitchFamily="34" charset="-122"/>
                <a:ea typeface="微软雅黑" pitchFamily="34" charset="-122"/>
              </a:rPr>
              <a:t>立即着手工作</a:t>
            </a:r>
            <a:r>
              <a:rPr lang="zh-CN" altLang="en-US" sz="2800">
                <a:latin typeface="微软雅黑" pitchFamily="34" charset="-122"/>
                <a:ea typeface="微软雅黑" pitchFamily="34" charset="-122"/>
              </a:rPr>
              <a:t>”，付出了艰辛的劳动，经过几个月的时间，终于做成了一只像模像样的独木舟。</a:t>
            </a:r>
          </a:p>
        </p:txBody>
      </p:sp>
      <p:sp>
        <p:nvSpPr>
          <p:cNvPr id="7" name="右箭头 6"/>
          <p:cNvSpPr>
            <a:spLocks noChangeArrowheads="1"/>
          </p:cNvSpPr>
          <p:nvPr/>
        </p:nvSpPr>
        <p:spPr bwMode="auto">
          <a:xfrm>
            <a:off x="323850" y="836613"/>
            <a:ext cx="4248150" cy="1800225"/>
          </a:xfrm>
          <a:prstGeom prst="rightArrow">
            <a:avLst>
              <a:gd name="adj1" fmla="val 50000"/>
              <a:gd name="adj2" fmla="val 49993"/>
            </a:avLst>
          </a:prstGeom>
          <a:solidFill>
            <a:schemeClr val="accent1"/>
          </a:solidFill>
          <a:ln w="9525" algn="ctr">
            <a:solidFill>
              <a:schemeClr val="tx1"/>
            </a:solidFill>
            <a:round/>
            <a:headEnd/>
            <a:tailEnd/>
          </a:ln>
        </p:spPr>
        <p:txBody>
          <a:bodyPr/>
          <a:lstStyle/>
          <a:p>
            <a:r>
              <a:rPr lang="zh-CN" altLang="en-US" sz="2800">
                <a:latin typeface="微软雅黑" pitchFamily="34" charset="-122"/>
                <a:ea typeface="微软雅黑" pitchFamily="34" charset="-122"/>
              </a:rPr>
              <a:t>鲁滨孙是怎样造船的？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from="(-#ppt_w/2)" to="(#ppt_x)" calcmode="lin" valueType="num">
                                      <p:cBhvr>
                                        <p:cTn id="7" dur="600" fill="hold">
                                          <p:stCondLst>
                                            <p:cond delay="0"/>
                                          </p:stCondLst>
                                        </p:cTn>
                                        <p:tgtEl>
                                          <p:spTgt spid="7"/>
                                        </p:tgtEl>
                                        <p:attrNameLst>
                                          <p:attrName>ppt_x</p:attrName>
                                        </p:attrNameLst>
                                      </p:cBhvr>
                                    </p:anim>
                                    <p:anim from="0" to="-1.0" calcmode="lin" valueType="num">
                                      <p:cBhvr>
                                        <p:cTn id="8" dur="200" decel="50000" autoRev="1" fill="hold">
                                          <p:stCondLst>
                                            <p:cond delay="600"/>
                                          </p:stCondLst>
                                        </p:cTn>
                                        <p:tgtEl>
                                          <p:spTgt spid="7"/>
                                        </p:tgtEl>
                                        <p:attrNameLst>
                                          <p:attrName>xshear</p:attrName>
                                        </p:attrNameLst>
                                      </p:cBhvr>
                                    </p:anim>
                                    <p:animScale>
                                      <p:cBhvr>
                                        <p:cTn id="9" dur="200" decel="100000" autoRev="1" fill="hold">
                                          <p:stCondLst>
                                            <p:cond delay="600"/>
                                          </p:stCondLst>
                                        </p:cTn>
                                        <p:tgtEl>
                                          <p:spTgt spid="7"/>
                                        </p:tgtEl>
                                      </p:cBhvr>
                                      <p:from x="100000" y="100000"/>
                                      <p:to x="80000" y="100000"/>
                                    </p:animScale>
                                    <p:anim by="(#ppt_h/3+#ppt_w*0.1)" calcmode="lin" valueType="num">
                                      <p:cBhvr additive="sum">
                                        <p:cTn id="10" dur="200" decel="100000" autoRev="1" fill="hold">
                                          <p:stCondLst>
                                            <p:cond delay="600"/>
                                          </p:stCondLst>
                                        </p:cTn>
                                        <p:tgtEl>
                                          <p:spTgt spid="7"/>
                                        </p:tgtEl>
                                        <p:attrNameLst>
                                          <p:attrName>ppt_x</p:attrName>
                                        </p:attrNameLst>
                                      </p:cBhvr>
                                    </p:anim>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grpId="0" nodeType="clickEffect">
                                  <p:stCondLst>
                                    <p:cond delay="0"/>
                                  </p:stCondLst>
                                  <p:childTnLst>
                                    <p:set>
                                      <p:cBhvr>
                                        <p:cTn id="14" dur="1" fill="hold">
                                          <p:stCondLst>
                                            <p:cond delay="0"/>
                                          </p:stCondLst>
                                        </p:cTn>
                                        <p:tgtEl>
                                          <p:spTgt spid="46084"/>
                                        </p:tgtEl>
                                        <p:attrNameLst>
                                          <p:attrName>style.visibility</p:attrName>
                                        </p:attrNameLst>
                                      </p:cBhvr>
                                      <p:to>
                                        <p:strVal val="visible"/>
                                      </p:to>
                                    </p:set>
                                    <p:animEffect transition="in" filter="slide(fromBottom)">
                                      <p:cBhvr>
                                        <p:cTn id="15" dur="1000"/>
                                        <p:tgtEl>
                                          <p:spTgt spid="460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4" grpId="0" bldLvl="0" animBg="1"/>
      <p:bldP spid="7" grpId="0" bldLvl="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a:spLocks noChangeArrowheads="1"/>
          </p:cNvSpPr>
          <p:nvPr/>
        </p:nvSpPr>
        <p:spPr bwMode="auto">
          <a:xfrm>
            <a:off x="4071938" y="4929188"/>
            <a:ext cx="4572000" cy="954087"/>
          </a:xfrm>
          <a:prstGeom prst="rect">
            <a:avLst/>
          </a:prstGeom>
          <a:noFill/>
          <a:ln w="9525">
            <a:noFill/>
            <a:miter lim="800000"/>
            <a:headEnd/>
            <a:tailEnd/>
          </a:ln>
        </p:spPr>
        <p:txBody>
          <a:bodyPr>
            <a:spAutoFit/>
          </a:bodyPr>
          <a:lstStyle/>
          <a:p>
            <a:r>
              <a:rPr lang="zh-CN" altLang="en-US" sz="2800">
                <a:solidFill>
                  <a:srgbClr val="FF0000"/>
                </a:solidFill>
                <a:latin typeface="微软雅黑" pitchFamily="34" charset="-122"/>
                <a:ea typeface="微软雅黑" pitchFamily="34" charset="-122"/>
              </a:rPr>
              <a:t>是一个用智慧、勤劳和顽强创造奇迹的人。</a:t>
            </a:r>
          </a:p>
        </p:txBody>
      </p:sp>
      <p:sp>
        <p:nvSpPr>
          <p:cNvPr id="8" name="矩形 7"/>
          <p:cNvSpPr>
            <a:spLocks noChangeArrowheads="1"/>
          </p:cNvSpPr>
          <p:nvPr/>
        </p:nvSpPr>
        <p:spPr bwMode="auto">
          <a:xfrm>
            <a:off x="4071938" y="2643188"/>
            <a:ext cx="4968875" cy="954087"/>
          </a:xfrm>
          <a:prstGeom prst="rect">
            <a:avLst/>
          </a:prstGeom>
          <a:noFill/>
          <a:ln w="9525">
            <a:noFill/>
            <a:miter lim="800000"/>
            <a:headEnd/>
            <a:tailEnd/>
          </a:ln>
        </p:spPr>
        <p:txBody>
          <a:bodyPr>
            <a:spAutoFit/>
          </a:bodyPr>
          <a:lstStyle/>
          <a:p>
            <a:r>
              <a:rPr lang="zh-CN" altLang="en-US" sz="2800">
                <a:solidFill>
                  <a:srgbClr val="FF0000"/>
                </a:solidFill>
                <a:latin typeface="微软雅黑" pitchFamily="34" charset="-122"/>
                <a:ea typeface="微软雅黑" pitchFamily="34" charset="-122"/>
              </a:rPr>
              <a:t>鲁滨孙身处逆境，坚韧不拔，绝不退缩；</a:t>
            </a:r>
          </a:p>
        </p:txBody>
      </p:sp>
      <p:sp>
        <p:nvSpPr>
          <p:cNvPr id="9" name="矩形 8"/>
          <p:cNvSpPr>
            <a:spLocks noChangeArrowheads="1"/>
          </p:cNvSpPr>
          <p:nvPr/>
        </p:nvSpPr>
        <p:spPr bwMode="auto">
          <a:xfrm>
            <a:off x="4071938" y="3857625"/>
            <a:ext cx="4537075" cy="954088"/>
          </a:xfrm>
          <a:prstGeom prst="rect">
            <a:avLst/>
          </a:prstGeom>
          <a:noFill/>
          <a:ln w="9525">
            <a:noFill/>
            <a:miter lim="800000"/>
            <a:headEnd/>
            <a:tailEnd/>
          </a:ln>
        </p:spPr>
        <p:txBody>
          <a:bodyPr>
            <a:spAutoFit/>
          </a:bodyPr>
          <a:lstStyle/>
          <a:p>
            <a:r>
              <a:rPr lang="zh-CN" altLang="en-US" sz="2800">
                <a:solidFill>
                  <a:srgbClr val="FF0000"/>
                </a:solidFill>
                <a:latin typeface="微软雅黑" pitchFamily="34" charset="-122"/>
                <a:ea typeface="微软雅黑" pitchFamily="34" charset="-122"/>
              </a:rPr>
              <a:t>面对困难，敢于正视，勇于克服；</a:t>
            </a:r>
          </a:p>
        </p:txBody>
      </p:sp>
      <p:sp>
        <p:nvSpPr>
          <p:cNvPr id="10" name="流程图: 可选过程 9"/>
          <p:cNvSpPr>
            <a:spLocks noChangeArrowheads="1"/>
          </p:cNvSpPr>
          <p:nvPr/>
        </p:nvSpPr>
        <p:spPr bwMode="auto">
          <a:xfrm>
            <a:off x="1500188" y="1412875"/>
            <a:ext cx="6240462" cy="873125"/>
          </a:xfrm>
          <a:prstGeom prst="flowChartAlternateProcess">
            <a:avLst/>
          </a:prstGeom>
          <a:solidFill>
            <a:schemeClr val="accent1"/>
          </a:solidFill>
          <a:ln w="9525" algn="ctr">
            <a:solidFill>
              <a:schemeClr val="tx1"/>
            </a:solidFill>
            <a:round/>
            <a:headEnd/>
            <a:tailEnd/>
          </a:ln>
        </p:spPr>
        <p:txBody>
          <a:bodyPr/>
          <a:lstStyle/>
          <a:p>
            <a:r>
              <a:rPr lang="zh-CN" altLang="en-US" sz="2800">
                <a:latin typeface="微软雅黑" pitchFamily="34" charset="-122"/>
                <a:ea typeface="微软雅黑" pitchFamily="34" charset="-122"/>
              </a:rPr>
              <a:t>从这件事可以看出他是一个怎样的人？</a:t>
            </a:r>
            <a:endParaRPr lang="zh-CN" altLang="en-US" sz="2800"/>
          </a:p>
        </p:txBody>
      </p:sp>
      <p:pic>
        <p:nvPicPr>
          <p:cNvPr id="43013" name="图片 10" descr="20150423123748_4770.png"/>
          <p:cNvPicPr>
            <a:picLocks noChangeAspect="1"/>
          </p:cNvPicPr>
          <p:nvPr/>
        </p:nvPicPr>
        <p:blipFill>
          <a:blip r:embed="rId2"/>
          <a:srcRect/>
          <a:stretch>
            <a:fillRect/>
          </a:stretch>
        </p:blipFill>
        <p:spPr bwMode="auto">
          <a:xfrm>
            <a:off x="142875" y="2571750"/>
            <a:ext cx="3697288" cy="33718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1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290">
                                          <p:stCondLst>
                                            <p:cond delay="0"/>
                                          </p:stCondLst>
                                        </p:cTn>
                                        <p:tgtEl>
                                          <p:spTgt spid="8"/>
                                        </p:tgtEl>
                                      </p:cBhvr>
                                    </p:animEffect>
                                    <p:anim calcmode="lin" valueType="num">
                                      <p:cBhvr>
                                        <p:cTn id="13" dur="911"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4" dur="332"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5" dur="332" tmFilter="0, 0; 0.125,0.2665; 0.25,0.4; 0.375,0.465; 0.5,0.5;  0.625,0.535; 0.75,0.6; 0.875,0.7335; 1,1">
                                          <p:stCondLst>
                                            <p:cond delay="332"/>
                                          </p:stCondLst>
                                        </p:cTn>
                                        <p:tgtEl>
                                          <p:spTgt spid="8"/>
                                        </p:tgtEl>
                                        <p:attrNameLst>
                                          <p:attrName>ppt_y</p:attrName>
                                        </p:attrNameLst>
                                      </p:cBhvr>
                                      <p:tavLst>
                                        <p:tav tm="0" fmla="#ppt_y-sin(pi*$)/9">
                                          <p:val>
                                            <p:fltVal val="0"/>
                                          </p:val>
                                        </p:tav>
                                        <p:tav tm="100000">
                                          <p:val>
                                            <p:fltVal val="1"/>
                                          </p:val>
                                        </p:tav>
                                      </p:tavLst>
                                    </p:anim>
                                    <p:anim calcmode="lin" valueType="num">
                                      <p:cBhvr>
                                        <p:cTn id="16" dur="166" tmFilter="0, 0; 0.125,0.2665; 0.25,0.4; 0.375,0.465; 0.5,0.5;  0.625,0.535; 0.75,0.6; 0.875,0.7335; 1,1">
                                          <p:stCondLst>
                                            <p:cond delay="662"/>
                                          </p:stCondLst>
                                        </p:cTn>
                                        <p:tgtEl>
                                          <p:spTgt spid="8"/>
                                        </p:tgtEl>
                                        <p:attrNameLst>
                                          <p:attrName>ppt_y</p:attrName>
                                        </p:attrNameLst>
                                      </p:cBhvr>
                                      <p:tavLst>
                                        <p:tav tm="0" fmla="#ppt_y-sin(pi*$)/27">
                                          <p:val>
                                            <p:fltVal val="0"/>
                                          </p:val>
                                        </p:tav>
                                        <p:tav tm="100000">
                                          <p:val>
                                            <p:fltVal val="1"/>
                                          </p:val>
                                        </p:tav>
                                      </p:tavLst>
                                    </p:anim>
                                    <p:anim calcmode="lin" valueType="num">
                                      <p:cBhvr>
                                        <p:cTn id="17" dur="82" tmFilter="0, 0; 0.125,0.2665; 0.25,0.4; 0.375,0.465; 0.5,0.5;  0.625,0.535; 0.75,0.6; 0.875,0.7335; 1,1">
                                          <p:stCondLst>
                                            <p:cond delay="828"/>
                                          </p:stCondLst>
                                        </p:cTn>
                                        <p:tgtEl>
                                          <p:spTgt spid="8"/>
                                        </p:tgtEl>
                                        <p:attrNameLst>
                                          <p:attrName>ppt_y</p:attrName>
                                        </p:attrNameLst>
                                      </p:cBhvr>
                                      <p:tavLst>
                                        <p:tav tm="0" fmla="#ppt_y-sin(pi*$)/81">
                                          <p:val>
                                            <p:fltVal val="0"/>
                                          </p:val>
                                        </p:tav>
                                        <p:tav tm="100000">
                                          <p:val>
                                            <p:fltVal val="1"/>
                                          </p:val>
                                        </p:tav>
                                      </p:tavLst>
                                    </p:anim>
                                    <p:animScale>
                                      <p:cBhvr>
                                        <p:cTn id="18" dur="13">
                                          <p:stCondLst>
                                            <p:cond delay="325"/>
                                          </p:stCondLst>
                                        </p:cTn>
                                        <p:tgtEl>
                                          <p:spTgt spid="8"/>
                                        </p:tgtEl>
                                      </p:cBhvr>
                                      <p:to x="100000" y="60000"/>
                                    </p:animScale>
                                    <p:animScale>
                                      <p:cBhvr>
                                        <p:cTn id="19" dur="83" decel="50000">
                                          <p:stCondLst>
                                            <p:cond delay="338"/>
                                          </p:stCondLst>
                                        </p:cTn>
                                        <p:tgtEl>
                                          <p:spTgt spid="8"/>
                                        </p:tgtEl>
                                      </p:cBhvr>
                                      <p:to x="100000" y="100000"/>
                                    </p:animScale>
                                    <p:animScale>
                                      <p:cBhvr>
                                        <p:cTn id="20" dur="13">
                                          <p:stCondLst>
                                            <p:cond delay="656"/>
                                          </p:stCondLst>
                                        </p:cTn>
                                        <p:tgtEl>
                                          <p:spTgt spid="8"/>
                                        </p:tgtEl>
                                      </p:cBhvr>
                                      <p:to x="100000" y="80000"/>
                                    </p:animScale>
                                    <p:animScale>
                                      <p:cBhvr>
                                        <p:cTn id="21" dur="83" decel="50000">
                                          <p:stCondLst>
                                            <p:cond delay="669"/>
                                          </p:stCondLst>
                                        </p:cTn>
                                        <p:tgtEl>
                                          <p:spTgt spid="8"/>
                                        </p:tgtEl>
                                      </p:cBhvr>
                                      <p:to x="100000" y="100000"/>
                                    </p:animScale>
                                    <p:animScale>
                                      <p:cBhvr>
                                        <p:cTn id="22" dur="13">
                                          <p:stCondLst>
                                            <p:cond delay="821"/>
                                          </p:stCondLst>
                                        </p:cTn>
                                        <p:tgtEl>
                                          <p:spTgt spid="8"/>
                                        </p:tgtEl>
                                      </p:cBhvr>
                                      <p:to x="100000" y="90000"/>
                                    </p:animScale>
                                    <p:animScale>
                                      <p:cBhvr>
                                        <p:cTn id="23" dur="83" decel="50000">
                                          <p:stCondLst>
                                            <p:cond delay="834"/>
                                          </p:stCondLst>
                                        </p:cTn>
                                        <p:tgtEl>
                                          <p:spTgt spid="8"/>
                                        </p:tgtEl>
                                      </p:cBhvr>
                                      <p:to x="100000" y="100000"/>
                                    </p:animScale>
                                    <p:animScale>
                                      <p:cBhvr>
                                        <p:cTn id="24" dur="13">
                                          <p:stCondLst>
                                            <p:cond delay="904"/>
                                          </p:stCondLst>
                                        </p:cTn>
                                        <p:tgtEl>
                                          <p:spTgt spid="8"/>
                                        </p:tgtEl>
                                      </p:cBhvr>
                                      <p:to x="100000" y="95000"/>
                                    </p:animScale>
                                    <p:animScale>
                                      <p:cBhvr>
                                        <p:cTn id="25" dur="83" decel="50000">
                                          <p:stCondLst>
                                            <p:cond delay="917"/>
                                          </p:stCondLst>
                                        </p:cTn>
                                        <p:tgtEl>
                                          <p:spTgt spid="8"/>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290">
                                          <p:stCondLst>
                                            <p:cond delay="0"/>
                                          </p:stCondLst>
                                        </p:cTn>
                                        <p:tgtEl>
                                          <p:spTgt spid="9"/>
                                        </p:tgtEl>
                                      </p:cBhvr>
                                    </p:animEffect>
                                    <p:anim calcmode="lin" valueType="num">
                                      <p:cBhvr>
                                        <p:cTn id="31" dur="911"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32" dur="332"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33" dur="332" tmFilter="0, 0; 0.125,0.2665; 0.25,0.4; 0.375,0.465; 0.5,0.5;  0.625,0.535; 0.75,0.6; 0.875,0.7335; 1,1">
                                          <p:stCondLst>
                                            <p:cond delay="332"/>
                                          </p:stCondLst>
                                        </p:cTn>
                                        <p:tgtEl>
                                          <p:spTgt spid="9"/>
                                        </p:tgtEl>
                                        <p:attrNameLst>
                                          <p:attrName>ppt_y</p:attrName>
                                        </p:attrNameLst>
                                      </p:cBhvr>
                                      <p:tavLst>
                                        <p:tav tm="0" fmla="#ppt_y-sin(pi*$)/9">
                                          <p:val>
                                            <p:fltVal val="0"/>
                                          </p:val>
                                        </p:tav>
                                        <p:tav tm="100000">
                                          <p:val>
                                            <p:fltVal val="1"/>
                                          </p:val>
                                        </p:tav>
                                      </p:tavLst>
                                    </p:anim>
                                    <p:anim calcmode="lin" valueType="num">
                                      <p:cBhvr>
                                        <p:cTn id="34" dur="166" tmFilter="0, 0; 0.125,0.2665; 0.25,0.4; 0.375,0.465; 0.5,0.5;  0.625,0.535; 0.75,0.6; 0.875,0.7335; 1,1">
                                          <p:stCondLst>
                                            <p:cond delay="662"/>
                                          </p:stCondLst>
                                        </p:cTn>
                                        <p:tgtEl>
                                          <p:spTgt spid="9"/>
                                        </p:tgtEl>
                                        <p:attrNameLst>
                                          <p:attrName>ppt_y</p:attrName>
                                        </p:attrNameLst>
                                      </p:cBhvr>
                                      <p:tavLst>
                                        <p:tav tm="0" fmla="#ppt_y-sin(pi*$)/27">
                                          <p:val>
                                            <p:fltVal val="0"/>
                                          </p:val>
                                        </p:tav>
                                        <p:tav tm="100000">
                                          <p:val>
                                            <p:fltVal val="1"/>
                                          </p:val>
                                        </p:tav>
                                      </p:tavLst>
                                    </p:anim>
                                    <p:anim calcmode="lin" valueType="num">
                                      <p:cBhvr>
                                        <p:cTn id="35" dur="82" tmFilter="0, 0; 0.125,0.2665; 0.25,0.4; 0.375,0.465; 0.5,0.5;  0.625,0.535; 0.75,0.6; 0.875,0.7335; 1,1">
                                          <p:stCondLst>
                                            <p:cond delay="828"/>
                                          </p:stCondLst>
                                        </p:cTn>
                                        <p:tgtEl>
                                          <p:spTgt spid="9"/>
                                        </p:tgtEl>
                                        <p:attrNameLst>
                                          <p:attrName>ppt_y</p:attrName>
                                        </p:attrNameLst>
                                      </p:cBhvr>
                                      <p:tavLst>
                                        <p:tav tm="0" fmla="#ppt_y-sin(pi*$)/81">
                                          <p:val>
                                            <p:fltVal val="0"/>
                                          </p:val>
                                        </p:tav>
                                        <p:tav tm="100000">
                                          <p:val>
                                            <p:fltVal val="1"/>
                                          </p:val>
                                        </p:tav>
                                      </p:tavLst>
                                    </p:anim>
                                    <p:animScale>
                                      <p:cBhvr>
                                        <p:cTn id="36" dur="13">
                                          <p:stCondLst>
                                            <p:cond delay="325"/>
                                          </p:stCondLst>
                                        </p:cTn>
                                        <p:tgtEl>
                                          <p:spTgt spid="9"/>
                                        </p:tgtEl>
                                      </p:cBhvr>
                                      <p:to x="100000" y="60000"/>
                                    </p:animScale>
                                    <p:animScale>
                                      <p:cBhvr>
                                        <p:cTn id="37" dur="83" decel="50000">
                                          <p:stCondLst>
                                            <p:cond delay="338"/>
                                          </p:stCondLst>
                                        </p:cTn>
                                        <p:tgtEl>
                                          <p:spTgt spid="9"/>
                                        </p:tgtEl>
                                      </p:cBhvr>
                                      <p:to x="100000" y="100000"/>
                                    </p:animScale>
                                    <p:animScale>
                                      <p:cBhvr>
                                        <p:cTn id="38" dur="13">
                                          <p:stCondLst>
                                            <p:cond delay="656"/>
                                          </p:stCondLst>
                                        </p:cTn>
                                        <p:tgtEl>
                                          <p:spTgt spid="9"/>
                                        </p:tgtEl>
                                      </p:cBhvr>
                                      <p:to x="100000" y="80000"/>
                                    </p:animScale>
                                    <p:animScale>
                                      <p:cBhvr>
                                        <p:cTn id="39" dur="83" decel="50000">
                                          <p:stCondLst>
                                            <p:cond delay="669"/>
                                          </p:stCondLst>
                                        </p:cTn>
                                        <p:tgtEl>
                                          <p:spTgt spid="9"/>
                                        </p:tgtEl>
                                      </p:cBhvr>
                                      <p:to x="100000" y="100000"/>
                                    </p:animScale>
                                    <p:animScale>
                                      <p:cBhvr>
                                        <p:cTn id="40" dur="13">
                                          <p:stCondLst>
                                            <p:cond delay="821"/>
                                          </p:stCondLst>
                                        </p:cTn>
                                        <p:tgtEl>
                                          <p:spTgt spid="9"/>
                                        </p:tgtEl>
                                      </p:cBhvr>
                                      <p:to x="100000" y="90000"/>
                                    </p:animScale>
                                    <p:animScale>
                                      <p:cBhvr>
                                        <p:cTn id="41" dur="83" decel="50000">
                                          <p:stCondLst>
                                            <p:cond delay="834"/>
                                          </p:stCondLst>
                                        </p:cTn>
                                        <p:tgtEl>
                                          <p:spTgt spid="9"/>
                                        </p:tgtEl>
                                      </p:cBhvr>
                                      <p:to x="100000" y="100000"/>
                                    </p:animScale>
                                    <p:animScale>
                                      <p:cBhvr>
                                        <p:cTn id="42" dur="13">
                                          <p:stCondLst>
                                            <p:cond delay="904"/>
                                          </p:stCondLst>
                                        </p:cTn>
                                        <p:tgtEl>
                                          <p:spTgt spid="9"/>
                                        </p:tgtEl>
                                      </p:cBhvr>
                                      <p:to x="100000" y="95000"/>
                                    </p:animScale>
                                    <p:animScale>
                                      <p:cBhvr>
                                        <p:cTn id="43" dur="83" decel="50000">
                                          <p:stCondLst>
                                            <p:cond delay="917"/>
                                          </p:stCondLst>
                                        </p:cTn>
                                        <p:tgtEl>
                                          <p:spTgt spid="9"/>
                                        </p:tgtEl>
                                      </p:cBhvr>
                                      <p:to x="100000" y="100000"/>
                                    </p:animScale>
                                  </p:childTnLst>
                                </p:cTn>
                              </p:par>
                            </p:childTnLst>
                          </p:cTn>
                        </p:par>
                      </p:childTnLst>
                    </p:cTn>
                  </p:par>
                  <p:par>
                    <p:cTn id="44" fill="hold">
                      <p:stCondLst>
                        <p:cond delay="indefinite"/>
                      </p:stCondLst>
                      <p:childTnLst>
                        <p:par>
                          <p:cTn id="45" fill="hold">
                            <p:stCondLst>
                              <p:cond delay="0"/>
                            </p:stCondLst>
                            <p:childTnLst>
                              <p:par>
                                <p:cTn id="46" presetID="26" presetClass="entr" presetSubtype="0" fill="hold" grpId="0" nodeType="click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wipe(down)">
                                      <p:cBhvr>
                                        <p:cTn id="48" dur="290">
                                          <p:stCondLst>
                                            <p:cond delay="0"/>
                                          </p:stCondLst>
                                        </p:cTn>
                                        <p:tgtEl>
                                          <p:spTgt spid="7"/>
                                        </p:tgtEl>
                                      </p:cBhvr>
                                    </p:animEffect>
                                    <p:anim calcmode="lin" valueType="num">
                                      <p:cBhvr>
                                        <p:cTn id="49" dur="911"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50" dur="332"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51" dur="332" tmFilter="0, 0; 0.125,0.2665; 0.25,0.4; 0.375,0.465; 0.5,0.5;  0.625,0.535; 0.75,0.6; 0.875,0.7335; 1,1">
                                          <p:stCondLst>
                                            <p:cond delay="332"/>
                                          </p:stCondLst>
                                        </p:cTn>
                                        <p:tgtEl>
                                          <p:spTgt spid="7"/>
                                        </p:tgtEl>
                                        <p:attrNameLst>
                                          <p:attrName>ppt_y</p:attrName>
                                        </p:attrNameLst>
                                      </p:cBhvr>
                                      <p:tavLst>
                                        <p:tav tm="0" fmla="#ppt_y-sin(pi*$)/9">
                                          <p:val>
                                            <p:fltVal val="0"/>
                                          </p:val>
                                        </p:tav>
                                        <p:tav tm="100000">
                                          <p:val>
                                            <p:fltVal val="1"/>
                                          </p:val>
                                        </p:tav>
                                      </p:tavLst>
                                    </p:anim>
                                    <p:anim calcmode="lin" valueType="num">
                                      <p:cBhvr>
                                        <p:cTn id="52" dur="166" tmFilter="0, 0; 0.125,0.2665; 0.25,0.4; 0.375,0.465; 0.5,0.5;  0.625,0.535; 0.75,0.6; 0.875,0.7335; 1,1">
                                          <p:stCondLst>
                                            <p:cond delay="662"/>
                                          </p:stCondLst>
                                        </p:cTn>
                                        <p:tgtEl>
                                          <p:spTgt spid="7"/>
                                        </p:tgtEl>
                                        <p:attrNameLst>
                                          <p:attrName>ppt_y</p:attrName>
                                        </p:attrNameLst>
                                      </p:cBhvr>
                                      <p:tavLst>
                                        <p:tav tm="0" fmla="#ppt_y-sin(pi*$)/27">
                                          <p:val>
                                            <p:fltVal val="0"/>
                                          </p:val>
                                        </p:tav>
                                        <p:tav tm="100000">
                                          <p:val>
                                            <p:fltVal val="1"/>
                                          </p:val>
                                        </p:tav>
                                      </p:tavLst>
                                    </p:anim>
                                    <p:anim calcmode="lin" valueType="num">
                                      <p:cBhvr>
                                        <p:cTn id="53" dur="82" tmFilter="0, 0; 0.125,0.2665; 0.25,0.4; 0.375,0.465; 0.5,0.5;  0.625,0.535; 0.75,0.6; 0.875,0.7335; 1,1">
                                          <p:stCondLst>
                                            <p:cond delay="828"/>
                                          </p:stCondLst>
                                        </p:cTn>
                                        <p:tgtEl>
                                          <p:spTgt spid="7"/>
                                        </p:tgtEl>
                                        <p:attrNameLst>
                                          <p:attrName>ppt_y</p:attrName>
                                        </p:attrNameLst>
                                      </p:cBhvr>
                                      <p:tavLst>
                                        <p:tav tm="0" fmla="#ppt_y-sin(pi*$)/81">
                                          <p:val>
                                            <p:fltVal val="0"/>
                                          </p:val>
                                        </p:tav>
                                        <p:tav tm="100000">
                                          <p:val>
                                            <p:fltVal val="1"/>
                                          </p:val>
                                        </p:tav>
                                      </p:tavLst>
                                    </p:anim>
                                    <p:animScale>
                                      <p:cBhvr>
                                        <p:cTn id="54" dur="13">
                                          <p:stCondLst>
                                            <p:cond delay="325"/>
                                          </p:stCondLst>
                                        </p:cTn>
                                        <p:tgtEl>
                                          <p:spTgt spid="7"/>
                                        </p:tgtEl>
                                      </p:cBhvr>
                                      <p:to x="100000" y="60000"/>
                                    </p:animScale>
                                    <p:animScale>
                                      <p:cBhvr>
                                        <p:cTn id="55" dur="83" decel="50000">
                                          <p:stCondLst>
                                            <p:cond delay="338"/>
                                          </p:stCondLst>
                                        </p:cTn>
                                        <p:tgtEl>
                                          <p:spTgt spid="7"/>
                                        </p:tgtEl>
                                      </p:cBhvr>
                                      <p:to x="100000" y="100000"/>
                                    </p:animScale>
                                    <p:animScale>
                                      <p:cBhvr>
                                        <p:cTn id="56" dur="13">
                                          <p:stCondLst>
                                            <p:cond delay="656"/>
                                          </p:stCondLst>
                                        </p:cTn>
                                        <p:tgtEl>
                                          <p:spTgt spid="7"/>
                                        </p:tgtEl>
                                      </p:cBhvr>
                                      <p:to x="100000" y="80000"/>
                                    </p:animScale>
                                    <p:animScale>
                                      <p:cBhvr>
                                        <p:cTn id="57" dur="83" decel="50000">
                                          <p:stCondLst>
                                            <p:cond delay="669"/>
                                          </p:stCondLst>
                                        </p:cTn>
                                        <p:tgtEl>
                                          <p:spTgt spid="7"/>
                                        </p:tgtEl>
                                      </p:cBhvr>
                                      <p:to x="100000" y="100000"/>
                                    </p:animScale>
                                    <p:animScale>
                                      <p:cBhvr>
                                        <p:cTn id="58" dur="13">
                                          <p:stCondLst>
                                            <p:cond delay="821"/>
                                          </p:stCondLst>
                                        </p:cTn>
                                        <p:tgtEl>
                                          <p:spTgt spid="7"/>
                                        </p:tgtEl>
                                      </p:cBhvr>
                                      <p:to x="100000" y="90000"/>
                                    </p:animScale>
                                    <p:animScale>
                                      <p:cBhvr>
                                        <p:cTn id="59" dur="83" decel="50000">
                                          <p:stCondLst>
                                            <p:cond delay="834"/>
                                          </p:stCondLst>
                                        </p:cTn>
                                        <p:tgtEl>
                                          <p:spTgt spid="7"/>
                                        </p:tgtEl>
                                      </p:cBhvr>
                                      <p:to x="100000" y="100000"/>
                                    </p:animScale>
                                    <p:animScale>
                                      <p:cBhvr>
                                        <p:cTn id="60" dur="13">
                                          <p:stCondLst>
                                            <p:cond delay="904"/>
                                          </p:stCondLst>
                                        </p:cTn>
                                        <p:tgtEl>
                                          <p:spTgt spid="7"/>
                                        </p:tgtEl>
                                      </p:cBhvr>
                                      <p:to x="100000" y="95000"/>
                                    </p:animScale>
                                    <p:animScale>
                                      <p:cBhvr>
                                        <p:cTn id="61" dur="83" decel="50000">
                                          <p:stCondLst>
                                            <p:cond delay="917"/>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3" name="图片 7" descr="20131023152748435.jpg"/>
          <p:cNvPicPr>
            <a:picLocks noChangeAspect="1"/>
          </p:cNvPicPr>
          <p:nvPr/>
        </p:nvPicPr>
        <p:blipFill>
          <a:blip r:embed="rId2"/>
          <a:srcRect/>
          <a:stretch>
            <a:fillRect/>
          </a:stretch>
        </p:blipFill>
        <p:spPr bwMode="auto">
          <a:xfrm>
            <a:off x="0" y="917575"/>
            <a:ext cx="9144000" cy="5484813"/>
          </a:xfrm>
          <a:prstGeom prst="rect">
            <a:avLst/>
          </a:prstGeom>
          <a:noFill/>
          <a:ln w="9525">
            <a:noFill/>
            <a:miter lim="800000"/>
            <a:headEnd/>
            <a:tailEnd/>
          </a:ln>
        </p:spPr>
      </p:pic>
      <p:sp>
        <p:nvSpPr>
          <p:cNvPr id="44034" name="椭圆 1"/>
          <p:cNvSpPr>
            <a:spLocks noChangeArrowheads="1"/>
          </p:cNvSpPr>
          <p:nvPr/>
        </p:nvSpPr>
        <p:spPr bwMode="auto">
          <a:xfrm>
            <a:off x="323850" y="1341438"/>
            <a:ext cx="2592388" cy="719137"/>
          </a:xfrm>
          <a:prstGeom prst="ellipse">
            <a:avLst/>
          </a:prstGeom>
          <a:solidFill>
            <a:schemeClr val="accent1"/>
          </a:solidFill>
          <a:ln w="9525" algn="ctr">
            <a:solidFill>
              <a:schemeClr val="tx1"/>
            </a:solidFill>
            <a:round/>
            <a:headEnd/>
            <a:tailEnd/>
          </a:ln>
        </p:spPr>
        <p:txBody>
          <a:bodyPr/>
          <a:lstStyle/>
          <a:p>
            <a:pPr>
              <a:buFont typeface="Arial" charset="0"/>
              <a:buNone/>
            </a:pPr>
            <a:r>
              <a:rPr lang="zh-CN" altLang="en-US" sz="2800">
                <a:solidFill>
                  <a:srgbClr val="FF0000"/>
                </a:solidFill>
                <a:latin typeface="微软雅黑" pitchFamily="34" charset="-122"/>
                <a:ea typeface="微软雅黑" pitchFamily="34" charset="-122"/>
              </a:rPr>
              <a:t>品读句子</a:t>
            </a:r>
          </a:p>
        </p:txBody>
      </p:sp>
      <p:sp>
        <p:nvSpPr>
          <p:cNvPr id="4" name="矩形 3"/>
          <p:cNvSpPr>
            <a:spLocks noChangeArrowheads="1"/>
          </p:cNvSpPr>
          <p:nvPr/>
        </p:nvSpPr>
        <p:spPr bwMode="auto">
          <a:xfrm>
            <a:off x="684213" y="3213100"/>
            <a:ext cx="7272337" cy="1439863"/>
          </a:xfrm>
          <a:prstGeom prst="rect">
            <a:avLst/>
          </a:prstGeom>
          <a:solidFill>
            <a:srgbClr val="FFC000"/>
          </a:solidFill>
          <a:ln w="9525">
            <a:noFill/>
            <a:miter lim="800000"/>
            <a:headEnd/>
            <a:tailEnd/>
          </a:ln>
        </p:spPr>
        <p:txBody>
          <a:bodyPr>
            <a:spAutoFit/>
          </a:bodyPr>
          <a:lstStyle/>
          <a:p>
            <a:pPr indent="266700"/>
            <a:r>
              <a:rPr lang="en-US" altLang="zh-CN" sz="2800">
                <a:latin typeface="微软雅黑" pitchFamily="34" charset="-122"/>
                <a:ea typeface="微软雅黑" pitchFamily="34" charset="-122"/>
                <a:cs typeface="Calibri" pitchFamily="34" charset="0"/>
              </a:rPr>
              <a:t>    </a:t>
            </a:r>
            <a:r>
              <a:rPr lang="zh-CN" altLang="zh-CN" sz="2800">
                <a:latin typeface="微软雅黑" pitchFamily="34" charset="-122"/>
                <a:ea typeface="微软雅黑" pitchFamily="34" charset="-122"/>
                <a:cs typeface="Calibri" pitchFamily="34" charset="0"/>
              </a:rPr>
              <a:t>①“我不遗余力去干这件工作，结果</a:t>
            </a:r>
            <a:r>
              <a:rPr lang="zh-CN" altLang="zh-CN" sz="2800">
                <a:solidFill>
                  <a:srgbClr val="FF0000"/>
                </a:solidFill>
                <a:latin typeface="微软雅黑" pitchFamily="34" charset="-122"/>
                <a:ea typeface="微软雅黑" pitchFamily="34" charset="-122"/>
                <a:cs typeface="Calibri" pitchFamily="34" charset="0"/>
              </a:rPr>
              <a:t>白费</a:t>
            </a:r>
            <a:r>
              <a:rPr lang="zh-CN" altLang="zh-CN" sz="2800">
                <a:latin typeface="微软雅黑" pitchFamily="34" charset="-122"/>
                <a:ea typeface="微软雅黑" pitchFamily="34" charset="-122"/>
                <a:cs typeface="Calibri" pitchFamily="34" charset="0"/>
              </a:rPr>
              <a:t>心思和力气，</a:t>
            </a:r>
            <a:r>
              <a:rPr lang="zh-CN" altLang="zh-CN" sz="2800">
                <a:solidFill>
                  <a:srgbClr val="FF0000"/>
                </a:solidFill>
                <a:latin typeface="微软雅黑" pitchFamily="34" charset="-122"/>
                <a:ea typeface="微软雅黑" pitchFamily="34" charset="-122"/>
                <a:cs typeface="Calibri" pitchFamily="34" charset="0"/>
              </a:rPr>
              <a:t>浪费</a:t>
            </a:r>
            <a:r>
              <a:rPr lang="zh-CN" altLang="zh-CN" sz="2800">
                <a:latin typeface="微软雅黑" pitchFamily="34" charset="-122"/>
                <a:ea typeface="微软雅黑" pitchFamily="34" charset="-122"/>
                <a:cs typeface="Calibri" pitchFamily="34" charset="0"/>
              </a:rPr>
              <a:t>了我整整</a:t>
            </a:r>
            <a:r>
              <a:rPr lang="zh-CN" altLang="zh-CN" sz="2800">
                <a:solidFill>
                  <a:srgbClr val="FF0000"/>
                </a:solidFill>
                <a:latin typeface="微软雅黑" pitchFamily="34" charset="-122"/>
                <a:ea typeface="微软雅黑" pitchFamily="34" charset="-122"/>
                <a:cs typeface="Calibri" pitchFamily="34" charset="0"/>
              </a:rPr>
              <a:t>三四个星期</a:t>
            </a:r>
            <a:r>
              <a:rPr lang="zh-CN" altLang="zh-CN" sz="2800">
                <a:latin typeface="微软雅黑" pitchFamily="34" charset="-122"/>
                <a:ea typeface="微软雅黑" pitchFamily="34" charset="-122"/>
                <a:cs typeface="Calibri" pitchFamily="34" charset="0"/>
              </a:rPr>
              <a:t>的时间。”</a:t>
            </a:r>
          </a:p>
        </p:txBody>
      </p:sp>
      <p:sp>
        <p:nvSpPr>
          <p:cNvPr id="6" name="矩形 5"/>
          <p:cNvSpPr>
            <a:spLocks noChangeArrowheads="1"/>
          </p:cNvSpPr>
          <p:nvPr/>
        </p:nvSpPr>
        <p:spPr bwMode="auto">
          <a:xfrm>
            <a:off x="971550" y="4868863"/>
            <a:ext cx="7724775" cy="523875"/>
          </a:xfrm>
          <a:prstGeom prst="rect">
            <a:avLst/>
          </a:prstGeom>
          <a:solidFill>
            <a:srgbClr val="FFFF00"/>
          </a:solidFill>
          <a:ln w="9525">
            <a:noFill/>
            <a:miter lim="800000"/>
            <a:headEnd/>
            <a:tailEnd/>
          </a:ln>
        </p:spPr>
        <p:txBody>
          <a:bodyPr wrap="none">
            <a:spAutoFit/>
          </a:bodyPr>
          <a:lstStyle/>
          <a:p>
            <a:r>
              <a:rPr lang="zh-CN" altLang="zh-CN" sz="2800">
                <a:solidFill>
                  <a:srgbClr val="FF0000"/>
                </a:solidFill>
                <a:latin typeface="微软雅黑" pitchFamily="34" charset="-122"/>
                <a:ea typeface="微软雅黑" pitchFamily="34" charset="-122"/>
                <a:cs typeface="Calibri" pitchFamily="34" charset="0"/>
              </a:rPr>
              <a:t>不遗余力</a:t>
            </a:r>
            <a:r>
              <a:rPr lang="zh-CN" altLang="en-US" sz="2800">
                <a:solidFill>
                  <a:srgbClr val="FF0000"/>
                </a:solidFill>
                <a:latin typeface="微软雅黑" pitchFamily="34" charset="-122"/>
                <a:ea typeface="微软雅黑" pitchFamily="34" charset="-122"/>
                <a:cs typeface="Calibri" pitchFamily="34" charset="0"/>
              </a:rPr>
              <a:t>：</a:t>
            </a:r>
            <a:r>
              <a:rPr lang="zh-CN" altLang="en-US" sz="2800">
                <a:latin typeface="微软雅黑" pitchFamily="34" charset="-122"/>
                <a:ea typeface="微软雅黑" pitchFamily="34" charset="-122"/>
                <a:cs typeface="Calibri" pitchFamily="34" charset="0"/>
              </a:rPr>
              <a:t>把全部力量都使出来，一点不保留。</a:t>
            </a:r>
          </a:p>
        </p:txBody>
      </p:sp>
      <p:sp>
        <p:nvSpPr>
          <p:cNvPr id="7" name="圆角矩形标注 6"/>
          <p:cNvSpPr>
            <a:spLocks noChangeArrowheads="1"/>
          </p:cNvSpPr>
          <p:nvPr/>
        </p:nvSpPr>
        <p:spPr bwMode="auto">
          <a:xfrm>
            <a:off x="5003800" y="1557338"/>
            <a:ext cx="2663825" cy="1150937"/>
          </a:xfrm>
          <a:prstGeom prst="wedgeRoundRectCallout">
            <a:avLst>
              <a:gd name="adj1" fmla="val -20833"/>
              <a:gd name="adj2" fmla="val 62500"/>
              <a:gd name="adj3" fmla="val 16667"/>
            </a:avLst>
          </a:prstGeom>
          <a:solidFill>
            <a:schemeClr val="bg1"/>
          </a:solidFill>
          <a:ln w="9525" algn="ctr">
            <a:solidFill>
              <a:schemeClr val="tx1"/>
            </a:solidFill>
            <a:round/>
            <a:headEnd/>
            <a:tailEnd/>
          </a:ln>
        </p:spPr>
        <p:txBody>
          <a:bodyPr/>
          <a:lstStyle/>
          <a:p>
            <a:pPr>
              <a:buFont typeface="Arial" charset="0"/>
              <a:buNone/>
            </a:pPr>
            <a:r>
              <a:rPr lang="zh-CN" altLang="en-US" sz="2800">
                <a:solidFill>
                  <a:srgbClr val="FF0000"/>
                </a:solidFill>
                <a:latin typeface="微软雅黑" pitchFamily="34" charset="-122"/>
                <a:ea typeface="微软雅黑" pitchFamily="34" charset="-122"/>
              </a:rPr>
              <a:t>花大力气修船，没成功。</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Scale>
                                      <p:cBhvr>
                                        <p:cTn id="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4"/>
                                        </p:tgtEl>
                                        <p:attrNameLst>
                                          <p:attrName>ppt_x</p:attrName>
                                          <p:attrName>ppt_y</p:attrName>
                                        </p:attrNameLst>
                                      </p:cBhvr>
                                    </p:animMotion>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12" presetClass="entr" presetSubtype="4"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slide(fromBottom)">
                                      <p:cBhvr>
                                        <p:cTn id="14" dur="1000"/>
                                        <p:tgtEl>
                                          <p:spTgt spid="7"/>
                                        </p:tgtEl>
                                      </p:cBhvr>
                                    </p:animEffect>
                                  </p:childTnLst>
                                </p:cTn>
                              </p:par>
                            </p:childTnLst>
                          </p:cTn>
                        </p:par>
                      </p:childTnLst>
                    </p:cTn>
                  </p:par>
                  <p:par>
                    <p:cTn id="15" fill="hold">
                      <p:stCondLst>
                        <p:cond delay="indefinite"/>
                      </p:stCondLst>
                      <p:childTnLst>
                        <p:par>
                          <p:cTn id="16" fill="hold">
                            <p:stCondLst>
                              <p:cond delay="0"/>
                            </p:stCondLst>
                            <p:childTnLst>
                              <p:par>
                                <p:cTn id="17" presetID="40" presetClass="entr" presetSubtype="0" fill="hold" grpId="0" nodeType="clickEffect">
                                  <p:stCondLst>
                                    <p:cond delay="0"/>
                                  </p:stCondLst>
                                  <p:iterate type="lt">
                                    <p:tmPct val="10000"/>
                                  </p:iterate>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1"/>
                                          </p:val>
                                        </p:tav>
                                        <p:tav tm="100000">
                                          <p:val>
                                            <p:strVal val="#ppt_x"/>
                                          </p:val>
                                        </p:tav>
                                      </p:tavLst>
                                    </p:anim>
                                    <p:anim calcmode="lin" valueType="num">
                                      <p:cBhvr>
                                        <p:cTn id="21"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6" grpId="0" bldLvl="0" animBg="1"/>
      <p:bldP spid="7"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图片 3" descr="20131023152748435.jpg"/>
          <p:cNvPicPr>
            <a:picLocks noChangeAspect="1"/>
          </p:cNvPicPr>
          <p:nvPr/>
        </p:nvPicPr>
        <p:blipFill>
          <a:blip r:embed="rId2"/>
          <a:srcRect/>
          <a:stretch>
            <a:fillRect/>
          </a:stretch>
        </p:blipFill>
        <p:spPr bwMode="auto">
          <a:xfrm>
            <a:off x="0" y="917575"/>
            <a:ext cx="9144000" cy="5484813"/>
          </a:xfrm>
          <a:prstGeom prst="rect">
            <a:avLst/>
          </a:prstGeom>
          <a:noFill/>
          <a:ln w="9525">
            <a:noFill/>
            <a:miter lim="800000"/>
            <a:headEnd/>
            <a:tailEnd/>
          </a:ln>
        </p:spPr>
      </p:pic>
      <p:sp>
        <p:nvSpPr>
          <p:cNvPr id="2" name="矩形 1"/>
          <p:cNvSpPr>
            <a:spLocks noChangeArrowheads="1"/>
          </p:cNvSpPr>
          <p:nvPr/>
        </p:nvSpPr>
        <p:spPr bwMode="auto">
          <a:xfrm>
            <a:off x="684213" y="1989138"/>
            <a:ext cx="6911975" cy="1384300"/>
          </a:xfrm>
          <a:prstGeom prst="rect">
            <a:avLst/>
          </a:prstGeom>
          <a:solidFill>
            <a:srgbClr val="FFC000"/>
          </a:solidFill>
          <a:ln w="9525">
            <a:noFill/>
            <a:miter lim="800000"/>
            <a:headEnd/>
            <a:tailEnd/>
          </a:ln>
        </p:spPr>
        <p:txBody>
          <a:bodyPr>
            <a:spAutoFit/>
          </a:bodyPr>
          <a:lstStyle/>
          <a:p>
            <a:r>
              <a:rPr lang="zh-CN" altLang="zh-CN" sz="2800">
                <a:latin typeface="微软雅黑" pitchFamily="34" charset="-122"/>
                <a:ea typeface="微软雅黑" pitchFamily="34" charset="-122"/>
              </a:rPr>
              <a:t>②</a:t>
            </a:r>
            <a:r>
              <a:rPr lang="en-US" altLang="zh-CN" sz="2800">
                <a:latin typeface="微软雅黑" pitchFamily="34" charset="-122"/>
                <a:ea typeface="微软雅黑" pitchFamily="34" charset="-122"/>
              </a:rPr>
              <a:t>“</a:t>
            </a:r>
            <a:r>
              <a:rPr lang="zh-CN" altLang="zh-CN" sz="2800">
                <a:latin typeface="微软雅黑" pitchFamily="34" charset="-122"/>
                <a:ea typeface="微软雅黑" pitchFamily="34" charset="-122"/>
              </a:rPr>
              <a:t>但是，我要去海岛对面大陆上的愿望不但没有减退，</a:t>
            </a:r>
            <a:r>
              <a:rPr lang="zh-CN" altLang="zh-CN" sz="2800">
                <a:solidFill>
                  <a:srgbClr val="FF0000"/>
                </a:solidFill>
                <a:latin typeface="微软雅黑" pitchFamily="34" charset="-122"/>
                <a:ea typeface="微软雅黑" pitchFamily="34" charset="-122"/>
              </a:rPr>
              <a:t>反而因为难以实现而更加强烈。</a:t>
            </a:r>
            <a:r>
              <a:rPr lang="en-US" altLang="zh-CN" sz="2800">
                <a:latin typeface="微软雅黑" pitchFamily="34" charset="-122"/>
                <a:ea typeface="微软雅黑" pitchFamily="34" charset="-122"/>
              </a:rPr>
              <a:t>”</a:t>
            </a:r>
            <a:endParaRPr lang="zh-CN" altLang="en-US" sz="2800">
              <a:latin typeface="微软雅黑" pitchFamily="34" charset="-122"/>
              <a:ea typeface="微软雅黑" pitchFamily="34" charset="-122"/>
            </a:endParaRPr>
          </a:p>
        </p:txBody>
      </p:sp>
      <p:sp>
        <p:nvSpPr>
          <p:cNvPr id="3" name="云形标注 2"/>
          <p:cNvSpPr>
            <a:spLocks noChangeArrowheads="1"/>
          </p:cNvSpPr>
          <p:nvPr/>
        </p:nvSpPr>
        <p:spPr bwMode="auto">
          <a:xfrm>
            <a:off x="3357563" y="4071938"/>
            <a:ext cx="4392612" cy="2160587"/>
          </a:xfrm>
          <a:prstGeom prst="cloudCallout">
            <a:avLst>
              <a:gd name="adj1" fmla="val -6241"/>
              <a:gd name="adj2" fmla="val -77917"/>
            </a:avLst>
          </a:prstGeom>
          <a:solidFill>
            <a:schemeClr val="accent1"/>
          </a:solidFill>
          <a:ln w="9525" algn="ctr">
            <a:solidFill>
              <a:schemeClr val="tx1"/>
            </a:solidFill>
            <a:round/>
            <a:headEnd/>
            <a:tailEnd/>
          </a:ln>
        </p:spPr>
        <p:txBody>
          <a:bodyPr/>
          <a:lstStyle/>
          <a:p>
            <a:pPr>
              <a:buFont typeface="Arial" charset="0"/>
              <a:buNone/>
            </a:pPr>
            <a:r>
              <a:rPr lang="zh-CN" altLang="en-US" sz="2800">
                <a:solidFill>
                  <a:srgbClr val="FF0000"/>
                </a:solidFill>
                <a:latin typeface="微软雅黑" pitchFamily="34" charset="-122"/>
                <a:ea typeface="微软雅黑" pitchFamily="34" charset="-122"/>
              </a:rPr>
              <a:t>     身处困境不退缩，勇于正视和克服困难。</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fmla="#ppt_w*sin(2.5*pi*$)">
                                          <p:val>
                                            <p:fltVal val="0"/>
                                          </p:val>
                                        </p:tav>
                                        <p:tav tm="100000">
                                          <p:val>
                                            <p:fltVal val="1"/>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40" presetClass="entr" presetSubtype="0" fill="hold" grpId="0" nodeType="clickEffect">
                                  <p:stCondLst>
                                    <p:cond delay="0"/>
                                  </p:stCondLst>
                                  <p:iterate type="lt">
                                    <p:tmPct val="10000"/>
                                  </p:iterate>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1"/>
                                          </p:val>
                                        </p:tav>
                                        <p:tav tm="100000">
                                          <p:val>
                                            <p:strVal val="#ppt_x"/>
                                          </p:val>
                                        </p:tav>
                                      </p:tavLst>
                                    </p:anim>
                                    <p:anim calcmode="lin" valueType="num">
                                      <p:cBhvr>
                                        <p:cTn id="15"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081" name="图片 5" descr="20131023152748435.jpg"/>
          <p:cNvPicPr>
            <a:picLocks noChangeAspect="1"/>
          </p:cNvPicPr>
          <p:nvPr/>
        </p:nvPicPr>
        <p:blipFill>
          <a:blip r:embed="rId2"/>
          <a:srcRect/>
          <a:stretch>
            <a:fillRect/>
          </a:stretch>
        </p:blipFill>
        <p:spPr bwMode="auto">
          <a:xfrm>
            <a:off x="0" y="917575"/>
            <a:ext cx="9144000" cy="5484813"/>
          </a:xfrm>
          <a:prstGeom prst="rect">
            <a:avLst/>
          </a:prstGeom>
          <a:noFill/>
          <a:ln w="9525">
            <a:noFill/>
            <a:miter lim="800000"/>
            <a:headEnd/>
            <a:tailEnd/>
          </a:ln>
        </p:spPr>
      </p:pic>
      <p:sp>
        <p:nvSpPr>
          <p:cNvPr id="7169" name="Rectangle 1"/>
          <p:cNvSpPr>
            <a:spLocks noChangeArrowheads="1"/>
          </p:cNvSpPr>
          <p:nvPr/>
        </p:nvSpPr>
        <p:spPr bwMode="auto">
          <a:xfrm>
            <a:off x="539750" y="1557338"/>
            <a:ext cx="7056438" cy="954087"/>
          </a:xfrm>
          <a:prstGeom prst="rect">
            <a:avLst/>
          </a:prstGeom>
          <a:solidFill>
            <a:srgbClr val="FFC000"/>
          </a:solidFill>
          <a:ln w="9525">
            <a:noFill/>
            <a:miter lim="800000"/>
            <a:headEnd/>
            <a:tailEnd/>
          </a:ln>
        </p:spPr>
        <p:txBody>
          <a:bodyPr anchor="ctr">
            <a:spAutoFit/>
          </a:bodyPr>
          <a:lstStyle/>
          <a:p>
            <a:pPr indent="266700"/>
            <a:r>
              <a:rPr lang="en-US" altLang="zh-CN" sz="2800">
                <a:latin typeface="微软雅黑" pitchFamily="34" charset="-122"/>
                <a:ea typeface="微软雅黑" pitchFamily="34" charset="-122"/>
                <a:cs typeface="Calibri" pitchFamily="34" charset="0"/>
              </a:rPr>
              <a:t>     </a:t>
            </a:r>
            <a:r>
              <a:rPr lang="zh-CN" altLang="zh-CN" sz="2800">
                <a:latin typeface="微软雅黑" pitchFamily="34" charset="-122"/>
                <a:ea typeface="微软雅黑" pitchFamily="34" charset="-122"/>
                <a:cs typeface="Calibri" pitchFamily="34" charset="0"/>
              </a:rPr>
              <a:t>③</a:t>
            </a:r>
            <a:r>
              <a:rPr lang="en-US" altLang="zh-CN" sz="2800">
                <a:latin typeface="微软雅黑" pitchFamily="34" charset="-122"/>
                <a:ea typeface="微软雅黑" pitchFamily="34" charset="-122"/>
                <a:cs typeface="Calibri" pitchFamily="34" charset="0"/>
              </a:rPr>
              <a:t>“</a:t>
            </a:r>
            <a:r>
              <a:rPr lang="zh-CN" altLang="en-US" sz="2800">
                <a:latin typeface="微软雅黑" pitchFamily="34" charset="-122"/>
                <a:ea typeface="微软雅黑" pitchFamily="34" charset="-122"/>
                <a:cs typeface="Calibri" pitchFamily="34" charset="0"/>
              </a:rPr>
              <a:t>我费尽辛苦才把树砍倒</a:t>
            </a:r>
            <a:r>
              <a:rPr lang="en-US" altLang="zh-CN" sz="2800">
                <a:latin typeface="微软雅黑" pitchFamily="34" charset="-122"/>
                <a:ea typeface="微软雅黑" pitchFamily="34" charset="-122"/>
                <a:cs typeface="Calibri" pitchFamily="34" charset="0"/>
              </a:rPr>
              <a:t>……</a:t>
            </a:r>
            <a:r>
              <a:rPr lang="zh-CN" altLang="en-US" sz="2800">
                <a:latin typeface="微软雅黑" pitchFamily="34" charset="-122"/>
                <a:ea typeface="微软雅黑" pitchFamily="34" charset="-122"/>
                <a:cs typeface="Calibri" pitchFamily="34" charset="0"/>
              </a:rPr>
              <a:t>这种劳动之艰辛真是</a:t>
            </a:r>
            <a:r>
              <a:rPr lang="zh-CN" altLang="en-US" sz="2800">
                <a:solidFill>
                  <a:srgbClr val="FF0000"/>
                </a:solidFill>
                <a:latin typeface="微软雅黑" pitchFamily="34" charset="-122"/>
                <a:ea typeface="微软雅黑" pitchFamily="34" charset="-122"/>
                <a:cs typeface="Calibri" pitchFamily="34" charset="0"/>
              </a:rPr>
              <a:t>一言难尽</a:t>
            </a:r>
            <a:r>
              <a:rPr lang="zh-CN" altLang="en-US" sz="2800">
                <a:latin typeface="微软雅黑" pitchFamily="34" charset="-122"/>
                <a:ea typeface="微软雅黑" pitchFamily="34" charset="-122"/>
                <a:cs typeface="Calibri" pitchFamily="34" charset="0"/>
              </a:rPr>
              <a:t>。”</a:t>
            </a:r>
          </a:p>
        </p:txBody>
      </p:sp>
      <p:sp>
        <p:nvSpPr>
          <p:cNvPr id="3" name="椭圆形标注 2"/>
          <p:cNvSpPr>
            <a:spLocks noChangeArrowheads="1"/>
          </p:cNvSpPr>
          <p:nvPr/>
        </p:nvSpPr>
        <p:spPr bwMode="auto">
          <a:xfrm>
            <a:off x="1187450" y="2997200"/>
            <a:ext cx="3168650" cy="2016125"/>
          </a:xfrm>
          <a:prstGeom prst="wedgeEllipseCallout">
            <a:avLst>
              <a:gd name="adj1" fmla="val 25153"/>
              <a:gd name="adj2" fmla="val -58616"/>
            </a:avLst>
          </a:prstGeom>
          <a:solidFill>
            <a:schemeClr val="accent1"/>
          </a:solidFill>
          <a:ln w="9525" algn="ctr">
            <a:solidFill>
              <a:schemeClr val="tx1"/>
            </a:solidFill>
            <a:round/>
            <a:headEnd/>
            <a:tailEnd/>
          </a:ln>
        </p:spPr>
        <p:txBody>
          <a:bodyPr/>
          <a:lstStyle/>
          <a:p>
            <a:r>
              <a:rPr lang="en-US" altLang="zh-CN" sz="2400">
                <a:solidFill>
                  <a:srgbClr val="FF0000"/>
                </a:solidFill>
                <a:latin typeface="微软雅黑" pitchFamily="34" charset="-122"/>
                <a:ea typeface="微软雅黑" pitchFamily="34" charset="-122"/>
              </a:rPr>
              <a:t>       形容事情曲折复杂，不是一句话能说清楚的</a:t>
            </a:r>
            <a:r>
              <a:rPr lang="zh-CN" altLang="en-US" sz="2400">
                <a:solidFill>
                  <a:srgbClr val="FF0000"/>
                </a:solidFill>
                <a:latin typeface="微软雅黑" pitchFamily="34" charset="-122"/>
                <a:ea typeface="微软雅黑" pitchFamily="34" charset="-122"/>
              </a:rPr>
              <a:t>。</a:t>
            </a:r>
          </a:p>
        </p:txBody>
      </p:sp>
      <p:sp>
        <p:nvSpPr>
          <p:cNvPr id="7171" name="Rectangle 3"/>
          <p:cNvSpPr>
            <a:spLocks noChangeArrowheads="1"/>
          </p:cNvSpPr>
          <p:nvPr/>
        </p:nvSpPr>
        <p:spPr bwMode="auto">
          <a:xfrm>
            <a:off x="4787900" y="3141663"/>
            <a:ext cx="3097213" cy="1384300"/>
          </a:xfrm>
          <a:prstGeom prst="rect">
            <a:avLst/>
          </a:prstGeom>
          <a:solidFill>
            <a:srgbClr val="FFFF00"/>
          </a:solidFill>
          <a:ln w="9525">
            <a:noFill/>
            <a:miter lim="800000"/>
            <a:headEnd/>
            <a:tailEnd/>
          </a:ln>
        </p:spPr>
        <p:txBody>
          <a:bodyPr anchor="ctr">
            <a:spAutoFit/>
          </a:bodyPr>
          <a:lstStyle/>
          <a:p>
            <a:r>
              <a:rPr lang="zh-CN" altLang="en-US" sz="2800">
                <a:solidFill>
                  <a:srgbClr val="FF0000"/>
                </a:solidFill>
                <a:latin typeface="微软雅黑" pitchFamily="34" charset="-122"/>
                <a:ea typeface="微软雅黑" pitchFamily="34" charset="-122"/>
                <a:cs typeface="Calibri" pitchFamily="34" charset="0"/>
              </a:rPr>
              <a:t>吃苦耐劳的品质</a:t>
            </a:r>
            <a:endParaRPr lang="en-US" altLang="zh-CN" sz="2800">
              <a:solidFill>
                <a:srgbClr val="FF0000"/>
              </a:solidFill>
              <a:latin typeface="微软雅黑" pitchFamily="34" charset="-122"/>
              <a:ea typeface="微软雅黑" pitchFamily="34" charset="-122"/>
              <a:cs typeface="Calibri" pitchFamily="34" charset="0"/>
            </a:endParaRPr>
          </a:p>
          <a:p>
            <a:endParaRPr lang="en-US" altLang="zh-CN" sz="2800">
              <a:solidFill>
                <a:srgbClr val="FF0000"/>
              </a:solidFill>
              <a:latin typeface="微软雅黑" pitchFamily="34" charset="-122"/>
              <a:ea typeface="微软雅黑" pitchFamily="34" charset="-122"/>
              <a:cs typeface="Calibri" pitchFamily="34" charset="0"/>
            </a:endParaRPr>
          </a:p>
          <a:p>
            <a:r>
              <a:rPr lang="zh-CN" altLang="en-US" sz="2800">
                <a:solidFill>
                  <a:srgbClr val="FF0000"/>
                </a:solidFill>
                <a:latin typeface="微软雅黑" pitchFamily="34" charset="-122"/>
                <a:ea typeface="微软雅黑" pitchFamily="34" charset="-122"/>
                <a:cs typeface="Calibri" pitchFamily="34" charset="0"/>
              </a:rPr>
              <a:t>顽强的意志</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7169"/>
                                        </p:tgtEl>
                                        <p:attrNameLst>
                                          <p:attrName>style.visibility</p:attrName>
                                        </p:attrNameLst>
                                      </p:cBhvr>
                                      <p:to>
                                        <p:strVal val="visible"/>
                                      </p:to>
                                    </p:set>
                                    <p:anim calcmode="lin" valueType="num">
                                      <p:cBhvr>
                                        <p:cTn id="7" dur="1000" fill="hold"/>
                                        <p:tgtEl>
                                          <p:spTgt spid="7169"/>
                                        </p:tgtEl>
                                        <p:attrNameLst>
                                          <p:attrName>ppt_x</p:attrName>
                                        </p:attrNameLst>
                                      </p:cBhvr>
                                      <p:tavLst>
                                        <p:tav tm="0">
                                          <p:val>
                                            <p:strVal val="#ppt_x-.2"/>
                                          </p:val>
                                        </p:tav>
                                        <p:tav tm="100000">
                                          <p:val>
                                            <p:strVal val="#ppt_x"/>
                                          </p:val>
                                        </p:tav>
                                      </p:tavLst>
                                    </p:anim>
                                    <p:anim calcmode="lin" valueType="num">
                                      <p:cBhvr>
                                        <p:cTn id="8" dur="1000" fill="hold"/>
                                        <p:tgtEl>
                                          <p:spTgt spid="7169"/>
                                        </p:tgtEl>
                                        <p:attrNameLst>
                                          <p:attrName>ppt_y</p:attrName>
                                        </p:attrNameLst>
                                      </p:cBhvr>
                                      <p:tavLst>
                                        <p:tav tm="0">
                                          <p:val>
                                            <p:strVal val="#ppt_y"/>
                                          </p:val>
                                        </p:tav>
                                        <p:tav tm="100000">
                                          <p:val>
                                            <p:strVal val="#ppt_y"/>
                                          </p:val>
                                        </p:tav>
                                      </p:tavLst>
                                    </p:anim>
                                    <p:animEffect transition="in" filter="wipe(right)" prLst="gradientSize: 0.1">
                                      <p:cBhvr>
                                        <p:cTn id="9" dur="1000"/>
                                        <p:tgtEl>
                                          <p:spTgt spid="7169"/>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Scale>
                                      <p:cBhvr>
                                        <p:cTn id="14" dur="1000" decel="50000" fill="hold">
                                          <p:stCondLst>
                                            <p:cond delay="0"/>
                                          </p:stCondLst>
                                        </p:cTn>
                                        <p:tgtEl>
                                          <p:spTgt spid="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gtEl>
                                        <p:attrNameLst>
                                          <p:attrName>ppt_x</p:attrName>
                                          <p:attrName>ppt_y</p:attrName>
                                        </p:attrNameLst>
                                      </p:cBhvr>
                                    </p:animMotion>
                                    <p:animEffect transition="in" filter="fade">
                                      <p:cBhvr>
                                        <p:cTn id="16" dur="10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grpId="0" nodeType="clickEffect">
                                  <p:stCondLst>
                                    <p:cond delay="0"/>
                                  </p:stCondLst>
                                  <p:iterate type="lt">
                                    <p:tmPct val="10000"/>
                                  </p:iterate>
                                  <p:childTnLst>
                                    <p:set>
                                      <p:cBhvr>
                                        <p:cTn id="20" dur="1" fill="hold">
                                          <p:stCondLst>
                                            <p:cond delay="0"/>
                                          </p:stCondLst>
                                        </p:cTn>
                                        <p:tgtEl>
                                          <p:spTgt spid="7171"/>
                                        </p:tgtEl>
                                        <p:attrNameLst>
                                          <p:attrName>style.visibility</p:attrName>
                                        </p:attrNameLst>
                                      </p:cBhvr>
                                      <p:to>
                                        <p:strVal val="visible"/>
                                      </p:to>
                                    </p:set>
                                    <p:animEffect transition="in" filter="fade">
                                      <p:cBhvr>
                                        <p:cTn id="21" dur="1000"/>
                                        <p:tgtEl>
                                          <p:spTgt spid="7171"/>
                                        </p:tgtEl>
                                      </p:cBhvr>
                                    </p:animEffect>
                                    <p:anim calcmode="lin" valueType="num">
                                      <p:cBhvr>
                                        <p:cTn id="22" dur="1000" fill="hold"/>
                                        <p:tgtEl>
                                          <p:spTgt spid="7171"/>
                                        </p:tgtEl>
                                        <p:attrNameLst>
                                          <p:attrName>ppt_x</p:attrName>
                                        </p:attrNameLst>
                                      </p:cBhvr>
                                      <p:tavLst>
                                        <p:tav tm="0">
                                          <p:val>
                                            <p:strVal val="#ppt_x-.1"/>
                                          </p:val>
                                        </p:tav>
                                        <p:tav tm="100000">
                                          <p:val>
                                            <p:strVal val="#ppt_x"/>
                                          </p:val>
                                        </p:tav>
                                      </p:tavLst>
                                    </p:anim>
                                    <p:anim calcmode="lin" valueType="num">
                                      <p:cBhvr>
                                        <p:cTn id="23" dur="1000" fill="hold"/>
                                        <p:tgtEl>
                                          <p:spTgt spid="717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9" grpId="0" bldLvl="0" animBg="1"/>
      <p:bldP spid="3" grpId="0" bldLvl="0" animBg="1"/>
      <p:bldP spid="7171" grpId="0" bldLvl="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页脚占位符 3"/>
          <p:cNvSpPr txBox="1">
            <a:spLocks noGrp="1" noChangeArrowheads="1"/>
          </p:cNvSpPr>
          <p:nvPr/>
        </p:nvSpPr>
        <p:spPr bwMode="auto">
          <a:xfrm>
            <a:off x="7046913" y="6381750"/>
            <a:ext cx="2133600" cy="244475"/>
          </a:xfrm>
          <a:prstGeom prst="rect">
            <a:avLst/>
          </a:prstGeom>
          <a:noFill/>
          <a:ln w="9525">
            <a:noFill/>
            <a:miter lim="800000"/>
            <a:headEnd/>
            <a:tailEnd/>
          </a:ln>
        </p:spPr>
        <p:txBody>
          <a:bodyPr/>
          <a:lstStyle/>
          <a:p>
            <a:r>
              <a:rPr lang="en-US" altLang="zh-CN"/>
              <a:t>   </a:t>
            </a:r>
          </a:p>
          <a:p>
            <a:r>
              <a:rPr lang="en-US" altLang="zh-CN"/>
              <a:t>   </a:t>
            </a:r>
          </a:p>
        </p:txBody>
      </p:sp>
      <p:grpSp>
        <p:nvGrpSpPr>
          <p:cNvPr id="28674" name="Group 27"/>
          <p:cNvGrpSpPr>
            <a:grpSpLocks/>
          </p:cNvGrpSpPr>
          <p:nvPr/>
        </p:nvGrpSpPr>
        <p:grpSpPr bwMode="auto">
          <a:xfrm>
            <a:off x="2627313" y="2133600"/>
            <a:ext cx="3600450" cy="1508125"/>
            <a:chOff x="0" y="0"/>
            <a:chExt cx="2268" cy="950"/>
          </a:xfrm>
        </p:grpSpPr>
        <p:grpSp>
          <p:nvGrpSpPr>
            <p:cNvPr id="28709" name="Group 28"/>
            <p:cNvGrpSpPr>
              <a:grpSpLocks/>
            </p:cNvGrpSpPr>
            <p:nvPr/>
          </p:nvGrpSpPr>
          <p:grpSpPr bwMode="auto">
            <a:xfrm>
              <a:off x="0" y="214"/>
              <a:ext cx="2268" cy="0"/>
              <a:chOff x="0" y="0"/>
              <a:chExt cx="2268" cy="0"/>
            </a:xfrm>
          </p:grpSpPr>
          <p:sp>
            <p:nvSpPr>
              <p:cNvPr id="28713" name="Line 29"/>
              <p:cNvSpPr>
                <a:spLocks noChangeShapeType="1"/>
              </p:cNvSpPr>
              <p:nvPr/>
            </p:nvSpPr>
            <p:spPr bwMode="auto">
              <a:xfrm>
                <a:off x="0" y="0"/>
                <a:ext cx="431" cy="0"/>
              </a:xfrm>
              <a:prstGeom prst="line">
                <a:avLst/>
              </a:prstGeom>
              <a:noFill/>
              <a:ln w="38100">
                <a:solidFill>
                  <a:srgbClr val="6290A0"/>
                </a:solidFill>
                <a:round/>
                <a:headEnd/>
                <a:tailEnd/>
              </a:ln>
            </p:spPr>
            <p:txBody>
              <a:bodyPr vert="eaVert" anchor="ctr">
                <a:spAutoFit/>
              </a:bodyPr>
              <a:lstStyle/>
              <a:p>
                <a:endParaRPr lang="zh-CN" altLang="en-US"/>
              </a:p>
            </p:txBody>
          </p:sp>
          <p:sp>
            <p:nvSpPr>
              <p:cNvPr id="28714" name="Line 30"/>
              <p:cNvSpPr>
                <a:spLocks noChangeShapeType="1"/>
              </p:cNvSpPr>
              <p:nvPr/>
            </p:nvSpPr>
            <p:spPr bwMode="auto">
              <a:xfrm>
                <a:off x="2009" y="0"/>
                <a:ext cx="259" cy="0"/>
              </a:xfrm>
              <a:prstGeom prst="line">
                <a:avLst/>
              </a:prstGeom>
              <a:noFill/>
              <a:ln w="38100">
                <a:solidFill>
                  <a:srgbClr val="6290A0"/>
                </a:solidFill>
                <a:round/>
                <a:headEnd/>
                <a:tailEnd/>
              </a:ln>
            </p:spPr>
            <p:txBody>
              <a:bodyPr vert="eaVert" anchor="ctr">
                <a:spAutoFit/>
              </a:bodyPr>
              <a:lstStyle/>
              <a:p>
                <a:endParaRPr lang="zh-CN" altLang="en-US"/>
              </a:p>
            </p:txBody>
          </p:sp>
        </p:grpSp>
        <p:grpSp>
          <p:nvGrpSpPr>
            <p:cNvPr id="28710" name="Group 31"/>
            <p:cNvGrpSpPr>
              <a:grpSpLocks/>
            </p:cNvGrpSpPr>
            <p:nvPr/>
          </p:nvGrpSpPr>
          <p:grpSpPr bwMode="auto">
            <a:xfrm>
              <a:off x="429" y="0"/>
              <a:ext cx="1583" cy="950"/>
              <a:chOff x="0" y="0"/>
              <a:chExt cx="1583" cy="950"/>
            </a:xfrm>
          </p:grpSpPr>
          <p:sp>
            <p:nvSpPr>
              <p:cNvPr id="28711" name="Arc 32"/>
              <p:cNvSpPr>
                <a:spLocks noChangeArrowheads="1"/>
              </p:cNvSpPr>
              <p:nvPr/>
            </p:nvSpPr>
            <p:spPr bwMode="auto">
              <a:xfrm rot="5400000">
                <a:off x="383" y="-383"/>
                <a:ext cx="818" cy="1583"/>
              </a:xfrm>
              <a:custGeom>
                <a:avLst/>
                <a:gdLst>
                  <a:gd name="T0" fmla="*/ 205 w 21600"/>
                  <a:gd name="T1" fmla="*/ 0 h 41807"/>
                  <a:gd name="T2" fmla="*/ 818 w 21600"/>
                  <a:gd name="T3" fmla="*/ 792 h 41807"/>
                  <a:gd name="T4" fmla="*/ 207 w 21600"/>
                  <a:gd name="T5" fmla="*/ 1583 h 41807"/>
                  <a:gd name="T6" fmla="*/ 205 w 21600"/>
                  <a:gd name="T7" fmla="*/ 0 h 41807"/>
                  <a:gd name="T8" fmla="*/ 818 w 21600"/>
                  <a:gd name="T9" fmla="*/ 792 h 41807"/>
                  <a:gd name="T10" fmla="*/ 207 w 21600"/>
                  <a:gd name="T11" fmla="*/ 1583 h 41807"/>
                  <a:gd name="T12" fmla="*/ 0 w 21600"/>
                  <a:gd name="T13" fmla="*/ 792 h 41807"/>
                  <a:gd name="T14" fmla="*/ 0 60000 65536"/>
                  <a:gd name="T15" fmla="*/ 0 60000 65536"/>
                  <a:gd name="T16" fmla="*/ 0 60000 65536"/>
                  <a:gd name="T17" fmla="*/ 0 60000 65536"/>
                  <a:gd name="T18" fmla="*/ 0 60000 65536"/>
                  <a:gd name="T19" fmla="*/ 0 60000 65536"/>
                  <a:gd name="T20" fmla="*/ 0 60000 65536"/>
                  <a:gd name="T21" fmla="*/ 0 w 21600"/>
                  <a:gd name="T22" fmla="*/ 0 h 41807"/>
                  <a:gd name="T23" fmla="*/ 21600 w 21600"/>
                  <a:gd name="T24" fmla="*/ 41807 h 4180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41807" fill="none" extrusionOk="0">
                    <a:moveTo>
                      <a:pt x="5419" y="-1"/>
                    </a:moveTo>
                    <a:cubicBezTo>
                      <a:pt x="14946" y="2469"/>
                      <a:pt x="21600" y="11066"/>
                      <a:pt x="21600" y="20909"/>
                    </a:cubicBezTo>
                    <a:cubicBezTo>
                      <a:pt x="21600" y="30734"/>
                      <a:pt x="14968" y="39322"/>
                      <a:pt x="5462" y="41807"/>
                    </a:cubicBezTo>
                  </a:path>
                  <a:path w="21600" h="41807" stroke="0" extrusionOk="0">
                    <a:moveTo>
                      <a:pt x="5419" y="-1"/>
                    </a:moveTo>
                    <a:cubicBezTo>
                      <a:pt x="14946" y="2469"/>
                      <a:pt x="21600" y="11066"/>
                      <a:pt x="21600" y="20909"/>
                    </a:cubicBezTo>
                    <a:cubicBezTo>
                      <a:pt x="21600" y="30734"/>
                      <a:pt x="14968" y="39322"/>
                      <a:pt x="5462" y="41807"/>
                    </a:cubicBezTo>
                    <a:lnTo>
                      <a:pt x="0" y="20909"/>
                    </a:lnTo>
                    <a:close/>
                  </a:path>
                </a:pathLst>
              </a:custGeom>
              <a:noFill/>
              <a:ln w="38100">
                <a:solidFill>
                  <a:srgbClr val="6290A0"/>
                </a:solidFill>
                <a:miter lim="800000"/>
                <a:headEnd/>
                <a:tailEnd/>
              </a:ln>
            </p:spPr>
            <p:txBody>
              <a:bodyPr vert="eaVert" anchor="ctr">
                <a:spAutoFit/>
              </a:bodyPr>
              <a:lstStyle/>
              <a:p>
                <a:endParaRPr lang="zh-CN" altLang="en-US"/>
              </a:p>
            </p:txBody>
          </p:sp>
          <p:sp>
            <p:nvSpPr>
              <p:cNvPr id="28712" name="Line 33"/>
              <p:cNvSpPr>
                <a:spLocks noChangeShapeType="1"/>
              </p:cNvSpPr>
              <p:nvPr/>
            </p:nvSpPr>
            <p:spPr bwMode="auto">
              <a:xfrm>
                <a:off x="792" y="822"/>
                <a:ext cx="0" cy="128"/>
              </a:xfrm>
              <a:prstGeom prst="line">
                <a:avLst/>
              </a:prstGeom>
              <a:noFill/>
              <a:ln w="38100">
                <a:solidFill>
                  <a:srgbClr val="6290A0"/>
                </a:solidFill>
                <a:round/>
                <a:headEnd/>
                <a:tailEnd/>
              </a:ln>
            </p:spPr>
            <p:txBody>
              <a:bodyPr vert="eaVert" anchor="ctr">
                <a:spAutoFit/>
              </a:bodyPr>
              <a:lstStyle/>
              <a:p>
                <a:endParaRPr lang="zh-CN" altLang="en-US"/>
              </a:p>
            </p:txBody>
          </p:sp>
        </p:grpSp>
      </p:grpSp>
      <p:sp>
        <p:nvSpPr>
          <p:cNvPr id="28675" name="Oval 8"/>
          <p:cNvSpPr>
            <a:spLocks noChangeArrowheads="1"/>
          </p:cNvSpPr>
          <p:nvPr/>
        </p:nvSpPr>
        <p:spPr bwMode="auto">
          <a:xfrm>
            <a:off x="3348038" y="909638"/>
            <a:ext cx="2447925" cy="2447925"/>
          </a:xfrm>
          <a:prstGeom prst="ellipse">
            <a:avLst/>
          </a:prstGeom>
          <a:solidFill>
            <a:srgbClr val="00CCFF">
              <a:alpha val="36862"/>
            </a:srgbClr>
          </a:solidFill>
          <a:ln w="9525">
            <a:noFill/>
            <a:round/>
            <a:headEnd/>
            <a:tailEnd/>
          </a:ln>
        </p:spPr>
        <p:txBody>
          <a:bodyPr wrap="none" anchor="ctr"/>
          <a:lstStyle/>
          <a:p>
            <a:endParaRPr lang="zh-CN" altLang="en-US"/>
          </a:p>
        </p:txBody>
      </p:sp>
      <p:sp>
        <p:nvSpPr>
          <p:cNvPr id="28676" name="Oval 9"/>
          <p:cNvSpPr>
            <a:spLocks noChangeArrowheads="1"/>
          </p:cNvSpPr>
          <p:nvPr/>
        </p:nvSpPr>
        <p:spPr bwMode="auto">
          <a:xfrm>
            <a:off x="3492500" y="1052513"/>
            <a:ext cx="2162175" cy="2162175"/>
          </a:xfrm>
          <a:prstGeom prst="ellipse">
            <a:avLst/>
          </a:prstGeom>
          <a:solidFill>
            <a:srgbClr val="000000">
              <a:alpha val="47058"/>
            </a:srgbClr>
          </a:solidFill>
          <a:ln w="9525">
            <a:noFill/>
            <a:round/>
            <a:headEnd/>
            <a:tailEnd/>
          </a:ln>
        </p:spPr>
        <p:txBody>
          <a:bodyPr wrap="none" anchor="ctr"/>
          <a:lstStyle/>
          <a:p>
            <a:endParaRPr lang="zh-CN" altLang="en-US"/>
          </a:p>
        </p:txBody>
      </p:sp>
      <p:sp>
        <p:nvSpPr>
          <p:cNvPr id="28677" name="Oval 10"/>
          <p:cNvSpPr>
            <a:spLocks noChangeArrowheads="1"/>
          </p:cNvSpPr>
          <p:nvPr/>
        </p:nvSpPr>
        <p:spPr bwMode="auto">
          <a:xfrm>
            <a:off x="3635375" y="1196975"/>
            <a:ext cx="1873250" cy="1873250"/>
          </a:xfrm>
          <a:prstGeom prst="ellipse">
            <a:avLst/>
          </a:prstGeom>
          <a:gradFill rotWithShape="1">
            <a:gsLst>
              <a:gs pos="0">
                <a:srgbClr val="66CCFF"/>
              </a:gs>
              <a:gs pos="100000">
                <a:srgbClr val="0099FF"/>
              </a:gs>
            </a:gsLst>
            <a:path path="shape">
              <a:fillToRect l="50000" t="50000" r="50000" b="50000"/>
            </a:path>
          </a:gradFill>
          <a:ln w="9525">
            <a:noFill/>
            <a:round/>
            <a:headEnd/>
            <a:tailEnd/>
          </a:ln>
        </p:spPr>
        <p:txBody>
          <a:bodyPr wrap="none" anchor="ctr"/>
          <a:lstStyle/>
          <a:p>
            <a:endParaRPr lang="zh-CN" altLang="en-US"/>
          </a:p>
        </p:txBody>
      </p:sp>
      <p:sp>
        <p:nvSpPr>
          <p:cNvPr id="28678" name="Oval 11"/>
          <p:cNvSpPr>
            <a:spLocks noChangeArrowheads="1"/>
          </p:cNvSpPr>
          <p:nvPr/>
        </p:nvSpPr>
        <p:spPr bwMode="auto">
          <a:xfrm>
            <a:off x="3708400" y="1341438"/>
            <a:ext cx="1584325" cy="1584325"/>
          </a:xfrm>
          <a:prstGeom prst="ellipse">
            <a:avLst/>
          </a:prstGeom>
          <a:gradFill rotWithShape="1">
            <a:gsLst>
              <a:gs pos="0">
                <a:srgbClr val="BBE0E3"/>
              </a:gs>
              <a:gs pos="100000">
                <a:srgbClr val="0099FF"/>
              </a:gs>
            </a:gsLst>
            <a:path path="shape">
              <a:fillToRect l="50000" t="50000" r="50000" b="50000"/>
            </a:path>
          </a:gradFill>
          <a:ln w="9525">
            <a:noFill/>
            <a:round/>
            <a:headEnd/>
            <a:tailEnd/>
          </a:ln>
        </p:spPr>
        <p:txBody>
          <a:bodyPr wrap="none" anchor="ctr"/>
          <a:lstStyle/>
          <a:p>
            <a:endParaRPr lang="zh-CN" altLang="en-US"/>
          </a:p>
        </p:txBody>
      </p:sp>
      <p:sp>
        <p:nvSpPr>
          <p:cNvPr id="28679" name="AutoShape 17"/>
          <p:cNvSpPr>
            <a:spLocks noChangeArrowheads="1"/>
          </p:cNvSpPr>
          <p:nvPr/>
        </p:nvSpPr>
        <p:spPr bwMode="auto">
          <a:xfrm>
            <a:off x="346075" y="2185988"/>
            <a:ext cx="2549525" cy="3076575"/>
          </a:xfrm>
          <a:prstGeom prst="roundRect">
            <a:avLst>
              <a:gd name="adj" fmla="val 3843"/>
            </a:avLst>
          </a:prstGeom>
          <a:gradFill rotWithShape="1">
            <a:gsLst>
              <a:gs pos="0">
                <a:srgbClr val="057089"/>
              </a:gs>
              <a:gs pos="50000">
                <a:srgbClr val="19232D"/>
              </a:gs>
              <a:gs pos="100000">
                <a:srgbClr val="057089"/>
              </a:gs>
            </a:gsLst>
            <a:lin ang="0" scaled="1"/>
          </a:gradFill>
          <a:ln w="9525">
            <a:noFill/>
            <a:round/>
            <a:headEnd/>
            <a:tailEnd/>
          </a:ln>
        </p:spPr>
        <p:txBody>
          <a:bodyPr wrap="none" anchor="ctr">
            <a:spAutoFit/>
          </a:bodyPr>
          <a:lstStyle/>
          <a:p>
            <a:endParaRPr lang="zh-CN" altLang="en-US"/>
          </a:p>
        </p:txBody>
      </p:sp>
      <p:sp>
        <p:nvSpPr>
          <p:cNvPr id="28680" name="AutoShape 18"/>
          <p:cNvSpPr>
            <a:spLocks noChangeArrowheads="1"/>
          </p:cNvSpPr>
          <p:nvPr/>
        </p:nvSpPr>
        <p:spPr bwMode="auto">
          <a:xfrm>
            <a:off x="377825" y="2933700"/>
            <a:ext cx="2465388" cy="2295525"/>
          </a:xfrm>
          <a:prstGeom prst="roundRect">
            <a:avLst>
              <a:gd name="adj" fmla="val 2074"/>
            </a:avLst>
          </a:prstGeom>
          <a:solidFill>
            <a:srgbClr val="DDDDDD"/>
          </a:solidFill>
          <a:ln w="9525">
            <a:noFill/>
            <a:round/>
            <a:headEnd/>
            <a:tailEnd/>
          </a:ln>
        </p:spPr>
        <p:txBody>
          <a:bodyPr anchor="ctr">
            <a:spAutoFit/>
          </a:bodyPr>
          <a:lstStyle/>
          <a:p>
            <a:endParaRPr lang="zh-CN" altLang="en-US"/>
          </a:p>
        </p:txBody>
      </p:sp>
      <p:sp>
        <p:nvSpPr>
          <p:cNvPr id="28681" name="AutoShape 19"/>
          <p:cNvSpPr>
            <a:spLocks noChangeArrowheads="1"/>
          </p:cNvSpPr>
          <p:nvPr/>
        </p:nvSpPr>
        <p:spPr bwMode="auto">
          <a:xfrm>
            <a:off x="393700" y="2249488"/>
            <a:ext cx="2451100" cy="577850"/>
          </a:xfrm>
          <a:prstGeom prst="roundRect">
            <a:avLst>
              <a:gd name="adj" fmla="val 16667"/>
            </a:avLst>
          </a:prstGeom>
          <a:gradFill rotWithShape="1">
            <a:gsLst>
              <a:gs pos="0">
                <a:schemeClr val="bg1">
                  <a:alpha val="50000"/>
                </a:schemeClr>
              </a:gs>
              <a:gs pos="100000">
                <a:srgbClr val="FFFFFF">
                  <a:alpha val="0"/>
                </a:srgbClr>
              </a:gs>
            </a:gsLst>
            <a:lin ang="5400000" scaled="1"/>
          </a:gradFill>
          <a:ln w="9525">
            <a:noFill/>
            <a:round/>
            <a:headEnd/>
            <a:tailEnd/>
          </a:ln>
        </p:spPr>
        <p:txBody>
          <a:bodyPr anchor="ctr">
            <a:spAutoFit/>
          </a:bodyPr>
          <a:lstStyle/>
          <a:p>
            <a:endParaRPr lang="zh-CN" altLang="en-US" sz="2800">
              <a:solidFill>
                <a:srgbClr val="FF0000"/>
              </a:solidFill>
              <a:latin typeface="微软雅黑" pitchFamily="34" charset="-122"/>
              <a:ea typeface="微软雅黑" pitchFamily="34" charset="-122"/>
            </a:endParaRPr>
          </a:p>
        </p:txBody>
      </p:sp>
      <p:grpSp>
        <p:nvGrpSpPr>
          <p:cNvPr id="28682" name="Group 62"/>
          <p:cNvGrpSpPr>
            <a:grpSpLocks/>
          </p:cNvGrpSpPr>
          <p:nvPr/>
        </p:nvGrpSpPr>
        <p:grpSpPr bwMode="auto">
          <a:xfrm>
            <a:off x="684213" y="3429000"/>
            <a:ext cx="1800225" cy="1439863"/>
            <a:chOff x="0" y="0"/>
            <a:chExt cx="1134" cy="907"/>
          </a:xfrm>
        </p:grpSpPr>
        <p:sp>
          <p:nvSpPr>
            <p:cNvPr id="28705" name="Line 23"/>
            <p:cNvSpPr>
              <a:spLocks noChangeShapeType="1"/>
            </p:cNvSpPr>
            <p:nvPr/>
          </p:nvSpPr>
          <p:spPr bwMode="auto">
            <a:xfrm>
              <a:off x="0" y="0"/>
              <a:ext cx="1134" cy="0"/>
            </a:xfrm>
            <a:prstGeom prst="line">
              <a:avLst/>
            </a:prstGeom>
            <a:noFill/>
            <a:ln w="6350">
              <a:solidFill>
                <a:schemeClr val="bg1"/>
              </a:solidFill>
              <a:round/>
              <a:headEnd type="oval" w="med" len="med"/>
              <a:tailEnd type="oval" w="med" len="med"/>
            </a:ln>
            <a:effectLst>
              <a:prstShdw prst="shdw17" dist="17961" dir="13500000">
                <a:srgbClr val="999999"/>
              </a:prstShdw>
            </a:effectLst>
          </p:spPr>
          <p:txBody>
            <a:bodyPr/>
            <a:lstStyle/>
            <a:p>
              <a:endParaRPr lang="zh-CN" altLang="en-US"/>
            </a:p>
          </p:txBody>
        </p:sp>
        <p:sp>
          <p:nvSpPr>
            <p:cNvPr id="28706" name="Line 24"/>
            <p:cNvSpPr>
              <a:spLocks noChangeShapeType="1"/>
            </p:cNvSpPr>
            <p:nvPr/>
          </p:nvSpPr>
          <p:spPr bwMode="auto">
            <a:xfrm>
              <a:off x="0" y="318"/>
              <a:ext cx="1134" cy="0"/>
            </a:xfrm>
            <a:prstGeom prst="line">
              <a:avLst/>
            </a:prstGeom>
            <a:noFill/>
            <a:ln w="6350">
              <a:solidFill>
                <a:schemeClr val="bg1"/>
              </a:solidFill>
              <a:round/>
              <a:headEnd type="oval" w="med" len="med"/>
              <a:tailEnd type="oval" w="med" len="med"/>
            </a:ln>
            <a:effectLst>
              <a:prstShdw prst="shdw17" dist="17961" dir="13500000">
                <a:srgbClr val="999999"/>
              </a:prstShdw>
            </a:effectLst>
          </p:spPr>
          <p:txBody>
            <a:bodyPr/>
            <a:lstStyle/>
            <a:p>
              <a:endParaRPr lang="zh-CN" altLang="en-US"/>
            </a:p>
          </p:txBody>
        </p:sp>
        <p:sp>
          <p:nvSpPr>
            <p:cNvPr id="28707" name="Line 25"/>
            <p:cNvSpPr>
              <a:spLocks noChangeShapeType="1"/>
            </p:cNvSpPr>
            <p:nvPr/>
          </p:nvSpPr>
          <p:spPr bwMode="auto">
            <a:xfrm>
              <a:off x="0" y="635"/>
              <a:ext cx="1134" cy="0"/>
            </a:xfrm>
            <a:prstGeom prst="line">
              <a:avLst/>
            </a:prstGeom>
            <a:noFill/>
            <a:ln w="6350">
              <a:solidFill>
                <a:schemeClr val="bg1"/>
              </a:solidFill>
              <a:round/>
              <a:headEnd type="oval" w="med" len="med"/>
              <a:tailEnd type="oval" w="med" len="med"/>
            </a:ln>
            <a:effectLst>
              <a:prstShdw prst="shdw17" dist="17961" dir="13500000">
                <a:srgbClr val="999999"/>
              </a:prstShdw>
            </a:effectLst>
          </p:spPr>
          <p:txBody>
            <a:bodyPr/>
            <a:lstStyle/>
            <a:p>
              <a:endParaRPr lang="zh-CN" altLang="en-US"/>
            </a:p>
          </p:txBody>
        </p:sp>
        <p:sp>
          <p:nvSpPr>
            <p:cNvPr id="28708" name="Line 26"/>
            <p:cNvSpPr>
              <a:spLocks noChangeShapeType="1"/>
            </p:cNvSpPr>
            <p:nvPr/>
          </p:nvSpPr>
          <p:spPr bwMode="auto">
            <a:xfrm>
              <a:off x="0" y="907"/>
              <a:ext cx="1134" cy="0"/>
            </a:xfrm>
            <a:prstGeom prst="line">
              <a:avLst/>
            </a:prstGeom>
            <a:noFill/>
            <a:ln w="6350">
              <a:solidFill>
                <a:schemeClr val="bg1"/>
              </a:solidFill>
              <a:round/>
              <a:headEnd type="oval" w="med" len="med"/>
              <a:tailEnd type="oval" w="med" len="med"/>
            </a:ln>
            <a:effectLst>
              <a:prstShdw prst="shdw17" dist="17961" dir="13500000">
                <a:srgbClr val="999999"/>
              </a:prstShdw>
            </a:effectLst>
          </p:spPr>
          <p:txBody>
            <a:bodyPr/>
            <a:lstStyle/>
            <a:p>
              <a:endParaRPr lang="zh-CN" altLang="en-US"/>
            </a:p>
          </p:txBody>
        </p:sp>
      </p:grpSp>
      <p:sp>
        <p:nvSpPr>
          <p:cNvPr id="28683" name="AutoShape 34"/>
          <p:cNvSpPr>
            <a:spLocks noChangeArrowheads="1"/>
          </p:cNvSpPr>
          <p:nvPr/>
        </p:nvSpPr>
        <p:spPr bwMode="auto">
          <a:xfrm>
            <a:off x="6180138" y="2185988"/>
            <a:ext cx="2549525" cy="3076575"/>
          </a:xfrm>
          <a:prstGeom prst="roundRect">
            <a:avLst>
              <a:gd name="adj" fmla="val 3843"/>
            </a:avLst>
          </a:prstGeom>
          <a:gradFill rotWithShape="1">
            <a:gsLst>
              <a:gs pos="0">
                <a:srgbClr val="3C8C4B"/>
              </a:gs>
              <a:gs pos="50000">
                <a:srgbClr val="1B351E"/>
              </a:gs>
              <a:gs pos="100000">
                <a:srgbClr val="3C8C4B"/>
              </a:gs>
            </a:gsLst>
            <a:lin ang="0" scaled="1"/>
          </a:gradFill>
          <a:ln w="9525">
            <a:noFill/>
            <a:round/>
            <a:headEnd/>
            <a:tailEnd/>
          </a:ln>
        </p:spPr>
        <p:txBody>
          <a:bodyPr wrap="none" anchor="ctr">
            <a:spAutoFit/>
          </a:bodyPr>
          <a:lstStyle/>
          <a:p>
            <a:endParaRPr lang="zh-CN" altLang="en-US"/>
          </a:p>
        </p:txBody>
      </p:sp>
      <p:sp>
        <p:nvSpPr>
          <p:cNvPr id="28684" name="AutoShape 35"/>
          <p:cNvSpPr>
            <a:spLocks noChangeArrowheads="1"/>
          </p:cNvSpPr>
          <p:nvPr/>
        </p:nvSpPr>
        <p:spPr bwMode="auto">
          <a:xfrm>
            <a:off x="6211888" y="2933700"/>
            <a:ext cx="2465387" cy="2295525"/>
          </a:xfrm>
          <a:prstGeom prst="roundRect">
            <a:avLst>
              <a:gd name="adj" fmla="val 2074"/>
            </a:avLst>
          </a:prstGeom>
          <a:solidFill>
            <a:srgbClr val="DDDDDD"/>
          </a:solidFill>
          <a:ln w="9525">
            <a:noFill/>
            <a:round/>
            <a:headEnd/>
            <a:tailEnd/>
          </a:ln>
        </p:spPr>
        <p:txBody>
          <a:bodyPr anchor="ctr">
            <a:spAutoFit/>
          </a:bodyPr>
          <a:lstStyle/>
          <a:p>
            <a:endParaRPr lang="zh-CN" altLang="en-US"/>
          </a:p>
        </p:txBody>
      </p:sp>
      <p:sp>
        <p:nvSpPr>
          <p:cNvPr id="28685" name="AutoShape 36"/>
          <p:cNvSpPr>
            <a:spLocks noChangeArrowheads="1"/>
          </p:cNvSpPr>
          <p:nvPr/>
        </p:nvSpPr>
        <p:spPr bwMode="auto">
          <a:xfrm>
            <a:off x="6227763" y="2251075"/>
            <a:ext cx="2451100" cy="409575"/>
          </a:xfrm>
          <a:prstGeom prst="roundRect">
            <a:avLst>
              <a:gd name="adj" fmla="val 16667"/>
            </a:avLst>
          </a:prstGeom>
          <a:gradFill rotWithShape="1">
            <a:gsLst>
              <a:gs pos="0">
                <a:schemeClr val="bg1">
                  <a:alpha val="50000"/>
                </a:schemeClr>
              </a:gs>
              <a:gs pos="100000">
                <a:srgbClr val="FFFFFF">
                  <a:alpha val="0"/>
                </a:srgbClr>
              </a:gs>
            </a:gsLst>
            <a:lin ang="5400000" scaled="1"/>
          </a:gradFill>
          <a:ln w="9525">
            <a:noFill/>
            <a:round/>
            <a:headEnd/>
            <a:tailEnd/>
          </a:ln>
        </p:spPr>
        <p:txBody>
          <a:bodyPr anchor="ctr">
            <a:spAutoFit/>
          </a:bodyPr>
          <a:lstStyle/>
          <a:p>
            <a:endParaRPr lang="zh-CN" altLang="en-US"/>
          </a:p>
        </p:txBody>
      </p:sp>
      <p:sp>
        <p:nvSpPr>
          <p:cNvPr id="28686" name="AutoShape 48"/>
          <p:cNvSpPr>
            <a:spLocks noChangeArrowheads="1"/>
          </p:cNvSpPr>
          <p:nvPr/>
        </p:nvSpPr>
        <p:spPr bwMode="auto">
          <a:xfrm>
            <a:off x="3316288" y="3617913"/>
            <a:ext cx="2549525" cy="3076575"/>
          </a:xfrm>
          <a:prstGeom prst="roundRect">
            <a:avLst>
              <a:gd name="adj" fmla="val 3843"/>
            </a:avLst>
          </a:prstGeom>
          <a:gradFill rotWithShape="1">
            <a:gsLst>
              <a:gs pos="0">
                <a:srgbClr val="2C4280"/>
              </a:gs>
              <a:gs pos="50000">
                <a:srgbClr val="111747"/>
              </a:gs>
              <a:gs pos="100000">
                <a:srgbClr val="2C4280"/>
              </a:gs>
            </a:gsLst>
            <a:lin ang="0" scaled="1"/>
          </a:gradFill>
          <a:ln w="9525">
            <a:noFill/>
            <a:round/>
            <a:headEnd/>
            <a:tailEnd/>
          </a:ln>
        </p:spPr>
        <p:txBody>
          <a:bodyPr wrap="none" anchor="ctr">
            <a:spAutoFit/>
          </a:bodyPr>
          <a:lstStyle/>
          <a:p>
            <a:endParaRPr lang="zh-CN" altLang="en-US"/>
          </a:p>
        </p:txBody>
      </p:sp>
      <p:sp>
        <p:nvSpPr>
          <p:cNvPr id="28687" name="AutoShape 49"/>
          <p:cNvSpPr>
            <a:spLocks noChangeArrowheads="1"/>
          </p:cNvSpPr>
          <p:nvPr/>
        </p:nvSpPr>
        <p:spPr bwMode="auto">
          <a:xfrm>
            <a:off x="3348038" y="4365625"/>
            <a:ext cx="2465387" cy="2295525"/>
          </a:xfrm>
          <a:prstGeom prst="roundRect">
            <a:avLst>
              <a:gd name="adj" fmla="val 2074"/>
            </a:avLst>
          </a:prstGeom>
          <a:solidFill>
            <a:srgbClr val="DDDDDD"/>
          </a:solidFill>
          <a:ln w="9525">
            <a:noFill/>
            <a:round/>
            <a:headEnd/>
            <a:tailEnd/>
          </a:ln>
        </p:spPr>
        <p:txBody>
          <a:bodyPr anchor="ctr">
            <a:spAutoFit/>
          </a:bodyPr>
          <a:lstStyle/>
          <a:p>
            <a:endParaRPr lang="zh-CN" altLang="en-US"/>
          </a:p>
        </p:txBody>
      </p:sp>
      <p:grpSp>
        <p:nvGrpSpPr>
          <p:cNvPr id="28688" name="Group 63"/>
          <p:cNvGrpSpPr>
            <a:grpSpLocks/>
          </p:cNvGrpSpPr>
          <p:nvPr/>
        </p:nvGrpSpPr>
        <p:grpSpPr bwMode="auto">
          <a:xfrm>
            <a:off x="3708400" y="4868863"/>
            <a:ext cx="1800225" cy="1439862"/>
            <a:chOff x="0" y="0"/>
            <a:chExt cx="1134" cy="907"/>
          </a:xfrm>
        </p:grpSpPr>
        <p:sp>
          <p:nvSpPr>
            <p:cNvPr id="28701" name="Line 64"/>
            <p:cNvSpPr>
              <a:spLocks noChangeShapeType="1"/>
            </p:cNvSpPr>
            <p:nvPr/>
          </p:nvSpPr>
          <p:spPr bwMode="auto">
            <a:xfrm>
              <a:off x="0" y="0"/>
              <a:ext cx="1134" cy="0"/>
            </a:xfrm>
            <a:prstGeom prst="line">
              <a:avLst/>
            </a:prstGeom>
            <a:noFill/>
            <a:ln w="6350">
              <a:solidFill>
                <a:schemeClr val="bg1"/>
              </a:solidFill>
              <a:round/>
              <a:headEnd type="oval" w="med" len="med"/>
              <a:tailEnd type="oval" w="med" len="med"/>
            </a:ln>
            <a:effectLst>
              <a:prstShdw prst="shdw17" dist="17961" dir="13500000">
                <a:srgbClr val="999999"/>
              </a:prstShdw>
            </a:effectLst>
          </p:spPr>
          <p:txBody>
            <a:bodyPr/>
            <a:lstStyle/>
            <a:p>
              <a:endParaRPr lang="zh-CN" altLang="en-US"/>
            </a:p>
          </p:txBody>
        </p:sp>
        <p:sp>
          <p:nvSpPr>
            <p:cNvPr id="28702" name="Line 65"/>
            <p:cNvSpPr>
              <a:spLocks noChangeShapeType="1"/>
            </p:cNvSpPr>
            <p:nvPr/>
          </p:nvSpPr>
          <p:spPr bwMode="auto">
            <a:xfrm>
              <a:off x="0" y="318"/>
              <a:ext cx="1134" cy="0"/>
            </a:xfrm>
            <a:prstGeom prst="line">
              <a:avLst/>
            </a:prstGeom>
            <a:noFill/>
            <a:ln w="6350">
              <a:solidFill>
                <a:schemeClr val="bg1"/>
              </a:solidFill>
              <a:round/>
              <a:headEnd type="oval" w="med" len="med"/>
              <a:tailEnd type="oval" w="med" len="med"/>
            </a:ln>
            <a:effectLst>
              <a:prstShdw prst="shdw17" dist="17961" dir="13500000">
                <a:srgbClr val="999999"/>
              </a:prstShdw>
            </a:effectLst>
          </p:spPr>
          <p:txBody>
            <a:bodyPr/>
            <a:lstStyle/>
            <a:p>
              <a:endParaRPr lang="zh-CN" altLang="en-US"/>
            </a:p>
          </p:txBody>
        </p:sp>
        <p:sp>
          <p:nvSpPr>
            <p:cNvPr id="28703" name="Line 66"/>
            <p:cNvSpPr>
              <a:spLocks noChangeShapeType="1"/>
            </p:cNvSpPr>
            <p:nvPr/>
          </p:nvSpPr>
          <p:spPr bwMode="auto">
            <a:xfrm>
              <a:off x="0" y="635"/>
              <a:ext cx="1134" cy="0"/>
            </a:xfrm>
            <a:prstGeom prst="line">
              <a:avLst/>
            </a:prstGeom>
            <a:noFill/>
            <a:ln w="6350">
              <a:solidFill>
                <a:schemeClr val="bg1"/>
              </a:solidFill>
              <a:round/>
              <a:headEnd type="oval" w="med" len="med"/>
              <a:tailEnd type="oval" w="med" len="med"/>
            </a:ln>
            <a:effectLst>
              <a:prstShdw prst="shdw17" dist="17961" dir="13500000">
                <a:srgbClr val="999999"/>
              </a:prstShdw>
            </a:effectLst>
          </p:spPr>
          <p:txBody>
            <a:bodyPr/>
            <a:lstStyle/>
            <a:p>
              <a:endParaRPr lang="zh-CN" altLang="en-US"/>
            </a:p>
          </p:txBody>
        </p:sp>
        <p:sp>
          <p:nvSpPr>
            <p:cNvPr id="28704" name="Line 67"/>
            <p:cNvSpPr>
              <a:spLocks noChangeShapeType="1"/>
            </p:cNvSpPr>
            <p:nvPr/>
          </p:nvSpPr>
          <p:spPr bwMode="auto">
            <a:xfrm>
              <a:off x="0" y="907"/>
              <a:ext cx="1134" cy="0"/>
            </a:xfrm>
            <a:prstGeom prst="line">
              <a:avLst/>
            </a:prstGeom>
            <a:noFill/>
            <a:ln w="6350">
              <a:solidFill>
                <a:schemeClr val="bg1"/>
              </a:solidFill>
              <a:round/>
              <a:headEnd type="oval" w="med" len="med"/>
              <a:tailEnd type="oval" w="med" len="med"/>
            </a:ln>
            <a:effectLst>
              <a:prstShdw prst="shdw17" dist="17961" dir="13500000">
                <a:srgbClr val="999999"/>
              </a:prstShdw>
            </a:effectLst>
          </p:spPr>
          <p:txBody>
            <a:bodyPr/>
            <a:lstStyle/>
            <a:p>
              <a:endParaRPr lang="zh-CN" altLang="en-US"/>
            </a:p>
          </p:txBody>
        </p:sp>
      </p:grpSp>
      <p:grpSp>
        <p:nvGrpSpPr>
          <p:cNvPr id="28689" name="Group 68"/>
          <p:cNvGrpSpPr>
            <a:grpSpLocks/>
          </p:cNvGrpSpPr>
          <p:nvPr/>
        </p:nvGrpSpPr>
        <p:grpSpPr bwMode="auto">
          <a:xfrm>
            <a:off x="6588125" y="3429000"/>
            <a:ext cx="1800225" cy="1439863"/>
            <a:chOff x="0" y="0"/>
            <a:chExt cx="1134" cy="907"/>
          </a:xfrm>
        </p:grpSpPr>
        <p:sp>
          <p:nvSpPr>
            <p:cNvPr id="28697" name="Line 69"/>
            <p:cNvSpPr>
              <a:spLocks noChangeShapeType="1"/>
            </p:cNvSpPr>
            <p:nvPr/>
          </p:nvSpPr>
          <p:spPr bwMode="auto">
            <a:xfrm>
              <a:off x="0" y="0"/>
              <a:ext cx="1134" cy="0"/>
            </a:xfrm>
            <a:prstGeom prst="line">
              <a:avLst/>
            </a:prstGeom>
            <a:noFill/>
            <a:ln w="6350">
              <a:solidFill>
                <a:schemeClr val="bg1"/>
              </a:solidFill>
              <a:round/>
              <a:headEnd type="oval" w="med" len="med"/>
              <a:tailEnd type="oval" w="med" len="med"/>
            </a:ln>
            <a:effectLst>
              <a:prstShdw prst="shdw17" dist="17961" dir="13500000">
                <a:srgbClr val="999999"/>
              </a:prstShdw>
            </a:effectLst>
          </p:spPr>
          <p:txBody>
            <a:bodyPr/>
            <a:lstStyle/>
            <a:p>
              <a:endParaRPr lang="zh-CN" altLang="en-US"/>
            </a:p>
          </p:txBody>
        </p:sp>
        <p:sp>
          <p:nvSpPr>
            <p:cNvPr id="28698" name="Line 70"/>
            <p:cNvSpPr>
              <a:spLocks noChangeShapeType="1"/>
            </p:cNvSpPr>
            <p:nvPr/>
          </p:nvSpPr>
          <p:spPr bwMode="auto">
            <a:xfrm>
              <a:off x="0" y="318"/>
              <a:ext cx="1134" cy="0"/>
            </a:xfrm>
            <a:prstGeom prst="line">
              <a:avLst/>
            </a:prstGeom>
            <a:noFill/>
            <a:ln w="6350">
              <a:solidFill>
                <a:schemeClr val="bg1"/>
              </a:solidFill>
              <a:round/>
              <a:headEnd type="oval" w="med" len="med"/>
              <a:tailEnd type="oval" w="med" len="med"/>
            </a:ln>
            <a:effectLst>
              <a:prstShdw prst="shdw17" dist="17961" dir="13500000">
                <a:srgbClr val="999999"/>
              </a:prstShdw>
            </a:effectLst>
          </p:spPr>
          <p:txBody>
            <a:bodyPr/>
            <a:lstStyle/>
            <a:p>
              <a:endParaRPr lang="zh-CN" altLang="en-US"/>
            </a:p>
          </p:txBody>
        </p:sp>
        <p:sp>
          <p:nvSpPr>
            <p:cNvPr id="28699" name="Line 71"/>
            <p:cNvSpPr>
              <a:spLocks noChangeShapeType="1"/>
            </p:cNvSpPr>
            <p:nvPr/>
          </p:nvSpPr>
          <p:spPr bwMode="auto">
            <a:xfrm>
              <a:off x="0" y="635"/>
              <a:ext cx="1134" cy="0"/>
            </a:xfrm>
            <a:prstGeom prst="line">
              <a:avLst/>
            </a:prstGeom>
            <a:noFill/>
            <a:ln w="6350">
              <a:solidFill>
                <a:schemeClr val="bg1"/>
              </a:solidFill>
              <a:round/>
              <a:headEnd type="oval" w="med" len="med"/>
              <a:tailEnd type="oval" w="med" len="med"/>
            </a:ln>
            <a:effectLst>
              <a:prstShdw prst="shdw17" dist="17961" dir="13500000">
                <a:srgbClr val="999999"/>
              </a:prstShdw>
            </a:effectLst>
          </p:spPr>
          <p:txBody>
            <a:bodyPr/>
            <a:lstStyle/>
            <a:p>
              <a:endParaRPr lang="zh-CN" altLang="en-US"/>
            </a:p>
          </p:txBody>
        </p:sp>
        <p:sp>
          <p:nvSpPr>
            <p:cNvPr id="28700" name="Line 72"/>
            <p:cNvSpPr>
              <a:spLocks noChangeShapeType="1"/>
            </p:cNvSpPr>
            <p:nvPr/>
          </p:nvSpPr>
          <p:spPr bwMode="auto">
            <a:xfrm>
              <a:off x="0" y="907"/>
              <a:ext cx="1134" cy="0"/>
            </a:xfrm>
            <a:prstGeom prst="line">
              <a:avLst/>
            </a:prstGeom>
            <a:noFill/>
            <a:ln w="6350">
              <a:solidFill>
                <a:schemeClr val="bg1"/>
              </a:solidFill>
              <a:round/>
              <a:headEnd type="oval" w="med" len="med"/>
              <a:tailEnd type="oval" w="med" len="med"/>
            </a:ln>
            <a:effectLst>
              <a:prstShdw prst="shdw17" dist="17961" dir="13500000">
                <a:srgbClr val="999999"/>
              </a:prstShdw>
            </a:effectLst>
          </p:spPr>
          <p:txBody>
            <a:bodyPr/>
            <a:lstStyle/>
            <a:p>
              <a:endParaRPr lang="zh-CN" altLang="en-US"/>
            </a:p>
          </p:txBody>
        </p:sp>
      </p:grpSp>
      <p:sp>
        <p:nvSpPr>
          <p:cNvPr id="45" name="矩形 44"/>
          <p:cNvSpPr>
            <a:spLocks noChangeArrowheads="1"/>
          </p:cNvSpPr>
          <p:nvPr/>
        </p:nvSpPr>
        <p:spPr bwMode="auto">
          <a:xfrm>
            <a:off x="3203575" y="1844675"/>
            <a:ext cx="2646363" cy="584200"/>
          </a:xfrm>
          <a:prstGeom prst="rect">
            <a:avLst/>
          </a:prstGeom>
          <a:noFill/>
          <a:ln w="9525">
            <a:noFill/>
            <a:miter lim="800000"/>
            <a:headEnd/>
            <a:tailEnd/>
          </a:ln>
        </p:spPr>
        <p:txBody>
          <a:bodyPr wrap="none">
            <a:spAutoFit/>
          </a:bodyPr>
          <a:lstStyle/>
          <a:p>
            <a:r>
              <a:rPr lang="zh-CN" altLang="zh-CN" sz="3200" b="1">
                <a:solidFill>
                  <a:srgbClr val="FF6600"/>
                </a:solidFill>
                <a:latin typeface="微软雅黑" pitchFamily="34" charset="-122"/>
                <a:ea typeface="微软雅黑" pitchFamily="34" charset="-122"/>
              </a:rPr>
              <a:t>【</a:t>
            </a:r>
            <a:r>
              <a:rPr lang="zh-CN" altLang="en-US" sz="3200" b="1">
                <a:solidFill>
                  <a:srgbClr val="FF6600"/>
                </a:solidFill>
                <a:latin typeface="微软雅黑" pitchFamily="34" charset="-122"/>
                <a:ea typeface="微软雅黑" pitchFamily="34" charset="-122"/>
              </a:rPr>
              <a:t>教学目标</a:t>
            </a:r>
            <a:r>
              <a:rPr lang="zh-CN" altLang="zh-CN" sz="3200" b="1">
                <a:solidFill>
                  <a:srgbClr val="FF6600"/>
                </a:solidFill>
                <a:latin typeface="微软雅黑" pitchFamily="34" charset="-122"/>
                <a:ea typeface="微软雅黑" pitchFamily="34" charset="-122"/>
              </a:rPr>
              <a:t>】</a:t>
            </a:r>
            <a:endParaRPr lang="en-US" altLang="zh-CN" sz="3200" b="1">
              <a:solidFill>
                <a:srgbClr val="FF6600"/>
              </a:solidFill>
              <a:latin typeface="微软雅黑" pitchFamily="34" charset="-122"/>
              <a:ea typeface="微软雅黑" pitchFamily="34" charset="-122"/>
            </a:endParaRPr>
          </a:p>
        </p:txBody>
      </p:sp>
      <p:sp>
        <p:nvSpPr>
          <p:cNvPr id="46" name="矩形 45"/>
          <p:cNvSpPr>
            <a:spLocks noChangeArrowheads="1"/>
          </p:cNvSpPr>
          <p:nvPr/>
        </p:nvSpPr>
        <p:spPr bwMode="auto">
          <a:xfrm>
            <a:off x="3492500" y="3789363"/>
            <a:ext cx="2159000" cy="522287"/>
          </a:xfrm>
          <a:prstGeom prst="rect">
            <a:avLst/>
          </a:prstGeom>
          <a:noFill/>
          <a:ln w="9525">
            <a:noFill/>
            <a:miter lim="800000"/>
            <a:headEnd/>
            <a:tailEnd/>
          </a:ln>
        </p:spPr>
        <p:txBody>
          <a:bodyPr wrap="none">
            <a:spAutoFit/>
          </a:bodyPr>
          <a:lstStyle/>
          <a:p>
            <a:r>
              <a:rPr lang="zh-CN" altLang="en-US" sz="2800">
                <a:solidFill>
                  <a:srgbClr val="FF0000"/>
                </a:solidFill>
                <a:latin typeface="微软雅黑" pitchFamily="34" charset="-122"/>
                <a:ea typeface="微软雅黑" pitchFamily="34" charset="-122"/>
                <a:cs typeface="Calibri" pitchFamily="34" charset="0"/>
              </a:rPr>
              <a:t>过程与方法 </a:t>
            </a:r>
          </a:p>
        </p:txBody>
      </p:sp>
      <p:sp>
        <p:nvSpPr>
          <p:cNvPr id="47" name="矩形 46"/>
          <p:cNvSpPr>
            <a:spLocks noChangeArrowheads="1"/>
          </p:cNvSpPr>
          <p:nvPr/>
        </p:nvSpPr>
        <p:spPr bwMode="auto">
          <a:xfrm>
            <a:off x="539750" y="2349500"/>
            <a:ext cx="1979613" cy="522288"/>
          </a:xfrm>
          <a:prstGeom prst="rect">
            <a:avLst/>
          </a:prstGeom>
          <a:noFill/>
          <a:ln w="9525">
            <a:noFill/>
            <a:miter lim="800000"/>
            <a:headEnd/>
            <a:tailEnd/>
          </a:ln>
        </p:spPr>
        <p:txBody>
          <a:bodyPr wrap="none">
            <a:spAutoFit/>
          </a:bodyPr>
          <a:lstStyle/>
          <a:p>
            <a:r>
              <a:rPr lang="zh-CN" altLang="zh-CN" sz="2800">
                <a:solidFill>
                  <a:srgbClr val="FF0000"/>
                </a:solidFill>
                <a:latin typeface="微软雅黑" pitchFamily="34" charset="-122"/>
                <a:ea typeface="微软雅黑" pitchFamily="34" charset="-122"/>
                <a:cs typeface="Calibri" pitchFamily="34" charset="0"/>
              </a:rPr>
              <a:t>知识与技能</a:t>
            </a:r>
            <a:endParaRPr lang="zh-CN" altLang="en-US" sz="2800">
              <a:solidFill>
                <a:srgbClr val="FF0000"/>
              </a:solidFill>
              <a:latin typeface="微软雅黑" pitchFamily="34" charset="-122"/>
              <a:ea typeface="微软雅黑" pitchFamily="34" charset="-122"/>
              <a:cs typeface="Calibri" pitchFamily="34" charset="0"/>
            </a:endParaRPr>
          </a:p>
        </p:txBody>
      </p:sp>
      <p:sp>
        <p:nvSpPr>
          <p:cNvPr id="48" name="矩形 47"/>
          <p:cNvSpPr>
            <a:spLocks noChangeArrowheads="1"/>
          </p:cNvSpPr>
          <p:nvPr/>
        </p:nvSpPr>
        <p:spPr bwMode="auto">
          <a:xfrm>
            <a:off x="6732588" y="2133600"/>
            <a:ext cx="1520825" cy="892175"/>
          </a:xfrm>
          <a:prstGeom prst="rect">
            <a:avLst/>
          </a:prstGeom>
          <a:noFill/>
          <a:ln w="9525">
            <a:noFill/>
            <a:miter lim="800000"/>
            <a:headEnd/>
            <a:tailEnd/>
          </a:ln>
        </p:spPr>
        <p:txBody>
          <a:bodyPr wrap="none">
            <a:spAutoFit/>
          </a:bodyPr>
          <a:lstStyle/>
          <a:p>
            <a:r>
              <a:rPr lang="zh-CN" altLang="en-US" sz="2400">
                <a:solidFill>
                  <a:srgbClr val="FF0000"/>
                </a:solidFill>
                <a:latin typeface="微软雅黑" pitchFamily="34" charset="-122"/>
                <a:ea typeface="微软雅黑" pitchFamily="34" charset="-122"/>
                <a:cs typeface="Calibri" pitchFamily="34" charset="0"/>
              </a:rPr>
              <a:t>情感态度</a:t>
            </a:r>
            <a:endParaRPr lang="en-US" altLang="zh-CN" sz="2400">
              <a:solidFill>
                <a:srgbClr val="FF0000"/>
              </a:solidFill>
              <a:latin typeface="微软雅黑" pitchFamily="34" charset="-122"/>
              <a:ea typeface="微软雅黑" pitchFamily="34" charset="-122"/>
              <a:cs typeface="Calibri" pitchFamily="34" charset="0"/>
            </a:endParaRPr>
          </a:p>
          <a:p>
            <a:r>
              <a:rPr lang="zh-CN" altLang="en-US" sz="2400">
                <a:solidFill>
                  <a:srgbClr val="FF0000"/>
                </a:solidFill>
                <a:latin typeface="微软雅黑" pitchFamily="34" charset="-122"/>
                <a:ea typeface="微软雅黑" pitchFamily="34" charset="-122"/>
                <a:cs typeface="Calibri" pitchFamily="34" charset="0"/>
              </a:rPr>
              <a:t>和价值观</a:t>
            </a:r>
            <a:r>
              <a:rPr lang="zh-CN" altLang="en-US" sz="2800">
                <a:solidFill>
                  <a:srgbClr val="FF0000"/>
                </a:solidFill>
                <a:latin typeface="微软雅黑" pitchFamily="34" charset="-122"/>
                <a:ea typeface="微软雅黑" pitchFamily="34" charset="-122"/>
                <a:cs typeface="Calibri" pitchFamily="34" charset="0"/>
              </a:rPr>
              <a:t> </a:t>
            </a:r>
          </a:p>
        </p:txBody>
      </p:sp>
      <p:sp>
        <p:nvSpPr>
          <p:cNvPr id="49" name="矩形 48"/>
          <p:cNvSpPr>
            <a:spLocks noChangeArrowheads="1"/>
          </p:cNvSpPr>
          <p:nvPr/>
        </p:nvSpPr>
        <p:spPr bwMode="auto">
          <a:xfrm>
            <a:off x="323850" y="3141663"/>
            <a:ext cx="2376488" cy="1938337"/>
          </a:xfrm>
          <a:prstGeom prst="rect">
            <a:avLst/>
          </a:prstGeom>
          <a:noFill/>
          <a:ln w="9525">
            <a:noFill/>
            <a:miter lim="800000"/>
            <a:headEnd/>
            <a:tailEnd/>
          </a:ln>
        </p:spPr>
        <p:txBody>
          <a:bodyPr>
            <a:spAutoFit/>
          </a:bodyPr>
          <a:lstStyle/>
          <a:p>
            <a:pPr indent="266700" eaLnBrk="0" hangingPunct="0"/>
            <a:r>
              <a:rPr lang="en-US" altLang="zh-CN" sz="2400">
                <a:latin typeface="微软雅黑" pitchFamily="34" charset="-122"/>
                <a:ea typeface="微软雅黑" pitchFamily="34" charset="-122"/>
                <a:cs typeface="Calibri" pitchFamily="34" charset="0"/>
              </a:rPr>
              <a:t>1</a:t>
            </a:r>
            <a:r>
              <a:rPr lang="zh-CN" altLang="en-US" sz="2400">
                <a:latin typeface="微软雅黑" pitchFamily="34" charset="-122"/>
                <a:ea typeface="微软雅黑" pitchFamily="34" charset="-122"/>
                <a:cs typeface="Calibri" pitchFamily="34" charset="0"/>
              </a:rPr>
              <a:t>．学会本课的生字新词。</a:t>
            </a:r>
          </a:p>
          <a:p>
            <a:pPr indent="266700" eaLnBrk="0" hangingPunct="0"/>
            <a:r>
              <a:rPr lang="en-US" altLang="zh-CN" sz="2400">
                <a:latin typeface="微软雅黑" pitchFamily="34" charset="-122"/>
                <a:ea typeface="微软雅黑" pitchFamily="34" charset="-122"/>
                <a:cs typeface="Calibri" pitchFamily="34" charset="0"/>
              </a:rPr>
              <a:t>2</a:t>
            </a:r>
            <a:r>
              <a:rPr lang="zh-CN" altLang="en-US" sz="2400">
                <a:latin typeface="微软雅黑" pitchFamily="34" charset="-122"/>
                <a:ea typeface="微软雅黑" pitchFamily="34" charset="-122"/>
                <a:cs typeface="Calibri" pitchFamily="34" charset="0"/>
              </a:rPr>
              <a:t>．正确、流利、有感情地朗读课文。</a:t>
            </a:r>
          </a:p>
        </p:txBody>
      </p:sp>
      <p:sp>
        <p:nvSpPr>
          <p:cNvPr id="50" name="矩形 49"/>
          <p:cNvSpPr>
            <a:spLocks noChangeArrowheads="1"/>
          </p:cNvSpPr>
          <p:nvPr/>
        </p:nvSpPr>
        <p:spPr bwMode="auto">
          <a:xfrm>
            <a:off x="3492500" y="4581525"/>
            <a:ext cx="2159000" cy="1570038"/>
          </a:xfrm>
          <a:prstGeom prst="rect">
            <a:avLst/>
          </a:prstGeom>
          <a:noFill/>
          <a:ln w="9525">
            <a:noFill/>
            <a:miter lim="800000"/>
            <a:headEnd/>
            <a:tailEnd/>
          </a:ln>
        </p:spPr>
        <p:txBody>
          <a:bodyPr>
            <a:spAutoFit/>
          </a:bodyPr>
          <a:lstStyle/>
          <a:p>
            <a:pPr indent="266700" eaLnBrk="0" hangingPunct="0"/>
            <a:r>
              <a:rPr lang="zh-CN" altLang="en-US" sz="2400">
                <a:latin typeface="微软雅黑" pitchFamily="34" charset="-122"/>
                <a:ea typeface="微软雅黑" pitchFamily="34" charset="-122"/>
                <a:cs typeface="Calibri" pitchFamily="34" charset="0"/>
              </a:rPr>
              <a:t>    理解课文内容，体会鲁滨孙积极的生活态度。</a:t>
            </a:r>
          </a:p>
        </p:txBody>
      </p:sp>
      <p:sp>
        <p:nvSpPr>
          <p:cNvPr id="51" name="矩形 50"/>
          <p:cNvSpPr>
            <a:spLocks noChangeArrowheads="1"/>
          </p:cNvSpPr>
          <p:nvPr/>
        </p:nvSpPr>
        <p:spPr bwMode="auto">
          <a:xfrm>
            <a:off x="6443663" y="3141663"/>
            <a:ext cx="2089150" cy="1200150"/>
          </a:xfrm>
          <a:prstGeom prst="rect">
            <a:avLst/>
          </a:prstGeom>
          <a:noFill/>
          <a:ln w="9525">
            <a:noFill/>
            <a:miter lim="800000"/>
            <a:headEnd/>
            <a:tailEnd/>
          </a:ln>
        </p:spPr>
        <p:txBody>
          <a:bodyPr>
            <a:spAutoFit/>
          </a:bodyPr>
          <a:lstStyle/>
          <a:p>
            <a:pPr indent="266700" eaLnBrk="0" hangingPunct="0"/>
            <a:r>
              <a:rPr lang="zh-CN" altLang="en-US" sz="2400">
                <a:latin typeface="微软雅黑" pitchFamily="34" charset="-122"/>
                <a:ea typeface="微软雅黑" pitchFamily="34" charset="-122"/>
                <a:cs typeface="Calibri" pitchFamily="34" charset="0"/>
              </a:rPr>
              <a:t>    感受鲁滨孙乐观、积极的人生态度。</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down)">
                                      <p:cBhvr>
                                        <p:cTn id="7" dur="290">
                                          <p:stCondLst>
                                            <p:cond delay="0"/>
                                          </p:stCondLst>
                                        </p:cTn>
                                        <p:tgtEl>
                                          <p:spTgt spid="45"/>
                                        </p:tgtEl>
                                      </p:cBhvr>
                                    </p:animEffect>
                                    <p:anim calcmode="lin" valueType="num">
                                      <p:cBhvr>
                                        <p:cTn id="8" dur="911"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45"/>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45"/>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45"/>
                                        </p:tgtEl>
                                        <p:attrNameLst>
                                          <p:attrName>ppt_y</p:attrName>
                                        </p:attrNameLst>
                                      </p:cBhvr>
                                      <p:tavLst>
                                        <p:tav tm="0" fmla="#ppt_y-sin(pi*$)/81">
                                          <p:val>
                                            <p:fltVal val="0"/>
                                          </p:val>
                                        </p:tav>
                                        <p:tav tm="100000">
                                          <p:val>
                                            <p:fltVal val="1"/>
                                          </p:val>
                                        </p:tav>
                                      </p:tavLst>
                                    </p:anim>
                                    <p:animScale>
                                      <p:cBhvr>
                                        <p:cTn id="13" dur="13">
                                          <p:stCondLst>
                                            <p:cond delay="325"/>
                                          </p:stCondLst>
                                        </p:cTn>
                                        <p:tgtEl>
                                          <p:spTgt spid="45"/>
                                        </p:tgtEl>
                                      </p:cBhvr>
                                      <p:to x="100000" y="60000"/>
                                    </p:animScale>
                                    <p:animScale>
                                      <p:cBhvr>
                                        <p:cTn id="14" dur="83" decel="50000">
                                          <p:stCondLst>
                                            <p:cond delay="338"/>
                                          </p:stCondLst>
                                        </p:cTn>
                                        <p:tgtEl>
                                          <p:spTgt spid="45"/>
                                        </p:tgtEl>
                                      </p:cBhvr>
                                      <p:to x="100000" y="100000"/>
                                    </p:animScale>
                                    <p:animScale>
                                      <p:cBhvr>
                                        <p:cTn id="15" dur="13">
                                          <p:stCondLst>
                                            <p:cond delay="656"/>
                                          </p:stCondLst>
                                        </p:cTn>
                                        <p:tgtEl>
                                          <p:spTgt spid="45"/>
                                        </p:tgtEl>
                                      </p:cBhvr>
                                      <p:to x="100000" y="80000"/>
                                    </p:animScale>
                                    <p:animScale>
                                      <p:cBhvr>
                                        <p:cTn id="16" dur="83" decel="50000">
                                          <p:stCondLst>
                                            <p:cond delay="669"/>
                                          </p:stCondLst>
                                        </p:cTn>
                                        <p:tgtEl>
                                          <p:spTgt spid="45"/>
                                        </p:tgtEl>
                                      </p:cBhvr>
                                      <p:to x="100000" y="100000"/>
                                    </p:animScale>
                                    <p:animScale>
                                      <p:cBhvr>
                                        <p:cTn id="17" dur="13">
                                          <p:stCondLst>
                                            <p:cond delay="821"/>
                                          </p:stCondLst>
                                        </p:cTn>
                                        <p:tgtEl>
                                          <p:spTgt spid="45"/>
                                        </p:tgtEl>
                                      </p:cBhvr>
                                      <p:to x="100000" y="90000"/>
                                    </p:animScale>
                                    <p:animScale>
                                      <p:cBhvr>
                                        <p:cTn id="18" dur="83" decel="50000">
                                          <p:stCondLst>
                                            <p:cond delay="834"/>
                                          </p:stCondLst>
                                        </p:cTn>
                                        <p:tgtEl>
                                          <p:spTgt spid="45"/>
                                        </p:tgtEl>
                                      </p:cBhvr>
                                      <p:to x="100000" y="100000"/>
                                    </p:animScale>
                                    <p:animScale>
                                      <p:cBhvr>
                                        <p:cTn id="19" dur="13">
                                          <p:stCondLst>
                                            <p:cond delay="904"/>
                                          </p:stCondLst>
                                        </p:cTn>
                                        <p:tgtEl>
                                          <p:spTgt spid="45"/>
                                        </p:tgtEl>
                                      </p:cBhvr>
                                      <p:to x="100000" y="95000"/>
                                    </p:animScale>
                                    <p:animScale>
                                      <p:cBhvr>
                                        <p:cTn id="20" dur="83" decel="50000">
                                          <p:stCondLst>
                                            <p:cond delay="917"/>
                                          </p:stCondLst>
                                        </p:cTn>
                                        <p:tgtEl>
                                          <p:spTgt spid="4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9" presetClass="entr" presetSubtype="0" fill="hold" grpId="0" nodeType="clickEffect">
                                  <p:stCondLst>
                                    <p:cond delay="0"/>
                                  </p:stCondLst>
                                  <p:childTnLst>
                                    <p:set>
                                      <p:cBhvr>
                                        <p:cTn id="24" dur="1" fill="hold">
                                          <p:stCondLst>
                                            <p:cond delay="0"/>
                                          </p:stCondLst>
                                        </p:cTn>
                                        <p:tgtEl>
                                          <p:spTgt spid="47"/>
                                        </p:tgtEl>
                                        <p:attrNameLst>
                                          <p:attrName>style.visibility</p:attrName>
                                        </p:attrNameLst>
                                      </p:cBhvr>
                                      <p:to>
                                        <p:strVal val="visible"/>
                                      </p:to>
                                    </p:set>
                                    <p:anim calcmode="lin" valueType="num">
                                      <p:cBhvr>
                                        <p:cTn id="25" dur="1000" fill="hold"/>
                                        <p:tgtEl>
                                          <p:spTgt spid="47"/>
                                        </p:tgtEl>
                                        <p:attrNameLst>
                                          <p:attrName>ppt_x</p:attrName>
                                        </p:attrNameLst>
                                      </p:cBhvr>
                                      <p:tavLst>
                                        <p:tav tm="0">
                                          <p:val>
                                            <p:strVal val="#ppt_x-.2"/>
                                          </p:val>
                                        </p:tav>
                                        <p:tav tm="100000">
                                          <p:val>
                                            <p:strVal val="#ppt_x"/>
                                          </p:val>
                                        </p:tav>
                                      </p:tavLst>
                                    </p:anim>
                                    <p:anim calcmode="lin" valueType="num">
                                      <p:cBhvr>
                                        <p:cTn id="26" dur="1000" fill="hold"/>
                                        <p:tgtEl>
                                          <p:spTgt spid="47"/>
                                        </p:tgtEl>
                                        <p:attrNameLst>
                                          <p:attrName>ppt_y</p:attrName>
                                        </p:attrNameLst>
                                      </p:cBhvr>
                                      <p:tavLst>
                                        <p:tav tm="0">
                                          <p:val>
                                            <p:strVal val="#ppt_y"/>
                                          </p:val>
                                        </p:tav>
                                        <p:tav tm="100000">
                                          <p:val>
                                            <p:strVal val="#ppt_y"/>
                                          </p:val>
                                        </p:tav>
                                      </p:tavLst>
                                    </p:anim>
                                    <p:animEffect transition="in" filter="wipe(right)" prLst="gradientSize: 0.1">
                                      <p:cBhvr>
                                        <p:cTn id="27" dur="1000"/>
                                        <p:tgtEl>
                                          <p:spTgt spid="47"/>
                                        </p:tgtEl>
                                      </p:cBhvr>
                                    </p:animEffect>
                                  </p:childTnLst>
                                </p:cTn>
                              </p:par>
                            </p:childTnLst>
                          </p:cTn>
                        </p:par>
                      </p:childTnLst>
                    </p:cTn>
                  </p:par>
                  <p:par>
                    <p:cTn id="28" fill="hold">
                      <p:stCondLst>
                        <p:cond delay="indefinite"/>
                      </p:stCondLst>
                      <p:childTnLst>
                        <p:par>
                          <p:cTn id="29" fill="hold">
                            <p:stCondLst>
                              <p:cond delay="0"/>
                            </p:stCondLst>
                            <p:childTnLst>
                              <p:par>
                                <p:cTn id="30" presetID="52" presetClass="entr" presetSubtype="0" fill="hold" grpId="0" nodeType="clickEffect">
                                  <p:stCondLst>
                                    <p:cond delay="0"/>
                                  </p:stCondLst>
                                  <p:childTnLst>
                                    <p:set>
                                      <p:cBhvr>
                                        <p:cTn id="31" dur="1" fill="hold">
                                          <p:stCondLst>
                                            <p:cond delay="0"/>
                                          </p:stCondLst>
                                        </p:cTn>
                                        <p:tgtEl>
                                          <p:spTgt spid="49"/>
                                        </p:tgtEl>
                                        <p:attrNameLst>
                                          <p:attrName>style.visibility</p:attrName>
                                        </p:attrNameLst>
                                      </p:cBhvr>
                                      <p:to>
                                        <p:strVal val="visible"/>
                                      </p:to>
                                    </p:set>
                                    <p:animScale>
                                      <p:cBhvr>
                                        <p:cTn id="32" dur="1000" decel="50000" fill="hold">
                                          <p:stCondLst>
                                            <p:cond delay="0"/>
                                          </p:stCondLst>
                                        </p:cTn>
                                        <p:tgtEl>
                                          <p:spTgt spid="4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49"/>
                                        </p:tgtEl>
                                        <p:attrNameLst>
                                          <p:attrName>ppt_x</p:attrName>
                                          <p:attrName>ppt_y</p:attrName>
                                        </p:attrNameLst>
                                      </p:cBhvr>
                                    </p:animMotion>
                                    <p:animEffect transition="in" filter="fade">
                                      <p:cBhvr>
                                        <p:cTn id="34" dur="1000"/>
                                        <p:tgtEl>
                                          <p:spTgt spid="49"/>
                                        </p:tgtEl>
                                      </p:cBhvr>
                                    </p:animEffect>
                                  </p:childTnLst>
                                </p:cTn>
                              </p:par>
                            </p:childTnLst>
                          </p:cTn>
                        </p:par>
                      </p:childTnLst>
                    </p:cTn>
                  </p:par>
                  <p:par>
                    <p:cTn id="35" fill="hold">
                      <p:stCondLst>
                        <p:cond delay="indefinite"/>
                      </p:stCondLst>
                      <p:childTnLst>
                        <p:par>
                          <p:cTn id="36" fill="hold">
                            <p:stCondLst>
                              <p:cond delay="0"/>
                            </p:stCondLst>
                            <p:childTnLst>
                              <p:par>
                                <p:cTn id="37" presetID="29" presetClass="entr" presetSubtype="0" fill="hold" grpId="0" nodeType="click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1000" fill="hold"/>
                                        <p:tgtEl>
                                          <p:spTgt spid="46"/>
                                        </p:tgtEl>
                                        <p:attrNameLst>
                                          <p:attrName>ppt_x</p:attrName>
                                        </p:attrNameLst>
                                      </p:cBhvr>
                                      <p:tavLst>
                                        <p:tav tm="0">
                                          <p:val>
                                            <p:strVal val="#ppt_x-.2"/>
                                          </p:val>
                                        </p:tav>
                                        <p:tav tm="100000">
                                          <p:val>
                                            <p:strVal val="#ppt_x"/>
                                          </p:val>
                                        </p:tav>
                                      </p:tavLst>
                                    </p:anim>
                                    <p:anim calcmode="lin" valueType="num">
                                      <p:cBhvr>
                                        <p:cTn id="40" dur="1000" fill="hold"/>
                                        <p:tgtEl>
                                          <p:spTgt spid="46"/>
                                        </p:tgtEl>
                                        <p:attrNameLst>
                                          <p:attrName>ppt_y</p:attrName>
                                        </p:attrNameLst>
                                      </p:cBhvr>
                                      <p:tavLst>
                                        <p:tav tm="0">
                                          <p:val>
                                            <p:strVal val="#ppt_y"/>
                                          </p:val>
                                        </p:tav>
                                        <p:tav tm="100000">
                                          <p:val>
                                            <p:strVal val="#ppt_y"/>
                                          </p:val>
                                        </p:tav>
                                      </p:tavLst>
                                    </p:anim>
                                    <p:animEffect transition="in" filter="wipe(right)" prLst="gradientSize: 0.1">
                                      <p:cBhvr>
                                        <p:cTn id="41" dur="1000"/>
                                        <p:tgtEl>
                                          <p:spTgt spid="46"/>
                                        </p:tgtEl>
                                      </p:cBhvr>
                                    </p:animEffect>
                                  </p:childTnLst>
                                </p:cTn>
                              </p:par>
                            </p:childTnLst>
                          </p:cTn>
                        </p:par>
                      </p:childTnLst>
                    </p:cTn>
                  </p:par>
                  <p:par>
                    <p:cTn id="42" fill="hold">
                      <p:stCondLst>
                        <p:cond delay="indefinite"/>
                      </p:stCondLst>
                      <p:childTnLst>
                        <p:par>
                          <p:cTn id="43" fill="hold">
                            <p:stCondLst>
                              <p:cond delay="0"/>
                            </p:stCondLst>
                            <p:childTnLst>
                              <p:par>
                                <p:cTn id="44" presetID="52" presetClass="entr" presetSubtype="0" fill="hold" grpId="0" nodeType="clickEffect">
                                  <p:stCondLst>
                                    <p:cond delay="0"/>
                                  </p:stCondLst>
                                  <p:childTnLst>
                                    <p:set>
                                      <p:cBhvr>
                                        <p:cTn id="45" dur="1" fill="hold">
                                          <p:stCondLst>
                                            <p:cond delay="0"/>
                                          </p:stCondLst>
                                        </p:cTn>
                                        <p:tgtEl>
                                          <p:spTgt spid="50"/>
                                        </p:tgtEl>
                                        <p:attrNameLst>
                                          <p:attrName>style.visibility</p:attrName>
                                        </p:attrNameLst>
                                      </p:cBhvr>
                                      <p:to>
                                        <p:strVal val="visible"/>
                                      </p:to>
                                    </p:set>
                                    <p:animScale>
                                      <p:cBhvr>
                                        <p:cTn id="46" dur="1000" decel="50000" fill="hold">
                                          <p:stCondLst>
                                            <p:cond delay="0"/>
                                          </p:stCondLst>
                                        </p:cTn>
                                        <p:tgtEl>
                                          <p:spTgt spid="5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7" dur="1000" decel="50000" fill="hold">
                                          <p:stCondLst>
                                            <p:cond delay="0"/>
                                          </p:stCondLst>
                                        </p:cTn>
                                        <p:tgtEl>
                                          <p:spTgt spid="50"/>
                                        </p:tgtEl>
                                        <p:attrNameLst>
                                          <p:attrName>ppt_x</p:attrName>
                                          <p:attrName>ppt_y</p:attrName>
                                        </p:attrNameLst>
                                      </p:cBhvr>
                                    </p:animMotion>
                                    <p:animEffect transition="in" filter="fade">
                                      <p:cBhvr>
                                        <p:cTn id="48" dur="1000"/>
                                        <p:tgtEl>
                                          <p:spTgt spid="50"/>
                                        </p:tgtEl>
                                      </p:cBhvr>
                                    </p:animEffect>
                                  </p:childTnLst>
                                </p:cTn>
                              </p:par>
                            </p:childTnLst>
                          </p:cTn>
                        </p:par>
                      </p:childTnLst>
                    </p:cTn>
                  </p:par>
                  <p:par>
                    <p:cTn id="49" fill="hold">
                      <p:stCondLst>
                        <p:cond delay="indefinite"/>
                      </p:stCondLst>
                      <p:childTnLst>
                        <p:par>
                          <p:cTn id="50" fill="hold">
                            <p:stCondLst>
                              <p:cond delay="0"/>
                            </p:stCondLst>
                            <p:childTnLst>
                              <p:par>
                                <p:cTn id="51" presetID="29" presetClass="entr" presetSubtype="0" fill="hold" grpId="0" nodeType="clickEffect">
                                  <p:stCondLst>
                                    <p:cond delay="0"/>
                                  </p:stCondLst>
                                  <p:childTnLst>
                                    <p:set>
                                      <p:cBhvr>
                                        <p:cTn id="52" dur="1" fill="hold">
                                          <p:stCondLst>
                                            <p:cond delay="0"/>
                                          </p:stCondLst>
                                        </p:cTn>
                                        <p:tgtEl>
                                          <p:spTgt spid="48"/>
                                        </p:tgtEl>
                                        <p:attrNameLst>
                                          <p:attrName>style.visibility</p:attrName>
                                        </p:attrNameLst>
                                      </p:cBhvr>
                                      <p:to>
                                        <p:strVal val="visible"/>
                                      </p:to>
                                    </p:set>
                                    <p:anim calcmode="lin" valueType="num">
                                      <p:cBhvr>
                                        <p:cTn id="53" dur="1000" fill="hold"/>
                                        <p:tgtEl>
                                          <p:spTgt spid="48"/>
                                        </p:tgtEl>
                                        <p:attrNameLst>
                                          <p:attrName>ppt_x</p:attrName>
                                        </p:attrNameLst>
                                      </p:cBhvr>
                                      <p:tavLst>
                                        <p:tav tm="0">
                                          <p:val>
                                            <p:strVal val="#ppt_x-.2"/>
                                          </p:val>
                                        </p:tav>
                                        <p:tav tm="100000">
                                          <p:val>
                                            <p:strVal val="#ppt_x"/>
                                          </p:val>
                                        </p:tav>
                                      </p:tavLst>
                                    </p:anim>
                                    <p:anim calcmode="lin" valueType="num">
                                      <p:cBhvr>
                                        <p:cTn id="54" dur="1000" fill="hold"/>
                                        <p:tgtEl>
                                          <p:spTgt spid="48"/>
                                        </p:tgtEl>
                                        <p:attrNameLst>
                                          <p:attrName>ppt_y</p:attrName>
                                        </p:attrNameLst>
                                      </p:cBhvr>
                                      <p:tavLst>
                                        <p:tav tm="0">
                                          <p:val>
                                            <p:strVal val="#ppt_y"/>
                                          </p:val>
                                        </p:tav>
                                        <p:tav tm="100000">
                                          <p:val>
                                            <p:strVal val="#ppt_y"/>
                                          </p:val>
                                        </p:tav>
                                      </p:tavLst>
                                    </p:anim>
                                    <p:animEffect transition="in" filter="wipe(right)" prLst="gradientSize: 0.1">
                                      <p:cBhvr>
                                        <p:cTn id="55" dur="1000"/>
                                        <p:tgtEl>
                                          <p:spTgt spid="48"/>
                                        </p:tgtEl>
                                      </p:cBhvr>
                                    </p:animEffect>
                                  </p:childTnLst>
                                </p:cTn>
                              </p:par>
                            </p:childTnLst>
                          </p:cTn>
                        </p:par>
                      </p:childTnLst>
                    </p:cTn>
                  </p:par>
                  <p:par>
                    <p:cTn id="56" fill="hold">
                      <p:stCondLst>
                        <p:cond delay="indefinite"/>
                      </p:stCondLst>
                      <p:childTnLst>
                        <p:par>
                          <p:cTn id="57" fill="hold">
                            <p:stCondLst>
                              <p:cond delay="0"/>
                            </p:stCondLst>
                            <p:childTnLst>
                              <p:par>
                                <p:cTn id="58" presetID="52" presetClass="entr" presetSubtype="0" fill="hold" grpId="0" nodeType="clickEffect">
                                  <p:stCondLst>
                                    <p:cond delay="0"/>
                                  </p:stCondLst>
                                  <p:childTnLst>
                                    <p:set>
                                      <p:cBhvr>
                                        <p:cTn id="59" dur="1" fill="hold">
                                          <p:stCondLst>
                                            <p:cond delay="0"/>
                                          </p:stCondLst>
                                        </p:cTn>
                                        <p:tgtEl>
                                          <p:spTgt spid="51"/>
                                        </p:tgtEl>
                                        <p:attrNameLst>
                                          <p:attrName>style.visibility</p:attrName>
                                        </p:attrNameLst>
                                      </p:cBhvr>
                                      <p:to>
                                        <p:strVal val="visible"/>
                                      </p:to>
                                    </p:set>
                                    <p:animScale>
                                      <p:cBhvr>
                                        <p:cTn id="60" dur="1000" decel="50000" fill="hold">
                                          <p:stCondLst>
                                            <p:cond delay="0"/>
                                          </p:stCondLst>
                                        </p:cTn>
                                        <p:tgtEl>
                                          <p:spTgt spid="5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51"/>
                                        </p:tgtEl>
                                        <p:attrNameLst>
                                          <p:attrName>ppt_x</p:attrName>
                                          <p:attrName>ppt_y</p:attrName>
                                        </p:attrNameLst>
                                      </p:cBhvr>
                                    </p:animMotion>
                                    <p:animEffect transition="in" filter="fade">
                                      <p:cBhvr>
                                        <p:cTn id="62"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矩形 2"/>
          <p:cNvSpPr>
            <a:spLocks noChangeArrowheads="1"/>
          </p:cNvSpPr>
          <p:nvPr/>
        </p:nvSpPr>
        <p:spPr bwMode="auto">
          <a:xfrm>
            <a:off x="395288" y="1052513"/>
            <a:ext cx="2963862" cy="646112"/>
          </a:xfrm>
          <a:prstGeom prst="rect">
            <a:avLst/>
          </a:prstGeom>
          <a:noFill/>
          <a:ln w="9525">
            <a:noFill/>
            <a:miter lim="800000"/>
            <a:headEnd/>
            <a:tailEnd/>
          </a:ln>
        </p:spPr>
        <p:txBody>
          <a:bodyPr wrap="none">
            <a:spAutoFit/>
          </a:bodyPr>
          <a:lstStyle/>
          <a:p>
            <a:r>
              <a:rPr lang="zh-CN" altLang="zh-CN" sz="3600" b="1">
                <a:solidFill>
                  <a:srgbClr val="FF6600"/>
                </a:solidFill>
                <a:latin typeface="黑体" pitchFamily="49" charset="-122"/>
                <a:ea typeface="黑体" pitchFamily="49" charset="-122"/>
              </a:rPr>
              <a:t>【</a:t>
            </a:r>
            <a:r>
              <a:rPr lang="zh-CN" altLang="en-US" sz="3600" b="1">
                <a:solidFill>
                  <a:srgbClr val="FF6600"/>
                </a:solidFill>
                <a:latin typeface="黑体" pitchFamily="49" charset="-122"/>
                <a:ea typeface="黑体" pitchFamily="49" charset="-122"/>
              </a:rPr>
              <a:t>课堂总结</a:t>
            </a:r>
            <a:r>
              <a:rPr lang="zh-CN" altLang="zh-CN" sz="3600" b="1">
                <a:solidFill>
                  <a:srgbClr val="FF6600"/>
                </a:solidFill>
                <a:latin typeface="黑体" pitchFamily="49" charset="-122"/>
                <a:ea typeface="黑体" pitchFamily="49" charset="-122"/>
              </a:rPr>
              <a:t>】</a:t>
            </a:r>
            <a:endParaRPr lang="en-US" altLang="zh-CN" sz="3600" b="1">
              <a:solidFill>
                <a:srgbClr val="FF6600"/>
              </a:solidFill>
              <a:latin typeface="黑体" pitchFamily="49" charset="-122"/>
              <a:ea typeface="黑体" pitchFamily="49" charset="-122"/>
            </a:endParaRPr>
          </a:p>
        </p:txBody>
      </p:sp>
      <p:grpSp>
        <p:nvGrpSpPr>
          <p:cNvPr id="6" name="组合 5"/>
          <p:cNvGrpSpPr>
            <a:grpSpLocks/>
          </p:cNvGrpSpPr>
          <p:nvPr/>
        </p:nvGrpSpPr>
        <p:grpSpPr bwMode="auto">
          <a:xfrm>
            <a:off x="755650" y="1844675"/>
            <a:ext cx="7993063" cy="4524375"/>
            <a:chOff x="755576" y="1844824"/>
            <a:chExt cx="7992888" cy="4524452"/>
          </a:xfrm>
        </p:grpSpPr>
        <p:pic>
          <p:nvPicPr>
            <p:cNvPr id="48131" name="Picture 2" descr="http://down1.sucaitianxia.com/ppt/16/ppt3943.jpg"/>
            <p:cNvPicPr>
              <a:picLocks noChangeAspect="1" noChangeArrowheads="1"/>
            </p:cNvPicPr>
            <p:nvPr/>
          </p:nvPicPr>
          <p:blipFill>
            <a:blip r:embed="rId2"/>
            <a:srcRect/>
            <a:stretch>
              <a:fillRect/>
            </a:stretch>
          </p:blipFill>
          <p:spPr bwMode="auto">
            <a:xfrm>
              <a:off x="755576" y="1844824"/>
              <a:ext cx="7992888" cy="4374487"/>
            </a:xfrm>
            <a:prstGeom prst="rect">
              <a:avLst/>
            </a:prstGeom>
            <a:noFill/>
            <a:ln w="9525">
              <a:noFill/>
              <a:miter lim="800000"/>
              <a:headEnd/>
              <a:tailEnd/>
            </a:ln>
          </p:spPr>
        </p:pic>
        <p:sp>
          <p:nvSpPr>
            <p:cNvPr id="48132" name="矩形 4"/>
            <p:cNvSpPr>
              <a:spLocks noChangeArrowheads="1"/>
            </p:cNvSpPr>
            <p:nvPr/>
          </p:nvSpPr>
          <p:spPr bwMode="auto">
            <a:xfrm>
              <a:off x="857224" y="1844961"/>
              <a:ext cx="4357718" cy="4524315"/>
            </a:xfrm>
            <a:prstGeom prst="rect">
              <a:avLst/>
            </a:prstGeom>
            <a:noFill/>
            <a:ln w="9525">
              <a:noFill/>
              <a:miter lim="800000"/>
              <a:headEnd/>
              <a:tailEnd/>
            </a:ln>
          </p:spPr>
          <p:txBody>
            <a:bodyPr>
              <a:spAutoFit/>
            </a:bodyPr>
            <a:lstStyle/>
            <a:p>
              <a:pPr>
                <a:lnSpc>
                  <a:spcPct val="150000"/>
                </a:lnSpc>
              </a:pPr>
              <a:r>
                <a:rPr lang="en-US" altLang="zh-CN" sz="2400">
                  <a:latin typeface="微软雅黑" pitchFamily="34" charset="-122"/>
                  <a:ea typeface="微软雅黑" pitchFamily="34" charset="-122"/>
                </a:rPr>
                <a:t>       </a:t>
              </a:r>
              <a:r>
                <a:rPr lang="zh-CN" altLang="zh-CN" sz="2400">
                  <a:latin typeface="微软雅黑" pitchFamily="34" charset="-122"/>
                  <a:ea typeface="微软雅黑" pitchFamily="34" charset="-122"/>
                </a:rPr>
                <a:t>通过这篇课文我们知道了鲁滨孙身处逆境，坚韧不拔，绝不退缩；面对困难，敢于正视，勇于克服，是一个用智慧、勤劳和顽强创造奇迹的人。在学习和生活中我们也要学习鲁滨孙的这种精神才会取得进步和成功。</a:t>
              </a:r>
              <a:endParaRPr lang="zh-CN" altLang="en-US" sz="2400">
                <a:latin typeface="微软雅黑" pitchFamily="34" charset="-122"/>
                <a:ea typeface="微软雅黑" pitchFamily="34"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lide(fromRight)">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图片 8" descr="8228898_13667699494323.gif"/>
          <p:cNvPicPr>
            <a:picLocks noChangeAspect="1"/>
          </p:cNvPicPr>
          <p:nvPr/>
        </p:nvPicPr>
        <p:blipFill>
          <a:blip r:embed="rId2"/>
          <a:srcRect/>
          <a:stretch>
            <a:fillRect/>
          </a:stretch>
        </p:blipFill>
        <p:spPr bwMode="auto">
          <a:xfrm>
            <a:off x="0" y="3562350"/>
            <a:ext cx="2786063" cy="2890838"/>
          </a:xfrm>
          <a:prstGeom prst="rect">
            <a:avLst/>
          </a:prstGeom>
          <a:noFill/>
          <a:ln w="9525">
            <a:noFill/>
            <a:miter lim="800000"/>
            <a:headEnd/>
            <a:tailEnd/>
          </a:ln>
        </p:spPr>
      </p:pic>
      <p:sp>
        <p:nvSpPr>
          <p:cNvPr id="49154" name="矩形 2"/>
          <p:cNvSpPr>
            <a:spLocks noChangeArrowheads="1"/>
          </p:cNvSpPr>
          <p:nvPr/>
        </p:nvSpPr>
        <p:spPr bwMode="auto">
          <a:xfrm>
            <a:off x="395288" y="1052513"/>
            <a:ext cx="2963862" cy="646112"/>
          </a:xfrm>
          <a:prstGeom prst="rect">
            <a:avLst/>
          </a:prstGeom>
          <a:noFill/>
          <a:ln w="9525">
            <a:noFill/>
            <a:miter lim="800000"/>
            <a:headEnd/>
            <a:tailEnd/>
          </a:ln>
        </p:spPr>
        <p:txBody>
          <a:bodyPr wrap="none">
            <a:spAutoFit/>
          </a:bodyPr>
          <a:lstStyle/>
          <a:p>
            <a:r>
              <a:rPr lang="zh-CN" altLang="zh-CN" sz="3600" b="1">
                <a:solidFill>
                  <a:srgbClr val="FF6600"/>
                </a:solidFill>
                <a:latin typeface="黑体" pitchFamily="49" charset="-122"/>
                <a:ea typeface="黑体" pitchFamily="49" charset="-122"/>
              </a:rPr>
              <a:t>【</a:t>
            </a:r>
            <a:r>
              <a:rPr lang="zh-CN" altLang="en-US" sz="3600" b="1">
                <a:solidFill>
                  <a:srgbClr val="FF6600"/>
                </a:solidFill>
                <a:latin typeface="黑体" pitchFamily="49" charset="-122"/>
                <a:ea typeface="黑体" pitchFamily="49" charset="-122"/>
              </a:rPr>
              <a:t>课堂练习</a:t>
            </a:r>
            <a:r>
              <a:rPr lang="zh-CN" altLang="zh-CN" sz="3600" b="1">
                <a:solidFill>
                  <a:srgbClr val="FF6600"/>
                </a:solidFill>
                <a:latin typeface="黑体" pitchFamily="49" charset="-122"/>
                <a:ea typeface="黑体" pitchFamily="49" charset="-122"/>
              </a:rPr>
              <a:t>】</a:t>
            </a:r>
            <a:endParaRPr lang="en-US" altLang="zh-CN" sz="3600" b="1">
              <a:solidFill>
                <a:srgbClr val="FF6600"/>
              </a:solidFill>
              <a:latin typeface="黑体" pitchFamily="49" charset="-122"/>
              <a:ea typeface="黑体" pitchFamily="49" charset="-122"/>
            </a:endParaRPr>
          </a:p>
        </p:txBody>
      </p:sp>
      <p:sp>
        <p:nvSpPr>
          <p:cNvPr id="5121" name="Rectangle 1"/>
          <p:cNvSpPr>
            <a:spLocks noChangeArrowheads="1"/>
          </p:cNvSpPr>
          <p:nvPr/>
        </p:nvSpPr>
        <p:spPr bwMode="auto">
          <a:xfrm>
            <a:off x="468313" y="2276475"/>
            <a:ext cx="7056437" cy="2032000"/>
          </a:xfrm>
          <a:prstGeom prst="rect">
            <a:avLst/>
          </a:prstGeom>
          <a:noFill/>
          <a:ln w="9525">
            <a:noFill/>
            <a:miter lim="800000"/>
            <a:headEnd/>
            <a:tailEnd/>
          </a:ln>
        </p:spPr>
        <p:txBody>
          <a:bodyPr anchor="ctr">
            <a:spAutoFit/>
          </a:bodyPr>
          <a:lstStyle/>
          <a:p>
            <a:pPr indent="266700">
              <a:lnSpc>
                <a:spcPct val="150000"/>
              </a:lnSpc>
            </a:pPr>
            <a:r>
              <a:rPr lang="zh-CN" altLang="en-US" sz="2800">
                <a:latin typeface="微软雅黑" pitchFamily="34" charset="-122"/>
                <a:ea typeface="微软雅黑" pitchFamily="34" charset="-122"/>
                <a:cs typeface="Calibri" pitchFamily="34" charset="0"/>
              </a:rPr>
              <a:t>写出下列词语的反义词。</a:t>
            </a:r>
          </a:p>
          <a:p>
            <a:pPr indent="266700" eaLnBrk="0" hangingPunct="0">
              <a:lnSpc>
                <a:spcPct val="150000"/>
              </a:lnSpc>
            </a:pPr>
            <a:r>
              <a:rPr lang="zh-CN" altLang="en-US" sz="2800">
                <a:latin typeface="微软雅黑" pitchFamily="34" charset="-122"/>
                <a:ea typeface="微软雅黑" pitchFamily="34" charset="-122"/>
                <a:cs typeface="Calibri" pitchFamily="34" charset="0"/>
              </a:rPr>
              <a:t>肯定</a:t>
            </a:r>
            <a:r>
              <a:rPr lang="zh-CN" altLang="zh-CN" sz="2800">
                <a:latin typeface="微软雅黑" pitchFamily="34" charset="-122"/>
                <a:ea typeface="微软雅黑" pitchFamily="34" charset="-122"/>
                <a:cs typeface="Calibri" pitchFamily="34" charset="0"/>
              </a:rPr>
              <a:t>—</a:t>
            </a:r>
            <a:r>
              <a:rPr lang="en-US" altLang="zh-CN" sz="2800">
                <a:latin typeface="微软雅黑" pitchFamily="34" charset="-122"/>
                <a:ea typeface="微软雅黑" pitchFamily="34" charset="-122"/>
                <a:cs typeface="Calibri" pitchFamily="34" charset="0"/>
              </a:rPr>
              <a:t>         </a:t>
            </a:r>
            <a:r>
              <a:rPr lang="zh-CN" altLang="en-US" sz="2800">
                <a:latin typeface="微软雅黑" pitchFamily="34" charset="-122"/>
                <a:ea typeface="微软雅黑" pitchFamily="34" charset="-122"/>
                <a:cs typeface="Calibri" pitchFamily="34" charset="0"/>
              </a:rPr>
              <a:t>怀念</a:t>
            </a:r>
            <a:r>
              <a:rPr lang="en-US" altLang="zh-CN" sz="2800">
                <a:latin typeface="微软雅黑" pitchFamily="34" charset="-122"/>
                <a:ea typeface="微软雅黑" pitchFamily="34" charset="-122"/>
                <a:cs typeface="Calibri" pitchFamily="34" charset="0"/>
              </a:rPr>
              <a:t>—             </a:t>
            </a:r>
            <a:r>
              <a:rPr lang="zh-CN" altLang="en-US" sz="2800">
                <a:latin typeface="微软雅黑" pitchFamily="34" charset="-122"/>
                <a:ea typeface="微软雅黑" pitchFamily="34" charset="-122"/>
                <a:cs typeface="Calibri" pitchFamily="34" charset="0"/>
              </a:rPr>
              <a:t>浪费</a:t>
            </a:r>
            <a:r>
              <a:rPr lang="en-US" altLang="zh-CN" sz="2800">
                <a:latin typeface="微软雅黑" pitchFamily="34" charset="-122"/>
                <a:ea typeface="微软雅黑" pitchFamily="34" charset="-122"/>
                <a:cs typeface="Calibri" pitchFamily="34" charset="0"/>
              </a:rPr>
              <a:t>— </a:t>
            </a:r>
          </a:p>
          <a:p>
            <a:pPr indent="266700" eaLnBrk="0" hangingPunct="0">
              <a:lnSpc>
                <a:spcPct val="150000"/>
              </a:lnSpc>
            </a:pPr>
            <a:r>
              <a:rPr lang="zh-CN" altLang="en-US" sz="2800">
                <a:latin typeface="微软雅黑" pitchFamily="34" charset="-122"/>
                <a:ea typeface="微软雅黑" pitchFamily="34" charset="-122"/>
                <a:cs typeface="Calibri" pitchFamily="34" charset="0"/>
              </a:rPr>
              <a:t>愚蠢</a:t>
            </a:r>
            <a:r>
              <a:rPr lang="en-US" altLang="zh-CN" sz="2800">
                <a:latin typeface="微软雅黑" pitchFamily="34" charset="-122"/>
                <a:ea typeface="微软雅黑" pitchFamily="34" charset="-122"/>
                <a:cs typeface="Calibri" pitchFamily="34" charset="0"/>
              </a:rPr>
              <a:t>—        </a:t>
            </a:r>
            <a:r>
              <a:rPr lang="zh-CN" altLang="en-US" sz="2800">
                <a:latin typeface="微软雅黑" pitchFamily="34" charset="-122"/>
                <a:ea typeface="微软雅黑" pitchFamily="34" charset="-122"/>
                <a:cs typeface="Calibri" pitchFamily="34" charset="0"/>
              </a:rPr>
              <a:t>不可思议</a:t>
            </a:r>
            <a:r>
              <a:rPr lang="en-US" altLang="zh-CN" sz="2800">
                <a:latin typeface="微软雅黑" pitchFamily="34" charset="-122"/>
                <a:ea typeface="微软雅黑" pitchFamily="34" charset="-122"/>
                <a:cs typeface="Calibri" pitchFamily="34" charset="0"/>
              </a:rPr>
              <a:t>— </a:t>
            </a:r>
          </a:p>
        </p:txBody>
      </p:sp>
      <p:sp>
        <p:nvSpPr>
          <p:cNvPr id="4" name="矩形 3"/>
          <p:cNvSpPr>
            <a:spLocks noChangeArrowheads="1"/>
          </p:cNvSpPr>
          <p:nvPr/>
        </p:nvSpPr>
        <p:spPr bwMode="auto">
          <a:xfrm>
            <a:off x="1835150" y="3068638"/>
            <a:ext cx="1584325" cy="954087"/>
          </a:xfrm>
          <a:prstGeom prst="rect">
            <a:avLst/>
          </a:prstGeom>
          <a:noFill/>
          <a:ln w="9525">
            <a:noFill/>
            <a:miter lim="800000"/>
            <a:headEnd/>
            <a:tailEnd/>
          </a:ln>
        </p:spPr>
        <p:txBody>
          <a:bodyPr>
            <a:spAutoFit/>
          </a:bodyPr>
          <a:lstStyle/>
          <a:p>
            <a:r>
              <a:rPr lang="zh-CN" altLang="en-US" sz="2800">
                <a:solidFill>
                  <a:srgbClr val="FF0000"/>
                </a:solidFill>
                <a:latin typeface="微软雅黑" pitchFamily="34" charset="-122"/>
                <a:ea typeface="微软雅黑" pitchFamily="34" charset="-122"/>
              </a:rPr>
              <a:t>否定</a:t>
            </a:r>
            <a:endParaRPr lang="en-US" altLang="zh-CN" sz="2800">
              <a:solidFill>
                <a:srgbClr val="FF0000"/>
              </a:solidFill>
              <a:latin typeface="微软雅黑" pitchFamily="34" charset="-122"/>
              <a:ea typeface="微软雅黑" pitchFamily="34" charset="-122"/>
            </a:endParaRPr>
          </a:p>
          <a:p>
            <a:endParaRPr lang="zh-CN" altLang="en-US" sz="2800">
              <a:solidFill>
                <a:srgbClr val="FF0000"/>
              </a:solidFill>
              <a:latin typeface="微软雅黑" pitchFamily="34" charset="-122"/>
              <a:ea typeface="微软雅黑" pitchFamily="34" charset="-122"/>
            </a:endParaRPr>
          </a:p>
        </p:txBody>
      </p:sp>
      <p:sp>
        <p:nvSpPr>
          <p:cNvPr id="5" name="矩形 4"/>
          <p:cNvSpPr>
            <a:spLocks noChangeArrowheads="1"/>
          </p:cNvSpPr>
          <p:nvPr/>
        </p:nvSpPr>
        <p:spPr bwMode="auto">
          <a:xfrm>
            <a:off x="3995738" y="3068638"/>
            <a:ext cx="1655762" cy="954087"/>
          </a:xfrm>
          <a:prstGeom prst="rect">
            <a:avLst/>
          </a:prstGeom>
          <a:noFill/>
          <a:ln w="9525">
            <a:noFill/>
            <a:miter lim="800000"/>
            <a:headEnd/>
            <a:tailEnd/>
          </a:ln>
        </p:spPr>
        <p:txBody>
          <a:bodyPr>
            <a:spAutoFit/>
          </a:bodyPr>
          <a:lstStyle/>
          <a:p>
            <a:r>
              <a:rPr lang="zh-CN" altLang="en-US" sz="2800">
                <a:solidFill>
                  <a:srgbClr val="FF0000"/>
                </a:solidFill>
                <a:latin typeface="微软雅黑" pitchFamily="34" charset="-122"/>
                <a:ea typeface="微软雅黑" pitchFamily="34" charset="-122"/>
              </a:rPr>
              <a:t>遗忘</a:t>
            </a:r>
            <a:endParaRPr lang="en-US" altLang="zh-CN" sz="2800">
              <a:solidFill>
                <a:srgbClr val="FF0000"/>
              </a:solidFill>
              <a:latin typeface="微软雅黑" pitchFamily="34" charset="-122"/>
              <a:ea typeface="微软雅黑" pitchFamily="34" charset="-122"/>
            </a:endParaRPr>
          </a:p>
          <a:p>
            <a:endParaRPr lang="zh-CN" altLang="en-US" sz="2800">
              <a:solidFill>
                <a:srgbClr val="FF0000"/>
              </a:solidFill>
              <a:latin typeface="微软雅黑" pitchFamily="34" charset="-122"/>
              <a:ea typeface="微软雅黑" pitchFamily="34" charset="-122"/>
            </a:endParaRPr>
          </a:p>
        </p:txBody>
      </p:sp>
      <p:sp>
        <p:nvSpPr>
          <p:cNvPr id="6" name="矩形 5"/>
          <p:cNvSpPr>
            <a:spLocks noChangeArrowheads="1"/>
          </p:cNvSpPr>
          <p:nvPr/>
        </p:nvSpPr>
        <p:spPr bwMode="auto">
          <a:xfrm>
            <a:off x="6443663" y="3068638"/>
            <a:ext cx="1368425" cy="954087"/>
          </a:xfrm>
          <a:prstGeom prst="rect">
            <a:avLst/>
          </a:prstGeom>
          <a:noFill/>
          <a:ln w="9525">
            <a:noFill/>
            <a:miter lim="800000"/>
            <a:headEnd/>
            <a:tailEnd/>
          </a:ln>
        </p:spPr>
        <p:txBody>
          <a:bodyPr>
            <a:spAutoFit/>
          </a:bodyPr>
          <a:lstStyle/>
          <a:p>
            <a:r>
              <a:rPr lang="zh-CN" altLang="en-US" sz="2800">
                <a:solidFill>
                  <a:srgbClr val="FF0000"/>
                </a:solidFill>
                <a:latin typeface="微软雅黑" pitchFamily="34" charset="-122"/>
                <a:ea typeface="微软雅黑" pitchFamily="34" charset="-122"/>
              </a:rPr>
              <a:t>节约</a:t>
            </a:r>
            <a:endParaRPr lang="en-US" altLang="zh-CN" sz="2800">
              <a:solidFill>
                <a:srgbClr val="FF0000"/>
              </a:solidFill>
              <a:latin typeface="微软雅黑" pitchFamily="34" charset="-122"/>
              <a:ea typeface="微软雅黑" pitchFamily="34" charset="-122"/>
            </a:endParaRPr>
          </a:p>
          <a:p>
            <a:endParaRPr lang="zh-CN" altLang="en-US" sz="2800">
              <a:solidFill>
                <a:srgbClr val="FF0000"/>
              </a:solidFill>
              <a:latin typeface="微软雅黑" pitchFamily="34" charset="-122"/>
              <a:ea typeface="微软雅黑" pitchFamily="34" charset="-122"/>
            </a:endParaRPr>
          </a:p>
        </p:txBody>
      </p:sp>
      <p:sp>
        <p:nvSpPr>
          <p:cNvPr id="7" name="矩形 6"/>
          <p:cNvSpPr>
            <a:spLocks noChangeArrowheads="1"/>
          </p:cNvSpPr>
          <p:nvPr/>
        </p:nvSpPr>
        <p:spPr bwMode="auto">
          <a:xfrm>
            <a:off x="1835150" y="3716338"/>
            <a:ext cx="1368425" cy="954087"/>
          </a:xfrm>
          <a:prstGeom prst="rect">
            <a:avLst/>
          </a:prstGeom>
          <a:noFill/>
          <a:ln w="9525">
            <a:noFill/>
            <a:miter lim="800000"/>
            <a:headEnd/>
            <a:tailEnd/>
          </a:ln>
        </p:spPr>
        <p:txBody>
          <a:bodyPr>
            <a:spAutoFit/>
          </a:bodyPr>
          <a:lstStyle/>
          <a:p>
            <a:r>
              <a:rPr lang="zh-CN" altLang="en-US" sz="2800">
                <a:solidFill>
                  <a:srgbClr val="FF0000"/>
                </a:solidFill>
                <a:latin typeface="微软雅黑" pitchFamily="34" charset="-122"/>
                <a:ea typeface="微软雅黑" pitchFamily="34" charset="-122"/>
              </a:rPr>
              <a:t>聪明</a:t>
            </a:r>
            <a:endParaRPr lang="en-US" altLang="zh-CN" sz="2800">
              <a:solidFill>
                <a:srgbClr val="FF0000"/>
              </a:solidFill>
              <a:latin typeface="微软雅黑" pitchFamily="34" charset="-122"/>
              <a:ea typeface="微软雅黑" pitchFamily="34" charset="-122"/>
            </a:endParaRPr>
          </a:p>
          <a:p>
            <a:endParaRPr lang="zh-CN" altLang="en-US" sz="2800">
              <a:solidFill>
                <a:srgbClr val="FF0000"/>
              </a:solidFill>
              <a:latin typeface="微软雅黑" pitchFamily="34" charset="-122"/>
              <a:ea typeface="微软雅黑" pitchFamily="34" charset="-122"/>
            </a:endParaRPr>
          </a:p>
        </p:txBody>
      </p:sp>
      <p:sp>
        <p:nvSpPr>
          <p:cNvPr id="8" name="矩形 7"/>
          <p:cNvSpPr>
            <a:spLocks noChangeArrowheads="1"/>
          </p:cNvSpPr>
          <p:nvPr/>
        </p:nvSpPr>
        <p:spPr bwMode="auto">
          <a:xfrm>
            <a:off x="4572000" y="3716338"/>
            <a:ext cx="2303463" cy="954087"/>
          </a:xfrm>
          <a:prstGeom prst="rect">
            <a:avLst/>
          </a:prstGeom>
          <a:noFill/>
          <a:ln w="9525">
            <a:noFill/>
            <a:miter lim="800000"/>
            <a:headEnd/>
            <a:tailEnd/>
          </a:ln>
        </p:spPr>
        <p:txBody>
          <a:bodyPr>
            <a:spAutoFit/>
          </a:bodyPr>
          <a:lstStyle/>
          <a:p>
            <a:r>
              <a:rPr lang="zh-CN" altLang="en-US" sz="2800">
                <a:solidFill>
                  <a:srgbClr val="FF0000"/>
                </a:solidFill>
                <a:latin typeface="微软雅黑" pitchFamily="34" charset="-122"/>
                <a:ea typeface="微软雅黑" pitchFamily="34" charset="-122"/>
              </a:rPr>
              <a:t>可想而知</a:t>
            </a:r>
            <a:endParaRPr lang="en-US" altLang="zh-CN" sz="2800">
              <a:solidFill>
                <a:srgbClr val="FF0000"/>
              </a:solidFill>
              <a:latin typeface="微软雅黑" pitchFamily="34" charset="-122"/>
              <a:ea typeface="微软雅黑" pitchFamily="34" charset="-122"/>
            </a:endParaRPr>
          </a:p>
          <a:p>
            <a:endParaRPr lang="zh-CN" altLang="en-US" sz="2800">
              <a:solidFill>
                <a:srgbClr val="FF0000"/>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121"/>
                                        </p:tgtEl>
                                        <p:attrNameLst>
                                          <p:attrName>style.visibility</p:attrName>
                                        </p:attrNameLst>
                                      </p:cBhvr>
                                      <p:to>
                                        <p:strVal val="visible"/>
                                      </p:to>
                                    </p:set>
                                    <p:animEffect transition="in" filter="wipe(down)">
                                      <p:cBhvr>
                                        <p:cTn id="7" dur="580">
                                          <p:stCondLst>
                                            <p:cond delay="0"/>
                                          </p:stCondLst>
                                        </p:cTn>
                                        <p:tgtEl>
                                          <p:spTgt spid="5121"/>
                                        </p:tgtEl>
                                      </p:cBhvr>
                                    </p:animEffect>
                                    <p:anim calcmode="lin" valueType="num">
                                      <p:cBhvr>
                                        <p:cTn id="8" dur="1822" tmFilter="0,0; 0.14,0.36; 0.43,0.73; 0.71,0.91; 1.0,1.0">
                                          <p:stCondLst>
                                            <p:cond delay="0"/>
                                          </p:stCondLst>
                                        </p:cTn>
                                        <p:tgtEl>
                                          <p:spTgt spid="512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12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12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12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121"/>
                                        </p:tgtEl>
                                        <p:attrNameLst>
                                          <p:attrName>ppt_y</p:attrName>
                                        </p:attrNameLst>
                                      </p:cBhvr>
                                      <p:tavLst>
                                        <p:tav tm="0" fmla="#ppt_y-sin(pi*$)/81">
                                          <p:val>
                                            <p:fltVal val="0"/>
                                          </p:val>
                                        </p:tav>
                                        <p:tav tm="100000">
                                          <p:val>
                                            <p:fltVal val="1"/>
                                          </p:val>
                                        </p:tav>
                                      </p:tavLst>
                                    </p:anim>
                                    <p:animScale>
                                      <p:cBhvr>
                                        <p:cTn id="13" dur="26">
                                          <p:stCondLst>
                                            <p:cond delay="650"/>
                                          </p:stCondLst>
                                        </p:cTn>
                                        <p:tgtEl>
                                          <p:spTgt spid="5121"/>
                                        </p:tgtEl>
                                      </p:cBhvr>
                                      <p:to x="100000" y="60000"/>
                                    </p:animScale>
                                    <p:animScale>
                                      <p:cBhvr>
                                        <p:cTn id="14" dur="166" decel="50000">
                                          <p:stCondLst>
                                            <p:cond delay="676"/>
                                          </p:stCondLst>
                                        </p:cTn>
                                        <p:tgtEl>
                                          <p:spTgt spid="5121"/>
                                        </p:tgtEl>
                                      </p:cBhvr>
                                      <p:to x="100000" y="100000"/>
                                    </p:animScale>
                                    <p:animScale>
                                      <p:cBhvr>
                                        <p:cTn id="15" dur="26">
                                          <p:stCondLst>
                                            <p:cond delay="1312"/>
                                          </p:stCondLst>
                                        </p:cTn>
                                        <p:tgtEl>
                                          <p:spTgt spid="5121"/>
                                        </p:tgtEl>
                                      </p:cBhvr>
                                      <p:to x="100000" y="80000"/>
                                    </p:animScale>
                                    <p:animScale>
                                      <p:cBhvr>
                                        <p:cTn id="16" dur="166" decel="50000">
                                          <p:stCondLst>
                                            <p:cond delay="1338"/>
                                          </p:stCondLst>
                                        </p:cTn>
                                        <p:tgtEl>
                                          <p:spTgt spid="5121"/>
                                        </p:tgtEl>
                                      </p:cBhvr>
                                      <p:to x="100000" y="100000"/>
                                    </p:animScale>
                                    <p:animScale>
                                      <p:cBhvr>
                                        <p:cTn id="17" dur="26">
                                          <p:stCondLst>
                                            <p:cond delay="1642"/>
                                          </p:stCondLst>
                                        </p:cTn>
                                        <p:tgtEl>
                                          <p:spTgt spid="5121"/>
                                        </p:tgtEl>
                                      </p:cBhvr>
                                      <p:to x="100000" y="90000"/>
                                    </p:animScale>
                                    <p:animScale>
                                      <p:cBhvr>
                                        <p:cTn id="18" dur="166" decel="50000">
                                          <p:stCondLst>
                                            <p:cond delay="1668"/>
                                          </p:stCondLst>
                                        </p:cTn>
                                        <p:tgtEl>
                                          <p:spTgt spid="5121"/>
                                        </p:tgtEl>
                                      </p:cBhvr>
                                      <p:to x="100000" y="100000"/>
                                    </p:animScale>
                                    <p:animScale>
                                      <p:cBhvr>
                                        <p:cTn id="19" dur="26">
                                          <p:stCondLst>
                                            <p:cond delay="1808"/>
                                          </p:stCondLst>
                                        </p:cTn>
                                        <p:tgtEl>
                                          <p:spTgt spid="5121"/>
                                        </p:tgtEl>
                                      </p:cBhvr>
                                      <p:to x="100000" y="95000"/>
                                    </p:animScale>
                                    <p:animScale>
                                      <p:cBhvr>
                                        <p:cTn id="20" dur="166" decel="50000">
                                          <p:stCondLst>
                                            <p:cond delay="1834"/>
                                          </p:stCondLst>
                                        </p:cTn>
                                        <p:tgtEl>
                                          <p:spTgt spid="5121"/>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0" presetClass="entr" presetSubtype="0" fill="hold" grpId="0" nodeType="clickEffect">
                                  <p:stCondLst>
                                    <p:cond delay="0"/>
                                  </p:stCondLst>
                                  <p:iterate type="lt">
                                    <p:tmPct val="10000"/>
                                  </p:iterate>
                                  <p:childTnLst>
                                    <p:set>
                                      <p:cBhvr>
                                        <p:cTn id="24" dur="1" fill="hold">
                                          <p:stCondLst>
                                            <p:cond delay="0"/>
                                          </p:stCondLst>
                                        </p:cTn>
                                        <p:tgtEl>
                                          <p:spTgt spid="4"/>
                                        </p:tgtEl>
                                        <p:attrNameLst>
                                          <p:attrName>style.visibility</p:attrName>
                                        </p:attrNameLst>
                                      </p:cBhvr>
                                      <p:to>
                                        <p:strVal val="visible"/>
                                      </p:to>
                                    </p:set>
                                    <p:animEffect transition="in" filter="fade">
                                      <p:cBhvr>
                                        <p:cTn id="25" dur="1000"/>
                                        <p:tgtEl>
                                          <p:spTgt spid="4"/>
                                        </p:tgtEl>
                                      </p:cBhvr>
                                    </p:animEffect>
                                    <p:anim calcmode="lin" valueType="num">
                                      <p:cBhvr>
                                        <p:cTn id="26" dur="1000" fill="hold"/>
                                        <p:tgtEl>
                                          <p:spTgt spid="4"/>
                                        </p:tgtEl>
                                        <p:attrNameLst>
                                          <p:attrName>ppt_x</p:attrName>
                                        </p:attrNameLst>
                                      </p:cBhvr>
                                      <p:tavLst>
                                        <p:tav tm="0">
                                          <p:val>
                                            <p:strVal val="#ppt_x-.1"/>
                                          </p:val>
                                        </p:tav>
                                        <p:tav tm="100000">
                                          <p:val>
                                            <p:strVal val="#ppt_x"/>
                                          </p:val>
                                        </p:tav>
                                      </p:tavLst>
                                    </p:anim>
                                    <p:anim calcmode="lin" valueType="num">
                                      <p:cBhvr>
                                        <p:cTn id="27" dur="1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0" presetClass="entr" presetSubtype="0" fill="hold" grpId="0" nodeType="clickEffect">
                                  <p:stCondLst>
                                    <p:cond delay="0"/>
                                  </p:stCondLst>
                                  <p:iterate type="lt">
                                    <p:tmPct val="10000"/>
                                  </p:iterate>
                                  <p:childTnLst>
                                    <p:set>
                                      <p:cBhvr>
                                        <p:cTn id="31" dur="1" fill="hold">
                                          <p:stCondLst>
                                            <p:cond delay="0"/>
                                          </p:stCondLst>
                                        </p:cTn>
                                        <p:tgtEl>
                                          <p:spTgt spid="5"/>
                                        </p:tgtEl>
                                        <p:attrNameLst>
                                          <p:attrName>style.visibility</p:attrName>
                                        </p:attrNameLst>
                                      </p:cBhvr>
                                      <p:to>
                                        <p:strVal val="visible"/>
                                      </p:to>
                                    </p:set>
                                    <p:animEffect transition="in" filter="fade">
                                      <p:cBhvr>
                                        <p:cTn id="32" dur="1000"/>
                                        <p:tgtEl>
                                          <p:spTgt spid="5"/>
                                        </p:tgtEl>
                                      </p:cBhvr>
                                    </p:animEffect>
                                    <p:anim calcmode="lin" valueType="num">
                                      <p:cBhvr>
                                        <p:cTn id="33" dur="1000" fill="hold"/>
                                        <p:tgtEl>
                                          <p:spTgt spid="5"/>
                                        </p:tgtEl>
                                        <p:attrNameLst>
                                          <p:attrName>ppt_x</p:attrName>
                                        </p:attrNameLst>
                                      </p:cBhvr>
                                      <p:tavLst>
                                        <p:tav tm="0">
                                          <p:val>
                                            <p:strVal val="#ppt_x-.1"/>
                                          </p:val>
                                        </p:tav>
                                        <p:tav tm="100000">
                                          <p:val>
                                            <p:strVal val="#ppt_x"/>
                                          </p:val>
                                        </p:tav>
                                      </p:tavLst>
                                    </p:anim>
                                    <p:anim calcmode="lin" valueType="num">
                                      <p:cBhvr>
                                        <p:cTn id="34" dur="1000" fill="hold"/>
                                        <p:tgtEl>
                                          <p:spTgt spid="5"/>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0" presetClass="entr" presetSubtype="0" fill="hold" grpId="0" nodeType="clickEffect">
                                  <p:stCondLst>
                                    <p:cond delay="0"/>
                                  </p:stCondLst>
                                  <p:iterate type="lt">
                                    <p:tmPct val="10000"/>
                                  </p:iterate>
                                  <p:childTnLst>
                                    <p:set>
                                      <p:cBhvr>
                                        <p:cTn id="38" dur="1" fill="hold">
                                          <p:stCondLst>
                                            <p:cond delay="0"/>
                                          </p:stCondLst>
                                        </p:cTn>
                                        <p:tgtEl>
                                          <p:spTgt spid="6"/>
                                        </p:tgtEl>
                                        <p:attrNameLst>
                                          <p:attrName>style.visibility</p:attrName>
                                        </p:attrNameLst>
                                      </p:cBhvr>
                                      <p:to>
                                        <p:strVal val="visible"/>
                                      </p:to>
                                    </p:set>
                                    <p:animEffect transition="in" filter="fade">
                                      <p:cBhvr>
                                        <p:cTn id="39" dur="1000"/>
                                        <p:tgtEl>
                                          <p:spTgt spid="6"/>
                                        </p:tgtEl>
                                      </p:cBhvr>
                                    </p:animEffect>
                                    <p:anim calcmode="lin" valueType="num">
                                      <p:cBhvr>
                                        <p:cTn id="40" dur="1000" fill="hold"/>
                                        <p:tgtEl>
                                          <p:spTgt spid="6"/>
                                        </p:tgtEl>
                                        <p:attrNameLst>
                                          <p:attrName>ppt_x</p:attrName>
                                        </p:attrNameLst>
                                      </p:cBhvr>
                                      <p:tavLst>
                                        <p:tav tm="0">
                                          <p:val>
                                            <p:strVal val="#ppt_x-.1"/>
                                          </p:val>
                                        </p:tav>
                                        <p:tav tm="100000">
                                          <p:val>
                                            <p:strVal val="#ppt_x"/>
                                          </p:val>
                                        </p:tav>
                                      </p:tavLst>
                                    </p:anim>
                                    <p:anim calcmode="lin" valueType="num">
                                      <p:cBhvr>
                                        <p:cTn id="41" dur="10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0" presetClass="entr" presetSubtype="0" fill="hold" grpId="0" nodeType="clickEffect">
                                  <p:stCondLst>
                                    <p:cond delay="0"/>
                                  </p:stCondLst>
                                  <p:iterate type="lt">
                                    <p:tmPct val="10000"/>
                                  </p:iterate>
                                  <p:childTnLst>
                                    <p:set>
                                      <p:cBhvr>
                                        <p:cTn id="45" dur="1" fill="hold">
                                          <p:stCondLst>
                                            <p:cond delay="0"/>
                                          </p:stCondLst>
                                        </p:cTn>
                                        <p:tgtEl>
                                          <p:spTgt spid="7"/>
                                        </p:tgtEl>
                                        <p:attrNameLst>
                                          <p:attrName>style.visibility</p:attrName>
                                        </p:attrNameLst>
                                      </p:cBhvr>
                                      <p:to>
                                        <p:strVal val="visible"/>
                                      </p:to>
                                    </p:set>
                                    <p:animEffect transition="in" filter="fade">
                                      <p:cBhvr>
                                        <p:cTn id="46" dur="1000"/>
                                        <p:tgtEl>
                                          <p:spTgt spid="7"/>
                                        </p:tgtEl>
                                      </p:cBhvr>
                                    </p:animEffect>
                                    <p:anim calcmode="lin" valueType="num">
                                      <p:cBhvr>
                                        <p:cTn id="47" dur="1000" fill="hold"/>
                                        <p:tgtEl>
                                          <p:spTgt spid="7"/>
                                        </p:tgtEl>
                                        <p:attrNameLst>
                                          <p:attrName>ppt_x</p:attrName>
                                        </p:attrNameLst>
                                      </p:cBhvr>
                                      <p:tavLst>
                                        <p:tav tm="0">
                                          <p:val>
                                            <p:strVal val="#ppt_x-.1"/>
                                          </p:val>
                                        </p:tav>
                                        <p:tav tm="100000">
                                          <p:val>
                                            <p:strVal val="#ppt_x"/>
                                          </p:val>
                                        </p:tav>
                                      </p:tavLst>
                                    </p:anim>
                                    <p:anim calcmode="lin" valueType="num">
                                      <p:cBhvr>
                                        <p:cTn id="48" dur="10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0" presetClass="entr" presetSubtype="0" fill="hold" grpId="0" nodeType="clickEffect">
                                  <p:stCondLst>
                                    <p:cond delay="0"/>
                                  </p:stCondLst>
                                  <p:iterate type="lt">
                                    <p:tmPct val="10000"/>
                                  </p:iterate>
                                  <p:childTnLst>
                                    <p:set>
                                      <p:cBhvr>
                                        <p:cTn id="52" dur="1" fill="hold">
                                          <p:stCondLst>
                                            <p:cond delay="0"/>
                                          </p:stCondLst>
                                        </p:cTn>
                                        <p:tgtEl>
                                          <p:spTgt spid="8"/>
                                        </p:tgtEl>
                                        <p:attrNameLst>
                                          <p:attrName>style.visibility</p:attrName>
                                        </p:attrNameLst>
                                      </p:cBhvr>
                                      <p:to>
                                        <p:strVal val="visible"/>
                                      </p:to>
                                    </p:set>
                                    <p:animEffect transition="in" filter="fade">
                                      <p:cBhvr>
                                        <p:cTn id="53" dur="1000"/>
                                        <p:tgtEl>
                                          <p:spTgt spid="8"/>
                                        </p:tgtEl>
                                      </p:cBhvr>
                                    </p:animEffect>
                                    <p:anim calcmode="lin" valueType="num">
                                      <p:cBhvr>
                                        <p:cTn id="54" dur="1000" fill="hold"/>
                                        <p:tgtEl>
                                          <p:spTgt spid="8"/>
                                        </p:tgtEl>
                                        <p:attrNameLst>
                                          <p:attrName>ppt_x</p:attrName>
                                        </p:attrNameLst>
                                      </p:cBhvr>
                                      <p:tavLst>
                                        <p:tav tm="0">
                                          <p:val>
                                            <p:strVal val="#ppt_x-.1"/>
                                          </p:val>
                                        </p:tav>
                                        <p:tav tm="100000">
                                          <p:val>
                                            <p:strVal val="#ppt_x"/>
                                          </p:val>
                                        </p:tav>
                                      </p:tavLst>
                                    </p:anim>
                                    <p:anim calcmode="lin" valueType="num">
                                      <p:cBhvr>
                                        <p:cTn id="55"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1" grpId="0" bldLvl="0" animBg="1"/>
      <p:bldP spid="4" grpId="0"/>
      <p:bldP spid="5" grpId="0"/>
      <p:bldP spid="6" grpId="0"/>
      <p:bldP spid="7" grpId="0"/>
      <p:bldP spid="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矩形 2"/>
          <p:cNvSpPr>
            <a:spLocks noChangeArrowheads="1"/>
          </p:cNvSpPr>
          <p:nvPr/>
        </p:nvSpPr>
        <p:spPr bwMode="auto">
          <a:xfrm>
            <a:off x="395288" y="1052513"/>
            <a:ext cx="2963862" cy="646112"/>
          </a:xfrm>
          <a:prstGeom prst="rect">
            <a:avLst/>
          </a:prstGeom>
          <a:noFill/>
          <a:ln w="9525">
            <a:noFill/>
            <a:miter lim="800000"/>
            <a:headEnd/>
            <a:tailEnd/>
          </a:ln>
        </p:spPr>
        <p:txBody>
          <a:bodyPr wrap="none">
            <a:spAutoFit/>
          </a:bodyPr>
          <a:lstStyle/>
          <a:p>
            <a:r>
              <a:rPr lang="zh-CN" altLang="zh-CN" sz="3600" b="1">
                <a:solidFill>
                  <a:srgbClr val="FF6600"/>
                </a:solidFill>
                <a:latin typeface="黑体" pitchFamily="49" charset="-122"/>
                <a:ea typeface="黑体" pitchFamily="49" charset="-122"/>
              </a:rPr>
              <a:t>【</a:t>
            </a:r>
            <a:r>
              <a:rPr lang="zh-CN" altLang="en-US" sz="3600" b="1">
                <a:solidFill>
                  <a:srgbClr val="FF6600"/>
                </a:solidFill>
                <a:latin typeface="黑体" pitchFamily="49" charset="-122"/>
                <a:ea typeface="黑体" pitchFamily="49" charset="-122"/>
              </a:rPr>
              <a:t>作业布置</a:t>
            </a:r>
            <a:r>
              <a:rPr lang="zh-CN" altLang="zh-CN" sz="3600" b="1">
                <a:solidFill>
                  <a:srgbClr val="FF6600"/>
                </a:solidFill>
                <a:latin typeface="黑体" pitchFamily="49" charset="-122"/>
                <a:ea typeface="黑体" pitchFamily="49" charset="-122"/>
              </a:rPr>
              <a:t>】</a:t>
            </a:r>
            <a:endParaRPr lang="en-US" altLang="zh-CN" sz="3600" b="1">
              <a:solidFill>
                <a:srgbClr val="FF6600"/>
              </a:solidFill>
              <a:latin typeface="黑体" pitchFamily="49" charset="-122"/>
              <a:ea typeface="黑体" pitchFamily="49" charset="-122"/>
            </a:endParaRPr>
          </a:p>
        </p:txBody>
      </p:sp>
      <p:sp>
        <p:nvSpPr>
          <p:cNvPr id="4097" name="Rectangle 1"/>
          <p:cNvSpPr>
            <a:spLocks noChangeArrowheads="1"/>
          </p:cNvSpPr>
          <p:nvPr/>
        </p:nvSpPr>
        <p:spPr bwMode="auto">
          <a:xfrm>
            <a:off x="611188" y="2311400"/>
            <a:ext cx="6048375" cy="1384300"/>
          </a:xfrm>
          <a:prstGeom prst="rect">
            <a:avLst/>
          </a:prstGeom>
          <a:noFill/>
          <a:ln w="9525">
            <a:noFill/>
            <a:miter lim="800000"/>
            <a:headEnd/>
            <a:tailEnd/>
          </a:ln>
        </p:spPr>
        <p:txBody>
          <a:bodyPr anchor="ctr">
            <a:spAutoFit/>
          </a:bodyPr>
          <a:lstStyle/>
          <a:p>
            <a:pPr>
              <a:lnSpc>
                <a:spcPct val="150000"/>
              </a:lnSpc>
            </a:pPr>
            <a:r>
              <a:rPr lang="zh-CN" altLang="zh-CN" sz="2800">
                <a:latin typeface="微软雅黑" pitchFamily="34" charset="-122"/>
                <a:ea typeface="微软雅黑" pitchFamily="34" charset="-122"/>
                <a:cs typeface="Calibri" pitchFamily="34" charset="0"/>
              </a:rPr>
              <a:t> </a:t>
            </a:r>
            <a:r>
              <a:rPr lang="zh-CN" altLang="en-US" sz="2800">
                <a:latin typeface="微软雅黑" pitchFamily="34" charset="-122"/>
                <a:ea typeface="微软雅黑" pitchFamily="34" charset="-122"/>
                <a:cs typeface="Calibri" pitchFamily="34" charset="0"/>
              </a:rPr>
              <a:t>查找资料，搜集</a:t>
            </a:r>
            <a:r>
              <a:rPr lang="zh-CN" altLang="zh-CN" sz="2800">
                <a:latin typeface="微软雅黑" pitchFamily="34" charset="-122"/>
                <a:ea typeface="微软雅黑" pitchFamily="34" charset="-122"/>
                <a:cs typeface="Calibri" pitchFamily="34" charset="0"/>
              </a:rPr>
              <a:t>《</a:t>
            </a:r>
            <a:r>
              <a:rPr lang="zh-CN" altLang="en-US" sz="2800">
                <a:latin typeface="微软雅黑" pitchFamily="34" charset="-122"/>
                <a:ea typeface="微软雅黑" pitchFamily="34" charset="-122"/>
                <a:cs typeface="Calibri" pitchFamily="34" charset="0"/>
              </a:rPr>
              <a:t>鲁滨孙漂流记</a:t>
            </a:r>
            <a:r>
              <a:rPr lang="zh-CN" altLang="zh-CN" sz="2800">
                <a:latin typeface="微软雅黑" pitchFamily="34" charset="-122"/>
                <a:ea typeface="微软雅黑" pitchFamily="34" charset="-122"/>
                <a:cs typeface="Calibri" pitchFamily="34" charset="0"/>
              </a:rPr>
              <a:t>》</a:t>
            </a:r>
            <a:r>
              <a:rPr lang="zh-CN" altLang="en-US" sz="2800">
                <a:latin typeface="微软雅黑" pitchFamily="34" charset="-122"/>
                <a:ea typeface="微软雅黑" pitchFamily="34" charset="-122"/>
                <a:cs typeface="Calibri" pitchFamily="34" charset="0"/>
              </a:rPr>
              <a:t>中的故事，和同学交流。</a:t>
            </a:r>
          </a:p>
        </p:txBody>
      </p:sp>
      <p:pic>
        <p:nvPicPr>
          <p:cNvPr id="50179" name="Picture 3" descr="http://img5.imgtn.bdimg.com/it/u=2075143827,3408713064&amp;fm=21&amp;gp=0.jpg"/>
          <p:cNvPicPr>
            <a:picLocks noChangeAspect="1" noChangeArrowheads="1"/>
          </p:cNvPicPr>
          <p:nvPr/>
        </p:nvPicPr>
        <p:blipFill>
          <a:blip r:embed="rId2"/>
          <a:srcRect/>
          <a:stretch>
            <a:fillRect/>
          </a:stretch>
        </p:blipFill>
        <p:spPr bwMode="auto">
          <a:xfrm>
            <a:off x="5148263" y="3213100"/>
            <a:ext cx="3095625" cy="30956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4097"/>
                                        </p:tgtEl>
                                        <p:attrNameLst>
                                          <p:attrName>style.visibility</p:attrName>
                                        </p:attrNameLst>
                                      </p:cBhvr>
                                      <p:to>
                                        <p:strVal val="visible"/>
                                      </p:to>
                                    </p:set>
                                    <p:animEffect transition="in" filter="fade">
                                      <p:cBhvr>
                                        <p:cTn id="7" dur="1000"/>
                                        <p:tgtEl>
                                          <p:spTgt spid="4097"/>
                                        </p:tgtEl>
                                      </p:cBhvr>
                                    </p:animEffect>
                                    <p:anim calcmode="lin" valueType="num">
                                      <p:cBhvr>
                                        <p:cTn id="8" dur="1000" fill="hold"/>
                                        <p:tgtEl>
                                          <p:spTgt spid="4097"/>
                                        </p:tgtEl>
                                        <p:attrNameLst>
                                          <p:attrName>ppt_x</p:attrName>
                                        </p:attrNameLst>
                                      </p:cBhvr>
                                      <p:tavLst>
                                        <p:tav tm="0">
                                          <p:val>
                                            <p:strVal val="#ppt_x-.1"/>
                                          </p:val>
                                        </p:tav>
                                        <p:tav tm="100000">
                                          <p:val>
                                            <p:strVal val="#ppt_x"/>
                                          </p:val>
                                        </p:tav>
                                      </p:tavLst>
                                    </p:anim>
                                    <p:anim calcmode="lin" valueType="num">
                                      <p:cBhvr>
                                        <p:cTn id="9" dur="1000" fill="hold"/>
                                        <p:tgtEl>
                                          <p:spTgt spid="409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图片 3" descr="8228898_13667699494323.gif"/>
          <p:cNvPicPr>
            <a:picLocks noChangeAspect="1"/>
          </p:cNvPicPr>
          <p:nvPr/>
        </p:nvPicPr>
        <p:blipFill>
          <a:blip r:embed="rId2"/>
          <a:srcRect/>
          <a:stretch>
            <a:fillRect/>
          </a:stretch>
        </p:blipFill>
        <p:spPr bwMode="auto">
          <a:xfrm>
            <a:off x="0" y="2500313"/>
            <a:ext cx="3810000" cy="3952875"/>
          </a:xfrm>
          <a:prstGeom prst="rect">
            <a:avLst/>
          </a:prstGeom>
          <a:noFill/>
          <a:ln w="9525">
            <a:noFill/>
            <a:miter lim="800000"/>
            <a:headEnd/>
            <a:tailEnd/>
          </a:ln>
        </p:spPr>
      </p:pic>
      <p:sp>
        <p:nvSpPr>
          <p:cNvPr id="51202" name="矩形 2"/>
          <p:cNvSpPr>
            <a:spLocks noChangeArrowheads="1"/>
          </p:cNvSpPr>
          <p:nvPr/>
        </p:nvSpPr>
        <p:spPr bwMode="auto">
          <a:xfrm>
            <a:off x="395288" y="1052513"/>
            <a:ext cx="2963862" cy="646112"/>
          </a:xfrm>
          <a:prstGeom prst="rect">
            <a:avLst/>
          </a:prstGeom>
          <a:noFill/>
          <a:ln w="9525">
            <a:noFill/>
            <a:miter lim="800000"/>
            <a:headEnd/>
            <a:tailEnd/>
          </a:ln>
        </p:spPr>
        <p:txBody>
          <a:bodyPr wrap="none">
            <a:spAutoFit/>
          </a:bodyPr>
          <a:lstStyle/>
          <a:p>
            <a:r>
              <a:rPr lang="zh-CN" altLang="zh-CN" sz="3600" b="1">
                <a:solidFill>
                  <a:srgbClr val="FF6600"/>
                </a:solidFill>
                <a:latin typeface="黑体" pitchFamily="49" charset="-122"/>
                <a:ea typeface="黑体" pitchFamily="49" charset="-122"/>
              </a:rPr>
              <a:t>【</a:t>
            </a:r>
            <a:r>
              <a:rPr lang="zh-CN" altLang="en-US" sz="3600" b="1">
                <a:solidFill>
                  <a:srgbClr val="FF6600"/>
                </a:solidFill>
                <a:latin typeface="黑体" pitchFamily="49" charset="-122"/>
                <a:ea typeface="黑体" pitchFamily="49" charset="-122"/>
              </a:rPr>
              <a:t>板书设计</a:t>
            </a:r>
            <a:r>
              <a:rPr lang="zh-CN" altLang="zh-CN" sz="3600" b="1">
                <a:solidFill>
                  <a:srgbClr val="FF6600"/>
                </a:solidFill>
                <a:latin typeface="黑体" pitchFamily="49" charset="-122"/>
                <a:ea typeface="黑体" pitchFamily="49" charset="-122"/>
              </a:rPr>
              <a:t>】</a:t>
            </a:r>
            <a:endParaRPr lang="en-US" altLang="zh-CN" sz="3600" b="1">
              <a:solidFill>
                <a:srgbClr val="FF6600"/>
              </a:solidFill>
              <a:latin typeface="黑体" pitchFamily="49" charset="-122"/>
              <a:ea typeface="黑体" pitchFamily="49" charset="-122"/>
            </a:endParaRPr>
          </a:p>
        </p:txBody>
      </p:sp>
      <p:sp>
        <p:nvSpPr>
          <p:cNvPr id="3073" name="Rectangle 1"/>
          <p:cNvSpPr>
            <a:spLocks noChangeArrowheads="1"/>
          </p:cNvSpPr>
          <p:nvPr/>
        </p:nvSpPr>
        <p:spPr bwMode="auto">
          <a:xfrm>
            <a:off x="107950" y="2636838"/>
            <a:ext cx="6624638" cy="2032000"/>
          </a:xfrm>
          <a:prstGeom prst="rect">
            <a:avLst/>
          </a:prstGeom>
          <a:noFill/>
          <a:ln w="9525">
            <a:noFill/>
            <a:miter lim="800000"/>
            <a:headEnd/>
            <a:tailEnd/>
          </a:ln>
        </p:spPr>
        <p:txBody>
          <a:bodyPr anchor="ctr">
            <a:spAutoFit/>
          </a:bodyPr>
          <a:lstStyle/>
          <a:p>
            <a:pPr>
              <a:lnSpc>
                <a:spcPct val="150000"/>
              </a:lnSpc>
            </a:pPr>
            <a:r>
              <a:rPr lang="en-US" altLang="zh-CN" sz="2800">
                <a:latin typeface="微软雅黑" pitchFamily="34" charset="-122"/>
                <a:ea typeface="微软雅黑" pitchFamily="34" charset="-122"/>
                <a:cs typeface="Calibri" pitchFamily="34" charset="0"/>
              </a:rPr>
              <a:t>                                    </a:t>
            </a:r>
            <a:r>
              <a:rPr lang="zh-CN" altLang="en-US" sz="2800">
                <a:latin typeface="微软雅黑" pitchFamily="34" charset="-122"/>
                <a:ea typeface="微软雅黑" pitchFamily="34" charset="-122"/>
                <a:cs typeface="Calibri" pitchFamily="34" charset="0"/>
              </a:rPr>
              <a:t>聪明勇敢 </a:t>
            </a:r>
          </a:p>
          <a:p>
            <a:pPr eaLnBrk="0" hangingPunct="0">
              <a:lnSpc>
                <a:spcPct val="150000"/>
              </a:lnSpc>
            </a:pPr>
            <a:r>
              <a:rPr lang="zh-CN" altLang="en-US" sz="2800">
                <a:latin typeface="微软雅黑" pitchFamily="34" charset="-122"/>
                <a:ea typeface="微软雅黑" pitchFamily="34" charset="-122"/>
                <a:cs typeface="Calibri" pitchFamily="34" charset="0"/>
              </a:rPr>
              <a:t>               鲁滨孙造船    积极乐观   </a:t>
            </a:r>
          </a:p>
          <a:p>
            <a:pPr eaLnBrk="0" hangingPunct="0">
              <a:lnSpc>
                <a:spcPct val="150000"/>
              </a:lnSpc>
            </a:pPr>
            <a:r>
              <a:rPr lang="zh-CN" altLang="en-US" sz="2800">
                <a:latin typeface="微软雅黑" pitchFamily="34" charset="-122"/>
                <a:ea typeface="微软雅黑" pitchFamily="34" charset="-122"/>
                <a:cs typeface="Calibri" pitchFamily="34" charset="0"/>
              </a:rPr>
              <a:t>                                    永不言弃</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grpId="0" nodeType="clickEffect">
                                  <p:stCondLst>
                                    <p:cond delay="0"/>
                                  </p:stCondLst>
                                  <p:iterate type="lt">
                                    <p:tmPct val="10000"/>
                                  </p:iterate>
                                  <p:childTnLst>
                                    <p:set>
                                      <p:cBhvr>
                                        <p:cTn id="6" dur="1" fill="hold">
                                          <p:stCondLst>
                                            <p:cond delay="0"/>
                                          </p:stCondLst>
                                        </p:cTn>
                                        <p:tgtEl>
                                          <p:spTgt spid="3073"/>
                                        </p:tgtEl>
                                        <p:attrNameLst>
                                          <p:attrName>style.visibility</p:attrName>
                                        </p:attrNameLst>
                                      </p:cBhvr>
                                      <p:to>
                                        <p:strVal val="visible"/>
                                      </p:to>
                                    </p:set>
                                    <p:animEffect transition="in" filter="fade">
                                      <p:cBhvr>
                                        <p:cTn id="7" dur="1000"/>
                                        <p:tgtEl>
                                          <p:spTgt spid="3073"/>
                                        </p:tgtEl>
                                      </p:cBhvr>
                                    </p:animEffect>
                                    <p:anim calcmode="lin" valueType="num">
                                      <p:cBhvr>
                                        <p:cTn id="8" dur="1000" fill="hold"/>
                                        <p:tgtEl>
                                          <p:spTgt spid="3073"/>
                                        </p:tgtEl>
                                        <p:attrNameLst>
                                          <p:attrName>ppt_x</p:attrName>
                                        </p:attrNameLst>
                                      </p:cBhvr>
                                      <p:tavLst>
                                        <p:tav tm="0">
                                          <p:val>
                                            <p:strVal val="#ppt_x-.1"/>
                                          </p:val>
                                        </p:tav>
                                        <p:tav tm="100000">
                                          <p:val>
                                            <p:strVal val="#ppt_x"/>
                                          </p:val>
                                        </p:tav>
                                      </p:tavLst>
                                    </p:anim>
                                    <p:anim calcmode="lin" valueType="num">
                                      <p:cBhvr>
                                        <p:cTn id="9" dur="1000" fill="hold"/>
                                        <p:tgtEl>
                                          <p:spTgt spid="307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矩形 2"/>
          <p:cNvSpPr>
            <a:spLocks noChangeArrowheads="1"/>
          </p:cNvSpPr>
          <p:nvPr/>
        </p:nvSpPr>
        <p:spPr bwMode="auto">
          <a:xfrm>
            <a:off x="395288" y="1052513"/>
            <a:ext cx="2963862" cy="646112"/>
          </a:xfrm>
          <a:prstGeom prst="rect">
            <a:avLst/>
          </a:prstGeom>
          <a:noFill/>
          <a:ln w="9525">
            <a:noFill/>
            <a:miter lim="800000"/>
            <a:headEnd/>
            <a:tailEnd/>
          </a:ln>
        </p:spPr>
        <p:txBody>
          <a:bodyPr wrap="none">
            <a:spAutoFit/>
          </a:bodyPr>
          <a:lstStyle/>
          <a:p>
            <a:r>
              <a:rPr lang="zh-CN" altLang="zh-CN" sz="3600" b="1">
                <a:solidFill>
                  <a:srgbClr val="FF6600"/>
                </a:solidFill>
                <a:latin typeface="黑体" pitchFamily="49" charset="-122"/>
                <a:ea typeface="黑体" pitchFamily="49" charset="-122"/>
              </a:rPr>
              <a:t>【</a:t>
            </a:r>
            <a:r>
              <a:rPr lang="zh-CN" altLang="en-US" sz="3600" b="1">
                <a:solidFill>
                  <a:srgbClr val="FF6600"/>
                </a:solidFill>
                <a:latin typeface="黑体" pitchFamily="49" charset="-122"/>
                <a:ea typeface="黑体" pitchFamily="49" charset="-122"/>
              </a:rPr>
              <a:t>图片导入</a:t>
            </a:r>
            <a:r>
              <a:rPr lang="zh-CN" altLang="zh-CN" sz="3600" b="1">
                <a:solidFill>
                  <a:srgbClr val="FF6600"/>
                </a:solidFill>
                <a:latin typeface="黑体" pitchFamily="49" charset="-122"/>
                <a:ea typeface="黑体" pitchFamily="49" charset="-122"/>
              </a:rPr>
              <a:t>】</a:t>
            </a:r>
            <a:endParaRPr lang="en-US" altLang="zh-CN" sz="3600" b="1">
              <a:solidFill>
                <a:srgbClr val="FF6600"/>
              </a:solidFill>
              <a:latin typeface="黑体" pitchFamily="49" charset="-122"/>
              <a:ea typeface="黑体" pitchFamily="49" charset="-122"/>
            </a:endParaRPr>
          </a:p>
        </p:txBody>
      </p:sp>
      <p:pic>
        <p:nvPicPr>
          <p:cNvPr id="3" name="Picture 3"/>
          <p:cNvPicPr>
            <a:picLocks noChangeAspect="1" noChangeArrowheads="1"/>
          </p:cNvPicPr>
          <p:nvPr/>
        </p:nvPicPr>
        <p:blipFill>
          <a:blip r:embed="rId2"/>
          <a:srcRect/>
          <a:stretch>
            <a:fillRect/>
          </a:stretch>
        </p:blipFill>
        <p:spPr bwMode="auto">
          <a:xfrm>
            <a:off x="755650" y="1844675"/>
            <a:ext cx="3671888" cy="4037013"/>
          </a:xfrm>
          <a:prstGeom prst="rect">
            <a:avLst/>
          </a:prstGeom>
          <a:noFill/>
          <a:ln w="9525">
            <a:noFill/>
            <a:miter lim="800000"/>
            <a:headEnd/>
            <a:tailEnd/>
          </a:ln>
        </p:spPr>
      </p:pic>
      <p:pic>
        <p:nvPicPr>
          <p:cNvPr id="5" name="Picture 3"/>
          <p:cNvPicPr>
            <a:picLocks noChangeAspect="1" noChangeArrowheads="1"/>
          </p:cNvPicPr>
          <p:nvPr/>
        </p:nvPicPr>
        <p:blipFill>
          <a:blip r:embed="rId3"/>
          <a:srcRect/>
          <a:stretch>
            <a:fillRect/>
          </a:stretch>
        </p:blipFill>
        <p:spPr bwMode="auto">
          <a:xfrm>
            <a:off x="4787900" y="1844675"/>
            <a:ext cx="3887788" cy="4090988"/>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0" fill="hold"/>
                                        <p:tgtEl>
                                          <p:spTgt spid="3"/>
                                        </p:tgtEl>
                                        <p:attrNameLst>
                                          <p:attrName>ppt_w</p:attrName>
                                        </p:attrNameLst>
                                      </p:cBhvr>
                                      <p:tavLst>
                                        <p:tav tm="0" fmla="#ppt_w*sin(2.5*pi*$)">
                                          <p:val>
                                            <p:fltVal val="0"/>
                                          </p:val>
                                        </p:tav>
                                        <p:tav tm="100000">
                                          <p:val>
                                            <p:fltVal val="1"/>
                                          </p:val>
                                        </p:tav>
                                      </p:tavLst>
                                    </p:anim>
                                    <p:anim calcmode="lin" valueType="num">
                                      <p:cBhvr>
                                        <p:cTn id="8" dur="5000" fill="hold"/>
                                        <p:tgtEl>
                                          <p:spTgt spid="3"/>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0" presetClass="entr" presetSubtype="0" decel="10000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1000" fill="hold"/>
                                        <p:tgtEl>
                                          <p:spTgt spid="5"/>
                                        </p:tgtEl>
                                        <p:attrNameLst>
                                          <p:attrName>ppt_w</p:attrName>
                                        </p:attrNameLst>
                                      </p:cBhvr>
                                      <p:tavLst>
                                        <p:tav tm="0">
                                          <p:val>
                                            <p:strVal val="#ppt_w+.3"/>
                                          </p:val>
                                        </p:tav>
                                        <p:tav tm="100000">
                                          <p:val>
                                            <p:strVal val="#ppt_w"/>
                                          </p:val>
                                        </p:tav>
                                      </p:tavLst>
                                    </p:anim>
                                    <p:anim calcmode="lin" valueType="num">
                                      <p:cBhvr>
                                        <p:cTn id="14" dur="1000" fill="hold"/>
                                        <p:tgtEl>
                                          <p:spTgt spid="5"/>
                                        </p:tgtEl>
                                        <p:attrNameLst>
                                          <p:attrName>ppt_h</p:attrName>
                                        </p:attrNameLst>
                                      </p:cBhvr>
                                      <p:tavLst>
                                        <p:tav tm="0">
                                          <p:val>
                                            <p:strVal val="#ppt_h"/>
                                          </p:val>
                                        </p:tav>
                                        <p:tav tm="100000">
                                          <p:val>
                                            <p:strVal val="#ppt_h"/>
                                          </p:val>
                                        </p:tav>
                                      </p:tavLst>
                                    </p:anim>
                                    <p:animEffect transition="in" filter="fade">
                                      <p:cBhvr>
                                        <p:cTn id="15"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a:srcRect/>
          <a:stretch>
            <a:fillRect/>
          </a:stretch>
        </p:blipFill>
        <p:spPr bwMode="auto">
          <a:xfrm>
            <a:off x="539750" y="1628775"/>
            <a:ext cx="3887788" cy="4187825"/>
          </a:xfrm>
          <a:prstGeom prst="rect">
            <a:avLst/>
          </a:prstGeom>
          <a:noFill/>
          <a:ln w="9525">
            <a:noFill/>
            <a:miter lim="800000"/>
            <a:headEnd/>
            <a:tailEnd/>
          </a:ln>
        </p:spPr>
      </p:pic>
      <p:pic>
        <p:nvPicPr>
          <p:cNvPr id="3" name="Picture 3"/>
          <p:cNvPicPr>
            <a:picLocks noChangeAspect="1" noChangeArrowheads="1"/>
          </p:cNvPicPr>
          <p:nvPr/>
        </p:nvPicPr>
        <p:blipFill>
          <a:blip r:embed="rId3"/>
          <a:srcRect/>
          <a:stretch>
            <a:fillRect/>
          </a:stretch>
        </p:blipFill>
        <p:spPr bwMode="auto">
          <a:xfrm>
            <a:off x="4787900" y="1628775"/>
            <a:ext cx="3744913" cy="41814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1000" fill="hold"/>
                                        <p:tgtEl>
                                          <p:spTgt spid="3"/>
                                        </p:tgtEl>
                                        <p:attrNameLst>
                                          <p:attrName>ppt_w</p:attrName>
                                        </p:attrNameLst>
                                      </p:cBhvr>
                                      <p:tavLst>
                                        <p:tav tm="0">
                                          <p:val>
                                            <p:strVal val="#ppt_w+.3"/>
                                          </p:val>
                                        </p:tav>
                                        <p:tav tm="100000">
                                          <p:val>
                                            <p:strVal val="#ppt_w"/>
                                          </p:val>
                                        </p:tav>
                                      </p:tavLst>
                                    </p:anim>
                                    <p:anim calcmode="lin" valueType="num">
                                      <p:cBhvr>
                                        <p:cTn id="15" dur="1000" fill="hold"/>
                                        <p:tgtEl>
                                          <p:spTgt spid="3"/>
                                        </p:tgtEl>
                                        <p:attrNameLst>
                                          <p:attrName>ppt_h</p:attrName>
                                        </p:attrNameLst>
                                      </p:cBhvr>
                                      <p:tavLst>
                                        <p:tav tm="0">
                                          <p:val>
                                            <p:strVal val="#ppt_h"/>
                                          </p:val>
                                        </p:tav>
                                        <p:tav tm="100000">
                                          <p:val>
                                            <p:strVal val="#ppt_h"/>
                                          </p:val>
                                        </p:tav>
                                      </p:tavLst>
                                    </p:anim>
                                    <p:animEffect transition="in" filter="fade">
                                      <p:cBhvr>
                                        <p:cTn id="16"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body" sz="half" idx="4294967295"/>
          </p:nvPr>
        </p:nvSpPr>
        <p:spPr>
          <a:xfrm>
            <a:off x="3276600" y="1341438"/>
            <a:ext cx="5327650" cy="4895850"/>
          </a:xfrm>
          <a:ln/>
        </p:spPr>
        <p:txBody>
          <a:bodyPr/>
          <a:lstStyle/>
          <a:p>
            <a:pPr>
              <a:buFontTx/>
              <a:buNone/>
            </a:pPr>
            <a:r>
              <a:rPr lang="zh-CN" altLang="en-US" sz="2800" smtClean="0">
                <a:solidFill>
                  <a:schemeClr val="bg1"/>
                </a:solidFill>
                <a:latin typeface="微软雅黑" pitchFamily="34" charset="-122"/>
                <a:ea typeface="微软雅黑" pitchFamily="34" charset="-122"/>
              </a:rPr>
              <a:t>   </a:t>
            </a:r>
            <a:r>
              <a:rPr lang="zh-CN" altLang="en-US" sz="2800" smtClean="0">
                <a:solidFill>
                  <a:srgbClr val="FF0000"/>
                </a:solidFill>
                <a:latin typeface="微软雅黑" pitchFamily="34" charset="-122"/>
                <a:ea typeface="微软雅黑" pitchFamily="34" charset="-122"/>
              </a:rPr>
              <a:t>丹尼尔·笛福</a:t>
            </a:r>
            <a:r>
              <a:rPr lang="zh-CN" altLang="en-US" sz="2800" smtClean="0">
                <a:latin typeface="微软雅黑" pitchFamily="34" charset="-122"/>
                <a:ea typeface="微软雅黑" pitchFamily="34" charset="-122"/>
              </a:rPr>
              <a:t>，英国作家，新闻记者。英国启蒙时期现实主义小说的奠基人，被誉为“英国和欧洲小说之父”。其作品可读性强，主要构架为：主人公个人通过努力，靠智慧和勇敢战胜困难，表现了当时追求冒险，倡导个人奋斗的社会风气。其代表作《鲁滨孙漂流记》，创造了与困难抗争的典型人物鲁滨逊。 </a:t>
            </a:r>
          </a:p>
          <a:p>
            <a:pPr>
              <a:lnSpc>
                <a:spcPct val="80000"/>
              </a:lnSpc>
              <a:buFontTx/>
              <a:buNone/>
            </a:pPr>
            <a:endParaRPr lang="zh-CN" altLang="en-US" sz="2000" b="1" smtClean="0">
              <a:solidFill>
                <a:srgbClr val="33CC33"/>
              </a:solidFill>
            </a:endParaRPr>
          </a:p>
        </p:txBody>
      </p:sp>
      <p:pic>
        <p:nvPicPr>
          <p:cNvPr id="40964" name="Picture 4" descr="360桌面截图20121101103351"/>
          <p:cNvPicPr>
            <a:picLocks noGrp="1" noChangeAspect="1" noChangeArrowheads="1"/>
          </p:cNvPicPr>
          <p:nvPr>
            <p:ph sz="half" idx="4294967295"/>
          </p:nvPr>
        </p:nvPicPr>
        <p:blipFill>
          <a:blip r:embed="rId2"/>
          <a:srcRect/>
          <a:stretch>
            <a:fillRect/>
          </a:stretch>
        </p:blipFill>
        <p:spPr>
          <a:xfrm>
            <a:off x="714375" y="2357438"/>
            <a:ext cx="2673350" cy="3895725"/>
          </a:xfrm>
          <a:noFill/>
          <a:ln/>
        </p:spPr>
      </p:pic>
      <p:sp>
        <p:nvSpPr>
          <p:cNvPr id="40965" name="WordArt 5"/>
          <p:cNvSpPr>
            <a:spLocks noChangeArrowheads="1" noChangeShapeType="1"/>
          </p:cNvSpPr>
          <p:nvPr/>
        </p:nvSpPr>
        <p:spPr bwMode="auto">
          <a:xfrm>
            <a:off x="827584" y="1268760"/>
            <a:ext cx="1944216" cy="864096"/>
          </a:xfrm>
          <a:prstGeom prst="rect">
            <a:avLst/>
          </a:prstGeom>
        </p:spPr>
        <p:txBody>
          <a:bodyPr wrap="none" fromWordArt="1">
            <a:prstTxWarp prst="textCascadeUp">
              <a:avLst>
                <a:gd name="adj" fmla="val 100000"/>
              </a:avLst>
            </a:prstTxWarp>
            <a:scene3d>
              <a:camera prst="legacyPerspectiveFront">
                <a:rot lat="20519999" lon="1080000" rev="0"/>
              </a:camera>
              <a:lightRig rig="legacyFlat1" dir="r"/>
            </a:scene3d>
            <a:sp3d extrusionH="430200" prstMaterial="legacyMatte">
              <a:extrusionClr>
                <a:srgbClr val="FF6600"/>
              </a:extrusionClr>
            </a:sp3d>
          </a:bodyPr>
          <a:lstStyle/>
          <a:p>
            <a:pPr algn="ctr">
              <a:defRPr/>
            </a:pPr>
            <a:r>
              <a:rPr lang="zh-CN" altLang="en-US" sz="3600" dirty="0">
                <a:ln w="9525">
                  <a:noFill/>
                  <a:round/>
                </a:ln>
                <a:gradFill rotWithShape="0">
                  <a:gsLst>
                    <a:gs pos="0">
                      <a:srgbClr val="FFE701"/>
                    </a:gs>
                    <a:gs pos="100000">
                      <a:srgbClr val="FE3E02"/>
                    </a:gs>
                  </a:gsLst>
                  <a:lin ang="5400000" scaled="1"/>
                </a:gradFill>
                <a:latin typeface="微软雅黑" panose="020B0503020204020204" pitchFamily="34" charset="-122"/>
                <a:ea typeface="微软雅黑" panose="020B0503020204020204" pitchFamily="34" charset="-122"/>
              </a:rPr>
              <a:t>作者简介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0965"/>
                                        </p:tgtEl>
                                        <p:attrNameLst>
                                          <p:attrName>style.visibility</p:attrName>
                                        </p:attrNameLst>
                                      </p:cBhvr>
                                      <p:to>
                                        <p:strVal val="visible"/>
                                      </p:to>
                                    </p:set>
                                    <p:animEffect transition="in" filter="blinds(horizontal)">
                                      <p:cBhvr>
                                        <p:cTn id="7" dur="1000"/>
                                        <p:tgtEl>
                                          <p:spTgt spid="4096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40964"/>
                                        </p:tgtEl>
                                        <p:attrNameLst>
                                          <p:attrName>style.visibility</p:attrName>
                                        </p:attrNameLst>
                                      </p:cBhvr>
                                      <p:to>
                                        <p:strVal val="visible"/>
                                      </p:to>
                                    </p:set>
                                    <p:animEffect transition="in" filter="slide(fromBottom)">
                                      <p:cBhvr>
                                        <p:cTn id="12" dur="1000"/>
                                        <p:tgtEl>
                                          <p:spTgt spid="40964"/>
                                        </p:tgtEl>
                                      </p:cBhvr>
                                    </p:animEffect>
                                  </p:childTnLst>
                                </p:cTn>
                              </p:par>
                            </p:childTnLst>
                          </p:cTn>
                        </p:par>
                      </p:childTnLst>
                    </p:cTn>
                  </p:par>
                  <p:par>
                    <p:cTn id="13" fill="hold">
                      <p:stCondLst>
                        <p:cond delay="indefinite"/>
                      </p:stCondLst>
                      <p:childTnLst>
                        <p:par>
                          <p:cTn id="14" fill="hold">
                            <p:stCondLst>
                              <p:cond delay="0"/>
                            </p:stCondLst>
                            <p:childTnLst>
                              <p:par>
                                <p:cTn id="15" presetID="35" presetClass="entr" presetSubtype="0" fill="hold" grpId="0" nodeType="clickEffect">
                                  <p:stCondLst>
                                    <p:cond delay="0"/>
                                  </p:stCondLst>
                                  <p:childTnLst>
                                    <p:set>
                                      <p:cBhvr>
                                        <p:cTn id="16" dur="1" fill="hold">
                                          <p:stCondLst>
                                            <p:cond delay="0"/>
                                          </p:stCondLst>
                                        </p:cTn>
                                        <p:tgtEl>
                                          <p:spTgt spid="40962">
                                            <p:txEl>
                                              <p:pRg st="0" end="0"/>
                                            </p:txEl>
                                          </p:spTgt>
                                        </p:tgtEl>
                                        <p:attrNameLst>
                                          <p:attrName>style.visibility</p:attrName>
                                        </p:attrNameLst>
                                      </p:cBhvr>
                                      <p:to>
                                        <p:strVal val="visible"/>
                                      </p:to>
                                    </p:set>
                                    <p:animEffect transition="in" filter="fade">
                                      <p:cBhvr>
                                        <p:cTn id="17" dur="1000"/>
                                        <p:tgtEl>
                                          <p:spTgt spid="40962">
                                            <p:txEl>
                                              <p:pRg st="0" end="0"/>
                                            </p:txEl>
                                          </p:spTgt>
                                        </p:tgtEl>
                                      </p:cBhvr>
                                    </p:animEffect>
                                    <p:anim calcmode="lin" valueType="num">
                                      <p:cBhvr>
                                        <p:cTn id="18" dur="1000" fill="hold"/>
                                        <p:tgtEl>
                                          <p:spTgt spid="40962">
                                            <p:txEl>
                                              <p:pRg st="0" end="0"/>
                                            </p:txEl>
                                          </p:spTgt>
                                        </p:tgtEl>
                                        <p:attrNameLst>
                                          <p:attrName>style.rotation</p:attrName>
                                        </p:attrNameLst>
                                      </p:cBhvr>
                                      <p:tavLst>
                                        <p:tav tm="0">
                                          <p:val>
                                            <p:fltVal val="720"/>
                                          </p:val>
                                        </p:tav>
                                        <p:tav tm="100000">
                                          <p:val>
                                            <p:fltVal val="0"/>
                                          </p:val>
                                        </p:tav>
                                      </p:tavLst>
                                    </p:anim>
                                    <p:anim calcmode="lin" valueType="num">
                                      <p:cBhvr>
                                        <p:cTn id="19" dur="1000" fill="hold"/>
                                        <p:tgtEl>
                                          <p:spTgt spid="40962">
                                            <p:txEl>
                                              <p:pRg st="0" end="0"/>
                                            </p:txEl>
                                          </p:spTgt>
                                        </p:tgtEl>
                                        <p:attrNameLst>
                                          <p:attrName>ppt_h</p:attrName>
                                        </p:attrNameLst>
                                      </p:cBhvr>
                                      <p:tavLst>
                                        <p:tav tm="0">
                                          <p:val>
                                            <p:fltVal val="0"/>
                                          </p:val>
                                        </p:tav>
                                        <p:tav tm="100000">
                                          <p:val>
                                            <p:strVal val="#ppt_h"/>
                                          </p:val>
                                        </p:tav>
                                      </p:tavLst>
                                    </p:anim>
                                    <p:anim calcmode="lin" valueType="num">
                                      <p:cBhvr>
                                        <p:cTn id="20" dur="1000" fill="hold"/>
                                        <p:tgtEl>
                                          <p:spTgt spid="40962">
                                            <p:txEl>
                                              <p:pRg st="0" end="0"/>
                                            </p:txEl>
                                          </p:spTgt>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ext Box 2"/>
          <p:cNvSpPr txBox="1">
            <a:spLocks noChangeArrowheads="1"/>
          </p:cNvSpPr>
          <p:nvPr/>
        </p:nvSpPr>
        <p:spPr bwMode="auto">
          <a:xfrm>
            <a:off x="1643063" y="1857375"/>
            <a:ext cx="6769100" cy="4540250"/>
          </a:xfrm>
          <a:prstGeom prst="rect">
            <a:avLst/>
          </a:prstGeom>
          <a:noFill/>
          <a:ln w="9525">
            <a:noFill/>
            <a:miter lim="800000"/>
            <a:headEnd/>
            <a:tailEnd/>
          </a:ln>
        </p:spPr>
        <p:txBody>
          <a:bodyPr>
            <a:spAutoFit/>
          </a:bodyPr>
          <a:lstStyle/>
          <a:p>
            <a:pPr>
              <a:lnSpc>
                <a:spcPct val="150000"/>
              </a:lnSpc>
              <a:spcBef>
                <a:spcPct val="50000"/>
              </a:spcBef>
            </a:pPr>
            <a:r>
              <a:rPr lang="zh-CN" altLang="en-US" sz="2800">
                <a:latin typeface="微软雅黑" pitchFamily="34" charset="-122"/>
                <a:ea typeface="微软雅黑" pitchFamily="34" charset="-122"/>
              </a:rPr>
              <a:t>《鲁滨孙漂流记》是笛福受一个真实故事的启发而写成的。当时有一名苏格兰水手与船长发生争吵，被船长遗弃在荒岛上，四年后被救回英国。这个水手在荒岛上并没有什么值得称道的事迹，但笛福塑造的鲁滨孙却是一个新兴资产阶级的代表人物，一个理想化的英雄。</a:t>
            </a:r>
          </a:p>
        </p:txBody>
      </p:sp>
      <p:sp>
        <p:nvSpPr>
          <p:cNvPr id="4" name="WordArt 5"/>
          <p:cNvSpPr>
            <a:spLocks noChangeArrowheads="1" noChangeShapeType="1"/>
          </p:cNvSpPr>
          <p:nvPr/>
        </p:nvSpPr>
        <p:spPr bwMode="auto">
          <a:xfrm>
            <a:off x="214282" y="1071546"/>
            <a:ext cx="1944216" cy="864096"/>
          </a:xfrm>
          <a:prstGeom prst="rect">
            <a:avLst/>
          </a:prstGeom>
        </p:spPr>
        <p:txBody>
          <a:bodyPr wrap="none" fromWordArt="1">
            <a:prstTxWarp prst="textCascadeUp">
              <a:avLst>
                <a:gd name="adj" fmla="val 100000"/>
              </a:avLst>
            </a:prstTxWarp>
            <a:scene3d>
              <a:camera prst="legacyPerspectiveFront">
                <a:rot lat="20519999" lon="1080000" rev="0"/>
              </a:camera>
              <a:lightRig rig="legacyFlat1" dir="r"/>
            </a:scene3d>
            <a:sp3d extrusionH="430200" prstMaterial="legacyMatte">
              <a:extrusionClr>
                <a:srgbClr val="FF6600"/>
              </a:extrusionClr>
            </a:sp3d>
          </a:bodyPr>
          <a:lstStyle/>
          <a:p>
            <a:pPr algn="ctr">
              <a:defRPr/>
            </a:pPr>
            <a:r>
              <a:rPr lang="zh-CN" altLang="en-US" sz="3600" dirty="0">
                <a:ln w="9525">
                  <a:noFill/>
                  <a:round/>
                </a:ln>
                <a:gradFill rotWithShape="0">
                  <a:gsLst>
                    <a:gs pos="0">
                      <a:srgbClr val="FFE701"/>
                    </a:gs>
                    <a:gs pos="100000">
                      <a:srgbClr val="FE3E02"/>
                    </a:gs>
                  </a:gsLst>
                  <a:lin ang="5400000" scaled="1"/>
                </a:gradFill>
                <a:latin typeface="微软雅黑" panose="020B0503020204020204" pitchFamily="34" charset="-122"/>
                <a:ea typeface="微软雅黑" panose="020B0503020204020204" pitchFamily="34" charset="-122"/>
              </a:rPr>
              <a:t>创作背景</a:t>
            </a:r>
            <a:endParaRPr lang="zh-CN" altLang="en-US" sz="3600" dirty="0">
              <a:ln w="9525">
                <a:noFill/>
                <a:round/>
              </a:ln>
              <a:gradFill rotWithShape="0">
                <a:gsLst>
                  <a:gs pos="0">
                    <a:srgbClr val="FFE701"/>
                  </a:gs>
                  <a:gs pos="100000">
                    <a:srgbClr val="FE3E02"/>
                  </a:gs>
                </a:gsLst>
                <a:lin ang="5400000" scaled="1"/>
              </a:gradFill>
              <a:latin typeface="微软雅黑" panose="020B0503020204020204" pitchFamily="34" charset="-122"/>
              <a:ea typeface="微软雅黑" panose="020B0503020204020204" pitchFamily="34" charset="-122"/>
            </a:endParaRPr>
          </a:p>
        </p:txBody>
      </p:sp>
    </p:spTree>
  </p:cSld>
  <p:clrMapOvr>
    <a:masterClrMapping/>
  </p:clrMapOvr>
  <p:transition>
    <p:pull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4" presetClass="entr" presetSubtype="0" fill="hold" nodeType="clickEffect">
                                  <p:stCondLst>
                                    <p:cond delay="0"/>
                                  </p:stCondLst>
                                  <p:childTnLst>
                                    <p:set>
                                      <p:cBhvr>
                                        <p:cTn id="11" dur="1" fill="hold">
                                          <p:stCondLst>
                                            <p:cond delay="0"/>
                                          </p:stCondLst>
                                        </p:cTn>
                                        <p:tgtEl>
                                          <p:spTgt spid="41986">
                                            <p:txEl>
                                              <p:pRg st="0" end="0"/>
                                            </p:txEl>
                                          </p:spTgt>
                                        </p:tgtEl>
                                        <p:attrNameLst>
                                          <p:attrName>style.visibility</p:attrName>
                                        </p:attrNameLst>
                                      </p:cBhvr>
                                      <p:to>
                                        <p:strVal val="visible"/>
                                      </p:to>
                                    </p:set>
                                    <p:anim from="(-#ppt_w/2)" to="(#ppt_x)" calcmode="lin" valueType="num">
                                      <p:cBhvr>
                                        <p:cTn id="12" dur="600" fill="hold">
                                          <p:stCondLst>
                                            <p:cond delay="0"/>
                                          </p:stCondLst>
                                        </p:cTn>
                                        <p:tgtEl>
                                          <p:spTgt spid="41986">
                                            <p:txEl>
                                              <p:pRg st="0" end="0"/>
                                            </p:txEl>
                                          </p:spTgt>
                                        </p:tgtEl>
                                        <p:attrNameLst>
                                          <p:attrName>ppt_x</p:attrName>
                                        </p:attrNameLst>
                                      </p:cBhvr>
                                    </p:anim>
                                    <p:anim from="0" to="-1.0" calcmode="lin" valueType="num">
                                      <p:cBhvr>
                                        <p:cTn id="13" dur="200" decel="50000" autoRev="1" fill="hold">
                                          <p:stCondLst>
                                            <p:cond delay="600"/>
                                          </p:stCondLst>
                                        </p:cTn>
                                        <p:tgtEl>
                                          <p:spTgt spid="41986">
                                            <p:txEl>
                                              <p:pRg st="0" end="0"/>
                                            </p:txEl>
                                          </p:spTgt>
                                        </p:tgtEl>
                                        <p:attrNameLst>
                                          <p:attrName>xshear</p:attrName>
                                        </p:attrNameLst>
                                      </p:cBhvr>
                                    </p:anim>
                                    <p:animScale>
                                      <p:cBhvr>
                                        <p:cTn id="14" dur="200" decel="100000" autoRev="1" fill="hold">
                                          <p:stCondLst>
                                            <p:cond delay="600"/>
                                          </p:stCondLst>
                                        </p:cTn>
                                        <p:tgtEl>
                                          <p:spTgt spid="41986">
                                            <p:txEl>
                                              <p:pRg st="0" end="0"/>
                                            </p:txEl>
                                          </p:spTgt>
                                        </p:tgtEl>
                                      </p:cBhvr>
                                      <p:from x="100000" y="100000"/>
                                      <p:to x="80000" y="100000"/>
                                    </p:animScale>
                                    <p:anim by="(#ppt_h/3+#ppt_w*0.1)" calcmode="lin" valueType="num">
                                      <p:cBhvr additive="sum">
                                        <p:cTn id="15" dur="200" decel="100000" autoRev="1" fill="hold">
                                          <p:stCondLst>
                                            <p:cond delay="600"/>
                                          </p:stCondLst>
                                        </p:cTn>
                                        <p:tgtEl>
                                          <p:spTgt spid="41986">
                                            <p:txEl>
                                              <p:pRg st="0" end="0"/>
                                            </p:txEl>
                                          </p:spTgt>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矩形 2"/>
          <p:cNvSpPr>
            <a:spLocks noChangeArrowheads="1"/>
          </p:cNvSpPr>
          <p:nvPr/>
        </p:nvSpPr>
        <p:spPr bwMode="auto">
          <a:xfrm>
            <a:off x="395288" y="1052513"/>
            <a:ext cx="2963862" cy="646112"/>
          </a:xfrm>
          <a:prstGeom prst="rect">
            <a:avLst/>
          </a:prstGeom>
          <a:noFill/>
          <a:ln w="9525">
            <a:noFill/>
            <a:miter lim="800000"/>
            <a:headEnd/>
            <a:tailEnd/>
          </a:ln>
        </p:spPr>
        <p:txBody>
          <a:bodyPr wrap="none">
            <a:spAutoFit/>
          </a:bodyPr>
          <a:lstStyle/>
          <a:p>
            <a:r>
              <a:rPr lang="zh-CN" altLang="zh-CN" sz="3600" b="1">
                <a:solidFill>
                  <a:srgbClr val="FF6600"/>
                </a:solidFill>
                <a:latin typeface="黑体" pitchFamily="49" charset="-122"/>
                <a:ea typeface="黑体" pitchFamily="49" charset="-122"/>
              </a:rPr>
              <a:t>【</a:t>
            </a:r>
            <a:r>
              <a:rPr lang="zh-CN" altLang="en-US" sz="3600" b="1">
                <a:solidFill>
                  <a:srgbClr val="FF6600"/>
                </a:solidFill>
                <a:latin typeface="黑体" pitchFamily="49" charset="-122"/>
                <a:ea typeface="黑体" pitchFamily="49" charset="-122"/>
              </a:rPr>
              <a:t>整体感知</a:t>
            </a:r>
            <a:r>
              <a:rPr lang="zh-CN" altLang="zh-CN" sz="3600" b="1">
                <a:solidFill>
                  <a:srgbClr val="FF6600"/>
                </a:solidFill>
                <a:latin typeface="黑体" pitchFamily="49" charset="-122"/>
                <a:ea typeface="黑体" pitchFamily="49" charset="-122"/>
              </a:rPr>
              <a:t>】</a:t>
            </a:r>
            <a:endParaRPr lang="en-US" altLang="zh-CN" sz="3600" b="1">
              <a:solidFill>
                <a:srgbClr val="FF6600"/>
              </a:solidFill>
              <a:latin typeface="黑体" pitchFamily="49" charset="-122"/>
              <a:ea typeface="黑体" pitchFamily="49" charset="-122"/>
            </a:endParaRPr>
          </a:p>
        </p:txBody>
      </p:sp>
      <p:grpSp>
        <p:nvGrpSpPr>
          <p:cNvPr id="7" name="组合 6"/>
          <p:cNvGrpSpPr>
            <a:grpSpLocks/>
          </p:cNvGrpSpPr>
          <p:nvPr/>
        </p:nvGrpSpPr>
        <p:grpSpPr bwMode="auto">
          <a:xfrm>
            <a:off x="1692275" y="2133600"/>
            <a:ext cx="6048375" cy="3816350"/>
            <a:chOff x="1691680" y="2132856"/>
            <a:chExt cx="6048672" cy="3816424"/>
          </a:xfrm>
        </p:grpSpPr>
        <p:sp>
          <p:nvSpPr>
            <p:cNvPr id="33795" name="流程图: 资料带 3"/>
            <p:cNvSpPr>
              <a:spLocks noChangeArrowheads="1"/>
            </p:cNvSpPr>
            <p:nvPr/>
          </p:nvSpPr>
          <p:spPr bwMode="auto">
            <a:xfrm>
              <a:off x="1691680" y="2276872"/>
              <a:ext cx="6048672" cy="3672408"/>
            </a:xfrm>
            <a:prstGeom prst="flowChartPunchedTape">
              <a:avLst/>
            </a:prstGeom>
            <a:solidFill>
              <a:schemeClr val="accent1"/>
            </a:solidFill>
            <a:ln w="9525" algn="ctr">
              <a:solidFill>
                <a:schemeClr val="tx1"/>
              </a:solidFill>
              <a:round/>
              <a:headEnd/>
              <a:tailEnd/>
            </a:ln>
          </p:spPr>
          <p:txBody>
            <a:bodyPr/>
            <a:lstStyle/>
            <a:p>
              <a:pPr indent="257175"/>
              <a:r>
                <a:rPr lang="en-US" altLang="zh-CN" sz="2800">
                  <a:latin typeface="微软雅黑" pitchFamily="34" charset="-122"/>
                  <a:ea typeface="微软雅黑" pitchFamily="34" charset="-122"/>
                  <a:cs typeface="Calibri" pitchFamily="34" charset="0"/>
                </a:rPr>
                <a:t>1.</a:t>
              </a:r>
              <a:r>
                <a:rPr lang="zh-CN" altLang="zh-CN" sz="2800">
                  <a:latin typeface="微软雅黑" pitchFamily="34" charset="-122"/>
                  <a:ea typeface="微软雅黑" pitchFamily="34" charset="-122"/>
                  <a:cs typeface="Calibri" pitchFamily="34" charset="0"/>
                </a:rPr>
                <a:t>自由朗读课文，注意读准字音，读通句子。自主学习课文中的生字新词。</a:t>
              </a:r>
            </a:p>
            <a:p>
              <a:pPr indent="257175" eaLnBrk="0" hangingPunct="0"/>
              <a:r>
                <a:rPr lang="en-US" altLang="zh-CN" sz="2800">
                  <a:latin typeface="微软雅黑" pitchFamily="34" charset="-122"/>
                  <a:ea typeface="微软雅黑" pitchFamily="34" charset="-122"/>
                  <a:cs typeface="Calibri" pitchFamily="34" charset="0"/>
                </a:rPr>
                <a:t>2.</a:t>
              </a:r>
              <a:r>
                <a:rPr lang="zh-CN" altLang="en-US" sz="2800">
                  <a:latin typeface="微软雅黑" pitchFamily="34" charset="-122"/>
                  <a:ea typeface="微软雅黑" pitchFamily="34" charset="-122"/>
                  <a:cs typeface="Calibri" pitchFamily="34" charset="0"/>
                </a:rPr>
                <a:t>思考：结合课题说一说课文的主要内容是什么？</a:t>
              </a:r>
            </a:p>
          </p:txBody>
        </p:sp>
        <p:sp>
          <p:nvSpPr>
            <p:cNvPr id="33796" name="TextBox 5"/>
            <p:cNvSpPr txBox="1">
              <a:spLocks noChangeArrowheads="1"/>
            </p:cNvSpPr>
            <p:nvPr/>
          </p:nvSpPr>
          <p:spPr bwMode="auto">
            <a:xfrm>
              <a:off x="2267744" y="2132856"/>
              <a:ext cx="1980029" cy="523220"/>
            </a:xfrm>
            <a:prstGeom prst="rect">
              <a:avLst/>
            </a:prstGeom>
            <a:noFill/>
            <a:ln w="9525">
              <a:noFill/>
              <a:miter lim="800000"/>
              <a:headEnd/>
              <a:tailEnd/>
            </a:ln>
          </p:spPr>
          <p:txBody>
            <a:bodyPr wrap="none">
              <a:spAutoFit/>
            </a:bodyPr>
            <a:lstStyle/>
            <a:p>
              <a:r>
                <a:rPr lang="zh-CN" altLang="en-US" sz="2800">
                  <a:solidFill>
                    <a:srgbClr val="FF0000"/>
                  </a:solidFill>
                  <a:latin typeface="微软雅黑" pitchFamily="34" charset="-122"/>
                  <a:ea typeface="微软雅黑" pitchFamily="34" charset="-122"/>
                </a:rPr>
                <a:t>自学提示：</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2"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slide(fromRight)">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2" descr="http://www.ppt123.net/beijing/UploadFiles_8374/201206/2012062509323816.jpg"/>
          <p:cNvPicPr>
            <a:picLocks noChangeAspect="1" noChangeArrowheads="1"/>
          </p:cNvPicPr>
          <p:nvPr/>
        </p:nvPicPr>
        <p:blipFill>
          <a:blip r:embed="rId2"/>
          <a:srcRect/>
          <a:stretch>
            <a:fillRect/>
          </a:stretch>
        </p:blipFill>
        <p:spPr bwMode="auto">
          <a:xfrm>
            <a:off x="827088" y="1125538"/>
            <a:ext cx="7416800" cy="5237162"/>
          </a:xfrm>
          <a:prstGeom prst="rect">
            <a:avLst/>
          </a:prstGeom>
          <a:noFill/>
          <a:ln w="9525">
            <a:noFill/>
            <a:miter lim="800000"/>
            <a:headEnd/>
            <a:tailEnd/>
          </a:ln>
        </p:spPr>
      </p:pic>
      <p:sp>
        <p:nvSpPr>
          <p:cNvPr id="8" name="Rectangle 3"/>
          <p:cNvSpPr txBox="1">
            <a:spLocks noChangeArrowheads="1"/>
          </p:cNvSpPr>
          <p:nvPr/>
        </p:nvSpPr>
        <p:spPr bwMode="auto">
          <a:xfrm>
            <a:off x="1042988" y="2420938"/>
            <a:ext cx="5905500" cy="2447925"/>
          </a:xfrm>
          <a:prstGeom prst="rect">
            <a:avLst/>
          </a:prstGeom>
          <a:noFill/>
          <a:ln w="9525">
            <a:noFill/>
            <a:miter lim="800000"/>
            <a:headEnd/>
            <a:tailEnd/>
          </a:ln>
        </p:spPr>
        <p:txBody>
          <a:bodyPr/>
          <a:lstStyle/>
          <a:p>
            <a:pPr marL="342900" indent="-342900">
              <a:lnSpc>
                <a:spcPct val="130000"/>
              </a:lnSpc>
              <a:spcBef>
                <a:spcPct val="20000"/>
              </a:spcBef>
              <a:buFont typeface="Arial" charset="0"/>
              <a:buNone/>
            </a:pPr>
            <a:r>
              <a:rPr lang="zh-CN" altLang="en-US" sz="2800">
                <a:latin typeface="微软雅黑" pitchFamily="34" charset="-122"/>
                <a:ea typeface="微软雅黑" pitchFamily="34" charset="-122"/>
              </a:rPr>
              <a:t>          本文通过描述主人公鲁滨孙在荒岛上造独木舟的故事情节，表现了他面对困难不后退，敢于依靠自己的劳动和智慧去战胜困难的顽强精神。</a:t>
            </a:r>
          </a:p>
        </p:txBody>
      </p:sp>
      <p:sp>
        <p:nvSpPr>
          <p:cNvPr id="10" name="TextBox 9"/>
          <p:cNvSpPr txBox="1">
            <a:spLocks noChangeArrowheads="1"/>
          </p:cNvSpPr>
          <p:nvPr/>
        </p:nvSpPr>
        <p:spPr bwMode="auto">
          <a:xfrm>
            <a:off x="3059113" y="1557338"/>
            <a:ext cx="2493962" cy="646112"/>
          </a:xfrm>
          <a:prstGeom prst="rect">
            <a:avLst/>
          </a:prstGeom>
          <a:noFill/>
          <a:ln w="9525">
            <a:noFill/>
            <a:miter lim="800000"/>
            <a:headEnd/>
            <a:tailEnd/>
          </a:ln>
        </p:spPr>
        <p:txBody>
          <a:bodyPr wrap="none">
            <a:spAutoFit/>
          </a:bodyPr>
          <a:lstStyle/>
          <a:p>
            <a:r>
              <a:rPr lang="zh-CN" altLang="en-US" sz="3600">
                <a:solidFill>
                  <a:srgbClr val="FF0000"/>
                </a:solidFill>
                <a:latin typeface="微软雅黑" pitchFamily="34" charset="-122"/>
                <a:ea typeface="微软雅黑" pitchFamily="34" charset="-122"/>
              </a:rPr>
              <a:t>主要内容：</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290">
                                          <p:stCondLst>
                                            <p:cond delay="0"/>
                                          </p:stCondLst>
                                        </p:cTn>
                                        <p:tgtEl>
                                          <p:spTgt spid="10"/>
                                        </p:tgtEl>
                                      </p:cBhvr>
                                    </p:animEffect>
                                    <p:anim calcmode="lin" valueType="num">
                                      <p:cBhvr>
                                        <p:cTn id="8" dur="911"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0"/>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0"/>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0"/>
                                        </p:tgtEl>
                                        <p:attrNameLst>
                                          <p:attrName>ppt_y</p:attrName>
                                        </p:attrNameLst>
                                      </p:cBhvr>
                                      <p:tavLst>
                                        <p:tav tm="0" fmla="#ppt_y-sin(pi*$)/81">
                                          <p:val>
                                            <p:fltVal val="0"/>
                                          </p:val>
                                        </p:tav>
                                        <p:tav tm="100000">
                                          <p:val>
                                            <p:fltVal val="1"/>
                                          </p:val>
                                        </p:tav>
                                      </p:tavLst>
                                    </p:anim>
                                    <p:animScale>
                                      <p:cBhvr>
                                        <p:cTn id="13" dur="13">
                                          <p:stCondLst>
                                            <p:cond delay="325"/>
                                          </p:stCondLst>
                                        </p:cTn>
                                        <p:tgtEl>
                                          <p:spTgt spid="10"/>
                                        </p:tgtEl>
                                      </p:cBhvr>
                                      <p:to x="100000" y="60000"/>
                                    </p:animScale>
                                    <p:animScale>
                                      <p:cBhvr>
                                        <p:cTn id="14" dur="83" decel="50000">
                                          <p:stCondLst>
                                            <p:cond delay="338"/>
                                          </p:stCondLst>
                                        </p:cTn>
                                        <p:tgtEl>
                                          <p:spTgt spid="10"/>
                                        </p:tgtEl>
                                      </p:cBhvr>
                                      <p:to x="100000" y="100000"/>
                                    </p:animScale>
                                    <p:animScale>
                                      <p:cBhvr>
                                        <p:cTn id="15" dur="13">
                                          <p:stCondLst>
                                            <p:cond delay="656"/>
                                          </p:stCondLst>
                                        </p:cTn>
                                        <p:tgtEl>
                                          <p:spTgt spid="10"/>
                                        </p:tgtEl>
                                      </p:cBhvr>
                                      <p:to x="100000" y="80000"/>
                                    </p:animScale>
                                    <p:animScale>
                                      <p:cBhvr>
                                        <p:cTn id="16" dur="83" decel="50000">
                                          <p:stCondLst>
                                            <p:cond delay="669"/>
                                          </p:stCondLst>
                                        </p:cTn>
                                        <p:tgtEl>
                                          <p:spTgt spid="10"/>
                                        </p:tgtEl>
                                      </p:cBhvr>
                                      <p:to x="100000" y="100000"/>
                                    </p:animScale>
                                    <p:animScale>
                                      <p:cBhvr>
                                        <p:cTn id="17" dur="13">
                                          <p:stCondLst>
                                            <p:cond delay="821"/>
                                          </p:stCondLst>
                                        </p:cTn>
                                        <p:tgtEl>
                                          <p:spTgt spid="10"/>
                                        </p:tgtEl>
                                      </p:cBhvr>
                                      <p:to x="100000" y="90000"/>
                                    </p:animScale>
                                    <p:animScale>
                                      <p:cBhvr>
                                        <p:cTn id="18" dur="83" decel="50000">
                                          <p:stCondLst>
                                            <p:cond delay="834"/>
                                          </p:stCondLst>
                                        </p:cTn>
                                        <p:tgtEl>
                                          <p:spTgt spid="10"/>
                                        </p:tgtEl>
                                      </p:cBhvr>
                                      <p:to x="100000" y="100000"/>
                                    </p:animScale>
                                    <p:animScale>
                                      <p:cBhvr>
                                        <p:cTn id="19" dur="13">
                                          <p:stCondLst>
                                            <p:cond delay="904"/>
                                          </p:stCondLst>
                                        </p:cTn>
                                        <p:tgtEl>
                                          <p:spTgt spid="10"/>
                                        </p:tgtEl>
                                      </p:cBhvr>
                                      <p:to x="100000" y="95000"/>
                                    </p:animScale>
                                    <p:animScale>
                                      <p:cBhvr>
                                        <p:cTn id="20" dur="83" decel="50000">
                                          <p:stCondLst>
                                            <p:cond delay="917"/>
                                          </p:stCondLst>
                                        </p:cTn>
                                        <p:tgtEl>
                                          <p:spTgt spid="1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6" presetClass="entr" presetSubtype="0" fill="hold" grpId="1" nodeType="clickEffect">
                                  <p:stCondLst>
                                    <p:cond delay="0"/>
                                  </p:stCondLst>
                                  <p:iterate type="lt">
                                    <p:tmPct val="10000"/>
                                  </p:iterate>
                                  <p:childTnLst>
                                    <p:set>
                                      <p:cBhvr>
                                        <p:cTn id="24" dur="1" fill="hold">
                                          <p:stCondLst>
                                            <p:cond delay="0"/>
                                          </p:stCondLst>
                                        </p:cTn>
                                        <p:tgtEl>
                                          <p:spTgt spid="8">
                                            <p:txEl>
                                              <p:pRg st="0" end="0"/>
                                            </p:txEl>
                                          </p:spTgt>
                                        </p:tgtEl>
                                        <p:attrNameLst>
                                          <p:attrName>style.visibility</p:attrName>
                                        </p:attrNameLst>
                                      </p:cBhvr>
                                      <p:to>
                                        <p:strVal val="visible"/>
                                      </p:to>
                                    </p:set>
                                    <p:anim by="(-#ppt_w*2)" calcmode="lin" valueType="num">
                                      <p:cBhvr rctx="PPT">
                                        <p:cTn id="25" dur="500" autoRev="1" fill="hold">
                                          <p:stCondLst>
                                            <p:cond delay="0"/>
                                          </p:stCondLst>
                                        </p:cTn>
                                        <p:tgtEl>
                                          <p:spTgt spid="8">
                                            <p:txEl>
                                              <p:pRg st="0" end="0"/>
                                            </p:txEl>
                                          </p:spTgt>
                                        </p:tgtEl>
                                        <p:attrNameLst>
                                          <p:attrName>ppt_w</p:attrName>
                                        </p:attrNameLst>
                                      </p:cBhvr>
                                    </p:anim>
                                    <p:anim by="(#ppt_w*0.50)" calcmode="lin" valueType="num">
                                      <p:cBhvr>
                                        <p:cTn id="26" dur="500" decel="50000" autoRev="1" fill="hold">
                                          <p:stCondLst>
                                            <p:cond delay="0"/>
                                          </p:stCondLst>
                                        </p:cTn>
                                        <p:tgtEl>
                                          <p:spTgt spid="8">
                                            <p:txEl>
                                              <p:pRg st="0" end="0"/>
                                            </p:txEl>
                                          </p:spTgt>
                                        </p:tgtEl>
                                        <p:attrNameLst>
                                          <p:attrName>ppt_x</p:attrName>
                                        </p:attrNameLst>
                                      </p:cBhvr>
                                    </p:anim>
                                    <p:anim from="(-#ppt_h/2)" to="(#ppt_y)" calcmode="lin" valueType="num">
                                      <p:cBhvr>
                                        <p:cTn id="27" dur="1000" fill="hold">
                                          <p:stCondLst>
                                            <p:cond delay="0"/>
                                          </p:stCondLst>
                                        </p:cTn>
                                        <p:tgtEl>
                                          <p:spTgt spid="8">
                                            <p:txEl>
                                              <p:pRg st="0" end="0"/>
                                            </p:txEl>
                                          </p:spTgt>
                                        </p:tgtEl>
                                        <p:attrNameLst>
                                          <p:attrName>ppt_y</p:attrName>
                                        </p:attrNameLst>
                                      </p:cBhvr>
                                    </p:anim>
                                    <p:animRot by="21600000">
                                      <p:cBhvr>
                                        <p:cTn id="28" dur="1000" fill="hold">
                                          <p:stCondLst>
                                            <p:cond delay="0"/>
                                          </p:stCondLst>
                                        </p:cTn>
                                        <p:tgtEl>
                                          <p:spTgt spid="8">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autoUpdateAnimBg="0"/>
      <p:bldP spid="8" grpId="1" build="p" autoUpdateAnimBg="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流程图: 预定义过程 3"/>
          <p:cNvSpPr>
            <a:spLocks noChangeArrowheads="1"/>
          </p:cNvSpPr>
          <p:nvPr/>
        </p:nvSpPr>
        <p:spPr bwMode="auto">
          <a:xfrm>
            <a:off x="714375" y="1143000"/>
            <a:ext cx="7929563" cy="5286375"/>
          </a:xfrm>
          <a:prstGeom prst="flowChartPredefinedProcess">
            <a:avLst/>
          </a:prstGeom>
          <a:solidFill>
            <a:schemeClr val="accent1"/>
          </a:solidFill>
          <a:ln w="9525" algn="ctr">
            <a:solidFill>
              <a:schemeClr val="tx1"/>
            </a:solidFill>
            <a:round/>
            <a:headEnd/>
            <a:tailEnd/>
          </a:ln>
        </p:spPr>
        <p:txBody>
          <a:bodyPr/>
          <a:lstStyle/>
          <a:p>
            <a:pPr>
              <a:lnSpc>
                <a:spcPct val="150000"/>
              </a:lnSpc>
            </a:pPr>
            <a:r>
              <a:rPr lang="zh-CN" altLang="en-US" sz="2400">
                <a:latin typeface="微软雅黑" pitchFamily="34" charset="-122"/>
                <a:ea typeface="微软雅黑" pitchFamily="34" charset="-122"/>
              </a:rPr>
              <a:t>第一部分（1）：写“我”想去陆地，寻求逃生的办法。</a:t>
            </a:r>
          </a:p>
          <a:p>
            <a:pPr>
              <a:lnSpc>
                <a:spcPct val="150000"/>
              </a:lnSpc>
            </a:pPr>
            <a:r>
              <a:rPr lang="zh-CN" altLang="en-US" sz="2400">
                <a:latin typeface="微软雅黑" pitchFamily="34" charset="-122"/>
                <a:ea typeface="微软雅黑" pitchFamily="34" charset="-122"/>
              </a:rPr>
              <a:t>第二部分（2-4）：写动手修船，放弃修船。</a:t>
            </a:r>
          </a:p>
          <a:p>
            <a:pPr>
              <a:lnSpc>
                <a:spcPct val="150000"/>
              </a:lnSpc>
            </a:pPr>
            <a:r>
              <a:rPr lang="zh-CN" altLang="en-US" sz="2400">
                <a:latin typeface="微软雅黑" pitchFamily="34" charset="-122"/>
                <a:ea typeface="微软雅黑" pitchFamily="34" charset="-122"/>
              </a:rPr>
              <a:t>第三部分（5-8）：决心造船，成功造船。这是故事的高潮。</a:t>
            </a:r>
          </a:p>
          <a:p>
            <a:pPr>
              <a:lnSpc>
                <a:spcPct val="150000"/>
              </a:lnSpc>
            </a:pPr>
            <a:r>
              <a:rPr lang="zh-CN" altLang="en-US" sz="2400">
                <a:latin typeface="微软雅黑" pitchFamily="34" charset="-122"/>
                <a:ea typeface="微软雅黑" pitchFamily="34" charset="-122"/>
              </a:rPr>
              <a:t>第四部分（9）：这是故事的结尾。写“我”心里高兴极了。因为这比“我”见过的独木舟都大，是“我”倾注全部心血的成功之作。</a:t>
            </a:r>
          </a:p>
        </p:txBody>
      </p:sp>
      <p:sp>
        <p:nvSpPr>
          <p:cNvPr id="5" name="TextBox 4"/>
          <p:cNvSpPr txBox="1">
            <a:spLocks noChangeArrowheads="1"/>
          </p:cNvSpPr>
          <p:nvPr/>
        </p:nvSpPr>
        <p:spPr bwMode="auto">
          <a:xfrm>
            <a:off x="971550" y="2133600"/>
            <a:ext cx="792163" cy="2246313"/>
          </a:xfrm>
          <a:prstGeom prst="rect">
            <a:avLst/>
          </a:prstGeom>
          <a:noFill/>
          <a:ln w="9525">
            <a:noFill/>
            <a:miter lim="800000"/>
            <a:headEnd/>
            <a:tailEnd/>
          </a:ln>
        </p:spPr>
        <p:txBody>
          <a:bodyPr>
            <a:spAutoFit/>
          </a:bodyPr>
          <a:lstStyle/>
          <a:p>
            <a:r>
              <a:rPr lang="zh-CN" altLang="en-US" sz="2800">
                <a:solidFill>
                  <a:srgbClr val="FF0000"/>
                </a:solidFill>
                <a:latin typeface="微软雅黑" pitchFamily="34" charset="-122"/>
                <a:ea typeface="微软雅黑" pitchFamily="34" charset="-122"/>
              </a:rPr>
              <a:t>理</a:t>
            </a:r>
            <a:endParaRPr lang="en-US" altLang="zh-CN" sz="2800">
              <a:solidFill>
                <a:srgbClr val="FF0000"/>
              </a:solidFill>
              <a:latin typeface="微软雅黑" pitchFamily="34" charset="-122"/>
              <a:ea typeface="微软雅黑" pitchFamily="34" charset="-122"/>
            </a:endParaRPr>
          </a:p>
          <a:p>
            <a:r>
              <a:rPr lang="zh-CN" altLang="en-US" sz="2800">
                <a:solidFill>
                  <a:srgbClr val="FF0000"/>
                </a:solidFill>
                <a:latin typeface="微软雅黑" pitchFamily="34" charset="-122"/>
                <a:ea typeface="微软雅黑" pitchFamily="34" charset="-122"/>
              </a:rPr>
              <a:t>清</a:t>
            </a:r>
            <a:endParaRPr lang="en-US" altLang="zh-CN" sz="2800">
              <a:solidFill>
                <a:srgbClr val="FF0000"/>
              </a:solidFill>
              <a:latin typeface="微软雅黑" pitchFamily="34" charset="-122"/>
              <a:ea typeface="微软雅黑" pitchFamily="34" charset="-122"/>
            </a:endParaRPr>
          </a:p>
          <a:p>
            <a:r>
              <a:rPr lang="zh-CN" altLang="en-US" sz="2800">
                <a:solidFill>
                  <a:srgbClr val="FF0000"/>
                </a:solidFill>
                <a:latin typeface="微软雅黑" pitchFamily="34" charset="-122"/>
                <a:ea typeface="微软雅黑" pitchFamily="34" charset="-122"/>
              </a:rPr>
              <a:t>脉</a:t>
            </a:r>
            <a:endParaRPr lang="en-US" altLang="zh-CN" sz="2800">
              <a:solidFill>
                <a:srgbClr val="FF0000"/>
              </a:solidFill>
              <a:latin typeface="微软雅黑" pitchFamily="34" charset="-122"/>
              <a:ea typeface="微软雅黑" pitchFamily="34" charset="-122"/>
            </a:endParaRPr>
          </a:p>
          <a:p>
            <a:r>
              <a:rPr lang="zh-CN" altLang="en-US" sz="2800">
                <a:solidFill>
                  <a:srgbClr val="FF0000"/>
                </a:solidFill>
                <a:latin typeface="微软雅黑" pitchFamily="34" charset="-122"/>
                <a:ea typeface="微软雅黑" pitchFamily="34" charset="-122"/>
              </a:rPr>
              <a:t>络</a:t>
            </a:r>
            <a:endParaRPr lang="en-US" altLang="zh-CN" sz="2800">
              <a:solidFill>
                <a:srgbClr val="FF0000"/>
              </a:solidFill>
              <a:latin typeface="微软雅黑" pitchFamily="34" charset="-122"/>
              <a:ea typeface="微软雅黑" pitchFamily="34" charset="-122"/>
            </a:endParaRPr>
          </a:p>
          <a:p>
            <a:endParaRPr lang="zh-CN" altLang="en-US" sz="2800">
              <a:solidFill>
                <a:srgbClr val="FF0000"/>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ppt_x</p:attrName>
                                        </p:attrNameLst>
                                      </p:cBhvr>
                                      <p:tavLst>
                                        <p:tav tm="0">
                                          <p:val>
                                            <p:strVal val="#ppt_x-.2"/>
                                          </p:val>
                                        </p:tav>
                                        <p:tav tm="100000">
                                          <p:val>
                                            <p:strVal val="#ppt_x"/>
                                          </p:val>
                                        </p:tav>
                                      </p:tavLst>
                                    </p:anim>
                                    <p:anim calcmode="lin" valueType="num">
                                      <p:cBhvr>
                                        <p:cTn id="8"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grpId="0" nodeType="click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1"/>
                                          </p:val>
                                        </p:tav>
                                        <p:tav tm="100000">
                                          <p:val>
                                            <p:strVal val="#ppt_x"/>
                                          </p:val>
                                        </p:tav>
                                      </p:tavLst>
                                    </p:anim>
                                    <p:anim calcmode="lin" valueType="num">
                                      <p:cBhvr>
                                        <p:cTn id="16"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ldLvl="0" animBg="1"/>
      <p:bldP spid="5" grpId="0"/>
    </p:bldLst>
  </p:timing>
</p:sld>
</file>

<file path=ppt/theme/theme1.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1307</Words>
  <Application>WPS 演示</Application>
  <PresentationFormat>全屏显示(4:3)</PresentationFormat>
  <Paragraphs>91</Paragraphs>
  <Slides>23</Slides>
  <Notes>0</Notes>
  <HiddenSlides>0</HiddenSlides>
  <MMClips>0</MMClips>
  <ScaleCrop>false</ScaleCrop>
  <HeadingPairs>
    <vt:vector size="6" baseType="variant">
      <vt:variant>
        <vt:lpstr>已用的字体</vt:lpstr>
      </vt:variant>
      <vt:variant>
        <vt:i4>7</vt:i4>
      </vt:variant>
      <vt:variant>
        <vt:lpstr>演示文稿设计模板</vt:lpstr>
      </vt:variant>
      <vt:variant>
        <vt:i4>1</vt:i4>
      </vt:variant>
      <vt:variant>
        <vt:lpstr>幻灯片标题</vt:lpstr>
      </vt:variant>
      <vt:variant>
        <vt:i4>23</vt:i4>
      </vt:variant>
    </vt:vector>
  </HeadingPairs>
  <TitlesOfParts>
    <vt:vector size="31" baseType="lpstr">
      <vt:lpstr>Arial</vt:lpstr>
      <vt:lpstr>宋体</vt:lpstr>
      <vt:lpstr>Calibri</vt:lpstr>
      <vt:lpstr>微软雅黑</vt:lpstr>
      <vt:lpstr>+mn-ea</vt:lpstr>
      <vt:lpstr>黑体</vt:lpstr>
      <vt:lpstr>楷体_GB2312</vt:lpstr>
      <vt:lpstr>默认设计模板</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vector>
  </TitlesOfParts>
  <Manager/>
  <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subject/>
  <dc:creator/>
  <cp:keywords/>
  <dc:description/>
  <cp:lastModifiedBy>User</cp:lastModifiedBy>
  <cp:revision>28</cp:revision>
  <dcterms:created xsi:type="dcterms:W3CDTF">2016-06-22T11:48:00Z</dcterms:created>
  <dcterms:modified xsi:type="dcterms:W3CDTF">2017-11-09T01:41:35Z</dcterms:modified>
  <cp:category/>
</cp:coreProperties>
</file>