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95" r:id="rId3"/>
    <p:sldId id="338" r:id="rId4"/>
    <p:sldId id="339" r:id="rId5"/>
    <p:sldId id="340" r:id="rId6"/>
    <p:sldId id="341" r:id="rId7"/>
    <p:sldId id="342" r:id="rId8"/>
    <p:sldId id="343" r:id="rId9"/>
    <p:sldId id="344" r:id="rId10"/>
    <p:sldId id="345" r:id="rId11"/>
    <p:sldId id="346" r:id="rId12"/>
    <p:sldId id="347" r:id="rId13"/>
    <p:sldId id="348" r:id="rId14"/>
    <p:sldId id="349" r:id="rId15"/>
    <p:sldId id="350" r:id="rId16"/>
    <p:sldId id="351" r:id="rId17"/>
    <p:sldId id="352" r:id="rId18"/>
    <p:sldId id="353" r:id="rId19"/>
    <p:sldId id="354" r:id="rId20"/>
    <p:sldId id="355" r:id="rId21"/>
    <p:sldId id="356" r:id="rId22"/>
    <p:sldId id="357" r:id="rId23"/>
    <p:sldId id="359" r:id="rId24"/>
    <p:sldId id="360" r:id="rId25"/>
    <p:sldId id="361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5F9B6A"/>
    <a:srgbClr val="FF00FF"/>
    <a:srgbClr val="9933FF"/>
    <a:srgbClr val="000000"/>
    <a:srgbClr val="FFFFFF"/>
    <a:srgbClr val="66FF3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15" autoAdjust="0"/>
    <p:restoredTop sz="94660"/>
  </p:normalViewPr>
  <p:slideViewPr>
    <p:cSldViewPr>
      <p:cViewPr varScale="1">
        <p:scale>
          <a:sx n="92" d="100"/>
          <a:sy n="92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71D5C0C6-AB36-435D-9198-0C2693A557DD}" type="datetimeFigureOut">
              <a:rPr lang="zh-CN" altLang="en-US"/>
              <a:pPr>
                <a:defRPr/>
              </a:pPr>
              <a:t>2017/10/26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7E97AFB-3484-4555-8525-8B026AA2EBE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EB98B-B559-496B-8F58-7E6C9E51FEB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513F1-E74C-4CF5-9417-0118A24CD75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1D868-ACCC-44CD-B44A-6FBDB425107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B5462-FCD4-44F8-A670-283178AE433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964C6-0451-4D7C-83C3-D7114421168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805A4-AF48-4D2D-925F-AC4279EFC98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72E7C-6B6F-4F7C-9F89-5EA4FD23BC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8BF32-F8C2-43DA-A672-AD5BC297DA9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7EA23-53A8-4CD7-8DDC-EFAD8EDBAEB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A3FD6-03FC-4F96-8C4E-0BE97320063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A9F12-3A53-4D2B-A838-9922F51B450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107950" y="6613525"/>
            <a:ext cx="2428875" cy="24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0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www. 21cnjy. com  </a:t>
            </a:r>
            <a:r>
              <a:rPr lang="zh-CN" altLang="en-US" sz="10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版权所有 </a:t>
            </a:r>
            <a:r>
              <a:rPr lang="zh-CN" altLang="en-US" sz="10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盗版必究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6EFDFB82-B18B-4C71-93CB-F7981F3FE41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hyperlink" Target="&#35270;&#39057;&#65306;&#26126;&#22825;&#26356;&#36745;&#29004;.mp4" TargetMode="Externa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1"/>
          <p:cNvSpPr txBox="1">
            <a:spLocks noChangeArrowheads="1"/>
          </p:cNvSpPr>
          <p:nvPr/>
        </p:nvSpPr>
        <p:spPr bwMode="auto">
          <a:xfrm>
            <a:off x="3492500" y="3213100"/>
            <a:ext cx="4751388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 语文</a:t>
            </a:r>
            <a:r>
              <a:rPr lang="en-US" altLang="zh-CN" sz="2000">
                <a:latin typeface="微软雅黑" pitchFamily="34" charset="-122"/>
                <a:sym typeface="微软雅黑" pitchFamily="34" charset="-122"/>
              </a:rPr>
              <a:t>S</a:t>
            </a:r>
            <a:r>
              <a:rPr lang="zh-CN" altLang="en-US" sz="2000">
                <a:latin typeface="微软雅黑" pitchFamily="34" charset="-122"/>
                <a:sym typeface="微软雅黑" pitchFamily="34" charset="-122"/>
              </a:rPr>
              <a:t>版    六年级上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27" name="文本框 2"/>
          <p:cNvSpPr txBox="1">
            <a:spLocks noChangeArrowheads="1"/>
          </p:cNvSpPr>
          <p:nvPr/>
        </p:nvSpPr>
        <p:spPr bwMode="auto">
          <a:xfrm>
            <a:off x="3595688" y="1939925"/>
            <a:ext cx="3168650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zh-CN" sz="4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明天更辉煌</a:t>
            </a:r>
            <a:endParaRPr lang="zh-CN" altLang="en-US" sz="4400" b="1">
              <a:solidFill>
                <a:srgbClr val="5F9B6A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图片 1"/>
          <p:cNvPicPr>
            <a:picLocks noChangeAspect="1"/>
          </p:cNvPicPr>
          <p:nvPr/>
        </p:nvPicPr>
        <p:blipFill>
          <a:blip r:embed="rId2"/>
          <a:srcRect b="5247"/>
          <a:stretch>
            <a:fillRect/>
          </a:stretch>
        </p:blipFill>
        <p:spPr bwMode="auto">
          <a:xfrm>
            <a:off x="6702425" y="1157288"/>
            <a:ext cx="1614488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流程图: 资料带 3"/>
          <p:cNvSpPr/>
          <p:nvPr/>
        </p:nvSpPr>
        <p:spPr>
          <a:xfrm>
            <a:off x="2611438" y="1636713"/>
            <a:ext cx="2952750" cy="936625"/>
          </a:xfrm>
          <a:prstGeom prst="flowChartPunchedTape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5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流程图: 资料带 4"/>
          <p:cNvSpPr/>
          <p:nvPr/>
        </p:nvSpPr>
        <p:spPr>
          <a:xfrm>
            <a:off x="2751138" y="1535113"/>
            <a:ext cx="2673350" cy="1020762"/>
          </a:xfrm>
          <a:prstGeom prst="flowChartPunchedTape">
            <a:avLst/>
          </a:prstGeom>
          <a:noFill/>
          <a:ln w="28575" cmpd="sng">
            <a:solidFill>
              <a:schemeClr val="accent1"/>
            </a:solidFill>
            <a:prstDash val="sysDot"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zh-CN" sz="28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摘掉帽子读一读</a:t>
            </a:r>
          </a:p>
        </p:txBody>
      </p:sp>
      <p:pic>
        <p:nvPicPr>
          <p:cNvPr id="35844" name="图片 9"/>
          <p:cNvPicPr>
            <a:picLocks noChangeAspect="1"/>
          </p:cNvPicPr>
          <p:nvPr/>
        </p:nvPicPr>
        <p:blipFill>
          <a:blip r:embed="rId3"/>
          <a:srcRect t="5179" b="5463"/>
          <a:stretch>
            <a:fillRect/>
          </a:stretch>
        </p:blipFill>
        <p:spPr bwMode="auto">
          <a:xfrm>
            <a:off x="2555875" y="5151438"/>
            <a:ext cx="1062038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图片 10"/>
          <p:cNvPicPr>
            <a:picLocks noChangeAspect="1"/>
          </p:cNvPicPr>
          <p:nvPr/>
        </p:nvPicPr>
        <p:blipFill>
          <a:blip r:embed="rId3"/>
          <a:srcRect t="5179" b="5463"/>
          <a:stretch>
            <a:fillRect/>
          </a:stretch>
        </p:blipFill>
        <p:spPr bwMode="auto">
          <a:xfrm>
            <a:off x="6083300" y="3135313"/>
            <a:ext cx="1136650" cy="105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图片 11"/>
          <p:cNvPicPr>
            <a:picLocks noChangeAspect="1"/>
          </p:cNvPicPr>
          <p:nvPr/>
        </p:nvPicPr>
        <p:blipFill>
          <a:blip r:embed="rId3"/>
          <a:srcRect t="5179" b="5463"/>
          <a:stretch>
            <a:fillRect/>
          </a:stretch>
        </p:blipFill>
        <p:spPr bwMode="auto">
          <a:xfrm>
            <a:off x="1331913" y="5080000"/>
            <a:ext cx="1073150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图片 12"/>
          <p:cNvPicPr>
            <a:picLocks noChangeAspect="1"/>
          </p:cNvPicPr>
          <p:nvPr/>
        </p:nvPicPr>
        <p:blipFill>
          <a:blip r:embed="rId3"/>
          <a:srcRect t="5179" b="5463"/>
          <a:stretch>
            <a:fillRect/>
          </a:stretch>
        </p:blipFill>
        <p:spPr bwMode="auto">
          <a:xfrm>
            <a:off x="3995738" y="3135313"/>
            <a:ext cx="113665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图片 13"/>
          <p:cNvPicPr>
            <a:picLocks noChangeAspect="1"/>
          </p:cNvPicPr>
          <p:nvPr/>
        </p:nvPicPr>
        <p:blipFill>
          <a:blip r:embed="rId3"/>
          <a:srcRect t="5179" b="5463"/>
          <a:stretch>
            <a:fillRect/>
          </a:stretch>
        </p:blipFill>
        <p:spPr bwMode="auto">
          <a:xfrm>
            <a:off x="1331913" y="3213100"/>
            <a:ext cx="1076325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9" name="图片 14"/>
          <p:cNvPicPr>
            <a:picLocks noChangeAspect="1"/>
          </p:cNvPicPr>
          <p:nvPr/>
        </p:nvPicPr>
        <p:blipFill>
          <a:blip r:embed="rId3"/>
          <a:srcRect t="5179" b="5463"/>
          <a:stretch>
            <a:fillRect/>
          </a:stretch>
        </p:blipFill>
        <p:spPr bwMode="auto">
          <a:xfrm>
            <a:off x="6156325" y="5151438"/>
            <a:ext cx="113347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0" name="文本框 15"/>
          <p:cNvSpPr txBox="1">
            <a:spLocks noChangeArrowheads="1"/>
          </p:cNvSpPr>
          <p:nvPr/>
        </p:nvSpPr>
        <p:spPr bwMode="auto">
          <a:xfrm>
            <a:off x="1690688" y="3783013"/>
            <a:ext cx="287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Times New Roman" pitchFamily="18" charset="0"/>
              </a:rPr>
              <a:t>．</a:t>
            </a:r>
          </a:p>
        </p:txBody>
      </p:sp>
      <p:sp>
        <p:nvSpPr>
          <p:cNvPr id="35851" name="文本框 31"/>
          <p:cNvSpPr txBox="1">
            <a:spLocks noChangeArrowheads="1"/>
          </p:cNvSpPr>
          <p:nvPr/>
        </p:nvSpPr>
        <p:spPr bwMode="auto">
          <a:xfrm>
            <a:off x="4356100" y="3783013"/>
            <a:ext cx="287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Times New Roman" pitchFamily="18" charset="0"/>
              </a:rPr>
              <a:t>．</a:t>
            </a:r>
          </a:p>
        </p:txBody>
      </p:sp>
      <p:sp>
        <p:nvSpPr>
          <p:cNvPr id="35852" name="文本框 16"/>
          <p:cNvSpPr txBox="1">
            <a:spLocks noChangeArrowheads="1"/>
          </p:cNvSpPr>
          <p:nvPr/>
        </p:nvSpPr>
        <p:spPr bwMode="auto">
          <a:xfrm>
            <a:off x="6516688" y="3854450"/>
            <a:ext cx="287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Times New Roman" pitchFamily="18" charset="0"/>
              </a:rPr>
              <a:t>．</a:t>
            </a:r>
          </a:p>
        </p:txBody>
      </p:sp>
      <p:pic>
        <p:nvPicPr>
          <p:cNvPr id="35853" name="图片 18"/>
          <p:cNvPicPr>
            <a:picLocks noChangeAspect="1"/>
          </p:cNvPicPr>
          <p:nvPr/>
        </p:nvPicPr>
        <p:blipFill>
          <a:blip r:embed="rId3"/>
          <a:srcRect t="5179" b="5463"/>
          <a:stretch>
            <a:fillRect/>
          </a:stretch>
        </p:blipFill>
        <p:spPr bwMode="auto">
          <a:xfrm>
            <a:off x="4427538" y="5080000"/>
            <a:ext cx="113665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1403350" y="3284538"/>
            <a:ext cx="6624638" cy="382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4400">
                <a:latin typeface="微软雅黑" pitchFamily="34" charset="-122"/>
                <a:ea typeface="微软雅黑" pitchFamily="34" charset="-122"/>
              </a:rPr>
              <a:t>缀             汁         觅               </a:t>
            </a:r>
          </a:p>
          <a:p>
            <a:pPr>
              <a:spcBef>
                <a:spcPct val="50000"/>
              </a:spcBef>
            </a:pPr>
            <a:endParaRPr lang="zh-CN" altLang="en-US" sz="440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400">
                <a:latin typeface="微软雅黑" pitchFamily="34" charset="-122"/>
                <a:ea typeface="微软雅黑" pitchFamily="34" charset="-122"/>
              </a:rPr>
              <a:t> 荆    棘        辱       伐</a:t>
            </a:r>
          </a:p>
          <a:p>
            <a:pPr>
              <a:spcBef>
                <a:spcPct val="50000"/>
              </a:spcBef>
            </a:pPr>
            <a:r>
              <a:rPr lang="zh-CN" altLang="en-US" sz="4400">
                <a:latin typeface="微软雅黑" pitchFamily="34" charset="-122"/>
                <a:ea typeface="微软雅黑" pitchFamily="34" charset="-122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图片 1"/>
          <p:cNvPicPr>
            <a:picLocks noChangeAspect="1"/>
          </p:cNvPicPr>
          <p:nvPr/>
        </p:nvPicPr>
        <p:blipFill>
          <a:blip r:embed="rId2"/>
          <a:srcRect b="5247"/>
          <a:stretch>
            <a:fillRect/>
          </a:stretch>
        </p:blipFill>
        <p:spPr bwMode="auto">
          <a:xfrm>
            <a:off x="7235825" y="1268413"/>
            <a:ext cx="1614488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流程图: 资料带 3"/>
          <p:cNvSpPr/>
          <p:nvPr/>
        </p:nvSpPr>
        <p:spPr>
          <a:xfrm>
            <a:off x="4356100" y="1700213"/>
            <a:ext cx="2952750" cy="936625"/>
          </a:xfrm>
          <a:prstGeom prst="flowChartPunchedTape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5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150" name="矩形 6149"/>
          <p:cNvSpPr>
            <a:spLocks noChangeArrowheads="1" noChangeShapeType="1" noTextEdit="1"/>
          </p:cNvSpPr>
          <p:nvPr/>
        </p:nvSpPr>
        <p:spPr bwMode="auto">
          <a:xfrm>
            <a:off x="2771775" y="1123950"/>
            <a:ext cx="3095625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800" b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微软雅黑"/>
                <a:ea typeface="微软雅黑"/>
              </a:rPr>
              <a:t>词语大揭秘</a:t>
            </a:r>
          </a:p>
        </p:txBody>
      </p:sp>
      <p:sp>
        <p:nvSpPr>
          <p:cNvPr id="6149" name="文本框 6148"/>
          <p:cNvSpPr txBox="1">
            <a:spLocks noChangeArrowheads="1"/>
          </p:cNvSpPr>
          <p:nvPr/>
        </p:nvSpPr>
        <p:spPr bwMode="auto">
          <a:xfrm>
            <a:off x="395288" y="1989138"/>
            <a:ext cx="8281987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断肠：形容悲伤到极点。 </a:t>
            </a:r>
          </a:p>
          <a:p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自强不息：自己努力向上，永远不懈怠。 </a:t>
            </a:r>
          </a:p>
          <a:p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炎凉沧桑：指事物很大程度的改变。 </a:t>
            </a:r>
          </a:p>
          <a:p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曙光：一是指清晨的日光；二是比喻已经在望的美好的前景。 </a:t>
            </a:r>
          </a:p>
          <a:p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点缀：加以衬托或装饰，使原有事物更加美好。 </a:t>
            </a:r>
          </a:p>
          <a:p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荆棘：泛指山野丛生的，带刺的小灌木。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nimBg="1"/>
      <p:bldP spid="614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71550" y="3717925"/>
            <a:ext cx="71247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+mn-ea"/>
              </a:rPr>
              <a:t>本诗是一首现代诗，共三节。请试着概述每节的内容。</a:t>
            </a:r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35150" y="1773238"/>
            <a:ext cx="4852988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9F29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请同学们再次快速</a:t>
            </a:r>
            <a:r>
              <a:rPr lang="zh-CN" altLang="en-US" sz="2800" b="1">
                <a:solidFill>
                  <a:srgbClr val="9F29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浏览</a:t>
            </a:r>
            <a:r>
              <a:rPr lang="zh-CN" altLang="en-US" sz="2800" b="1">
                <a:solidFill>
                  <a:srgbClr val="9F293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课文。</a:t>
            </a:r>
            <a:endParaRPr lang="zh-CN" altLang="en-US" sz="2800" b="1" dirty="0">
              <a:solidFill>
                <a:srgbClr val="9F293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pic>
        <p:nvPicPr>
          <p:cNvPr id="24578" name="Picture 4" descr="C:\Users\Administrator\Desktop\图库\图片大全\002 (1)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052513"/>
            <a:ext cx="1143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3"/>
          <p:cNvSpPr txBox="1"/>
          <p:nvPr/>
        </p:nvSpPr>
        <p:spPr>
          <a:xfrm>
            <a:off x="971550" y="2924175"/>
            <a:ext cx="979488" cy="5492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dirty="0">
                <a:solidFill>
                  <a:srgbClr val="0033C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思考</a:t>
            </a:r>
            <a:r>
              <a:rPr lang="en-US" altLang="zh-CN" sz="2800" b="1" dirty="0">
                <a:solidFill>
                  <a:srgbClr val="0033C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: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418" name="图片 17417" descr="RT E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4795838"/>
            <a:ext cx="2090738" cy="161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Freeform 36"/>
          <p:cNvSpPr>
            <a:spLocks noChangeArrowheads="1"/>
          </p:cNvSpPr>
          <p:nvPr/>
        </p:nvSpPr>
        <p:spPr bwMode="auto">
          <a:xfrm>
            <a:off x="414338" y="1784350"/>
            <a:ext cx="2509837" cy="3844925"/>
          </a:xfrm>
          <a:custGeom>
            <a:avLst/>
            <a:gdLst>
              <a:gd name="T0" fmla="*/ 0 w 2096"/>
              <a:gd name="T1" fmla="*/ 3402 h 3402"/>
              <a:gd name="T2" fmla="*/ 2096 w 2096"/>
              <a:gd name="T3" fmla="*/ 3402 h 3402"/>
              <a:gd name="T4" fmla="*/ 1184 w 2096"/>
              <a:gd name="T5" fmla="*/ 0 h 3402"/>
              <a:gd name="T6" fmla="*/ 9 w 2096"/>
              <a:gd name="T7" fmla="*/ 0 h 3402"/>
              <a:gd name="T8" fmla="*/ 0 w 2096"/>
              <a:gd name="T9" fmla="*/ 3402 h 34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96"/>
              <a:gd name="T16" fmla="*/ 0 h 3402"/>
              <a:gd name="T17" fmla="*/ 2096 w 2096"/>
              <a:gd name="T18" fmla="*/ 3402 h 340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96" h="3402">
                <a:moveTo>
                  <a:pt x="0" y="3402"/>
                </a:moveTo>
                <a:lnTo>
                  <a:pt x="2096" y="3402"/>
                </a:lnTo>
                <a:lnTo>
                  <a:pt x="1184" y="0"/>
                </a:lnTo>
                <a:lnTo>
                  <a:pt x="9" y="0"/>
                </a:lnTo>
                <a:lnTo>
                  <a:pt x="0" y="3402"/>
                </a:lnTo>
                <a:close/>
              </a:path>
            </a:pathLst>
          </a:custGeom>
          <a:gradFill rotWithShape="0">
            <a:gsLst>
              <a:gs pos="0">
                <a:srgbClr val="E8E8E8"/>
              </a:gs>
              <a:gs pos="100000">
                <a:srgbClr val="FFFFFF"/>
              </a:gs>
            </a:gsLst>
            <a:path path="rect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l"/>
          </a:scene3d>
          <a:sp3d extrusionH="227000" prstMaterial="legacyMatte">
            <a:bevelT w="13500" h="13500" prst="angle"/>
            <a:bevelB w="13500" h="13500" prst="angle"/>
            <a:extrusionClr>
              <a:srgbClr val="FFFFFF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grpSp>
        <p:nvGrpSpPr>
          <p:cNvPr id="38914" name="Freeform 37"/>
          <p:cNvGrpSpPr>
            <a:grpSpLocks/>
          </p:cNvGrpSpPr>
          <p:nvPr/>
        </p:nvGrpSpPr>
        <p:grpSpPr bwMode="auto">
          <a:xfrm>
            <a:off x="457200" y="1835150"/>
            <a:ext cx="2403475" cy="3765550"/>
            <a:chOff x="0" y="0"/>
            <a:chExt cx="2008" cy="3180"/>
          </a:xfrm>
        </p:grpSpPr>
        <p:pic>
          <p:nvPicPr>
            <p:cNvPr id="38927" name="Freeform 3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2008" cy="3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28" name="文本框 20485"/>
            <p:cNvSpPr txBox="1">
              <a:spLocks noChangeArrowheads="1"/>
            </p:cNvSpPr>
            <p:nvPr/>
          </p:nvSpPr>
          <p:spPr bwMode="auto">
            <a:xfrm>
              <a:off x="9" y="8"/>
              <a:ext cx="1990" cy="3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7313" tIns="44450" rIns="87313" bIns="44450" anchor="ctr"/>
            <a:lstStyle/>
            <a:p>
              <a:endParaRPr lang="zh-CN" altLang="en-US"/>
            </a:p>
          </p:txBody>
        </p:sp>
      </p:grpSp>
      <p:sp>
        <p:nvSpPr>
          <p:cNvPr id="20487" name="Text Box 38"/>
          <p:cNvSpPr txBox="1">
            <a:spLocks noChangeArrowheads="1"/>
          </p:cNvSpPr>
          <p:nvPr/>
        </p:nvSpPr>
        <p:spPr bwMode="auto">
          <a:xfrm>
            <a:off x="539750" y="2493963"/>
            <a:ext cx="166528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5725" indent="-85725" latinLnBrk="1"/>
            <a:r>
              <a:rPr lang="zh-CN" altLang="ko-KR" sz="2400">
                <a:latin typeface="微软雅黑" pitchFamily="34" charset="-122"/>
                <a:ea typeface="微软雅黑" pitchFamily="34" charset="-122"/>
              </a:rPr>
              <a:t>第一部分</a:t>
            </a:r>
          </a:p>
        </p:txBody>
      </p:sp>
      <p:sp>
        <p:nvSpPr>
          <p:cNvPr id="20489" name="Freeform 40"/>
          <p:cNvSpPr>
            <a:spLocks noChangeArrowheads="1"/>
          </p:cNvSpPr>
          <p:nvPr/>
        </p:nvSpPr>
        <p:spPr bwMode="auto">
          <a:xfrm>
            <a:off x="2771775" y="2205038"/>
            <a:ext cx="5040313" cy="757237"/>
          </a:xfrm>
          <a:custGeom>
            <a:avLst/>
            <a:gdLst>
              <a:gd name="T0" fmla="*/ 0 w 3175"/>
              <a:gd name="T1" fmla="*/ 0 h 454"/>
              <a:gd name="T2" fmla="*/ 2147483647 w 3175"/>
              <a:gd name="T3" fmla="*/ 2147483647 h 454"/>
              <a:gd name="T4" fmla="*/ 2147483647 w 3175"/>
              <a:gd name="T5" fmla="*/ 2147483647 h 454"/>
              <a:gd name="T6" fmla="*/ 2147483647 w 3175"/>
              <a:gd name="T7" fmla="*/ 0 h 454"/>
              <a:gd name="T8" fmla="*/ 0 w 3175"/>
              <a:gd name="T9" fmla="*/ 0 h 4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75"/>
              <a:gd name="T16" fmla="*/ 0 h 454"/>
              <a:gd name="T17" fmla="*/ 3175 w 3175"/>
              <a:gd name="T18" fmla="*/ 454 h 4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75" h="454">
                <a:moveTo>
                  <a:pt x="0" y="0"/>
                </a:moveTo>
                <a:lnTo>
                  <a:pt x="136" y="454"/>
                </a:lnTo>
                <a:lnTo>
                  <a:pt x="3175" y="454"/>
                </a:lnTo>
                <a:lnTo>
                  <a:pt x="3175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008080">
                  <a:alpha val="79999"/>
                </a:srgbClr>
              </a:gs>
              <a:gs pos="100000">
                <a:srgbClr val="00FFCC">
                  <a:alpha val="79999"/>
                </a:srgbClr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r"/>
          </a:scene3d>
          <a:sp3d extrusionH="227000" prstMaterial="legacyMatte">
            <a:bevelT w="13500" h="13500" prst="angle"/>
            <a:bevelB w="13500" h="13500" prst="angle"/>
            <a:extrusionClr>
              <a:srgbClr val="008080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20490" name="Freeform 41"/>
          <p:cNvSpPr>
            <a:spLocks noChangeArrowheads="1"/>
          </p:cNvSpPr>
          <p:nvPr/>
        </p:nvSpPr>
        <p:spPr bwMode="auto">
          <a:xfrm>
            <a:off x="2987675" y="3392488"/>
            <a:ext cx="5040313" cy="757237"/>
          </a:xfrm>
          <a:custGeom>
            <a:avLst/>
            <a:gdLst>
              <a:gd name="T0" fmla="*/ 0 w 3175"/>
              <a:gd name="T1" fmla="*/ 0 h 454"/>
              <a:gd name="T2" fmla="*/ 2147483647 w 3175"/>
              <a:gd name="T3" fmla="*/ 2147483647 h 454"/>
              <a:gd name="T4" fmla="*/ 2147483647 w 3175"/>
              <a:gd name="T5" fmla="*/ 2147483647 h 454"/>
              <a:gd name="T6" fmla="*/ 2147483647 w 3175"/>
              <a:gd name="T7" fmla="*/ 0 h 454"/>
              <a:gd name="T8" fmla="*/ 0 w 3175"/>
              <a:gd name="T9" fmla="*/ 0 h 4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75"/>
              <a:gd name="T16" fmla="*/ 0 h 454"/>
              <a:gd name="T17" fmla="*/ 3175 w 3175"/>
              <a:gd name="T18" fmla="*/ 454 h 4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75" h="454">
                <a:moveTo>
                  <a:pt x="0" y="0"/>
                </a:moveTo>
                <a:lnTo>
                  <a:pt x="136" y="454"/>
                </a:lnTo>
                <a:lnTo>
                  <a:pt x="3175" y="454"/>
                </a:lnTo>
                <a:lnTo>
                  <a:pt x="3175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99CC00">
                  <a:alpha val="79999"/>
                </a:srgbClr>
              </a:gs>
              <a:gs pos="100000">
                <a:srgbClr val="CCFF66">
                  <a:alpha val="79999"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r"/>
          </a:scene3d>
          <a:sp3d extrusionH="227000" prstMaterial="legacyMatte">
            <a:bevelT w="13500" h="13500" prst="angle"/>
            <a:bevelB w="13500" h="13500" prst="angle"/>
            <a:extrusionClr>
              <a:srgbClr val="99CC00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38918" name="Line 43"/>
          <p:cNvSpPr>
            <a:spLocks noChangeShapeType="1"/>
          </p:cNvSpPr>
          <p:nvPr/>
        </p:nvSpPr>
        <p:spPr bwMode="auto">
          <a:xfrm>
            <a:off x="2124075" y="2636838"/>
            <a:ext cx="814388" cy="0"/>
          </a:xfrm>
          <a:prstGeom prst="line">
            <a:avLst/>
          </a:prstGeom>
          <a:noFill/>
          <a:ln w="6350" cmpd="thickThin">
            <a:solidFill>
              <a:schemeClr val="tx1"/>
            </a:solidFill>
            <a:prstDash val="dash"/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3" name="Freeform 44"/>
          <p:cNvSpPr>
            <a:spLocks noChangeArrowheads="1"/>
          </p:cNvSpPr>
          <p:nvPr/>
        </p:nvSpPr>
        <p:spPr bwMode="auto">
          <a:xfrm>
            <a:off x="3348038" y="4437063"/>
            <a:ext cx="5040312" cy="757237"/>
          </a:xfrm>
          <a:custGeom>
            <a:avLst/>
            <a:gdLst>
              <a:gd name="T0" fmla="*/ 0 w 3175"/>
              <a:gd name="T1" fmla="*/ 0 h 454"/>
              <a:gd name="T2" fmla="*/ 2147483647 w 3175"/>
              <a:gd name="T3" fmla="*/ 2147483647 h 454"/>
              <a:gd name="T4" fmla="*/ 2147483647 w 3175"/>
              <a:gd name="T5" fmla="*/ 2147483647 h 454"/>
              <a:gd name="T6" fmla="*/ 2147483647 w 3175"/>
              <a:gd name="T7" fmla="*/ 0 h 454"/>
              <a:gd name="T8" fmla="*/ 0 w 3175"/>
              <a:gd name="T9" fmla="*/ 0 h 4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175"/>
              <a:gd name="T16" fmla="*/ 0 h 454"/>
              <a:gd name="T17" fmla="*/ 3175 w 3175"/>
              <a:gd name="T18" fmla="*/ 454 h 45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175" h="454">
                <a:moveTo>
                  <a:pt x="0" y="0"/>
                </a:moveTo>
                <a:lnTo>
                  <a:pt x="136" y="454"/>
                </a:lnTo>
                <a:lnTo>
                  <a:pt x="3175" y="454"/>
                </a:lnTo>
                <a:lnTo>
                  <a:pt x="3175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F6600">
                  <a:alpha val="79999"/>
                </a:srgbClr>
              </a:gs>
              <a:gs pos="100000">
                <a:srgbClr val="FF9999">
                  <a:alpha val="79999"/>
                </a:srgbClr>
              </a:gs>
            </a:gsLst>
            <a:lin ang="1890000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r"/>
          </a:scene3d>
          <a:sp3d extrusionH="227000" prstMaterial="legacyMatte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>
            <a:flatTx/>
          </a:bodyPr>
          <a:lstStyle/>
          <a:p>
            <a:endParaRPr lang="zh-CN" altLang="en-US"/>
          </a:p>
        </p:txBody>
      </p:sp>
      <p:sp>
        <p:nvSpPr>
          <p:cNvPr id="20495" name="Text Box 46"/>
          <p:cNvSpPr txBox="1"/>
          <p:nvPr/>
        </p:nvSpPr>
        <p:spPr>
          <a:xfrm>
            <a:off x="3348038" y="2349500"/>
            <a:ext cx="4449762" cy="482600"/>
          </a:xfrm>
          <a:prstGeom prst="rect">
            <a:avLst/>
          </a:prstGeom>
          <a:noFill/>
          <a:ln w="9525">
            <a:noFill/>
            <a:miter/>
          </a:ln>
          <a:effectLst>
            <a:outerShdw dist="12700" algn="ctr" rotWithShape="0">
              <a:srgbClr val="80808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marL="85725" indent="-85725" latinLnBrk="1"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讲述了祖国对香港的思念之情。</a:t>
            </a:r>
          </a:p>
        </p:txBody>
      </p:sp>
      <p:sp>
        <p:nvSpPr>
          <p:cNvPr id="20496" name="Text Box 47"/>
          <p:cNvSpPr txBox="1"/>
          <p:nvPr/>
        </p:nvSpPr>
        <p:spPr>
          <a:xfrm>
            <a:off x="3492500" y="3500438"/>
            <a:ext cx="4754563" cy="482600"/>
          </a:xfrm>
          <a:prstGeom prst="rect">
            <a:avLst/>
          </a:prstGeom>
          <a:noFill/>
          <a:ln w="9525">
            <a:noFill/>
            <a:miter/>
          </a:ln>
          <a:effectLst>
            <a:outerShdw dist="12700" algn="ctr" rotWithShape="0">
              <a:srgbClr val="80808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 marL="85725" indent="-85725" latinLnBrk="1"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讲述了祖国对香港的关心与帮助。</a:t>
            </a:r>
          </a:p>
        </p:txBody>
      </p:sp>
      <p:sp>
        <p:nvSpPr>
          <p:cNvPr id="20498" name="Text Box 49"/>
          <p:cNvSpPr txBox="1"/>
          <p:nvPr/>
        </p:nvSpPr>
        <p:spPr>
          <a:xfrm>
            <a:off x="3635375" y="4364038"/>
            <a:ext cx="4449763" cy="849312"/>
          </a:xfrm>
          <a:prstGeom prst="rect">
            <a:avLst/>
          </a:prstGeom>
          <a:noFill/>
          <a:ln w="9525">
            <a:noFill/>
            <a:miter/>
          </a:ln>
          <a:effectLst>
            <a:outerShdw dist="12700" algn="ctr" rotWithShape="0">
              <a:srgbClr val="808080">
                <a:alpha val="50000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香港回到祖国的怀抱，祝愿香港</a:t>
            </a:r>
          </a:p>
          <a:p>
            <a:pPr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明天更加辉煌。 </a:t>
            </a:r>
          </a:p>
        </p:txBody>
      </p:sp>
      <p:sp>
        <p:nvSpPr>
          <p:cNvPr id="38923" name="Line 51"/>
          <p:cNvSpPr>
            <a:spLocks noChangeShapeType="1"/>
          </p:cNvSpPr>
          <p:nvPr/>
        </p:nvSpPr>
        <p:spPr bwMode="auto">
          <a:xfrm>
            <a:off x="2266950" y="3789363"/>
            <a:ext cx="814388" cy="0"/>
          </a:xfrm>
          <a:prstGeom prst="line">
            <a:avLst/>
          </a:prstGeom>
          <a:noFill/>
          <a:ln w="6350" cmpd="thickThin">
            <a:solidFill>
              <a:schemeClr val="tx1"/>
            </a:solidFill>
            <a:prstDash val="dash"/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4" name="Line 52"/>
          <p:cNvSpPr>
            <a:spLocks noChangeShapeType="1"/>
          </p:cNvSpPr>
          <p:nvPr/>
        </p:nvSpPr>
        <p:spPr bwMode="auto">
          <a:xfrm>
            <a:off x="2700338" y="4724400"/>
            <a:ext cx="814387" cy="1588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 type="arrow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ext Box 38"/>
          <p:cNvSpPr txBox="1">
            <a:spLocks noChangeArrowheads="1"/>
          </p:cNvSpPr>
          <p:nvPr/>
        </p:nvSpPr>
        <p:spPr bwMode="auto">
          <a:xfrm>
            <a:off x="539750" y="3500438"/>
            <a:ext cx="1666875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5725" indent="-85725" latinLnBrk="1"/>
            <a:r>
              <a:rPr lang="zh-CN" altLang="ko-KR" sz="2400">
                <a:latin typeface="微软雅黑" pitchFamily="34" charset="-122"/>
                <a:ea typeface="微软雅黑" pitchFamily="34" charset="-122"/>
              </a:rPr>
              <a:t>第二部分</a:t>
            </a:r>
          </a:p>
        </p:txBody>
      </p:sp>
      <p:sp>
        <p:nvSpPr>
          <p:cNvPr id="3" name="Text Box 38"/>
          <p:cNvSpPr txBox="1">
            <a:spLocks noChangeArrowheads="1"/>
          </p:cNvSpPr>
          <p:nvPr/>
        </p:nvSpPr>
        <p:spPr bwMode="auto">
          <a:xfrm>
            <a:off x="611188" y="4581525"/>
            <a:ext cx="171608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5725" indent="-85725" latinLnBrk="1"/>
            <a:r>
              <a:rPr lang="zh-CN" altLang="ko-KR" sz="2400">
                <a:latin typeface="微软雅黑" pitchFamily="34" charset="-122"/>
                <a:ea typeface="微软雅黑" pitchFamily="34" charset="-122"/>
              </a:rPr>
              <a:t>第三部分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/>
      <p:bldP spid="20489" grpId="0" bldLvl="0" animBg="1"/>
      <p:bldP spid="20490" grpId="0" bldLvl="0" animBg="1"/>
      <p:bldP spid="20493" grpId="0" bldLvl="0" animBg="1"/>
      <p:bldP spid="20495" grpId="0" bldLvl="0" animBg="1"/>
      <p:bldP spid="20496" grpId="0" bldLvl="0" animBg="1"/>
      <p:bldP spid="20498" grpId="0" bldLvl="0" animBg="1"/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标题 62465"/>
          <p:cNvSpPr>
            <a:spLocks noGrp="1" noRot="1"/>
          </p:cNvSpPr>
          <p:nvPr/>
        </p:nvSpPr>
        <p:spPr bwMode="auto">
          <a:xfrm>
            <a:off x="2266950" y="1844675"/>
            <a:ext cx="42386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Clr>
                <a:srgbClr val="000000"/>
              </a:buClr>
            </a:pPr>
            <a:r>
              <a:rPr lang="zh-CN" altLang="en-US" sz="3200" b="1">
                <a:solidFill>
                  <a:srgbClr val="003399"/>
                </a:solidFill>
                <a:latin typeface="微软雅黑" pitchFamily="34" charset="-122"/>
                <a:ea typeface="微软雅黑" pitchFamily="34" charset="-122"/>
              </a:rPr>
              <a:t>细读感悟（一）</a:t>
            </a:r>
          </a:p>
        </p:txBody>
      </p:sp>
      <p:sp>
        <p:nvSpPr>
          <p:cNvPr id="62485" name="椭圆 62484"/>
          <p:cNvSpPr>
            <a:spLocks noChangeArrowheads="1"/>
          </p:cNvSpPr>
          <p:nvPr/>
        </p:nvSpPr>
        <p:spPr bwMode="auto">
          <a:xfrm flipV="1">
            <a:off x="2411413" y="3573463"/>
            <a:ext cx="71437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algn="ctr"/>
            <a:endParaRPr lang="zh-CN" altLang="en-US">
              <a:solidFill>
                <a:srgbClr val="DC5900"/>
              </a:solidFill>
            </a:endParaRPr>
          </a:p>
        </p:txBody>
      </p:sp>
      <p:sp>
        <p:nvSpPr>
          <p:cNvPr id="62486" name="椭圆 62485"/>
          <p:cNvSpPr>
            <a:spLocks noChangeArrowheads="1"/>
          </p:cNvSpPr>
          <p:nvPr/>
        </p:nvSpPr>
        <p:spPr bwMode="auto">
          <a:xfrm flipV="1">
            <a:off x="1979613" y="3573463"/>
            <a:ext cx="71437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524" name="椭圆 62523"/>
          <p:cNvSpPr>
            <a:spLocks noChangeArrowheads="1"/>
          </p:cNvSpPr>
          <p:nvPr/>
        </p:nvSpPr>
        <p:spPr bwMode="auto">
          <a:xfrm flipV="1">
            <a:off x="4859338" y="3573463"/>
            <a:ext cx="71437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525" name="椭圆 62524"/>
          <p:cNvSpPr>
            <a:spLocks noChangeArrowheads="1"/>
          </p:cNvSpPr>
          <p:nvPr/>
        </p:nvSpPr>
        <p:spPr bwMode="auto">
          <a:xfrm flipV="1">
            <a:off x="4498975" y="3573463"/>
            <a:ext cx="71438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90" name="椭圆 62489"/>
          <p:cNvSpPr>
            <a:spLocks noChangeArrowheads="1"/>
          </p:cNvSpPr>
          <p:nvPr/>
        </p:nvSpPr>
        <p:spPr bwMode="auto">
          <a:xfrm flipV="1">
            <a:off x="1979613" y="5516563"/>
            <a:ext cx="71437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algn="ctr"/>
            <a:endParaRPr lang="zh-CN" altLang="en-US">
              <a:solidFill>
                <a:srgbClr val="DC5900"/>
              </a:solidFill>
            </a:endParaRPr>
          </a:p>
        </p:txBody>
      </p:sp>
      <p:sp>
        <p:nvSpPr>
          <p:cNvPr id="62491" name="椭圆 62490"/>
          <p:cNvSpPr>
            <a:spLocks noChangeArrowheads="1"/>
          </p:cNvSpPr>
          <p:nvPr/>
        </p:nvSpPr>
        <p:spPr bwMode="auto">
          <a:xfrm flipV="1">
            <a:off x="3059113" y="4221163"/>
            <a:ext cx="71437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 rot="10800000" wrap="none" anchor="ctr"/>
          <a:lstStyle/>
          <a:p>
            <a:pPr algn="ctr"/>
            <a:endParaRPr lang="zh-CN" altLang="en-US">
              <a:solidFill>
                <a:srgbClr val="DC5900"/>
              </a:solidFill>
            </a:endParaRPr>
          </a:p>
        </p:txBody>
      </p:sp>
      <p:sp>
        <p:nvSpPr>
          <p:cNvPr id="62492" name="椭圆 62491"/>
          <p:cNvSpPr>
            <a:spLocks noChangeArrowheads="1"/>
          </p:cNvSpPr>
          <p:nvPr/>
        </p:nvSpPr>
        <p:spPr bwMode="auto">
          <a:xfrm flipV="1">
            <a:off x="3779838" y="4221163"/>
            <a:ext cx="71437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93" name="椭圆 62492"/>
          <p:cNvSpPr>
            <a:spLocks noChangeArrowheads="1"/>
          </p:cNvSpPr>
          <p:nvPr/>
        </p:nvSpPr>
        <p:spPr bwMode="auto">
          <a:xfrm flipV="1">
            <a:off x="2698750" y="5516563"/>
            <a:ext cx="71438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94" name="椭圆 62493"/>
          <p:cNvSpPr>
            <a:spLocks noChangeArrowheads="1"/>
          </p:cNvSpPr>
          <p:nvPr/>
        </p:nvSpPr>
        <p:spPr bwMode="auto">
          <a:xfrm flipV="1">
            <a:off x="2338388" y="5516563"/>
            <a:ext cx="71437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96" name="椭圆 62495"/>
          <p:cNvSpPr>
            <a:spLocks noChangeArrowheads="1"/>
          </p:cNvSpPr>
          <p:nvPr/>
        </p:nvSpPr>
        <p:spPr bwMode="auto">
          <a:xfrm flipV="1">
            <a:off x="1619250" y="5516563"/>
            <a:ext cx="71438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97" name="椭圆 62496"/>
          <p:cNvSpPr>
            <a:spLocks noChangeArrowheads="1"/>
          </p:cNvSpPr>
          <p:nvPr/>
        </p:nvSpPr>
        <p:spPr bwMode="auto">
          <a:xfrm flipV="1">
            <a:off x="3059113" y="5516563"/>
            <a:ext cx="71437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98" name="椭圆 62497"/>
          <p:cNvSpPr>
            <a:spLocks noChangeArrowheads="1"/>
          </p:cNvSpPr>
          <p:nvPr/>
        </p:nvSpPr>
        <p:spPr bwMode="auto">
          <a:xfrm flipV="1">
            <a:off x="3779838" y="4868863"/>
            <a:ext cx="71437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99" name="椭圆 62498"/>
          <p:cNvSpPr>
            <a:spLocks noChangeArrowheads="1"/>
          </p:cNvSpPr>
          <p:nvPr/>
        </p:nvSpPr>
        <p:spPr bwMode="auto">
          <a:xfrm flipV="1">
            <a:off x="3419475" y="4868863"/>
            <a:ext cx="71438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502" name="椭圆 62501"/>
          <p:cNvSpPr>
            <a:spLocks noChangeArrowheads="1"/>
          </p:cNvSpPr>
          <p:nvPr/>
        </p:nvSpPr>
        <p:spPr bwMode="auto">
          <a:xfrm flipV="1">
            <a:off x="3419475" y="4221163"/>
            <a:ext cx="71438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504" name="椭圆 62503"/>
          <p:cNvSpPr>
            <a:spLocks noChangeArrowheads="1"/>
          </p:cNvSpPr>
          <p:nvPr/>
        </p:nvSpPr>
        <p:spPr bwMode="auto">
          <a:xfrm flipV="1">
            <a:off x="3059113" y="4868863"/>
            <a:ext cx="71437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506" name="椭圆 62505"/>
          <p:cNvSpPr>
            <a:spLocks noChangeArrowheads="1"/>
          </p:cNvSpPr>
          <p:nvPr/>
        </p:nvSpPr>
        <p:spPr bwMode="auto">
          <a:xfrm flipV="1">
            <a:off x="2051050" y="4868863"/>
            <a:ext cx="71438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507" name="椭圆 62506"/>
          <p:cNvSpPr>
            <a:spLocks noChangeArrowheads="1"/>
          </p:cNvSpPr>
          <p:nvPr/>
        </p:nvSpPr>
        <p:spPr bwMode="auto">
          <a:xfrm flipV="1">
            <a:off x="2411413" y="4868863"/>
            <a:ext cx="71437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508" name="椭圆 62507"/>
          <p:cNvSpPr>
            <a:spLocks noChangeArrowheads="1"/>
          </p:cNvSpPr>
          <p:nvPr/>
        </p:nvSpPr>
        <p:spPr bwMode="auto">
          <a:xfrm flipV="1">
            <a:off x="2698750" y="4868863"/>
            <a:ext cx="71438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538" name="椭圆 62537"/>
          <p:cNvSpPr>
            <a:spLocks noChangeArrowheads="1"/>
          </p:cNvSpPr>
          <p:nvPr/>
        </p:nvSpPr>
        <p:spPr bwMode="auto">
          <a:xfrm flipV="1">
            <a:off x="1692275" y="4868863"/>
            <a:ext cx="71438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7433" name="Picture 3" descr="C:\Users\Administrator\Desktop\图库\图片大全\图片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3284538"/>
            <a:ext cx="1928812" cy="31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/>
          <p:nvPr/>
        </p:nvSpPr>
        <p:spPr>
          <a:xfrm>
            <a:off x="1403350" y="2852738"/>
            <a:ext cx="4540250" cy="26527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buClr>
                <a:srgbClr val="007A77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你被迫离开母亲的怀抱，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Clr>
                <a:srgbClr val="007A77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骨肉分离撕断肠。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Clr>
                <a:srgbClr val="007A77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滚滚黄河为之怒号，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Clr>
                <a:srgbClr val="007A77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不尽长江为你悲伤。</a:t>
            </a:r>
          </a:p>
        </p:txBody>
      </p:sp>
      <p:sp>
        <p:nvSpPr>
          <p:cNvPr id="3" name="椭圆 2"/>
          <p:cNvSpPr>
            <a:spLocks noChangeArrowheads="1"/>
          </p:cNvSpPr>
          <p:nvPr/>
        </p:nvSpPr>
        <p:spPr bwMode="auto">
          <a:xfrm flipV="1">
            <a:off x="4138613" y="4868863"/>
            <a:ext cx="71437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 flipV="1">
            <a:off x="3419475" y="5516563"/>
            <a:ext cx="71438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椭圆 6"/>
          <p:cNvSpPr>
            <a:spLocks noChangeArrowheads="1"/>
          </p:cNvSpPr>
          <p:nvPr/>
        </p:nvSpPr>
        <p:spPr bwMode="auto">
          <a:xfrm flipV="1">
            <a:off x="3779838" y="5516563"/>
            <a:ext cx="71437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椭圆 7"/>
          <p:cNvSpPr>
            <a:spLocks noChangeArrowheads="1"/>
          </p:cNvSpPr>
          <p:nvPr/>
        </p:nvSpPr>
        <p:spPr bwMode="auto">
          <a:xfrm flipV="1">
            <a:off x="4138613" y="5516563"/>
            <a:ext cx="71437" cy="71437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8442" name="图片 18441" descr="W02008092541995830200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700213"/>
            <a:ext cx="2120900" cy="110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64" name="矩形 2"/>
          <p:cNvSpPr>
            <a:spLocks noChangeArrowheads="1"/>
          </p:cNvSpPr>
          <p:nvPr/>
        </p:nvSpPr>
        <p:spPr bwMode="auto">
          <a:xfrm>
            <a:off x="250825" y="1125538"/>
            <a:ext cx="292735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【精读课文】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2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2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2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2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2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2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2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2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2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2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2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2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2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2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2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2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2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624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2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62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2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2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2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2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62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62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62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2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62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62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62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85" grpId="0" bldLvl="0" animBg="1"/>
      <p:bldP spid="62490" grpId="0" bldLvl="0" animBg="1"/>
      <p:bldP spid="62491" grpId="0" bldLvl="0" animBg="1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4221163"/>
            <a:ext cx="1649413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323850" y="1123950"/>
            <a:ext cx="7921625" cy="2317750"/>
            <a:chOff x="170" y="5059"/>
            <a:chExt cx="12474" cy="3648"/>
          </a:xfrm>
        </p:grpSpPr>
        <p:pic>
          <p:nvPicPr>
            <p:cNvPr id="40964" name="图片 8"/>
            <p:cNvPicPr>
              <a:picLocks noChangeAspect="1"/>
            </p:cNvPicPr>
            <p:nvPr/>
          </p:nvPicPr>
          <p:blipFill>
            <a:blip r:embed="rId3"/>
            <a:srcRect l="3799" t="-2325" r="-3799" b="8646"/>
            <a:stretch>
              <a:fillRect/>
            </a:stretch>
          </p:blipFill>
          <p:spPr bwMode="auto">
            <a:xfrm>
              <a:off x="170" y="5059"/>
              <a:ext cx="2382" cy="36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65" name="云形标注 3078"/>
            <p:cNvSpPr>
              <a:spLocks noChangeArrowheads="1"/>
            </p:cNvSpPr>
            <p:nvPr/>
          </p:nvSpPr>
          <p:spPr bwMode="auto">
            <a:xfrm>
              <a:off x="2779" y="5400"/>
              <a:ext cx="9865" cy="1700"/>
            </a:xfrm>
            <a:prstGeom prst="cloudCallout">
              <a:avLst>
                <a:gd name="adj1" fmla="val -55949"/>
                <a:gd name="adj2" fmla="val 13296"/>
              </a:avLst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40966" name="矩形 3079"/>
            <p:cNvSpPr>
              <a:spLocks noChangeArrowheads="1"/>
            </p:cNvSpPr>
            <p:nvPr/>
          </p:nvSpPr>
          <p:spPr bwMode="auto">
            <a:xfrm>
              <a:off x="3459" y="5741"/>
              <a:ext cx="8377" cy="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zh-CN" altLang="en-US" sz="2800" b="1">
                  <a:latin typeface="微软雅黑" pitchFamily="34" charset="-122"/>
                  <a:ea typeface="微软雅黑" pitchFamily="34" charset="-122"/>
                </a:rPr>
                <a:t>从这两句话里，你读出了什么？ </a:t>
              </a: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482850" y="3933825"/>
            <a:ext cx="58959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第一句：香港离开祖国的悲伤之情。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第二句：把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黄河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长江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代指祖国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             母亲，对香港的离开感到很愤恨。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文本占位符 66562"/>
          <p:cNvSpPr>
            <a:spLocks noGrp="1" noRot="1"/>
          </p:cNvSpPr>
          <p:nvPr/>
        </p:nvSpPr>
        <p:spPr bwMode="auto">
          <a:xfrm>
            <a:off x="323850" y="2708275"/>
            <a:ext cx="6048375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buClr>
                <a:srgbClr val="DC5900"/>
              </a:buClr>
              <a:buSzPct val="75000"/>
              <a:buFont typeface="Wingdings" pitchFamily="2" charset="2"/>
              <a:buNone/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            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sym typeface="+mn-ea"/>
              </a:rPr>
              <a:t>在苦难和机遇中，</a:t>
            </a:r>
          </a:p>
          <a:p>
            <a:pPr>
              <a:lnSpc>
                <a:spcPct val="150000"/>
              </a:lnSpc>
              <a:buClr>
                <a:srgbClr val="DC5900"/>
              </a:buClr>
              <a:buSzPct val="75000"/>
              <a:buFont typeface="Wingdings" pitchFamily="2" charset="2"/>
              <a:buNone/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sym typeface="+mn-ea"/>
              </a:rPr>
              <a:t>            你寻觅着生存的曙光。</a:t>
            </a:r>
          </a:p>
          <a:p>
            <a:pPr>
              <a:lnSpc>
                <a:spcPct val="150000"/>
              </a:lnSpc>
              <a:buClr>
                <a:srgbClr val="DC5900"/>
              </a:buClr>
              <a:buSzPct val="75000"/>
              <a:buFont typeface="Wingdings" pitchFamily="2" charset="2"/>
              <a:buNone/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sym typeface="+mn-ea"/>
              </a:rPr>
              <a:t>            你把滴滴汗水，</a:t>
            </a:r>
          </a:p>
          <a:p>
            <a:pPr>
              <a:lnSpc>
                <a:spcPct val="150000"/>
              </a:lnSpc>
              <a:buClr>
                <a:srgbClr val="DC5900"/>
              </a:buClr>
              <a:buSzPct val="75000"/>
              <a:buFont typeface="Wingdings" pitchFamily="2" charset="2"/>
              <a:buNone/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sym typeface="+mn-ea"/>
              </a:rPr>
              <a:t>            点缀在</a:t>
            </a:r>
            <a:r>
              <a:rPr lang="zh-CN" altLang="en-US" sz="2800" u="sng">
                <a:latin typeface="微软雅黑" pitchFamily="34" charset="-122"/>
                <a:ea typeface="微软雅黑" pitchFamily="34" charset="-122"/>
                <a:sym typeface="+mn-ea"/>
                <a:hlinkClick r:id="rId2" action="ppaction://hlinksldjump"/>
              </a:rPr>
              <a:t>东方之珠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sym typeface="+mn-ea"/>
              </a:rPr>
              <a:t>上。</a:t>
            </a:r>
            <a:endParaRPr lang="zh-CN" altLang="en-US" sz="2800" b="1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66567" name="椭圆 66566"/>
          <p:cNvSpPr>
            <a:spLocks noChangeArrowheads="1"/>
          </p:cNvSpPr>
          <p:nvPr/>
        </p:nvSpPr>
        <p:spPr bwMode="auto">
          <a:xfrm flipV="1">
            <a:off x="2195513" y="4076700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576" name="椭圆 66575"/>
          <p:cNvSpPr>
            <a:spLocks noChangeArrowheads="1"/>
          </p:cNvSpPr>
          <p:nvPr/>
        </p:nvSpPr>
        <p:spPr bwMode="auto">
          <a:xfrm flipV="1">
            <a:off x="2555875" y="4076700"/>
            <a:ext cx="71438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577" name="椭圆 66576"/>
          <p:cNvSpPr>
            <a:spLocks noChangeArrowheads="1"/>
          </p:cNvSpPr>
          <p:nvPr/>
        </p:nvSpPr>
        <p:spPr bwMode="auto">
          <a:xfrm flipV="1">
            <a:off x="4283075" y="4076700"/>
            <a:ext cx="71438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989" name="文本框 66578"/>
          <p:cNvSpPr txBox="1">
            <a:spLocks noChangeArrowheads="1"/>
          </p:cNvSpPr>
          <p:nvPr/>
        </p:nvSpPr>
        <p:spPr bwMode="auto">
          <a:xfrm>
            <a:off x="7596188" y="2636838"/>
            <a:ext cx="720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66580" name="椭圆 66579"/>
          <p:cNvSpPr>
            <a:spLocks noChangeArrowheads="1"/>
          </p:cNvSpPr>
          <p:nvPr/>
        </p:nvSpPr>
        <p:spPr bwMode="auto">
          <a:xfrm flipV="1">
            <a:off x="2195513" y="3429000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589" name="椭圆 66588"/>
          <p:cNvSpPr>
            <a:spLocks noChangeArrowheads="1"/>
          </p:cNvSpPr>
          <p:nvPr/>
        </p:nvSpPr>
        <p:spPr bwMode="auto">
          <a:xfrm flipV="1">
            <a:off x="3635375" y="3429000"/>
            <a:ext cx="71438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590" name="椭圆 66589"/>
          <p:cNvSpPr>
            <a:spLocks noChangeArrowheads="1"/>
          </p:cNvSpPr>
          <p:nvPr/>
        </p:nvSpPr>
        <p:spPr bwMode="auto">
          <a:xfrm flipV="1">
            <a:off x="3275013" y="3429000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593" name="椭圆 66592"/>
          <p:cNvSpPr>
            <a:spLocks noChangeArrowheads="1"/>
          </p:cNvSpPr>
          <p:nvPr/>
        </p:nvSpPr>
        <p:spPr bwMode="auto">
          <a:xfrm flipV="1">
            <a:off x="2555875" y="3429000"/>
            <a:ext cx="71438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594" name="椭圆 66593"/>
          <p:cNvSpPr>
            <a:spLocks noChangeArrowheads="1"/>
          </p:cNvSpPr>
          <p:nvPr/>
        </p:nvSpPr>
        <p:spPr bwMode="auto">
          <a:xfrm flipV="1">
            <a:off x="4643438" y="4076700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599" name="椭圆 66598"/>
          <p:cNvSpPr>
            <a:spLocks noChangeArrowheads="1"/>
          </p:cNvSpPr>
          <p:nvPr/>
        </p:nvSpPr>
        <p:spPr bwMode="auto">
          <a:xfrm flipV="1">
            <a:off x="2914650" y="5372100"/>
            <a:ext cx="71438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00" name="椭圆 66599"/>
          <p:cNvSpPr>
            <a:spLocks noChangeArrowheads="1"/>
          </p:cNvSpPr>
          <p:nvPr/>
        </p:nvSpPr>
        <p:spPr bwMode="auto">
          <a:xfrm flipV="1">
            <a:off x="3203575" y="5372100"/>
            <a:ext cx="71438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01" name="椭圆 66600"/>
          <p:cNvSpPr>
            <a:spLocks noChangeArrowheads="1"/>
          </p:cNvSpPr>
          <p:nvPr/>
        </p:nvSpPr>
        <p:spPr bwMode="auto">
          <a:xfrm flipV="1">
            <a:off x="3563938" y="5372100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6602" name="椭圆 66601"/>
          <p:cNvSpPr>
            <a:spLocks noChangeArrowheads="1"/>
          </p:cNvSpPr>
          <p:nvPr/>
        </p:nvSpPr>
        <p:spPr bwMode="auto">
          <a:xfrm flipV="1">
            <a:off x="3922713" y="5372100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2466" name="标题 62465"/>
          <p:cNvSpPr>
            <a:spLocks noGrp="1" noRot="1"/>
          </p:cNvSpPr>
          <p:nvPr/>
        </p:nvSpPr>
        <p:spPr bwMode="auto">
          <a:xfrm>
            <a:off x="2627313" y="1268413"/>
            <a:ext cx="30257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Clr>
                <a:srgbClr val="000000"/>
              </a:buClr>
            </a:pPr>
            <a:r>
              <a:rPr lang="zh-CN" altLang="en-US" sz="3200" b="1">
                <a:solidFill>
                  <a:srgbClr val="003399"/>
                </a:solidFill>
                <a:latin typeface="微软雅黑" pitchFamily="34" charset="-122"/>
                <a:ea typeface="微软雅黑" pitchFamily="34" charset="-122"/>
              </a:rPr>
              <a:t>细读感悟（二）</a:t>
            </a:r>
          </a:p>
        </p:txBody>
      </p:sp>
      <p:pic>
        <p:nvPicPr>
          <p:cNvPr id="17433" name="Picture 3" descr="C:\Users\Administrator\Desktop\图库\图片大全\图片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3213100"/>
            <a:ext cx="19304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图片 18441" descr="W02008092541995830200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2263" y="1123950"/>
            <a:ext cx="2120900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6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6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6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6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6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6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6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6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6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6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6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6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6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6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6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6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6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6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6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6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6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6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/>
      <p:bldP spid="66599" grpId="0" bldLvl="0" animBg="1"/>
      <p:bldP spid="66600" grpId="0" bldLvl="0" animBg="1"/>
      <p:bldP spid="66601" grpId="0" bldLvl="0" animBg="1"/>
      <p:bldP spid="66602" grpId="0" bldLvl="0" animBg="1"/>
      <p:bldP spid="624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44575" y="2854325"/>
            <a:ext cx="67659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1.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这里的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曙光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指香港回到祖国的日子，是香港人民盼望已久的。</a:t>
            </a: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179388" y="1052513"/>
            <a:ext cx="6419850" cy="1711325"/>
            <a:chOff x="283" y="1658"/>
            <a:chExt cx="10109" cy="2694"/>
          </a:xfrm>
        </p:grpSpPr>
        <p:pic>
          <p:nvPicPr>
            <p:cNvPr id="43012" name="图片 2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3" y="1658"/>
              <a:ext cx="2478" cy="2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13" name="文本框 3"/>
            <p:cNvSpPr txBox="1">
              <a:spLocks noChangeArrowheads="1"/>
            </p:cNvSpPr>
            <p:nvPr/>
          </p:nvSpPr>
          <p:spPr bwMode="auto">
            <a:xfrm>
              <a:off x="3118" y="2451"/>
              <a:ext cx="7275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句意赏析：</a:t>
              </a:r>
            </a:p>
          </p:txBody>
        </p:sp>
      </p:grp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116013" y="4365625"/>
            <a:ext cx="657066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latin typeface="微软雅黑" pitchFamily="34" charset="-122"/>
                <a:ea typeface="微软雅黑" pitchFamily="34" charset="-122"/>
                <a:sym typeface="+mn-ea"/>
              </a:rPr>
              <a:t>2.“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+mn-ea"/>
              </a:rPr>
              <a:t>你把滴滴汗水，点缀在</a:t>
            </a:r>
            <a:r>
              <a:rPr lang="zh-CN" altLang="en-US" sz="2400" u="sng">
                <a:latin typeface="微软雅黑" pitchFamily="34" charset="-122"/>
                <a:ea typeface="微软雅黑" pitchFamily="34" charset="-122"/>
                <a:sym typeface="+mn-ea"/>
                <a:hlinkClick r:id="rId3" action="ppaction://hlinksldjump"/>
              </a:rPr>
              <a:t>东方之珠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+mn-ea"/>
              </a:rPr>
              <a:t>上。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+mn-ea"/>
              </a:rPr>
              <a:t>”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+mn-ea"/>
              </a:rPr>
              <a:t>利用拟人的手法，突出了香港对回归的渴望。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2" name="图片 18441" descr="W02008092541995830200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263" y="1123950"/>
            <a:ext cx="2120900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6" name="标题 62465"/>
          <p:cNvSpPr>
            <a:spLocks noGrp="1" noRot="1"/>
          </p:cNvSpPr>
          <p:nvPr/>
        </p:nvSpPr>
        <p:spPr bwMode="auto">
          <a:xfrm>
            <a:off x="2627313" y="1268413"/>
            <a:ext cx="30257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Clr>
                <a:srgbClr val="000000"/>
              </a:buClr>
            </a:pPr>
            <a:r>
              <a:rPr lang="zh-CN" altLang="en-US" sz="3200" b="1">
                <a:solidFill>
                  <a:srgbClr val="003399"/>
                </a:solidFill>
                <a:latin typeface="微软雅黑" pitchFamily="34" charset="-122"/>
                <a:ea typeface="微软雅黑" pitchFamily="34" charset="-122"/>
              </a:rPr>
              <a:t>细读感悟（三）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266950" y="2492375"/>
            <a:ext cx="5051425" cy="3384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buClr>
                <a:srgbClr val="DC5900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斩荆棘，破巨浪，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Clr>
                <a:srgbClr val="DC5900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前进的步伐不可挡。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Clr>
                <a:srgbClr val="DC5900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百年之梦终相圆，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Clr>
                <a:srgbClr val="DC5900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拥抱时的泪水中充满希望。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Clr>
                <a:srgbClr val="DC5900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回到母亲怀抱的香港啊，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Clr>
                <a:srgbClr val="DC5900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明天更加美好、更加辉煌。</a:t>
            </a:r>
          </a:p>
        </p:txBody>
      </p:sp>
      <p:sp>
        <p:nvSpPr>
          <p:cNvPr id="66580" name="椭圆 66579"/>
          <p:cNvSpPr>
            <a:spLocks noChangeArrowheads="1"/>
          </p:cNvSpPr>
          <p:nvPr/>
        </p:nvSpPr>
        <p:spPr bwMode="auto">
          <a:xfrm flipV="1">
            <a:off x="2484438" y="3140075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椭圆 2"/>
          <p:cNvSpPr>
            <a:spLocks noChangeArrowheads="1"/>
          </p:cNvSpPr>
          <p:nvPr/>
        </p:nvSpPr>
        <p:spPr bwMode="auto">
          <a:xfrm flipV="1">
            <a:off x="3706813" y="3140075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 flipV="1">
            <a:off x="3995738" y="3644900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椭圆 4"/>
          <p:cNvSpPr>
            <a:spLocks noChangeArrowheads="1"/>
          </p:cNvSpPr>
          <p:nvPr/>
        </p:nvSpPr>
        <p:spPr bwMode="auto">
          <a:xfrm flipV="1">
            <a:off x="4572000" y="3644900"/>
            <a:ext cx="71438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 flipV="1">
            <a:off x="4284663" y="3644900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椭圆 6"/>
          <p:cNvSpPr>
            <a:spLocks noChangeArrowheads="1"/>
          </p:cNvSpPr>
          <p:nvPr/>
        </p:nvSpPr>
        <p:spPr bwMode="auto">
          <a:xfrm flipV="1">
            <a:off x="2484438" y="5876925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椭圆 7"/>
          <p:cNvSpPr>
            <a:spLocks noChangeArrowheads="1"/>
          </p:cNvSpPr>
          <p:nvPr/>
        </p:nvSpPr>
        <p:spPr bwMode="auto">
          <a:xfrm rot="15900000" flipV="1">
            <a:off x="2771775" y="5876925"/>
            <a:ext cx="71438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椭圆 8"/>
          <p:cNvSpPr>
            <a:spLocks noChangeArrowheads="1"/>
          </p:cNvSpPr>
          <p:nvPr/>
        </p:nvSpPr>
        <p:spPr bwMode="auto">
          <a:xfrm flipV="1">
            <a:off x="3132138" y="5876925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" name="椭圆 9"/>
          <p:cNvSpPr>
            <a:spLocks noChangeArrowheads="1"/>
          </p:cNvSpPr>
          <p:nvPr/>
        </p:nvSpPr>
        <p:spPr bwMode="auto">
          <a:xfrm flipV="1">
            <a:off x="3419475" y="5876925"/>
            <a:ext cx="71438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椭圆 10"/>
          <p:cNvSpPr>
            <a:spLocks noChangeArrowheads="1"/>
          </p:cNvSpPr>
          <p:nvPr/>
        </p:nvSpPr>
        <p:spPr bwMode="auto">
          <a:xfrm flipV="1">
            <a:off x="3706813" y="5876925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椭圆 11"/>
          <p:cNvSpPr>
            <a:spLocks noChangeArrowheads="1"/>
          </p:cNvSpPr>
          <p:nvPr/>
        </p:nvSpPr>
        <p:spPr bwMode="auto">
          <a:xfrm flipV="1">
            <a:off x="3995738" y="5876925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椭圆 12"/>
          <p:cNvSpPr>
            <a:spLocks noChangeArrowheads="1"/>
          </p:cNvSpPr>
          <p:nvPr/>
        </p:nvSpPr>
        <p:spPr bwMode="auto">
          <a:xfrm flipV="1">
            <a:off x="4643438" y="5876925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椭圆 13"/>
          <p:cNvSpPr>
            <a:spLocks noChangeArrowheads="1"/>
          </p:cNvSpPr>
          <p:nvPr/>
        </p:nvSpPr>
        <p:spPr bwMode="auto">
          <a:xfrm flipV="1">
            <a:off x="4932363" y="5876925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椭圆 14"/>
          <p:cNvSpPr>
            <a:spLocks noChangeArrowheads="1"/>
          </p:cNvSpPr>
          <p:nvPr/>
        </p:nvSpPr>
        <p:spPr bwMode="auto">
          <a:xfrm flipV="1">
            <a:off x="5219700" y="5876925"/>
            <a:ext cx="71438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椭圆 15"/>
          <p:cNvSpPr>
            <a:spLocks noChangeArrowheads="1"/>
          </p:cNvSpPr>
          <p:nvPr/>
        </p:nvSpPr>
        <p:spPr bwMode="auto">
          <a:xfrm flipV="1">
            <a:off x="5580063" y="5876925"/>
            <a:ext cx="71437" cy="71438"/>
          </a:xfrm>
          <a:prstGeom prst="ellipse">
            <a:avLst/>
          </a:prstGeom>
          <a:solidFill>
            <a:srgbClr val="DC5900"/>
          </a:solidFill>
          <a:ln w="9525">
            <a:solidFill>
              <a:srgbClr val="007A77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7433" name="Picture 3" descr="C:\Users\Administrator\Desktop\图库\图片大全\图片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3213100"/>
            <a:ext cx="19304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6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6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2" grpId="0"/>
      <p:bldP spid="66580" grpId="0" bldLvl="0" animBg="1"/>
      <p:bldP spid="3" grpId="0" bldLvl="0" animBg="1"/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179388" y="1052513"/>
            <a:ext cx="6419850" cy="1711325"/>
            <a:chOff x="283" y="1658"/>
            <a:chExt cx="10109" cy="2694"/>
          </a:xfrm>
        </p:grpSpPr>
        <p:pic>
          <p:nvPicPr>
            <p:cNvPr id="45062" name="图片 2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3" y="1658"/>
              <a:ext cx="2478" cy="2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63" name="文本框 3"/>
            <p:cNvSpPr txBox="1">
              <a:spLocks noChangeArrowheads="1"/>
            </p:cNvSpPr>
            <p:nvPr/>
          </p:nvSpPr>
          <p:spPr bwMode="auto">
            <a:xfrm>
              <a:off x="3118" y="2451"/>
              <a:ext cx="7275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 b="1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句意赏析：</a:t>
              </a: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476375" y="2349500"/>
            <a:ext cx="66230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1.“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斩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破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不可挡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这些词你是如何理解的？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08175" y="3644900"/>
            <a:ext cx="503237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</a:rPr>
              <a:t>表现出了香港对于回归的迫切心情。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476375" y="4365625"/>
            <a:ext cx="5886450" cy="4826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2.“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明天更加美好、更加辉煌。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”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指什么？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187450" y="4940300"/>
            <a:ext cx="74739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40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</a:rPr>
              <a:t>指香港回到祖国的怀抱后，在两岸同胞的共同努力下，会变得更加繁荣，富强。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流程图: 预定义过程 9"/>
          <p:cNvSpPr/>
          <p:nvPr/>
        </p:nvSpPr>
        <p:spPr>
          <a:xfrm>
            <a:off x="3559175" y="1196975"/>
            <a:ext cx="5311775" cy="4316413"/>
          </a:xfrm>
          <a:prstGeom prst="flowChartPredefinedProcess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5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1" name="流程图: 顺序访问存储器 40"/>
          <p:cNvSpPr/>
          <p:nvPr/>
        </p:nvSpPr>
        <p:spPr>
          <a:xfrm>
            <a:off x="1039813" y="4162425"/>
            <a:ext cx="2492375" cy="895350"/>
          </a:xfrm>
          <a:prstGeom prst="flowChartMagnetic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5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0" name="流程图: 顺序访问存储器 39"/>
          <p:cNvSpPr/>
          <p:nvPr/>
        </p:nvSpPr>
        <p:spPr>
          <a:xfrm>
            <a:off x="1068388" y="2779713"/>
            <a:ext cx="2492375" cy="895350"/>
          </a:xfrm>
          <a:prstGeom prst="flowChartMagnetic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5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流程图: 顺序访问存储器 6"/>
          <p:cNvSpPr/>
          <p:nvPr/>
        </p:nvSpPr>
        <p:spPr>
          <a:xfrm>
            <a:off x="1087438" y="1390650"/>
            <a:ext cx="2492375" cy="895350"/>
          </a:xfrm>
          <a:prstGeom prst="flowChartMagneticTap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5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7653" name="AutoShape 643"/>
          <p:cNvSpPr>
            <a:spLocks noChangeArrowheads="1"/>
          </p:cNvSpPr>
          <p:nvPr/>
        </p:nvSpPr>
        <p:spPr bwMode="auto">
          <a:xfrm>
            <a:off x="1682750" y="1892300"/>
            <a:ext cx="3117850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A2A2A2">
                  <a:alpha val="0"/>
                </a:srgbClr>
              </a:gs>
              <a:gs pos="100000">
                <a:srgbClr val="FFFFFF">
                  <a:alpha val="5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7654" name="AutoShape 645"/>
          <p:cNvSpPr>
            <a:spLocks noChangeArrowheads="1"/>
          </p:cNvSpPr>
          <p:nvPr/>
        </p:nvSpPr>
        <p:spPr bwMode="auto">
          <a:xfrm>
            <a:off x="887413" y="1795463"/>
            <a:ext cx="2705100" cy="341312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20000"/>
                </a:srgbClr>
              </a:gs>
              <a:gs pos="100000">
                <a:srgbClr val="767676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7655" name="AutoShape 648"/>
          <p:cNvSpPr>
            <a:spLocks noChangeArrowheads="1"/>
          </p:cNvSpPr>
          <p:nvPr/>
        </p:nvSpPr>
        <p:spPr bwMode="auto">
          <a:xfrm>
            <a:off x="1701800" y="3321050"/>
            <a:ext cx="3117850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A2A2A2">
                  <a:alpha val="0"/>
                </a:srgbClr>
              </a:gs>
              <a:gs pos="100000">
                <a:srgbClr val="FFFFFF">
                  <a:alpha val="5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27656" name="AutoShape 653"/>
          <p:cNvSpPr>
            <a:spLocks noChangeArrowheads="1"/>
          </p:cNvSpPr>
          <p:nvPr/>
        </p:nvSpPr>
        <p:spPr bwMode="auto">
          <a:xfrm>
            <a:off x="1673225" y="4664075"/>
            <a:ext cx="3117850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A2A2A2">
                  <a:alpha val="0"/>
                </a:srgbClr>
              </a:gs>
              <a:gs pos="100000">
                <a:srgbClr val="FFFFFF">
                  <a:alpha val="5000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zh-CN" altLang="en-US"/>
          </a:p>
        </p:txBody>
      </p:sp>
      <p:sp>
        <p:nvSpPr>
          <p:cNvPr id="9259" name="Rectangle 689"/>
          <p:cNvSpPr/>
          <p:nvPr/>
        </p:nvSpPr>
        <p:spPr>
          <a:xfrm>
            <a:off x="4360863" y="1489075"/>
            <a:ext cx="3370262" cy="738188"/>
          </a:xfrm>
          <a:prstGeom prst="rect">
            <a:avLst/>
          </a:prstGeom>
          <a:noFill/>
          <a:ln w="9525">
            <a:noFill/>
            <a:miter/>
          </a:ln>
          <a:effectLst>
            <a:outerShdw dist="17961" dir="2699999" algn="ctr" rotWithShape="0">
              <a:srgbClr val="000000"/>
            </a:outerShdw>
          </a:effectLst>
        </p:spPr>
        <p:txBody>
          <a:bodyPr lIns="0" tIns="0" rIns="0" bIns="0" anchor="ctr">
            <a:spAutoFit/>
          </a:bodyPr>
          <a:lstStyle/>
          <a:p>
            <a:pPr defTabSz="857250" eaLnBrk="0" hangingPunct="0">
              <a:defRPr/>
            </a:pPr>
            <a:r>
              <a:rPr lang="zh-CN" altLang="en-US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  <a:sym typeface="+mn-ea"/>
              </a:rPr>
              <a:t>会写本课生字，并能正确书写</a:t>
            </a:r>
            <a:r>
              <a:rPr lang="zh-CN" altLang="en-US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  <a:sym typeface="+mn-ea"/>
              </a:rPr>
              <a:t>、灵活</a:t>
            </a:r>
            <a:r>
              <a:rPr lang="zh-CN" altLang="en-US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alibri" panose="020F0502020204030204" charset="0"/>
                <a:sym typeface="+mn-ea"/>
              </a:rPr>
              <a:t>运用。</a:t>
            </a:r>
            <a:endParaRPr lang="zh-CN" altLang="en-US" sz="2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charset="0"/>
              <a:sym typeface="+mn-ea"/>
            </a:endParaRPr>
          </a:p>
        </p:txBody>
      </p:sp>
      <p:sp>
        <p:nvSpPr>
          <p:cNvPr id="9264" name="Rectangle 694"/>
          <p:cNvSpPr/>
          <p:nvPr/>
        </p:nvSpPr>
        <p:spPr>
          <a:xfrm>
            <a:off x="4360863" y="2522538"/>
            <a:ext cx="3513137" cy="1477962"/>
          </a:xfrm>
          <a:prstGeom prst="rect">
            <a:avLst/>
          </a:prstGeom>
          <a:noFill/>
          <a:ln w="9525">
            <a:noFill/>
            <a:miter/>
          </a:ln>
          <a:effectLst>
            <a:outerShdw dist="17961" dir="2699999" algn="ctr" rotWithShape="0">
              <a:srgbClr val="000000"/>
            </a:outerShdw>
          </a:effectLst>
        </p:spPr>
        <p:txBody>
          <a:bodyPr lIns="0" tIns="0" rIns="0" bIns="0" anchor="ctr">
            <a:spAutoFit/>
          </a:bodyPr>
          <a:lstStyle/>
          <a:p>
            <a:pPr algn="just" defTabSz="857250" eaLnBrk="0" hangingPunct="0">
              <a:defRPr/>
            </a:pPr>
            <a:r>
              <a:rPr lang="en-US" altLang="zh-CN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正确、流利、有感情地朗读诗文。</a:t>
            </a:r>
          </a:p>
          <a:p>
            <a:pPr defTabSz="857250" eaLnBrk="0" hangingPunct="0">
              <a:defRPr/>
            </a:pPr>
            <a:r>
              <a:rPr lang="en-US" altLang="zh-CN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en-US" altLang="zh-CN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lang="zh-CN" altLang="en-US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透过文字，准确把握文章的主要内容</a:t>
            </a:r>
            <a:r>
              <a:rPr lang="zh-CN" altLang="en-US" sz="16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</a:p>
        </p:txBody>
      </p:sp>
      <p:sp>
        <p:nvSpPr>
          <p:cNvPr id="9265" name="Rectangle 695"/>
          <p:cNvSpPr/>
          <p:nvPr/>
        </p:nvSpPr>
        <p:spPr>
          <a:xfrm>
            <a:off x="4365625" y="4229100"/>
            <a:ext cx="3698875" cy="739775"/>
          </a:xfrm>
          <a:prstGeom prst="rect">
            <a:avLst/>
          </a:prstGeom>
          <a:noFill/>
          <a:ln w="9525">
            <a:noFill/>
            <a:miter/>
          </a:ln>
          <a:effectLst>
            <a:outerShdw dist="17961" dir="2699999" algn="ctr" rotWithShape="0">
              <a:srgbClr val="000000"/>
            </a:outerShdw>
          </a:effectLst>
        </p:spPr>
        <p:txBody>
          <a:bodyPr lIns="0" tIns="0" rIns="0" bIns="0" anchor="ctr">
            <a:spAutoFit/>
          </a:bodyPr>
          <a:lstStyle/>
          <a:p>
            <a:pPr>
              <a:buClr>
                <a:srgbClr val="000000"/>
              </a:buClr>
              <a:defRPr/>
            </a:pPr>
            <a:r>
              <a:rPr lang="en-US" altLang="zh-CN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1.</a:t>
            </a:r>
            <a:r>
              <a:rPr lang="zh-CN" altLang="en-US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理解作者的各种修辞手法。</a:t>
            </a:r>
          </a:p>
          <a:p>
            <a:pPr>
              <a:buClr>
                <a:srgbClr val="000000"/>
              </a:buClr>
              <a:defRPr/>
            </a:pPr>
            <a:r>
              <a:rPr lang="en-US" altLang="zh-CN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zh-CN" altLang="en-US" sz="24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感受浓浓的骨肉亲情。</a:t>
            </a:r>
          </a:p>
        </p:txBody>
      </p:sp>
      <p:sp>
        <p:nvSpPr>
          <p:cNvPr id="27660" name="文本框 4"/>
          <p:cNvSpPr txBox="1">
            <a:spLocks noChangeArrowheads="1"/>
          </p:cNvSpPr>
          <p:nvPr/>
        </p:nvSpPr>
        <p:spPr bwMode="auto">
          <a:xfrm>
            <a:off x="1522413" y="1617663"/>
            <a:ext cx="162083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cs typeface="Calibri" pitchFamily="34" charset="0"/>
                <a:sym typeface="+mn-ea"/>
              </a:rPr>
              <a:t>知识目标</a:t>
            </a:r>
          </a:p>
        </p:txBody>
      </p:sp>
      <p:sp>
        <p:nvSpPr>
          <p:cNvPr id="27661" name="文本框 3"/>
          <p:cNvSpPr txBox="1">
            <a:spLocks noChangeArrowheads="1"/>
          </p:cNvSpPr>
          <p:nvPr/>
        </p:nvSpPr>
        <p:spPr bwMode="auto">
          <a:xfrm>
            <a:off x="1539875" y="4395788"/>
            <a:ext cx="16224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cs typeface="Calibri" pitchFamily="34" charset="0"/>
                <a:sym typeface="+mn-ea"/>
              </a:rPr>
              <a:t>情感目标</a:t>
            </a:r>
          </a:p>
        </p:txBody>
      </p:sp>
      <p:sp>
        <p:nvSpPr>
          <p:cNvPr id="27662" name="文本框 5"/>
          <p:cNvSpPr txBox="1">
            <a:spLocks noChangeArrowheads="1"/>
          </p:cNvSpPr>
          <p:nvPr/>
        </p:nvSpPr>
        <p:spPr bwMode="auto">
          <a:xfrm>
            <a:off x="1536700" y="2955925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cs typeface="Calibri" pitchFamily="34" charset="0"/>
                <a:sym typeface="+mn-ea"/>
              </a:rPr>
              <a:t>技能目标</a:t>
            </a:r>
          </a:p>
        </p:txBody>
      </p:sp>
      <p:sp>
        <p:nvSpPr>
          <p:cNvPr id="2" name="流程图: 顺序访问存储器 1"/>
          <p:cNvSpPr/>
          <p:nvPr/>
        </p:nvSpPr>
        <p:spPr>
          <a:xfrm>
            <a:off x="1447800" y="1495425"/>
            <a:ext cx="1674813" cy="976313"/>
          </a:xfrm>
          <a:prstGeom prst="flowChartMagneticTape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5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流程图: 顺序访问存储器 2"/>
          <p:cNvSpPr/>
          <p:nvPr/>
        </p:nvSpPr>
        <p:spPr>
          <a:xfrm>
            <a:off x="1447800" y="1495425"/>
            <a:ext cx="1479550" cy="1069975"/>
          </a:xfrm>
          <a:prstGeom prst="flowChartMagneticTape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5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27088" y="1196975"/>
            <a:ext cx="1008062" cy="6826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5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线形标注 1 8"/>
          <p:cNvSpPr/>
          <p:nvPr/>
        </p:nvSpPr>
        <p:spPr>
          <a:xfrm>
            <a:off x="3711575" y="1481138"/>
            <a:ext cx="4845050" cy="1084262"/>
          </a:xfrm>
          <a:prstGeom prst="borderCallout1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endParaRPr lang="zh-CN" altLang="en-US" sz="5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67" name="矩形 2"/>
          <p:cNvSpPr>
            <a:spLocks noChangeArrowheads="1"/>
          </p:cNvSpPr>
          <p:nvPr/>
        </p:nvSpPr>
        <p:spPr bwMode="auto">
          <a:xfrm>
            <a:off x="573088" y="492125"/>
            <a:ext cx="28384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教学目标</a:t>
            </a:r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文本框 11268"/>
          <p:cNvSpPr txBox="1">
            <a:spLocks noChangeArrowheads="1"/>
          </p:cNvSpPr>
          <p:nvPr/>
        </p:nvSpPr>
        <p:spPr bwMode="auto">
          <a:xfrm>
            <a:off x="463550" y="2276475"/>
            <a:ext cx="7856538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+mn-ea"/>
              </a:rPr>
              <a:t>你饱尝痛苦和耻辱，历尽世间炎凉沧桑。有一位伟人用超人的智慧和胆略，为你绘制了回归的航向，他改变了中国的历史。</a:t>
            </a:r>
            <a:endParaRPr lang="zh-CN" altLang="en-US" sz="2400" b="1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250825" y="765175"/>
            <a:ext cx="2978150" cy="1498600"/>
            <a:chOff x="509" y="1431"/>
            <a:chExt cx="4690" cy="2362"/>
          </a:xfrm>
        </p:grpSpPr>
        <p:pic>
          <p:nvPicPr>
            <p:cNvPr id="46084" name="图片 144408" descr="09021922033fcb9087eac62ecc[1]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9" y="1431"/>
              <a:ext cx="2394" cy="2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矩形 1"/>
            <p:cNvSpPr/>
            <p:nvPr/>
          </p:nvSpPr>
          <p:spPr>
            <a:xfrm>
              <a:off x="3232" y="2112"/>
              <a:ext cx="1967" cy="863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800"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师小结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3716338"/>
            <a:ext cx="48260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9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9">
                                            <p:txEl>
                                              <p:char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矩形 2"/>
          <p:cNvSpPr>
            <a:spLocks noChangeArrowheads="1"/>
          </p:cNvSpPr>
          <p:nvPr/>
        </p:nvSpPr>
        <p:spPr bwMode="auto">
          <a:xfrm>
            <a:off x="323850" y="1125538"/>
            <a:ext cx="29638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课堂总结</a:t>
            </a:r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7106" name="文本框 1"/>
          <p:cNvSpPr txBox="1">
            <a:spLocks noChangeArrowheads="1"/>
          </p:cNvSpPr>
          <p:nvPr/>
        </p:nvSpPr>
        <p:spPr bwMode="auto">
          <a:xfrm>
            <a:off x="973138" y="2274888"/>
            <a:ext cx="56880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23850" y="1700213"/>
            <a:ext cx="835183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800" b="1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     </a:t>
            </a:r>
            <a:r>
              <a:rPr lang="zh-CN" altLang="en-US" sz="2000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本文通过拟人、比喻、排比等修辞手法，</a:t>
            </a:r>
            <a:r>
              <a:rPr lang="zh-CN" altLang="en-US" sz="2000" dirty="0">
                <a:solidFill>
                  <a:srgbClr val="FF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表达了作者对于香港回归的激动和喜悦，同时也让我们感受到了浓浓的骨肉亲情。</a:t>
            </a:r>
            <a:endParaRPr lang="zh-CN" altLang="en-US" sz="2000" dirty="0">
              <a:solidFill>
                <a:srgbClr val="FF00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pic>
        <p:nvPicPr>
          <p:cNvPr id="17433" name="Picture 3" descr="C:\Users\Administrator\Desktop\图库\图片大全\图片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2997200"/>
            <a:ext cx="2143125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581150" y="2914650"/>
            <a:ext cx="5838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下面我们一起再来欣赏一段视频</a:t>
            </a:r>
          </a:p>
        </p:txBody>
      </p:sp>
      <p:pic>
        <p:nvPicPr>
          <p:cNvPr id="6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403350" y="3584575"/>
            <a:ext cx="5257800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1" name="TextBox 7"/>
          <p:cNvSpPr txBox="1">
            <a:spLocks noChangeArrowheads="1"/>
          </p:cNvSpPr>
          <p:nvPr/>
        </p:nvSpPr>
        <p:spPr bwMode="auto">
          <a:xfrm>
            <a:off x="357188" y="5072063"/>
            <a:ext cx="7858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  <a:hlinkClick r:id="rId5" action="ppaction://hlinkfile"/>
              </a:rPr>
              <a:t>点击播放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11" descr="G:\animation\alphabets2\roman_numerals\ii_mc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12875"/>
            <a:ext cx="7334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文本框 5"/>
          <p:cNvSpPr txBox="1"/>
          <p:nvPr/>
        </p:nvSpPr>
        <p:spPr>
          <a:xfrm>
            <a:off x="1044575" y="2636838"/>
            <a:ext cx="7927975" cy="20113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比一比，再组词：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耻（    ）    缀（    ）       伐（    ）     刺（     ）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趾（    ）    辍（    ）       代（    ）     棘（     ）</a:t>
            </a:r>
          </a:p>
        </p:txBody>
      </p:sp>
      <p:sp>
        <p:nvSpPr>
          <p:cNvPr id="60420" name="文本框 60419"/>
          <p:cNvSpPr txBox="1">
            <a:spLocks noChangeArrowheads="1"/>
          </p:cNvSpPr>
          <p:nvPr/>
        </p:nvSpPr>
        <p:spPr bwMode="auto">
          <a:xfrm>
            <a:off x="1619250" y="3429000"/>
            <a:ext cx="10112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无耻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547813" y="4076700"/>
            <a:ext cx="1009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脚趾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492500" y="3429000"/>
            <a:ext cx="1009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点缀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492500" y="4076700"/>
            <a:ext cx="1009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辍学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651500" y="3429000"/>
            <a:ext cx="10112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步伐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724525" y="4076700"/>
            <a:ext cx="1009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时代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740650" y="3429000"/>
            <a:ext cx="1009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刺猬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7812088" y="4076700"/>
            <a:ext cx="10112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荆棘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0420" grpId="0"/>
      <p:bldP spid="2" grpId="0"/>
      <p:bldP spid="3" grpId="0"/>
      <p:bldP spid="4" grpId="0"/>
      <p:bldP spid="5" grpId="0"/>
      <p:bldP spid="7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23528" y="1556791"/>
            <a:ext cx="8640960" cy="4826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9154" name="矩形 2"/>
          <p:cNvSpPr>
            <a:spLocks noChangeArrowheads="1"/>
          </p:cNvSpPr>
          <p:nvPr/>
        </p:nvSpPr>
        <p:spPr bwMode="auto">
          <a:xfrm>
            <a:off x="323850" y="1125538"/>
            <a:ext cx="29638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作业布置</a:t>
            </a:r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39750" y="1700213"/>
            <a:ext cx="58420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en-US" altLang="zh-CN" sz="2800"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sym typeface="+mn-ea"/>
              </a:rPr>
              <a:t>反复朗读并背诵这首诗。</a:t>
            </a:r>
          </a:p>
          <a:p>
            <a:pPr>
              <a:lnSpc>
                <a:spcPct val="150000"/>
              </a:lnSpc>
              <a:buClr>
                <a:srgbClr val="000000"/>
              </a:buClr>
            </a:pPr>
            <a:r>
              <a:rPr lang="en-US" altLang="zh-CN" sz="2800"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sym typeface="+mn-ea"/>
              </a:rPr>
              <a:t>完成课后练习。</a:t>
            </a: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微软雅黑" pitchFamily="34" charset="-122"/>
                <a:ea typeface="微软雅黑" pitchFamily="34" charset="-122"/>
                <a:sym typeface="+mn-ea"/>
              </a:rPr>
              <a:t>3.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sym typeface="+mn-ea"/>
              </a:rPr>
              <a:t>请同学们课下搜集资料，了解这段屈辱的历史。</a:t>
            </a:r>
          </a:p>
          <a:p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矩形 2"/>
          <p:cNvSpPr>
            <a:spLocks noChangeArrowheads="1"/>
          </p:cNvSpPr>
          <p:nvPr/>
        </p:nvSpPr>
        <p:spPr bwMode="auto">
          <a:xfrm>
            <a:off x="323850" y="1196975"/>
            <a:ext cx="29638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板书设计</a:t>
            </a:r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44386" name="标题 144385"/>
          <p:cNvSpPr>
            <a:spLocks noGrp="1"/>
          </p:cNvSpPr>
          <p:nvPr/>
        </p:nvSpPr>
        <p:spPr>
          <a:xfrm>
            <a:off x="250825" y="1485900"/>
            <a:ext cx="8229600" cy="13843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marL="0" lvl="0" indent="0" algn="l" defTabSz="914400" eaLnBrk="1" fontAlgn="base" latinLnBrk="0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None/>
              <a:defRPr sz="4400" b="0" i="0" u="none" kern="1200" baseline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endParaRPr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84213" y="3284538"/>
            <a:ext cx="24558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明天更辉煌</a:t>
            </a:r>
          </a:p>
        </p:txBody>
      </p:sp>
      <p:sp>
        <p:nvSpPr>
          <p:cNvPr id="7" name="左大括号 6"/>
          <p:cNvSpPr>
            <a:spLocks/>
          </p:cNvSpPr>
          <p:nvPr/>
        </p:nvSpPr>
        <p:spPr bwMode="auto">
          <a:xfrm>
            <a:off x="3205163" y="2501900"/>
            <a:ext cx="225425" cy="2011363"/>
          </a:xfrm>
          <a:prstGeom prst="leftBrace">
            <a:avLst>
              <a:gd name="adj1" fmla="val 8344"/>
              <a:gd name="adj2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Font typeface="Arial" charset="0"/>
              <a:buNone/>
            </a:pPr>
            <a:endParaRPr lang="zh-CN" altLang="zh-CN"/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635375" y="2420938"/>
            <a:ext cx="165258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骨肉分离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227763" y="2420938"/>
            <a:ext cx="1827212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企盼回归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635375" y="3213100"/>
            <a:ext cx="14668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历经沧桑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300788" y="3213100"/>
            <a:ext cx="169068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顽强奋斗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708400" y="4149725"/>
            <a:ext cx="166528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一位老人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300788" y="4149725"/>
            <a:ext cx="15176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永志不忘 </a:t>
            </a:r>
          </a:p>
        </p:txBody>
      </p:sp>
      <p:cxnSp>
        <p:nvCxnSpPr>
          <p:cNvPr id="14" name="直接连接符 13"/>
          <p:cNvCxnSpPr>
            <a:cxnSpLocks noChangeShapeType="1"/>
            <a:stCxn id="8" idx="3"/>
            <a:endCxn id="9" idx="1"/>
          </p:cNvCxnSpPr>
          <p:nvPr/>
        </p:nvCxnSpPr>
        <p:spPr bwMode="auto">
          <a:xfrm>
            <a:off x="5287963" y="2662238"/>
            <a:ext cx="939800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" name="直接连接符 14"/>
          <p:cNvCxnSpPr>
            <a:cxnSpLocks noChangeShapeType="1"/>
          </p:cNvCxnSpPr>
          <p:nvPr/>
        </p:nvCxnSpPr>
        <p:spPr bwMode="auto">
          <a:xfrm>
            <a:off x="5364163" y="4365625"/>
            <a:ext cx="863600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6" name="直接连接符 15"/>
          <p:cNvCxnSpPr>
            <a:cxnSpLocks noChangeShapeType="1"/>
          </p:cNvCxnSpPr>
          <p:nvPr/>
        </p:nvCxnSpPr>
        <p:spPr bwMode="auto">
          <a:xfrm>
            <a:off x="5292725" y="3429000"/>
            <a:ext cx="935038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700338" y="5229225"/>
            <a:ext cx="26717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浓浓的骨肉亲情</a:t>
            </a:r>
            <a:endParaRPr lang="zh-CN" altLang="en-US"/>
          </a:p>
        </p:txBody>
      </p:sp>
      <p:pic>
        <p:nvPicPr>
          <p:cNvPr id="50191" name="图片 17" descr="u=4121624857,1251635849&amp;fm=21&amp;gp=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3857625"/>
            <a:ext cx="19145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7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770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5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7" dur="77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6" grpId="0"/>
      <p:bldP spid="2" grpId="0"/>
      <p:bldP spid="7" grpId="0" bldLvl="0" animBg="1"/>
      <p:bldP spid="8" grpId="0"/>
      <p:bldP spid="9" grpId="0"/>
      <p:bldP spid="10" grpId="0"/>
      <p:bldP spid="11" grpId="0"/>
      <p:bldP spid="12" grpId="0"/>
      <p:bldP spid="13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页脚占位符 3"/>
          <p:cNvSpPr txBox="1">
            <a:spLocks noGrp="1"/>
          </p:cNvSpPr>
          <p:nvPr/>
        </p:nvSpPr>
        <p:spPr bwMode="auto">
          <a:xfrm>
            <a:off x="7046913" y="63817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/>
              <a:t>   </a:t>
            </a:r>
          </a:p>
          <a:p>
            <a:r>
              <a:rPr lang="en-US"/>
              <a:t>   </a:t>
            </a:r>
          </a:p>
        </p:txBody>
      </p:sp>
      <p:sp>
        <p:nvSpPr>
          <p:cNvPr id="28674" name="AutoShape 14"/>
          <p:cNvSpPr>
            <a:spLocks noChangeArrowheads="1"/>
          </p:cNvSpPr>
          <p:nvPr/>
        </p:nvSpPr>
        <p:spPr bwMode="auto">
          <a:xfrm rot="-7506471">
            <a:off x="5207001" y="1754187"/>
            <a:ext cx="1168400" cy="2663825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1999"/>
                </a:srgbClr>
              </a:gs>
              <a:gs pos="100000">
                <a:srgbClr val="808080">
                  <a:alpha val="34998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5" name="AutoShape 15"/>
          <p:cNvSpPr>
            <a:spLocks noChangeArrowheads="1"/>
          </p:cNvSpPr>
          <p:nvPr/>
        </p:nvSpPr>
        <p:spPr bwMode="auto">
          <a:xfrm rot="7506471" flipV="1">
            <a:off x="5207001" y="3402012"/>
            <a:ext cx="1168400" cy="2663825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1999"/>
                </a:srgbClr>
              </a:gs>
              <a:gs pos="100000">
                <a:srgbClr val="808080">
                  <a:alpha val="34998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6" name="AutoShape 16"/>
          <p:cNvSpPr>
            <a:spLocks noChangeArrowheads="1"/>
          </p:cNvSpPr>
          <p:nvPr/>
        </p:nvSpPr>
        <p:spPr bwMode="auto">
          <a:xfrm rot="-5400000">
            <a:off x="5715001" y="2573337"/>
            <a:ext cx="1168400" cy="2663825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1999"/>
                </a:srgbClr>
              </a:gs>
              <a:gs pos="100000">
                <a:srgbClr val="808080">
                  <a:alpha val="34998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7" name="AutoShape 17"/>
          <p:cNvSpPr>
            <a:spLocks noChangeArrowheads="1"/>
          </p:cNvSpPr>
          <p:nvPr/>
        </p:nvSpPr>
        <p:spPr bwMode="auto">
          <a:xfrm rot="7506471" flipH="1">
            <a:off x="2947988" y="1754187"/>
            <a:ext cx="1168400" cy="2663825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1999"/>
                </a:srgbClr>
              </a:gs>
              <a:gs pos="100000">
                <a:srgbClr val="808080">
                  <a:alpha val="34998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8" name="AutoShape 18"/>
          <p:cNvSpPr>
            <a:spLocks noChangeArrowheads="1"/>
          </p:cNvSpPr>
          <p:nvPr/>
        </p:nvSpPr>
        <p:spPr bwMode="auto">
          <a:xfrm rot="-7506471" flipH="1" flipV="1">
            <a:off x="2947988" y="3402012"/>
            <a:ext cx="1168400" cy="2663825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1999"/>
                </a:srgbClr>
              </a:gs>
              <a:gs pos="100000">
                <a:srgbClr val="808080">
                  <a:alpha val="34998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9" name="AutoShape 19"/>
          <p:cNvSpPr>
            <a:spLocks noChangeArrowheads="1"/>
          </p:cNvSpPr>
          <p:nvPr/>
        </p:nvSpPr>
        <p:spPr bwMode="auto">
          <a:xfrm rot="5400000" flipH="1">
            <a:off x="2582863" y="2573337"/>
            <a:ext cx="1168400" cy="2663825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1999"/>
                </a:srgbClr>
              </a:gs>
              <a:gs pos="100000">
                <a:srgbClr val="808080">
                  <a:alpha val="34998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0" name="Oval 20"/>
          <p:cNvSpPr>
            <a:spLocks noChangeArrowheads="1"/>
          </p:cNvSpPr>
          <p:nvPr/>
        </p:nvSpPr>
        <p:spPr bwMode="auto">
          <a:xfrm>
            <a:off x="3216275" y="3571875"/>
            <a:ext cx="2832100" cy="1041400"/>
          </a:xfrm>
          <a:prstGeom prst="ellipse">
            <a:avLst/>
          </a:prstGeom>
          <a:gradFill rotWithShape="1">
            <a:gsLst>
              <a:gs pos="0">
                <a:srgbClr val="EAEAEA"/>
              </a:gs>
              <a:gs pos="50000">
                <a:srgbClr val="C0C0C0"/>
              </a:gs>
              <a:gs pos="100000">
                <a:srgbClr val="EAEAEA"/>
              </a:gs>
            </a:gsLst>
            <a:lin ang="0" scaled="1"/>
          </a:gradFill>
          <a:ln w="9525">
            <a:round/>
            <a:headEnd/>
            <a:tailEnd/>
          </a:ln>
          <a:scene3d>
            <a:camera prst="legacyPerspectiveBottom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B2B2B2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8681" name="Oval 21"/>
          <p:cNvSpPr>
            <a:spLocks noChangeArrowheads="1"/>
          </p:cNvSpPr>
          <p:nvPr/>
        </p:nvSpPr>
        <p:spPr bwMode="auto">
          <a:xfrm>
            <a:off x="3744913" y="3670300"/>
            <a:ext cx="1793875" cy="566738"/>
          </a:xfrm>
          <a:prstGeom prst="ellipse">
            <a:avLst/>
          </a:prstGeom>
          <a:gradFill rotWithShape="1">
            <a:gsLst>
              <a:gs pos="0">
                <a:srgbClr val="F8F8F8"/>
              </a:gs>
              <a:gs pos="50000">
                <a:srgbClr val="C0C0C0"/>
              </a:gs>
              <a:gs pos="100000">
                <a:srgbClr val="F8F8F8"/>
              </a:gs>
            </a:gsLst>
            <a:lin ang="0" scaled="1"/>
          </a:gradFill>
          <a:ln w="9525">
            <a:round/>
            <a:headEnd/>
            <a:tailEnd/>
          </a:ln>
          <a:scene3d>
            <a:camera prst="legacyPerspectiveBottom"/>
            <a:lightRig rig="legacyFlat3" dir="t"/>
          </a:scene3d>
          <a:sp3d extrusionH="227000" prstMaterial="legacyMatte">
            <a:bevelT w="13500" h="13500" prst="angle"/>
            <a:bevelB w="13500" h="13500" prst="angle"/>
            <a:extrusionClr>
              <a:srgbClr val="C0C0C0"/>
            </a:extrusionClr>
          </a:sp3d>
        </p:spPr>
        <p:txBody>
          <a:bodyPr wrap="none" anchor="ctr">
            <a:flatTx/>
          </a:bodyPr>
          <a:lstStyle/>
          <a:p>
            <a:endParaRPr lang="zh-CN" altLang="en-US"/>
          </a:p>
        </p:txBody>
      </p:sp>
      <p:sp>
        <p:nvSpPr>
          <p:cNvPr id="28682" name="Oval 22"/>
          <p:cNvSpPr>
            <a:spLocks noChangeArrowheads="1"/>
          </p:cNvSpPr>
          <p:nvPr/>
        </p:nvSpPr>
        <p:spPr bwMode="auto">
          <a:xfrm>
            <a:off x="3825875" y="3716338"/>
            <a:ext cx="1612900" cy="461962"/>
          </a:xfrm>
          <a:prstGeom prst="ellipse">
            <a:avLst/>
          </a:prstGeom>
          <a:gradFill rotWithShape="1">
            <a:gsLst>
              <a:gs pos="0">
                <a:srgbClr val="ECD2AC"/>
              </a:gs>
              <a:gs pos="50000">
                <a:srgbClr val="ACACAC"/>
              </a:gs>
              <a:gs pos="100000">
                <a:srgbClr val="ECD2AC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51212" name="Picture 23" descr="C:\Documents and Settings\Administrator\桌面\图片1.png图片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63" y="4714875"/>
            <a:ext cx="2428875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3" name="Picture 24" descr="C:\Documents and Settings\Administrator\桌面\12400ee0679b6e1e-d3e639ff657519ea-149a70a1fdde9de7835401ef0db972cb.jpg12400ee0679b6e1e-d3e639ff657519ea-149a70a1fdde9de7835401ef0db972cb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0450" y="1101725"/>
            <a:ext cx="2439988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4" name="Picture 25" descr="C:\Documents and Settings\Administrator\桌面\b467ec84f3d6ecb6-9d3e8d64734af3d3-8aa69e4ba93bb06c9219a0a8cfbf8a32.jpgb467ec84f3d6ecb6-9d3e8d64734af3d3-8aa69e4ba93bb06c9219a0a8cfbf8a3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3200400"/>
            <a:ext cx="224472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5" name="Picture 26" descr="C:\Documents and Settings\Administrator\桌面\e913d5abd825f3da-e155622e8506ae25-11867791fce03a558bd3ac07cefb328f.jpge913d5abd825f3da-e155622e8506ae25-11867791fce03a558bd3ac07cefb328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60475" y="4894263"/>
            <a:ext cx="2311400" cy="154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6" name="Picture 27" descr="C:\Documents and Settings\Administrator\桌面\53412b9e2f99cf2d-aad34da79cf8b814-53488dc8045410a5ede8b15a5c594aba.jpg53412b9e2f99cf2d-aad34da79cf8b814-53488dc8045410a5ede8b15a5c594aba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07050" y="1071563"/>
            <a:ext cx="2379663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7" name="Picture 28" descr="C:\Documents and Settings\Administrator\桌面\12400ee0679b6e1e-2094a0f0ae2b28f2-83a1a61f8daa26c1ce10b95d85877ea8.jpg12400ee0679b6e1e-2094a0f0ae2b28f2-83a1a61f8daa26c1ce10b95d85877ea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00" y="2928938"/>
            <a:ext cx="24225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9" name="Oval 34"/>
          <p:cNvSpPr>
            <a:spLocks noChangeArrowheads="1"/>
          </p:cNvSpPr>
          <p:nvPr/>
        </p:nvSpPr>
        <p:spPr bwMode="auto">
          <a:xfrm>
            <a:off x="3952875" y="3843338"/>
            <a:ext cx="1612900" cy="461962"/>
          </a:xfrm>
          <a:prstGeom prst="ellipse">
            <a:avLst/>
          </a:prstGeom>
          <a:gradFill rotWithShape="1">
            <a:gsLst>
              <a:gs pos="0">
                <a:srgbClr val="ECD2AC"/>
              </a:gs>
              <a:gs pos="50000">
                <a:srgbClr val="CFC1B1"/>
              </a:gs>
              <a:gs pos="100000">
                <a:srgbClr val="ECD2AC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248" name="WordArt 64"/>
          <p:cNvSpPr>
            <a:spLocks noTextEdit="1"/>
          </p:cNvSpPr>
          <p:nvPr/>
        </p:nvSpPr>
        <p:spPr bwMode="auto">
          <a:xfrm>
            <a:off x="3563938" y="3429000"/>
            <a:ext cx="2263775" cy="644525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1147239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latin typeface="微软雅黑"/>
                <a:ea typeface="微软雅黑"/>
              </a:rPr>
              <a:t>香港</a:t>
            </a:r>
          </a:p>
        </p:txBody>
      </p:sp>
      <p:sp>
        <p:nvSpPr>
          <p:cNvPr id="28691" name="矩形 2"/>
          <p:cNvSpPr>
            <a:spLocks noChangeArrowheads="1"/>
          </p:cNvSpPr>
          <p:nvPr/>
        </p:nvSpPr>
        <p:spPr bwMode="auto">
          <a:xfrm>
            <a:off x="2946400" y="177800"/>
            <a:ext cx="2838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激趣导入</a:t>
            </a:r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512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512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51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51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页脚占位符 3"/>
          <p:cNvSpPr txBox="1">
            <a:spLocks noGrp="1"/>
          </p:cNvSpPr>
          <p:nvPr/>
        </p:nvSpPr>
        <p:spPr bwMode="auto">
          <a:xfrm>
            <a:off x="7829550" y="6421438"/>
            <a:ext cx="135255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/>
              <a:t>   </a:t>
            </a:r>
          </a:p>
          <a:p>
            <a:r>
              <a:rPr lang="en-US"/>
              <a:t>   </a:t>
            </a:r>
          </a:p>
        </p:txBody>
      </p:sp>
      <p:sp>
        <p:nvSpPr>
          <p:cNvPr id="29698" name="Oval 15"/>
          <p:cNvSpPr>
            <a:spLocks noChangeArrowheads="1"/>
          </p:cNvSpPr>
          <p:nvPr/>
        </p:nvSpPr>
        <p:spPr bwMode="auto">
          <a:xfrm>
            <a:off x="6475413" y="4637088"/>
            <a:ext cx="2382837" cy="2236787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55650" y="1412875"/>
            <a:ext cx="61039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问题一：你知道这些图片说的是哪里吗？</a:t>
            </a:r>
          </a:p>
        </p:txBody>
      </p:sp>
      <p:sp>
        <p:nvSpPr>
          <p:cNvPr id="4099" name="椭圆 4098"/>
          <p:cNvSpPr>
            <a:spLocks noChangeArrowheads="1"/>
          </p:cNvSpPr>
          <p:nvPr/>
        </p:nvSpPr>
        <p:spPr bwMode="auto">
          <a:xfrm>
            <a:off x="2266950" y="2205038"/>
            <a:ext cx="3119438" cy="914400"/>
          </a:xfrm>
          <a:prstGeom prst="ellipse">
            <a:avLst/>
          </a:prstGeom>
          <a:solidFill>
            <a:srgbClr val="00CC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800" b="1">
                <a:solidFill>
                  <a:srgbClr val="660066"/>
                </a:solidFill>
                <a:latin typeface="微软雅黑" pitchFamily="34" charset="-122"/>
                <a:ea typeface="微软雅黑" pitchFamily="34" charset="-122"/>
              </a:rPr>
              <a:t>香港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55650" y="3644900"/>
            <a:ext cx="775017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问题二：你知道香港是什么时候回到祖国的怀抱吗？</a:t>
            </a:r>
          </a:p>
        </p:txBody>
      </p:sp>
      <p:sp>
        <p:nvSpPr>
          <p:cNvPr id="10247" name="矩形 10246"/>
          <p:cNvSpPr>
            <a:spLocks noChangeArrowheads="1" noChangeShapeType="1" noTextEdit="1"/>
          </p:cNvSpPr>
          <p:nvPr/>
        </p:nvSpPr>
        <p:spPr bwMode="auto">
          <a:xfrm rot="-107095">
            <a:off x="2433638" y="4481513"/>
            <a:ext cx="2838450" cy="13938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4287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120000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微软雅黑"/>
                <a:ea typeface="微软雅黑"/>
              </a:rPr>
              <a:t>1997</a:t>
            </a:r>
            <a:endParaRPr lang="zh-CN" altLang="en-US" sz="36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120000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微软雅黑"/>
              <a:ea typeface="微软雅黑"/>
            </a:endParaRPr>
          </a:p>
        </p:txBody>
      </p:sp>
      <p:pic>
        <p:nvPicPr>
          <p:cNvPr id="29703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9925" y="1123950"/>
            <a:ext cx="15621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099" grpId="0" bldLvl="0" animBg="1"/>
      <p:bldP spid="3" grpId="0"/>
      <p:bldP spid="102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图片 176129" descr="0e99e913ec2bd784abaf3d36359c77f3"/>
          <p:cNvPicPr>
            <a:picLocks noChangeAspect="1"/>
          </p:cNvPicPr>
          <p:nvPr/>
        </p:nvPicPr>
        <p:blipFill>
          <a:blip r:embed="rId2"/>
          <a:srcRect b="12830"/>
          <a:stretch>
            <a:fillRect/>
          </a:stretch>
        </p:blipFill>
        <p:spPr bwMode="auto">
          <a:xfrm>
            <a:off x="5940425" y="3068638"/>
            <a:ext cx="2854325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6131" name="图片 17613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3068638"/>
            <a:ext cx="233838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6132" name="图片 17613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068638"/>
            <a:ext cx="2414588" cy="286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133" name="矩形 176132"/>
          <p:cNvSpPr>
            <a:spLocks noChangeArrowheads="1" noChangeShapeType="1" noTextEdit="1"/>
          </p:cNvSpPr>
          <p:nvPr/>
        </p:nvSpPr>
        <p:spPr bwMode="auto">
          <a:xfrm>
            <a:off x="1476375" y="1412875"/>
            <a:ext cx="31686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微软雅黑"/>
                <a:ea typeface="微软雅黑"/>
              </a:rPr>
              <a:t>欢庆香港回归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61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76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176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76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图片 11268" descr="map-of-china"/>
          <p:cNvPicPr>
            <a:picLocks noChangeAspect="1"/>
          </p:cNvPicPr>
          <p:nvPr/>
        </p:nvPicPr>
        <p:blipFill>
          <a:blip r:embed="rId2"/>
          <a:srcRect t="3062" r="1758" b="3082"/>
          <a:stretch>
            <a:fillRect/>
          </a:stretch>
        </p:blipFill>
        <p:spPr bwMode="auto">
          <a:xfrm>
            <a:off x="1835150" y="1555750"/>
            <a:ext cx="541972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1" name="文本框 11270"/>
          <p:cNvSpPr txBox="1">
            <a:spLocks noChangeArrowheads="1"/>
          </p:cNvSpPr>
          <p:nvPr/>
        </p:nvSpPr>
        <p:spPr bwMode="auto">
          <a:xfrm>
            <a:off x="395288" y="1555750"/>
            <a:ext cx="112395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同学们，你们谁能找出香港的位置？ </a:t>
            </a:r>
          </a:p>
          <a:p>
            <a:pPr>
              <a:spcBef>
                <a:spcPct val="50000"/>
              </a:spcBef>
            </a:pPr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72" name="直接连接符 11271"/>
          <p:cNvSpPr>
            <a:spLocks noChangeShapeType="1"/>
          </p:cNvSpPr>
          <p:nvPr/>
        </p:nvSpPr>
        <p:spPr bwMode="auto">
          <a:xfrm flipH="1">
            <a:off x="5580063" y="3860800"/>
            <a:ext cx="2089150" cy="79216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0" name="直接连接符 11269"/>
          <p:cNvSpPr>
            <a:spLocks noChangeShapeType="1"/>
          </p:cNvSpPr>
          <p:nvPr/>
        </p:nvSpPr>
        <p:spPr bwMode="auto">
          <a:xfrm rot="480000" flipH="1">
            <a:off x="5437188" y="4660900"/>
            <a:ext cx="107950" cy="222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49" name="矩形 2"/>
          <p:cNvSpPr>
            <a:spLocks noChangeArrowheads="1"/>
          </p:cNvSpPr>
          <p:nvPr/>
        </p:nvSpPr>
        <p:spPr bwMode="auto">
          <a:xfrm>
            <a:off x="250825" y="909638"/>
            <a:ext cx="29654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整体感知</a:t>
            </a:r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51212" name="Picture 23" descr="C:\Documents and Settings\Administrator\桌面\ac75323d6b6de243-c361eb70e2169653-730737ed6943d41f38140fac90f01463.jpgac75323d6b6de243-c361eb70e2169653-730737ed6943d41f38140fac90f0146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67625" y="3644900"/>
            <a:ext cx="1158875" cy="115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512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11272" grpId="0" animBg="1"/>
      <p:bldP spid="11270" grpId="0" animBg="1"/>
      <p:bldP spid="1127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矩形 3075"/>
          <p:cNvSpPr>
            <a:spLocks noChangeArrowheads="1"/>
          </p:cNvSpPr>
          <p:nvPr/>
        </p:nvSpPr>
        <p:spPr bwMode="auto">
          <a:xfrm>
            <a:off x="684213" y="1354138"/>
            <a:ext cx="7135812" cy="475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3200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>
                <a:solidFill>
                  <a:srgbClr val="CC3300"/>
                </a:solidFill>
                <a:latin typeface="微软雅黑" pitchFamily="34" charset="-122"/>
                <a:ea typeface="微软雅黑" pitchFamily="34" charset="-122"/>
              </a:rPr>
              <a:t>资料袋</a:t>
            </a: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 </a:t>
            </a:r>
          </a:p>
          <a:p>
            <a:pPr algn="just">
              <a:lnSpc>
                <a:spcPct val="150000"/>
              </a:lnSpc>
            </a:pPr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b="1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1997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日，五星红旗在维多利亚港上空冉冉升起，中国政府向世界宣布恢复对香港行使主权，成立中华人民共和国香港特别行政区。从那一天起，香港进入了“一国两制”、“港人治港”、高度自治的历史新时期。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1997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日至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日凌晨，中英香港政权交接仪式在香港会展中心举行。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  </a:t>
            </a:r>
          </a:p>
        </p:txBody>
      </p:sp>
      <p:pic>
        <p:nvPicPr>
          <p:cNvPr id="32770" name="图片 4"/>
          <p:cNvPicPr>
            <a:picLocks noChangeAspect="1"/>
          </p:cNvPicPr>
          <p:nvPr/>
        </p:nvPicPr>
        <p:blipFill>
          <a:blip r:embed="rId2"/>
          <a:srcRect b="6764"/>
          <a:stretch>
            <a:fillRect/>
          </a:stretch>
        </p:blipFill>
        <p:spPr bwMode="auto">
          <a:xfrm>
            <a:off x="5940425" y="1123950"/>
            <a:ext cx="2568575" cy="154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矩形 2"/>
          <p:cNvSpPr>
            <a:spLocks noChangeArrowheads="1"/>
          </p:cNvSpPr>
          <p:nvPr/>
        </p:nvSpPr>
        <p:spPr bwMode="auto">
          <a:xfrm>
            <a:off x="684213" y="1125538"/>
            <a:ext cx="2925762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【初读</a:t>
            </a:r>
            <a:r>
              <a:rPr lang="zh-CN" altLang="en-US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课文</a:t>
            </a:r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195513" y="2852738"/>
            <a:ext cx="7061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宋体" charset="-122"/>
              </a:rPr>
              <a:t>自读提示：</a:t>
            </a:r>
          </a:p>
          <a:p>
            <a:endParaRPr lang="zh-CN" altLang="en-US" sz="2800" b="1">
              <a:latin typeface="微软雅黑" pitchFamily="34" charset="-122"/>
              <a:ea typeface="微软雅黑" pitchFamily="34" charset="-122"/>
              <a:sym typeface="宋体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宋体" charset="-122"/>
              </a:rPr>
              <a:t>   边读边圈画出生字并读会，把句子</a:t>
            </a: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宋体" charset="-122"/>
              </a:rPr>
              <a:t>读通顺。学生自由读课文，用自己喜</a:t>
            </a: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宋体" charset="-122"/>
              </a:rPr>
              <a:t>欢的方法识记生字。</a:t>
            </a:r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3795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916113"/>
            <a:ext cx="1855787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7"/>
          <p:cNvPicPr>
            <a:picLocks noChangeAspect="1"/>
          </p:cNvPicPr>
          <p:nvPr/>
        </p:nvPicPr>
        <p:blipFill>
          <a:blip r:embed="rId2"/>
          <a:srcRect t="5179" b="5463"/>
          <a:stretch>
            <a:fillRect/>
          </a:stretch>
        </p:blipFill>
        <p:spPr bwMode="auto">
          <a:xfrm>
            <a:off x="2700338" y="5156200"/>
            <a:ext cx="1062037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图片 9"/>
          <p:cNvPicPr>
            <a:picLocks noChangeAspect="1"/>
          </p:cNvPicPr>
          <p:nvPr/>
        </p:nvPicPr>
        <p:blipFill>
          <a:blip r:embed="rId2"/>
          <a:srcRect t="5179" b="5463"/>
          <a:stretch>
            <a:fillRect/>
          </a:stretch>
        </p:blipFill>
        <p:spPr bwMode="auto">
          <a:xfrm>
            <a:off x="6227763" y="3140075"/>
            <a:ext cx="113665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图片 6"/>
          <p:cNvPicPr>
            <a:picLocks noChangeAspect="1"/>
          </p:cNvPicPr>
          <p:nvPr/>
        </p:nvPicPr>
        <p:blipFill>
          <a:blip r:embed="rId2"/>
          <a:srcRect t="5179" b="5463"/>
          <a:stretch>
            <a:fillRect/>
          </a:stretch>
        </p:blipFill>
        <p:spPr bwMode="auto">
          <a:xfrm>
            <a:off x="1476375" y="5084763"/>
            <a:ext cx="1073150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图片 4"/>
          <p:cNvPicPr>
            <a:picLocks noChangeAspect="1"/>
          </p:cNvPicPr>
          <p:nvPr/>
        </p:nvPicPr>
        <p:blipFill>
          <a:blip r:embed="rId2"/>
          <a:srcRect t="5179" b="5463"/>
          <a:stretch>
            <a:fillRect/>
          </a:stretch>
        </p:blipFill>
        <p:spPr bwMode="auto">
          <a:xfrm>
            <a:off x="4140200" y="3141663"/>
            <a:ext cx="1136650" cy="105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图片 1"/>
          <p:cNvPicPr>
            <a:picLocks noChangeAspect="1"/>
          </p:cNvPicPr>
          <p:nvPr/>
        </p:nvPicPr>
        <p:blipFill>
          <a:blip r:embed="rId2"/>
          <a:srcRect t="5179" b="5463"/>
          <a:stretch>
            <a:fillRect/>
          </a:stretch>
        </p:blipFill>
        <p:spPr bwMode="auto">
          <a:xfrm>
            <a:off x="1476375" y="3219450"/>
            <a:ext cx="10763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图片 8"/>
          <p:cNvPicPr>
            <a:picLocks noChangeAspect="1"/>
          </p:cNvPicPr>
          <p:nvPr/>
        </p:nvPicPr>
        <p:blipFill>
          <a:blip r:embed="rId2"/>
          <a:srcRect t="5179" b="5463"/>
          <a:stretch>
            <a:fillRect/>
          </a:stretch>
        </p:blipFill>
        <p:spPr bwMode="auto">
          <a:xfrm>
            <a:off x="6300788" y="5157788"/>
            <a:ext cx="1131887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矩形 2"/>
          <p:cNvSpPr>
            <a:spLocks noChangeArrowheads="1"/>
          </p:cNvSpPr>
          <p:nvPr/>
        </p:nvSpPr>
        <p:spPr bwMode="auto">
          <a:xfrm>
            <a:off x="466725" y="981075"/>
            <a:ext cx="292735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zh-CN" sz="3600" b="1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【生字认知】</a:t>
            </a:r>
            <a:endParaRPr lang="en-US" altLang="zh-CN" sz="3600" b="1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34824" name="图片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1268413"/>
            <a:ext cx="1508125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文本框 5"/>
          <p:cNvSpPr txBox="1">
            <a:spLocks noChangeArrowheads="1"/>
          </p:cNvSpPr>
          <p:nvPr/>
        </p:nvSpPr>
        <p:spPr bwMode="auto">
          <a:xfrm>
            <a:off x="1835150" y="3789363"/>
            <a:ext cx="287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Times New Roman" pitchFamily="18" charset="0"/>
              </a:rPr>
              <a:t>．</a:t>
            </a:r>
          </a:p>
        </p:txBody>
      </p:sp>
      <p:sp>
        <p:nvSpPr>
          <p:cNvPr id="34826" name="标题 14337"/>
          <p:cNvSpPr>
            <a:spLocks noGrp="1"/>
          </p:cNvSpPr>
          <p:nvPr/>
        </p:nvSpPr>
        <p:spPr bwMode="auto">
          <a:xfrm>
            <a:off x="1331913" y="1557338"/>
            <a:ext cx="5270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914400" indent="-914400">
              <a:buClr>
                <a:srgbClr val="000000"/>
              </a:buClr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你能读准下列加点字的音吗？</a:t>
            </a:r>
          </a:p>
        </p:txBody>
      </p:sp>
      <p:sp>
        <p:nvSpPr>
          <p:cNvPr id="34827" name="文本框 29703"/>
          <p:cNvSpPr txBox="1">
            <a:spLocks noChangeArrowheads="1"/>
          </p:cNvSpPr>
          <p:nvPr/>
        </p:nvSpPr>
        <p:spPr bwMode="auto">
          <a:xfrm>
            <a:off x="1258888" y="1341438"/>
            <a:ext cx="129698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6600">
              <a:latin typeface="Times New Roman" pitchFamily="18" charset="0"/>
              <a:ea typeface="楷体_GB2312"/>
              <a:cs typeface="楷体_GB2312"/>
            </a:endParaRPr>
          </a:p>
        </p:txBody>
      </p:sp>
      <p:sp>
        <p:nvSpPr>
          <p:cNvPr id="29705" name="文本框 29704"/>
          <p:cNvSpPr txBox="1">
            <a:spLocks noChangeArrowheads="1"/>
          </p:cNvSpPr>
          <p:nvPr/>
        </p:nvSpPr>
        <p:spPr bwMode="auto">
          <a:xfrm>
            <a:off x="1692275" y="2492375"/>
            <a:ext cx="1008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Century Gothic" pitchFamily="34" charset="0"/>
                <a:ea typeface="楷体_GB2312"/>
                <a:cs typeface="楷体_GB2312"/>
              </a:rPr>
              <a:t>zhu</a:t>
            </a:r>
            <a:r>
              <a:rPr lang="en-US" altLang="zh-CN" sz="3200">
                <a:latin typeface="Century Gothic" pitchFamily="34" charset="0"/>
                <a:ea typeface="楷体_GB2312"/>
                <a:cs typeface="Times New Roman" pitchFamily="18" charset="0"/>
              </a:rPr>
              <a:t>ì</a:t>
            </a:r>
          </a:p>
        </p:txBody>
      </p:sp>
      <p:sp>
        <p:nvSpPr>
          <p:cNvPr id="29707" name="文本框 29706"/>
          <p:cNvSpPr txBox="1">
            <a:spLocks noChangeArrowheads="1"/>
          </p:cNvSpPr>
          <p:nvPr/>
        </p:nvSpPr>
        <p:spPr bwMode="auto">
          <a:xfrm>
            <a:off x="4356100" y="2492375"/>
            <a:ext cx="1079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Century Gothic" pitchFamily="34" charset="0"/>
                <a:ea typeface="楷体_GB2312"/>
                <a:cs typeface="楷体_GB2312"/>
              </a:rPr>
              <a:t>zhī</a:t>
            </a:r>
          </a:p>
        </p:txBody>
      </p:sp>
      <p:sp>
        <p:nvSpPr>
          <p:cNvPr id="29709" name="文本框 29708"/>
          <p:cNvSpPr txBox="1">
            <a:spLocks noChangeArrowheads="1"/>
          </p:cNvSpPr>
          <p:nvPr/>
        </p:nvSpPr>
        <p:spPr bwMode="auto">
          <a:xfrm>
            <a:off x="1547813" y="4508500"/>
            <a:ext cx="1511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Century Gothic" pitchFamily="34" charset="0"/>
                <a:ea typeface="楷体_GB2312"/>
                <a:cs typeface="楷体_GB2312"/>
              </a:rPr>
              <a:t>jīng</a:t>
            </a:r>
          </a:p>
        </p:txBody>
      </p:sp>
      <p:sp>
        <p:nvSpPr>
          <p:cNvPr id="29710" name="文本框 29709"/>
          <p:cNvSpPr txBox="1">
            <a:spLocks noChangeArrowheads="1"/>
          </p:cNvSpPr>
          <p:nvPr/>
        </p:nvSpPr>
        <p:spPr bwMode="auto">
          <a:xfrm>
            <a:off x="2987675" y="4508500"/>
            <a:ext cx="15128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Century Gothic" pitchFamily="34" charset="0"/>
                <a:ea typeface="楷体_GB2312"/>
                <a:cs typeface="楷体_GB2312"/>
              </a:rPr>
              <a:t>j</a:t>
            </a:r>
            <a:r>
              <a:rPr lang="en-US" altLang="zh-CN" sz="3200">
                <a:latin typeface="Century Gothic" pitchFamily="34" charset="0"/>
                <a:ea typeface="楷体_GB2312"/>
                <a:cs typeface="Times New Roman" pitchFamily="18" charset="0"/>
              </a:rPr>
              <a:t>í</a:t>
            </a:r>
          </a:p>
        </p:txBody>
      </p:sp>
      <p:sp>
        <p:nvSpPr>
          <p:cNvPr id="29714" name="文本框 29713"/>
          <p:cNvSpPr txBox="1">
            <a:spLocks noChangeArrowheads="1"/>
          </p:cNvSpPr>
          <p:nvPr/>
        </p:nvSpPr>
        <p:spPr bwMode="auto">
          <a:xfrm>
            <a:off x="4787900" y="4508500"/>
            <a:ext cx="555625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Century Gothic" pitchFamily="34" charset="0"/>
                <a:ea typeface="楷体_GB2312"/>
                <a:cs typeface="楷体_GB2312"/>
              </a:rPr>
              <a:t>r</a:t>
            </a:r>
            <a:r>
              <a:rPr lang="en-US" altLang="zh-CN" sz="3200">
                <a:latin typeface="微软雅黑" pitchFamily="34" charset="-122"/>
                <a:ea typeface="楷体_GB2312"/>
                <a:cs typeface="微软雅黑" pitchFamily="34" charset="-122"/>
              </a:rPr>
              <a:t>ŭ</a:t>
            </a:r>
          </a:p>
        </p:txBody>
      </p:sp>
      <p:sp>
        <p:nvSpPr>
          <p:cNvPr id="34833" name="文本框 31"/>
          <p:cNvSpPr txBox="1">
            <a:spLocks noChangeArrowheads="1"/>
          </p:cNvSpPr>
          <p:nvPr/>
        </p:nvSpPr>
        <p:spPr bwMode="auto">
          <a:xfrm>
            <a:off x="4500563" y="3789363"/>
            <a:ext cx="287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Times New Roman" pitchFamily="18" charset="0"/>
              </a:rPr>
              <a:t>．</a:t>
            </a:r>
          </a:p>
        </p:txBody>
      </p:sp>
      <p:sp>
        <p:nvSpPr>
          <p:cNvPr id="34834" name="文本框 32"/>
          <p:cNvSpPr txBox="1">
            <a:spLocks noChangeArrowheads="1"/>
          </p:cNvSpPr>
          <p:nvPr/>
        </p:nvSpPr>
        <p:spPr bwMode="auto">
          <a:xfrm>
            <a:off x="1835150" y="5805488"/>
            <a:ext cx="287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Times New Roman" pitchFamily="18" charset="0"/>
              </a:rPr>
              <a:t>．</a:t>
            </a:r>
          </a:p>
        </p:txBody>
      </p:sp>
      <p:sp>
        <p:nvSpPr>
          <p:cNvPr id="34835" name="文本框 33"/>
          <p:cNvSpPr txBox="1">
            <a:spLocks noChangeArrowheads="1"/>
          </p:cNvSpPr>
          <p:nvPr/>
        </p:nvSpPr>
        <p:spPr bwMode="auto">
          <a:xfrm>
            <a:off x="2987675" y="5805488"/>
            <a:ext cx="287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Times New Roman" pitchFamily="18" charset="0"/>
              </a:rPr>
              <a:t>．</a:t>
            </a:r>
          </a:p>
        </p:txBody>
      </p:sp>
      <p:sp>
        <p:nvSpPr>
          <p:cNvPr id="34836" name="文本框 34"/>
          <p:cNvSpPr txBox="1">
            <a:spLocks noChangeArrowheads="1"/>
          </p:cNvSpPr>
          <p:nvPr/>
        </p:nvSpPr>
        <p:spPr bwMode="auto">
          <a:xfrm>
            <a:off x="6659563" y="5805488"/>
            <a:ext cx="287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Times New Roman" pitchFamily="18" charset="0"/>
              </a:rPr>
              <a:t>．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443663" y="2492375"/>
            <a:ext cx="1079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Century Gothic" pitchFamily="34" charset="0"/>
                <a:ea typeface="楷体_GB2312"/>
                <a:cs typeface="楷体_GB2312"/>
              </a:rPr>
              <a:t>m</a:t>
            </a:r>
            <a:r>
              <a:rPr lang="en-US" altLang="zh-CN" sz="3200">
                <a:latin typeface="Century Gothic" pitchFamily="34" charset="0"/>
                <a:ea typeface="楷体_GB2312"/>
                <a:cs typeface="Times New Roman" pitchFamily="18" charset="0"/>
              </a:rPr>
              <a:t>ì</a:t>
            </a:r>
          </a:p>
        </p:txBody>
      </p:sp>
      <p:sp>
        <p:nvSpPr>
          <p:cNvPr id="34838" name="文本框 11"/>
          <p:cNvSpPr txBox="1">
            <a:spLocks noChangeArrowheads="1"/>
          </p:cNvSpPr>
          <p:nvPr/>
        </p:nvSpPr>
        <p:spPr bwMode="auto">
          <a:xfrm>
            <a:off x="6659563" y="3860800"/>
            <a:ext cx="287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Times New Roman" pitchFamily="18" charset="0"/>
              </a:rPr>
              <a:t>．</a:t>
            </a:r>
          </a:p>
        </p:txBody>
      </p:sp>
      <p:sp>
        <p:nvSpPr>
          <p:cNvPr id="34839" name="文本框 12"/>
          <p:cNvSpPr txBox="1">
            <a:spLocks noChangeArrowheads="1"/>
          </p:cNvSpPr>
          <p:nvPr/>
        </p:nvSpPr>
        <p:spPr bwMode="auto">
          <a:xfrm>
            <a:off x="4932363" y="5732463"/>
            <a:ext cx="287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  <a:latin typeface="Times New Roman" pitchFamily="18" charset="0"/>
              </a:rPr>
              <a:t>．</a:t>
            </a:r>
          </a:p>
        </p:txBody>
      </p:sp>
      <p:pic>
        <p:nvPicPr>
          <p:cNvPr id="34840" name="图片 13"/>
          <p:cNvPicPr>
            <a:picLocks noChangeAspect="1"/>
          </p:cNvPicPr>
          <p:nvPr/>
        </p:nvPicPr>
        <p:blipFill>
          <a:blip r:embed="rId2"/>
          <a:srcRect t="5179" b="5463"/>
          <a:stretch>
            <a:fillRect/>
          </a:stretch>
        </p:blipFill>
        <p:spPr bwMode="auto">
          <a:xfrm>
            <a:off x="4572000" y="5084763"/>
            <a:ext cx="113665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6588125" y="4508500"/>
            <a:ext cx="5127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200">
                <a:latin typeface="Century Gothic" pitchFamily="34" charset="0"/>
                <a:ea typeface="楷体_GB2312"/>
                <a:cs typeface="微软雅黑" pitchFamily="34" charset="-122"/>
              </a:rPr>
              <a:t>fá</a:t>
            </a:r>
          </a:p>
        </p:txBody>
      </p:sp>
      <p:sp>
        <p:nvSpPr>
          <p:cNvPr id="29702" name="文本框 29701"/>
          <p:cNvSpPr txBox="1">
            <a:spLocks noChangeArrowheads="1"/>
          </p:cNvSpPr>
          <p:nvPr/>
        </p:nvSpPr>
        <p:spPr bwMode="auto">
          <a:xfrm>
            <a:off x="1476375" y="3213100"/>
            <a:ext cx="6623050" cy="382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4400">
                <a:latin typeface="微软雅黑" pitchFamily="34" charset="-122"/>
                <a:ea typeface="微软雅黑" pitchFamily="34" charset="-122"/>
              </a:rPr>
              <a:t>缀             汁         觅               </a:t>
            </a:r>
          </a:p>
          <a:p>
            <a:pPr>
              <a:spcBef>
                <a:spcPct val="50000"/>
              </a:spcBef>
            </a:pPr>
            <a:endParaRPr lang="zh-CN" altLang="en-US" sz="4400">
              <a:latin typeface="微软雅黑" pitchFamily="34" charset="-122"/>
              <a:ea typeface="微软雅黑" pitchFamily="34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400">
                <a:latin typeface="微软雅黑" pitchFamily="34" charset="-122"/>
                <a:ea typeface="微软雅黑" pitchFamily="34" charset="-122"/>
              </a:rPr>
              <a:t> 荆    棘        辱       伐</a:t>
            </a:r>
          </a:p>
          <a:p>
            <a:pPr>
              <a:spcBef>
                <a:spcPct val="50000"/>
              </a:spcBef>
            </a:pPr>
            <a:r>
              <a:rPr lang="zh-CN" altLang="en-US" sz="4400">
                <a:latin typeface="微软雅黑" pitchFamily="34" charset="-122"/>
                <a:ea typeface="微软雅黑" pitchFamily="34" charset="-122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970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/>
      <p:bldP spid="29707" grpId="0"/>
      <p:bldP spid="29709" grpId="0"/>
      <p:bldP spid="29710" grpId="0"/>
      <p:bldP spid="29714" grpId="0"/>
      <p:bldP spid="11" grpId="0"/>
      <p:bldP spid="15" grpId="0"/>
      <p:bldP spid="29702" grpId="0"/>
      <p:bldP spid="29702" grpId="1"/>
    </p:bldLst>
  </p:timing>
</p:sld>
</file>

<file path=ppt/theme/theme1.xml><?xml version="1.0" encoding="utf-8"?>
<a:theme xmlns:a="http://schemas.openxmlformats.org/drawingml/2006/main" name="21世纪教育网精品课件模板">
  <a:themeElements>
    <a:clrScheme name="21世纪教育网精品课件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1世纪教育网精品课件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1世纪教育网精品课件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1世纪教育网精品课件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1世纪教育网精品课件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模板2</Template>
  <TotalTime>0</TotalTime>
  <Words>1116</Words>
  <Application>WPS 演示</Application>
  <PresentationFormat>全屏显示(4:3)</PresentationFormat>
  <Paragraphs>139</Paragraphs>
  <Slides>24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演示文稿设计模板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Calibri</vt:lpstr>
      <vt:lpstr>微软雅黑</vt:lpstr>
      <vt:lpstr>+mn-ea</vt:lpstr>
      <vt:lpstr>黑体</vt:lpstr>
      <vt:lpstr>Times New Roman</vt:lpstr>
      <vt:lpstr>楷体_GB2312</vt:lpstr>
      <vt:lpstr>Century Gothic</vt:lpstr>
      <vt:lpstr>Wingdings</vt:lpstr>
      <vt:lpstr>21世纪教育网精品课件模板</vt:lpstr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User</cp:lastModifiedBy>
  <cp:revision>27</cp:revision>
  <dcterms:created xsi:type="dcterms:W3CDTF">2016-06-22T11:48:00Z</dcterms:created>
  <dcterms:modified xsi:type="dcterms:W3CDTF">2017-10-26T10:28:34Z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