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CDE12-581B-463A-A860-01C884671DF8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5BCC0-D59D-4E51-BF89-269AF88943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6052A0-2312-447F-9D03-8AB5CF885565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C375373-6AE6-437F-852D-9A77EAE76BA4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455643-E813-4ED7-AE77-DF0FC7CE0855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D3A7B3-DE47-49A2-B039-B7E36D427D4A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5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83756D-5275-44C3-9117-064BF65CA060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7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39D3D0-9022-46C8-A7A6-25DD12614BD5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10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BF8EFB-B831-466B-A448-31A8F4B5F7DC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11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  整数四则混合运算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3960812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2500" y="1844675"/>
            <a:ext cx="5402263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 </a:t>
            </a:r>
            <a:r>
              <a:rPr kumimoji="1" lang="zh-CN" altLang="en-US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不含括号的混合运算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ChangeArrowheads="1"/>
          </p:cNvSpPr>
          <p:nvPr/>
        </p:nvSpPr>
        <p:spPr bwMode="auto">
          <a:xfrm>
            <a:off x="1116013" y="1341438"/>
            <a:ext cx="7038975" cy="8572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800">
                <a:solidFill>
                  <a:srgbClr val="3333CC"/>
                </a:solidFill>
                <a:latin typeface="华文新魏" pitchFamily="2" charset="-122"/>
              </a:rPr>
              <a:t>兵兵家的人均居住面积比乐乐家大多少？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916113"/>
            <a:ext cx="84597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395288" y="2492375"/>
            <a:ext cx="27066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</a:rPr>
              <a:t>我家有</a:t>
            </a:r>
            <a:r>
              <a:rPr lang="en-US" altLang="zh-CN" sz="2800">
                <a:latin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</a:rPr>
              <a:t>口人，居住面积是</a:t>
            </a:r>
            <a:r>
              <a:rPr lang="en-US" altLang="zh-CN" sz="2800">
                <a:latin typeface="华文新魏" pitchFamily="2" charset="-122"/>
              </a:rPr>
              <a:t>72</a:t>
            </a:r>
          </a:p>
          <a:p>
            <a:r>
              <a:rPr lang="zh-CN" altLang="en-US" sz="2800">
                <a:latin typeface="华文新魏" pitchFamily="2" charset="-122"/>
              </a:rPr>
              <a:t>平方米。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6300788" y="2349500"/>
            <a:ext cx="26781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</a:rPr>
              <a:t>我家有</a:t>
            </a:r>
            <a:r>
              <a:rPr lang="en-US" altLang="zh-CN" sz="2800">
                <a:latin typeface="华文新魏" pitchFamily="2" charset="-122"/>
              </a:rPr>
              <a:t>5</a:t>
            </a:r>
            <a:r>
              <a:rPr lang="zh-CN" altLang="en-US" sz="2800">
                <a:latin typeface="华文新魏" pitchFamily="2" charset="-122"/>
              </a:rPr>
              <a:t>口人，居住面积是</a:t>
            </a:r>
            <a:r>
              <a:rPr lang="en-US" altLang="zh-CN" sz="2800">
                <a:latin typeface="华文新魏" pitchFamily="2" charset="-122"/>
              </a:rPr>
              <a:t>85</a:t>
            </a:r>
          </a:p>
          <a:p>
            <a:r>
              <a:rPr lang="zh-CN" altLang="en-US" sz="2800">
                <a:latin typeface="华文新魏" pitchFamily="2" charset="-122"/>
              </a:rPr>
              <a:t>平方米。</a:t>
            </a:r>
          </a:p>
        </p:txBody>
      </p:sp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3286125" y="3716338"/>
            <a:ext cx="928688" cy="457200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</a:rPr>
              <a:t>兵兵</a:t>
            </a:r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5429250" y="3716338"/>
            <a:ext cx="1071563" cy="457200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</a:rPr>
              <a:t>乐乐</a:t>
            </a: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2627313" y="1484313"/>
            <a:ext cx="2160587" cy="5048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2843213" y="4365625"/>
            <a:ext cx="42497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    72÷3</a:t>
            </a:r>
            <a:r>
              <a:rPr lang="zh-CN" altLang="en-US" sz="2400">
                <a:latin typeface="华文新魏" pitchFamily="2" charset="-122"/>
              </a:rPr>
              <a:t>－</a:t>
            </a:r>
            <a:r>
              <a:rPr lang="en-US" altLang="zh-CN" sz="2400">
                <a:latin typeface="华文新魏" pitchFamily="2" charset="-122"/>
              </a:rPr>
              <a:t>85÷5</a:t>
            </a:r>
          </a:p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</a:rPr>
              <a:t>＝</a:t>
            </a:r>
            <a:r>
              <a:rPr lang="en-US" altLang="zh-CN" sz="2400">
                <a:latin typeface="华文新魏" pitchFamily="2" charset="-122"/>
              </a:rPr>
              <a:t>24</a:t>
            </a:r>
            <a:r>
              <a:rPr lang="zh-CN" altLang="en-US" sz="2400">
                <a:latin typeface="华文新魏" pitchFamily="2" charset="-122"/>
              </a:rPr>
              <a:t>－</a:t>
            </a:r>
            <a:r>
              <a:rPr lang="en-US" altLang="zh-CN" sz="2400">
                <a:latin typeface="华文新魏" pitchFamily="2" charset="-122"/>
              </a:rPr>
              <a:t>17</a:t>
            </a:r>
          </a:p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</a:rPr>
              <a:t>＝</a:t>
            </a:r>
            <a:r>
              <a:rPr lang="en-US" altLang="zh-CN" sz="2400">
                <a:latin typeface="华文新魏" pitchFamily="2" charset="-122"/>
              </a:rPr>
              <a:t>7</a:t>
            </a:r>
            <a:r>
              <a:rPr lang="zh-CN" altLang="en-US" sz="2400">
                <a:latin typeface="华文新魏" pitchFamily="2" charset="-122"/>
              </a:rPr>
              <a:t>（平方米）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 flipV="1">
            <a:off x="3276600" y="4797425"/>
            <a:ext cx="1944688" cy="71438"/>
            <a:chOff x="1584" y="1872"/>
            <a:chExt cx="1728" cy="0"/>
          </a:xfrm>
        </p:grpSpPr>
        <p:sp>
          <p:nvSpPr>
            <p:cNvPr id="11279" name="Line 13"/>
            <p:cNvSpPr>
              <a:spLocks noChangeShapeType="1"/>
            </p:cNvSpPr>
            <p:nvPr/>
          </p:nvSpPr>
          <p:spPr bwMode="auto">
            <a:xfrm>
              <a:off x="1584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Line 14"/>
            <p:cNvSpPr>
              <a:spLocks noChangeShapeType="1"/>
            </p:cNvSpPr>
            <p:nvPr/>
          </p:nvSpPr>
          <p:spPr bwMode="auto">
            <a:xfrm>
              <a:off x="2640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2124075" y="5911850"/>
            <a:ext cx="5903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华文新魏" pitchFamily="2" charset="-122"/>
              </a:rPr>
              <a:t>答：兵兵家的人均居住面积比乐乐家大</a:t>
            </a:r>
            <a:r>
              <a:rPr lang="en-US" altLang="zh-CN">
                <a:latin typeface="华文新魏" pitchFamily="2" charset="-122"/>
              </a:rPr>
              <a:t>7</a:t>
            </a:r>
            <a:r>
              <a:rPr lang="zh-CN" altLang="en-US">
                <a:latin typeface="华文新魏" pitchFamily="2" charset="-122"/>
              </a:rPr>
              <a:t>平方米。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232025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 animBg="1"/>
      <p:bldP spid="56331" grpId="0"/>
      <p:bldP spid="563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116013" y="2349500"/>
            <a:ext cx="7056437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</a:rPr>
              <a:t>（</a:t>
            </a:r>
            <a:r>
              <a:rPr lang="en-US" altLang="zh-CN" sz="2800" b="1">
                <a:latin typeface="华文新魏" pitchFamily="2" charset="-122"/>
              </a:rPr>
              <a:t>1</a:t>
            </a:r>
            <a:r>
              <a:rPr lang="zh-CN" altLang="en-US" sz="2800" b="1">
                <a:latin typeface="华文新魏" pitchFamily="2" charset="-122"/>
              </a:rPr>
              <a:t>）</a:t>
            </a:r>
            <a:r>
              <a:rPr lang="en-US" altLang="zh-CN" sz="2800" b="1">
                <a:latin typeface="华文新魏" pitchFamily="2" charset="-122"/>
              </a:rPr>
              <a:t>12×5=60  72÷3=24  60-24=36</a:t>
            </a:r>
          </a:p>
          <a:p>
            <a:endParaRPr lang="zh-CN" altLang="en-US" sz="2800" b="1">
              <a:latin typeface="华文新魏" pitchFamily="2" charset="-122"/>
            </a:endParaRPr>
          </a:p>
          <a:p>
            <a:r>
              <a:rPr lang="zh-CN" altLang="en-US" sz="2800" b="1">
                <a:latin typeface="华文新魏" pitchFamily="2" charset="-122"/>
              </a:rPr>
              <a:t>综合算式：</a:t>
            </a:r>
            <a:r>
              <a:rPr lang="zh-CN" altLang="en-US" sz="2800" b="1" u="sng">
                <a:latin typeface="华文新魏" pitchFamily="2" charset="-122"/>
              </a:rPr>
              <a:t>   </a:t>
            </a:r>
            <a:endParaRPr lang="en-US" altLang="zh-CN" sz="2800" b="1" u="sng">
              <a:latin typeface="华文新魏" pitchFamily="2" charset="-122"/>
            </a:endParaRPr>
          </a:p>
          <a:p>
            <a:endParaRPr lang="en-US" altLang="zh-CN" sz="2800" u="sng">
              <a:latin typeface="华文新魏" pitchFamily="2" charset="-122"/>
            </a:endParaRPr>
          </a:p>
          <a:p>
            <a:r>
              <a:rPr lang="zh-CN" altLang="en-US" sz="2800" b="1">
                <a:latin typeface="华文新魏" pitchFamily="2" charset="-122"/>
              </a:rPr>
              <a:t>（</a:t>
            </a:r>
            <a:r>
              <a:rPr lang="en-US" altLang="zh-CN" sz="2800" b="1">
                <a:latin typeface="华文新魏" pitchFamily="2" charset="-122"/>
              </a:rPr>
              <a:t>2</a:t>
            </a:r>
            <a:r>
              <a:rPr lang="zh-CN" altLang="en-US" sz="2800" b="1">
                <a:latin typeface="华文新魏" pitchFamily="2" charset="-122"/>
              </a:rPr>
              <a:t>）</a:t>
            </a:r>
            <a:r>
              <a:rPr lang="en-US" altLang="zh-CN" sz="2800" b="1">
                <a:latin typeface="华文新魏" pitchFamily="2" charset="-122"/>
              </a:rPr>
              <a:t>96÷8=12  30+12=42  42-18=24</a:t>
            </a:r>
          </a:p>
          <a:p>
            <a:endParaRPr lang="zh-CN" altLang="en-US" sz="2800" b="1">
              <a:latin typeface="华文新魏" pitchFamily="2" charset="-122"/>
            </a:endParaRPr>
          </a:p>
          <a:p>
            <a:r>
              <a:rPr lang="zh-CN" altLang="en-US" sz="2800" b="1">
                <a:latin typeface="华文新魏" pitchFamily="2" charset="-122"/>
              </a:rPr>
              <a:t>综合算式：</a:t>
            </a:r>
            <a:r>
              <a:rPr lang="en-US" altLang="zh-CN" sz="2800">
                <a:latin typeface="华文新魏" pitchFamily="2" charset="-122"/>
              </a:rPr>
              <a:t>  </a:t>
            </a:r>
            <a:endParaRPr lang="zh-CN" altLang="en-US" sz="2800">
              <a:latin typeface="华文新魏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987675" y="3213100"/>
            <a:ext cx="3214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12×5</a:t>
            </a:r>
            <a:r>
              <a:rPr lang="en-US" altLang="zh-CN" sz="2800" b="1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-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72÷3</a:t>
            </a:r>
            <a:endParaRPr lang="zh-CN" altLang="en-US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87675" y="4941888"/>
            <a:ext cx="3571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30+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96÷8</a:t>
            </a:r>
            <a:r>
              <a:rPr lang="en-US" altLang="zh-CN" sz="28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-18</a:t>
            </a:r>
            <a:endParaRPr lang="zh-CN" altLang="en-US" sz="2800" b="1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1116013" y="2636838"/>
            <a:ext cx="7127875" cy="1739900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hlink"/>
                </a:solidFill>
              </a:rPr>
              <a:t>      在</a:t>
            </a:r>
            <a:r>
              <a:rPr lang="zh-CN" altLang="en-US" sz="3600" b="1"/>
              <a:t>没有括号的</a:t>
            </a:r>
            <a:r>
              <a:rPr lang="zh-CN" altLang="en-US" sz="3600" b="1">
                <a:solidFill>
                  <a:schemeClr val="hlink"/>
                </a:solidFill>
              </a:rPr>
              <a:t>算式里有乘、除法和加、减法，应</a:t>
            </a:r>
            <a:r>
              <a:rPr lang="zh-CN" altLang="en-US" sz="3600" b="1">
                <a:solidFill>
                  <a:srgbClr val="FF0000"/>
                </a:solidFill>
              </a:rPr>
              <a:t>先算乘、除法</a:t>
            </a:r>
            <a:r>
              <a:rPr lang="zh-CN" altLang="en-US" sz="3600" b="1">
                <a:solidFill>
                  <a:schemeClr val="hlink"/>
                </a:solidFill>
              </a:rPr>
              <a:t>，</a:t>
            </a:r>
            <a:r>
              <a:rPr lang="zh-CN" altLang="en-US" sz="3600" b="1">
                <a:solidFill>
                  <a:schemeClr val="folHlink"/>
                </a:solidFill>
              </a:rPr>
              <a:t>再算加、减法</a:t>
            </a:r>
            <a:r>
              <a:rPr lang="zh-CN" altLang="en-US" sz="3600" b="1">
                <a:solidFill>
                  <a:schemeClr val="hlink"/>
                </a:solidFill>
              </a:rPr>
              <a:t>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noProof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学习目标</a:t>
              </a:r>
            </a:p>
          </p:txBody>
        </p:sp>
      </p:grp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755650" y="3068638"/>
            <a:ext cx="773906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2.</a:t>
            </a:r>
            <a:r>
              <a:rPr lang="zh-CN" altLang="en-US" sz="2800">
                <a:latin typeface="华文新魏" pitchFamily="2" charset="-122"/>
              </a:rPr>
              <a:t>通过适当的练习，使学生及时巩固新学的运算顺序，并让学生列综合算式解决一些简单的实际问题，以进一步理解相应的运算顺序。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84213" y="1844675"/>
            <a:ext cx="78787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</a:rPr>
              <a:t>⒈让学生初步理解综合算式的含义，掌握含有乘法和加、减法混合运算的顺序。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55650" y="4724400"/>
            <a:ext cx="7632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3.</a:t>
            </a:r>
            <a:r>
              <a:rPr lang="zh-CN" altLang="en-US" sz="2800">
                <a:latin typeface="华文新魏" pitchFamily="2" charset="-122"/>
              </a:rPr>
              <a:t>提高学生的计算能力、应用数学知识解决问题的能力。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  <p:bldP spid="163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复习导入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2860675" y="1274763"/>
            <a:ext cx="6248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</a:rPr>
              <a:t>（</a:t>
            </a:r>
            <a:r>
              <a:rPr lang="en-US" altLang="zh-CN" sz="2800" b="1">
                <a:latin typeface="华文新魏" pitchFamily="2" charset="-122"/>
              </a:rPr>
              <a:t>1</a:t>
            </a:r>
            <a:r>
              <a:rPr lang="zh-CN" altLang="en-US" sz="2800" b="1">
                <a:latin typeface="华文新魏" pitchFamily="2" charset="-122"/>
              </a:rPr>
              <a:t>）</a:t>
            </a:r>
            <a:r>
              <a:rPr lang="en-US" altLang="zh-CN" sz="2800" b="1">
                <a:latin typeface="华文新魏" pitchFamily="2" charset="-122"/>
              </a:rPr>
              <a:t>240</a:t>
            </a:r>
            <a:r>
              <a:rPr lang="zh-CN" altLang="en-US" sz="2800" b="1">
                <a:latin typeface="华文新魏" pitchFamily="2" charset="-122"/>
              </a:rPr>
              <a:t>－</a:t>
            </a:r>
            <a:r>
              <a:rPr lang="en-US" altLang="zh-CN" sz="2800" b="1">
                <a:latin typeface="华文新魏" pitchFamily="2" charset="-122"/>
              </a:rPr>
              <a:t>65</a:t>
            </a:r>
            <a:r>
              <a:rPr lang="zh-CN" altLang="en-US" sz="2800" b="1">
                <a:latin typeface="华文新魏" pitchFamily="2" charset="-122"/>
              </a:rPr>
              <a:t>＋</a:t>
            </a:r>
            <a:r>
              <a:rPr lang="en-US" altLang="zh-CN" sz="2800" b="1">
                <a:latin typeface="华文新魏" pitchFamily="2" charset="-122"/>
              </a:rPr>
              <a:t>120</a:t>
            </a:r>
            <a:endParaRPr lang="zh-CN" altLang="en-US" sz="2800" b="1">
              <a:latin typeface="华文新魏" pitchFamily="2" charset="-122"/>
            </a:endParaRPr>
          </a:p>
        </p:txBody>
      </p:sp>
      <p:sp>
        <p:nvSpPr>
          <p:cNvPr id="4101" name="Text Box 19"/>
          <p:cNvSpPr txBox="1">
            <a:spLocks noChangeArrowheads="1"/>
          </p:cNvSpPr>
          <p:nvPr/>
        </p:nvSpPr>
        <p:spPr bwMode="auto">
          <a:xfrm>
            <a:off x="2917825" y="3860800"/>
            <a:ext cx="381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</a:rPr>
              <a:t>（</a:t>
            </a:r>
            <a:r>
              <a:rPr lang="en-US" altLang="zh-CN" sz="2800" b="1">
                <a:latin typeface="华文新魏" pitchFamily="2" charset="-122"/>
              </a:rPr>
              <a:t>2</a:t>
            </a:r>
            <a:r>
              <a:rPr lang="zh-CN" altLang="en-US" sz="2800" b="1">
                <a:latin typeface="华文新魏" pitchFamily="2" charset="-122"/>
              </a:rPr>
              <a:t>）</a:t>
            </a:r>
            <a:r>
              <a:rPr lang="en-US" altLang="zh-CN" sz="2800" b="1">
                <a:latin typeface="华文新魏" pitchFamily="2" charset="-122"/>
              </a:rPr>
              <a:t>36</a:t>
            </a:r>
            <a:r>
              <a:rPr lang="zh-CN" altLang="en-US" sz="2800" b="1">
                <a:latin typeface="华文新魏" pitchFamily="2" charset="-122"/>
              </a:rPr>
              <a:t>－</a:t>
            </a:r>
            <a:r>
              <a:rPr lang="en-US" altLang="zh-CN" sz="2800" b="1">
                <a:latin typeface="华文新魏" pitchFamily="2" charset="-122"/>
              </a:rPr>
              <a:t>120÷6</a:t>
            </a:r>
            <a:r>
              <a:rPr lang="en-US" altLang="zh-CN" sz="2800">
                <a:latin typeface="华文新魏" pitchFamily="2" charset="-122"/>
              </a:rPr>
              <a:t> </a:t>
            </a:r>
            <a:endParaRPr lang="zh-CN" altLang="en-US" sz="2800">
              <a:latin typeface="华文新魏" pitchFamily="2" charset="-122"/>
            </a:endParaRPr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3924300" y="1700213"/>
            <a:ext cx="12239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4714875" y="4292600"/>
            <a:ext cx="11525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636963" y="1989138"/>
            <a:ext cx="28082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</a:rPr>
              <a:t>＝</a:t>
            </a:r>
            <a:r>
              <a:rPr lang="en-US" altLang="zh-CN" sz="2800" b="1">
                <a:latin typeface="华文新魏" pitchFamily="2" charset="-122"/>
              </a:rPr>
              <a:t>175</a:t>
            </a:r>
            <a:r>
              <a:rPr lang="zh-CN" altLang="en-US" sz="2800" b="1">
                <a:latin typeface="华文新魏" pitchFamily="2" charset="-122"/>
              </a:rPr>
              <a:t>＋</a:t>
            </a:r>
            <a:r>
              <a:rPr lang="en-US" altLang="zh-CN" sz="2800" b="1">
                <a:latin typeface="华文新魏" pitchFamily="2" charset="-122"/>
              </a:rPr>
              <a:t>120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</a:rPr>
              <a:t>＝</a:t>
            </a:r>
            <a:r>
              <a:rPr lang="en-US" altLang="zh-CN" sz="2800" b="1">
                <a:latin typeface="华文新魏" pitchFamily="2" charset="-122"/>
              </a:rPr>
              <a:t>295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3636963" y="4581525"/>
            <a:ext cx="3455987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</a:rPr>
              <a:t>＝</a:t>
            </a:r>
            <a:r>
              <a:rPr lang="en-US" altLang="zh-CN" sz="2800" b="1">
                <a:latin typeface="华文新魏" pitchFamily="2" charset="-122"/>
              </a:rPr>
              <a:t>36 </a:t>
            </a:r>
            <a:r>
              <a:rPr lang="zh-CN" altLang="en-US" sz="2800" b="1">
                <a:latin typeface="华文新魏" pitchFamily="2" charset="-122"/>
              </a:rPr>
              <a:t>－</a:t>
            </a:r>
            <a:r>
              <a:rPr lang="en-US" altLang="zh-CN" sz="2800">
                <a:latin typeface="华文新魏" pitchFamily="2" charset="-122"/>
              </a:rPr>
              <a:t> </a:t>
            </a:r>
            <a:r>
              <a:rPr lang="en-US" altLang="zh-CN" sz="2800" b="1">
                <a:latin typeface="华文新魏" pitchFamily="2" charset="-122"/>
              </a:rPr>
              <a:t>20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华文新魏" pitchFamily="2" charset="-122"/>
              </a:rPr>
              <a:t>＝</a:t>
            </a:r>
            <a:r>
              <a:rPr lang="en-US" altLang="zh-CN" sz="2800" b="1">
                <a:latin typeface="华文新魏" pitchFamily="2" charset="-122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 animBg="1"/>
      <p:bldP spid="18453" grpId="0" animBg="1"/>
      <p:bldP spid="18454" grpId="0"/>
      <p:bldP spid="184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684213" y="3933825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97051D"/>
                </a:solidFill>
                <a:latin typeface="华文新魏" pitchFamily="2" charset="-122"/>
              </a:rPr>
              <a:t>3</a:t>
            </a:r>
            <a:r>
              <a:rPr lang="zh-CN" altLang="en-US" sz="2400" b="1">
                <a:solidFill>
                  <a:srgbClr val="97051D"/>
                </a:solidFill>
                <a:latin typeface="华文新魏" pitchFamily="2" charset="-122"/>
              </a:rPr>
              <a:t>副中国象棋的价钱</a:t>
            </a:r>
            <a:r>
              <a:rPr lang="en-US" altLang="zh-CN" sz="2400" b="1">
                <a:solidFill>
                  <a:srgbClr val="97051D"/>
                </a:solidFill>
                <a:latin typeface="华文新魏" pitchFamily="2" charset="-122"/>
              </a:rPr>
              <a:t>+4</a:t>
            </a:r>
            <a:r>
              <a:rPr lang="zh-CN" altLang="en-US" sz="2400" b="1">
                <a:solidFill>
                  <a:srgbClr val="97051D"/>
                </a:solidFill>
                <a:latin typeface="华文新魏" pitchFamily="2" charset="-122"/>
              </a:rPr>
              <a:t>副围棋的价钱</a:t>
            </a:r>
            <a:r>
              <a:rPr lang="en-US" altLang="zh-CN" sz="2400" b="1">
                <a:solidFill>
                  <a:srgbClr val="97051D"/>
                </a:solidFill>
                <a:latin typeface="华文新魏" pitchFamily="2" charset="-122"/>
              </a:rPr>
              <a:t>=</a:t>
            </a:r>
            <a:r>
              <a:rPr lang="zh-CN" altLang="en-US" sz="2400" b="1">
                <a:solidFill>
                  <a:srgbClr val="97051D"/>
                </a:solidFill>
                <a:latin typeface="华文新魏" pitchFamily="2" charset="-122"/>
              </a:rPr>
              <a:t>一共要付的价钱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2700338" y="4508500"/>
            <a:ext cx="358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华文新魏" pitchFamily="2" charset="-122"/>
              </a:rPr>
              <a:t>12×3</a:t>
            </a:r>
            <a:r>
              <a:rPr lang="zh-CN" altLang="en-US" sz="2400">
                <a:latin typeface="华文新魏" pitchFamily="2" charset="-122"/>
              </a:rPr>
              <a:t>＝</a:t>
            </a:r>
            <a:r>
              <a:rPr lang="en-US" altLang="zh-CN" sz="2400">
                <a:latin typeface="华文新魏" pitchFamily="2" charset="-122"/>
              </a:rPr>
              <a:t>36</a:t>
            </a:r>
            <a:r>
              <a:rPr lang="zh-CN" altLang="en-US" sz="2400">
                <a:latin typeface="华文新魏" pitchFamily="2" charset="-122"/>
              </a:rPr>
              <a:t>（元）</a:t>
            </a:r>
          </a:p>
          <a:p>
            <a:r>
              <a:rPr lang="en-US" altLang="zh-CN" sz="2400">
                <a:latin typeface="华文新魏" pitchFamily="2" charset="-122"/>
              </a:rPr>
              <a:t>15×4</a:t>
            </a:r>
            <a:r>
              <a:rPr lang="zh-CN" altLang="en-US" sz="2400">
                <a:latin typeface="华文新魏" pitchFamily="2" charset="-122"/>
              </a:rPr>
              <a:t>＝</a:t>
            </a:r>
            <a:r>
              <a:rPr lang="en-US" altLang="zh-CN" sz="2400">
                <a:latin typeface="华文新魏" pitchFamily="2" charset="-122"/>
              </a:rPr>
              <a:t>60</a:t>
            </a:r>
            <a:r>
              <a:rPr lang="zh-CN" altLang="en-US" sz="2400">
                <a:latin typeface="华文新魏" pitchFamily="2" charset="-122"/>
              </a:rPr>
              <a:t>（元）</a:t>
            </a:r>
          </a:p>
          <a:p>
            <a:r>
              <a:rPr lang="en-US" altLang="zh-CN" sz="2400">
                <a:latin typeface="华文新魏" pitchFamily="2" charset="-122"/>
              </a:rPr>
              <a:t>36</a:t>
            </a:r>
            <a:r>
              <a:rPr lang="zh-CN" altLang="en-US" sz="2400">
                <a:latin typeface="华文新魏" pitchFamily="2" charset="-122"/>
              </a:rPr>
              <a:t>＋</a:t>
            </a:r>
            <a:r>
              <a:rPr lang="en-US" altLang="zh-CN" sz="2400">
                <a:latin typeface="华文新魏" pitchFamily="2" charset="-122"/>
              </a:rPr>
              <a:t>60</a:t>
            </a:r>
            <a:r>
              <a:rPr lang="zh-CN" altLang="en-US" sz="2400">
                <a:latin typeface="华文新魏" pitchFamily="2" charset="-122"/>
              </a:rPr>
              <a:t>＝</a:t>
            </a:r>
            <a:r>
              <a:rPr lang="en-US" altLang="zh-CN" sz="2400">
                <a:latin typeface="华文新魏" pitchFamily="2" charset="-122"/>
              </a:rPr>
              <a:t>96</a:t>
            </a:r>
            <a:r>
              <a:rPr lang="zh-CN" altLang="en-US" sz="2400">
                <a:latin typeface="华文新魏" pitchFamily="2" charset="-122"/>
              </a:rPr>
              <a:t>（元）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2195513" y="5876925"/>
            <a:ext cx="342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/>
              <a:t>答：</a:t>
            </a:r>
            <a:r>
              <a:rPr lang="zh-CN" altLang="en-US" sz="2800">
                <a:latin typeface="华文新魏" pitchFamily="2" charset="-122"/>
              </a:rPr>
              <a:t>一共要付</a:t>
            </a:r>
            <a:r>
              <a:rPr lang="en-US" altLang="zh-CN" sz="2800">
                <a:latin typeface="华文新魏" pitchFamily="2" charset="-122"/>
              </a:rPr>
              <a:t>96</a:t>
            </a:r>
            <a:r>
              <a:rPr lang="zh-CN" altLang="en-US" sz="2800">
                <a:latin typeface="华文新魏" pitchFamily="2" charset="-122"/>
              </a:rPr>
              <a:t>元。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042988" y="1628775"/>
            <a:ext cx="7632700" cy="2184400"/>
            <a:chOff x="612" y="981"/>
            <a:chExt cx="4808" cy="1376"/>
          </a:xfrm>
        </p:grpSpPr>
        <p:sp>
          <p:nvSpPr>
            <p:cNvPr id="5128" name="TextBox 11"/>
            <p:cNvSpPr txBox="1">
              <a:spLocks noChangeArrowheads="1"/>
            </p:cNvSpPr>
            <p:nvPr/>
          </p:nvSpPr>
          <p:spPr bwMode="auto">
            <a:xfrm>
              <a:off x="3334" y="2069"/>
              <a:ext cx="9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华文新魏" pitchFamily="2" charset="-122"/>
                </a:rPr>
                <a:t>每盒</a:t>
              </a:r>
              <a:r>
                <a:rPr lang="en-US" altLang="zh-CN" sz="2400" b="1">
                  <a:latin typeface="华文新魏" pitchFamily="2" charset="-122"/>
                </a:rPr>
                <a:t>15</a:t>
              </a:r>
              <a:r>
                <a:rPr lang="zh-CN" altLang="en-US" sz="2400" b="1">
                  <a:latin typeface="华文新魏" pitchFamily="2" charset="-122"/>
                </a:rPr>
                <a:t>元</a:t>
              </a:r>
            </a:p>
          </p:txBody>
        </p:sp>
        <p:sp>
          <p:nvSpPr>
            <p:cNvPr id="5129" name="TextBox 9"/>
            <p:cNvSpPr txBox="1">
              <a:spLocks noChangeArrowheads="1"/>
            </p:cNvSpPr>
            <p:nvPr/>
          </p:nvSpPr>
          <p:spPr bwMode="auto">
            <a:xfrm>
              <a:off x="612" y="981"/>
              <a:ext cx="48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华文新魏" pitchFamily="2" charset="-122"/>
                </a:rPr>
                <a:t>买</a:t>
              </a:r>
              <a:r>
                <a:rPr lang="en-US" altLang="zh-CN" sz="2800" b="1">
                  <a:latin typeface="华文新魏" pitchFamily="2" charset="-122"/>
                </a:rPr>
                <a:t>3</a:t>
              </a:r>
              <a:r>
                <a:rPr lang="zh-CN" altLang="en-US" sz="2800" b="1">
                  <a:latin typeface="华文新魏" pitchFamily="2" charset="-122"/>
                </a:rPr>
                <a:t>副中国象棋和</a:t>
              </a:r>
              <a:r>
                <a:rPr lang="en-US" altLang="zh-CN" sz="2800" b="1">
                  <a:latin typeface="华文新魏" pitchFamily="2" charset="-122"/>
                </a:rPr>
                <a:t>4</a:t>
              </a:r>
              <a:r>
                <a:rPr lang="zh-CN" altLang="en-US" sz="2800" b="1">
                  <a:latin typeface="华文新魏" pitchFamily="2" charset="-122"/>
                </a:rPr>
                <a:t>副围棋。一共要付多少元？</a:t>
              </a:r>
            </a:p>
          </p:txBody>
        </p:sp>
        <p:sp>
          <p:nvSpPr>
            <p:cNvPr id="5130" name="TextBox 10"/>
            <p:cNvSpPr txBox="1">
              <a:spLocks noChangeArrowheads="1"/>
            </p:cNvSpPr>
            <p:nvPr/>
          </p:nvSpPr>
          <p:spPr bwMode="auto">
            <a:xfrm>
              <a:off x="1655" y="2069"/>
              <a:ext cx="12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华文新魏" pitchFamily="2" charset="-122"/>
                </a:rPr>
                <a:t> </a:t>
              </a:r>
              <a:r>
                <a:rPr lang="zh-CN" altLang="en-US" sz="2400" b="1">
                  <a:latin typeface="华文新魏" pitchFamily="2" charset="-122"/>
                </a:rPr>
                <a:t>每盒</a:t>
              </a:r>
              <a:r>
                <a:rPr lang="en-US" altLang="zh-CN" sz="2400" b="1">
                  <a:latin typeface="华文新魏" pitchFamily="2" charset="-122"/>
                </a:rPr>
                <a:t>12</a:t>
              </a:r>
              <a:r>
                <a:rPr lang="zh-CN" altLang="en-US" sz="2400" b="1">
                  <a:latin typeface="华文新魏" pitchFamily="2" charset="-122"/>
                </a:rPr>
                <a:t>元</a:t>
              </a:r>
            </a:p>
          </p:txBody>
        </p:sp>
        <p:pic>
          <p:nvPicPr>
            <p:cNvPr id="5131" name="Picture 19" descr="weiqi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43" y="1298"/>
              <a:ext cx="1113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20" descr="象棋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10" y="1298"/>
              <a:ext cx="952" cy="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4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008438" y="5876925"/>
            <a:ext cx="296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400">
                <a:latin typeface="华文新魏" pitchFamily="2" charset="-122"/>
              </a:rPr>
              <a:t>答：一共要付</a:t>
            </a:r>
            <a:r>
              <a:rPr lang="en-US" altLang="zh-CN" sz="2400">
                <a:latin typeface="华文新魏" pitchFamily="2" charset="-122"/>
              </a:rPr>
              <a:t>96</a:t>
            </a:r>
            <a:r>
              <a:rPr lang="zh-CN" altLang="en-US" sz="2400">
                <a:latin typeface="华文新魏" pitchFamily="2" charset="-122"/>
              </a:rPr>
              <a:t>元。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4356100" y="4349750"/>
            <a:ext cx="381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12×3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15×4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924300" y="491013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华文新魏" pitchFamily="2" charset="-122"/>
              </a:rPr>
              <a:t>＝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4427538" y="487045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3 6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6 0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3924300" y="5445125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4427538" y="5445125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9 6</a:t>
            </a:r>
            <a:r>
              <a:rPr lang="zh-CN" altLang="en-US" sz="2800">
                <a:latin typeface="华文新魏" pitchFamily="2" charset="-122"/>
              </a:rPr>
              <a:t>（元）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 flipV="1">
            <a:off x="4500563" y="4870450"/>
            <a:ext cx="2159000" cy="69850"/>
            <a:chOff x="1584" y="1872"/>
            <a:chExt cx="1728" cy="0"/>
          </a:xfrm>
        </p:grpSpPr>
        <p:sp>
          <p:nvSpPr>
            <p:cNvPr id="6163" name="Line 12"/>
            <p:cNvSpPr>
              <a:spLocks noChangeShapeType="1"/>
            </p:cNvSpPr>
            <p:nvPr/>
          </p:nvSpPr>
          <p:spPr bwMode="auto">
            <a:xfrm>
              <a:off x="1584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4" name="Line 13"/>
            <p:cNvSpPr>
              <a:spLocks noChangeShapeType="1"/>
            </p:cNvSpPr>
            <p:nvPr/>
          </p:nvSpPr>
          <p:spPr bwMode="auto">
            <a:xfrm>
              <a:off x="2640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042988" y="1628775"/>
            <a:ext cx="7632700" cy="2184400"/>
            <a:chOff x="612" y="981"/>
            <a:chExt cx="4808" cy="1376"/>
          </a:xfrm>
        </p:grpSpPr>
        <p:sp>
          <p:nvSpPr>
            <p:cNvPr id="6158" name="TextBox 11"/>
            <p:cNvSpPr txBox="1">
              <a:spLocks noChangeArrowheads="1"/>
            </p:cNvSpPr>
            <p:nvPr/>
          </p:nvSpPr>
          <p:spPr bwMode="auto">
            <a:xfrm>
              <a:off x="3334" y="2069"/>
              <a:ext cx="99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华文新魏" pitchFamily="2" charset="-122"/>
                </a:rPr>
                <a:t>每盒</a:t>
              </a:r>
              <a:r>
                <a:rPr lang="en-US" altLang="zh-CN" sz="2400" b="1">
                  <a:latin typeface="华文新魏" pitchFamily="2" charset="-122"/>
                </a:rPr>
                <a:t>15</a:t>
              </a:r>
              <a:r>
                <a:rPr lang="zh-CN" altLang="en-US" sz="2400" b="1">
                  <a:latin typeface="华文新魏" pitchFamily="2" charset="-122"/>
                </a:rPr>
                <a:t>元</a:t>
              </a:r>
            </a:p>
          </p:txBody>
        </p:sp>
        <p:sp>
          <p:nvSpPr>
            <p:cNvPr id="6159" name="TextBox 9"/>
            <p:cNvSpPr txBox="1">
              <a:spLocks noChangeArrowheads="1"/>
            </p:cNvSpPr>
            <p:nvPr/>
          </p:nvSpPr>
          <p:spPr bwMode="auto">
            <a:xfrm>
              <a:off x="612" y="981"/>
              <a:ext cx="48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华文新魏" pitchFamily="2" charset="-122"/>
                </a:rPr>
                <a:t>买</a:t>
              </a:r>
              <a:r>
                <a:rPr lang="en-US" altLang="zh-CN" sz="2800" b="1">
                  <a:latin typeface="华文新魏" pitchFamily="2" charset="-122"/>
                </a:rPr>
                <a:t>3</a:t>
              </a:r>
              <a:r>
                <a:rPr lang="zh-CN" altLang="en-US" sz="2800" b="1">
                  <a:latin typeface="华文新魏" pitchFamily="2" charset="-122"/>
                </a:rPr>
                <a:t>副中国象棋和</a:t>
              </a:r>
              <a:r>
                <a:rPr lang="en-US" altLang="zh-CN" sz="2800" b="1">
                  <a:latin typeface="华文新魏" pitchFamily="2" charset="-122"/>
                </a:rPr>
                <a:t>4</a:t>
              </a:r>
              <a:r>
                <a:rPr lang="zh-CN" altLang="en-US" sz="2800" b="1">
                  <a:latin typeface="华文新魏" pitchFamily="2" charset="-122"/>
                </a:rPr>
                <a:t>副围棋。一共要付多少元？</a:t>
              </a:r>
            </a:p>
          </p:txBody>
        </p:sp>
        <p:sp>
          <p:nvSpPr>
            <p:cNvPr id="6160" name="TextBox 10"/>
            <p:cNvSpPr txBox="1">
              <a:spLocks noChangeArrowheads="1"/>
            </p:cNvSpPr>
            <p:nvPr/>
          </p:nvSpPr>
          <p:spPr bwMode="auto">
            <a:xfrm>
              <a:off x="1655" y="2069"/>
              <a:ext cx="12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华文新魏" pitchFamily="2" charset="-122"/>
                </a:rPr>
                <a:t> </a:t>
              </a:r>
              <a:r>
                <a:rPr lang="zh-CN" altLang="en-US" sz="2400" b="1">
                  <a:latin typeface="华文新魏" pitchFamily="2" charset="-122"/>
                </a:rPr>
                <a:t>每盒</a:t>
              </a:r>
              <a:r>
                <a:rPr lang="en-US" altLang="zh-CN" sz="2400" b="1">
                  <a:latin typeface="华文新魏" pitchFamily="2" charset="-122"/>
                </a:rPr>
                <a:t>12</a:t>
              </a:r>
              <a:r>
                <a:rPr lang="zh-CN" altLang="en-US" sz="2400" b="1">
                  <a:latin typeface="华文新魏" pitchFamily="2" charset="-122"/>
                </a:rPr>
                <a:t>元</a:t>
              </a:r>
            </a:p>
          </p:txBody>
        </p:sp>
        <p:pic>
          <p:nvPicPr>
            <p:cNvPr id="6161" name="Picture 19" descr="weiqi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43" y="1298"/>
              <a:ext cx="1113" cy="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2" name="Picture 20" descr="象棋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10" y="1298"/>
              <a:ext cx="952" cy="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 Box 21"/>
          <p:cNvSpPr txBox="1">
            <a:spLocks noChangeArrowheads="1"/>
          </p:cNvSpPr>
          <p:nvPr/>
        </p:nvSpPr>
        <p:spPr bwMode="auto">
          <a:xfrm>
            <a:off x="468313" y="3722688"/>
            <a:ext cx="1655762" cy="2227262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3333CC"/>
                </a:solidFill>
                <a:latin typeface="华文新魏" pitchFamily="2" charset="-122"/>
              </a:rPr>
              <a:t>先算象棋和围棋各要付多少元，再将其相加。</a:t>
            </a:r>
          </a:p>
        </p:txBody>
      </p:sp>
      <p:sp>
        <p:nvSpPr>
          <p:cNvPr id="6157" name="Rectangle 22"/>
          <p:cNvSpPr>
            <a:spLocks noChangeArrowheads="1"/>
          </p:cNvSpPr>
          <p:nvPr/>
        </p:nvSpPr>
        <p:spPr bwMode="auto">
          <a:xfrm>
            <a:off x="2411413" y="3789363"/>
            <a:ext cx="4451350" cy="457200"/>
          </a:xfrm>
          <a:prstGeom prst="rect">
            <a:avLst/>
          </a:prstGeom>
          <a:solidFill>
            <a:srgbClr val="CC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itchFamily="2" charset="-122"/>
              </a:rPr>
              <a:t>你能列成综合算式，你会算吗？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9" grpId="0"/>
      <p:bldP spid="645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784350" y="2524125"/>
            <a:ext cx="358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150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120÷6×5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403350" y="32861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1860550" y="3286125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150</a:t>
            </a:r>
            <a:r>
              <a:rPr lang="zh-CN" altLang="en-US" sz="3200">
                <a:ea typeface="宋体" pitchFamily="2" charset="-122"/>
              </a:rPr>
              <a:t>＋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3459163" y="3286125"/>
            <a:ext cx="1233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×5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1403350" y="39719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1860550" y="3929063"/>
            <a:ext cx="1447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150</a:t>
            </a:r>
            <a:r>
              <a:rPr lang="zh-CN" altLang="en-US" sz="3200">
                <a:ea typeface="宋体" pitchFamily="2" charset="-122"/>
              </a:rPr>
              <a:t>＋</a:t>
            </a: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2965450" y="392588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100</a:t>
            </a: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1427163" y="4505325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2012950" y="4505325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250</a:t>
            </a:r>
          </a:p>
        </p:txBody>
      </p:sp>
      <p:sp>
        <p:nvSpPr>
          <p:cNvPr id="77837" name="Line 13"/>
          <p:cNvSpPr>
            <a:spLocks noChangeShapeType="1"/>
          </p:cNvSpPr>
          <p:nvPr/>
        </p:nvSpPr>
        <p:spPr bwMode="auto">
          <a:xfrm>
            <a:off x="3079750" y="3054350"/>
            <a:ext cx="1109663" cy="11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>
            <a:off x="3108325" y="3784600"/>
            <a:ext cx="1109663" cy="11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3036888" y="3278188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20</a:t>
            </a:r>
            <a:endParaRPr lang="zh-CN" altLang="en-US" sz="3200">
              <a:ea typeface="宋体" pitchFamily="2" charset="-122"/>
            </a:endParaRPr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5795963" y="1989138"/>
            <a:ext cx="2305050" cy="2808287"/>
          </a:xfrm>
          <a:prstGeom prst="wedgeRoundRectCallout">
            <a:avLst>
              <a:gd name="adj1" fmla="val -68458"/>
              <a:gd name="adj2" fmla="val -6644"/>
              <a:gd name="adj3" fmla="val 16667"/>
            </a:avLst>
          </a:prstGeom>
          <a:solidFill>
            <a:srgbClr val="FFFFB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97051D"/>
                </a:solidFill>
              </a:rPr>
              <a:t>在没有括号的算式里有加减乘除，先算乘除法再算加减法。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2411413" y="5157788"/>
            <a:ext cx="5976937" cy="647700"/>
          </a:xfrm>
          <a:prstGeom prst="wedgeRoundRectCallout">
            <a:avLst>
              <a:gd name="adj1" fmla="val -31009"/>
              <a:gd name="adj2" fmla="val -97306"/>
              <a:gd name="adj3" fmla="val 16667"/>
            </a:avLst>
          </a:prstGeom>
          <a:solidFill>
            <a:srgbClr val="FFFFB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97051D"/>
                </a:solidFill>
              </a:rPr>
              <a:t>乘除再一起，从左往右依次算。</a:t>
            </a: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7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7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7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7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7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29" grpId="0"/>
      <p:bldP spid="77833" grpId="0"/>
      <p:bldP spid="77837" grpId="0" animBg="1"/>
      <p:bldP spid="77839" grpId="0" animBg="1"/>
      <p:bldP spid="77840" grpId="0"/>
      <p:bldP spid="27664" grpId="0" animBg="1"/>
      <p:bldP spid="276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700213"/>
            <a:ext cx="741838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2843213" y="2230438"/>
            <a:ext cx="11525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3203575" y="1052513"/>
            <a:ext cx="3384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各错在哪？请改正。</a:t>
            </a:r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3132138" y="2349500"/>
            <a:ext cx="1368425" cy="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6659563" y="2276475"/>
            <a:ext cx="11525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6011863" y="2387600"/>
            <a:ext cx="1512887" cy="0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404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005263"/>
            <a:ext cx="35147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3932238"/>
            <a:ext cx="34004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  <p:bldP spid="44040" grpId="0" animBg="1"/>
      <p:bldP spid="44041" grpId="0" animBg="1"/>
      <p:bldP spid="440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287338" y="1460500"/>
            <a:ext cx="752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              </a:t>
            </a:r>
            <a:r>
              <a:rPr lang="zh-CN" altLang="en-US" sz="2800">
                <a:latin typeface="华文新魏" pitchFamily="2" charset="-122"/>
              </a:rPr>
              <a:t>下面各题</a:t>
            </a:r>
            <a:r>
              <a:rPr lang="zh-CN" altLang="en-US" sz="2800" b="1" u="sng">
                <a:solidFill>
                  <a:srgbClr val="FF3300"/>
                </a:solidFill>
                <a:latin typeface="华文新魏" pitchFamily="2" charset="-122"/>
              </a:rPr>
              <a:t>最后一步</a:t>
            </a:r>
            <a:r>
              <a:rPr lang="zh-CN" altLang="en-US" sz="2800">
                <a:latin typeface="华文新魏" pitchFamily="2" charset="-122"/>
              </a:rPr>
              <a:t>求的是什么？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1008063" y="2035175"/>
            <a:ext cx="64897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          </a:t>
            </a:r>
            <a:r>
              <a:rPr lang="zh-CN" altLang="en-US" sz="2400">
                <a:latin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</a:rPr>
              <a:t>）</a:t>
            </a:r>
            <a:r>
              <a:rPr lang="en-US" altLang="zh-CN" sz="2400">
                <a:latin typeface="华文新魏" pitchFamily="2" charset="-122"/>
              </a:rPr>
              <a:t>80÷2</a:t>
            </a:r>
            <a:r>
              <a:rPr lang="zh-CN" altLang="en-US" sz="2400">
                <a:latin typeface="华文新魏" pitchFamily="2" charset="-122"/>
              </a:rPr>
              <a:t>＋</a:t>
            </a:r>
            <a:r>
              <a:rPr lang="en-US" altLang="zh-CN" sz="2400">
                <a:latin typeface="华文新魏" pitchFamily="2" charset="-122"/>
              </a:rPr>
              <a:t>76÷4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                      ① </a:t>
            </a:r>
            <a:r>
              <a:rPr lang="zh-CN" altLang="en-US" sz="2400">
                <a:latin typeface="华文新魏" pitchFamily="2" charset="-122"/>
              </a:rPr>
              <a:t>求商      ② 求和</a:t>
            </a:r>
          </a:p>
        </p:txBody>
      </p:sp>
      <p:sp>
        <p:nvSpPr>
          <p:cNvPr id="60423" name="Text Box 6"/>
          <p:cNvSpPr txBox="1">
            <a:spLocks noChangeArrowheads="1"/>
          </p:cNvSpPr>
          <p:nvPr/>
        </p:nvSpPr>
        <p:spPr bwMode="auto">
          <a:xfrm>
            <a:off x="1008063" y="3116263"/>
            <a:ext cx="64897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          </a:t>
            </a:r>
            <a:r>
              <a:rPr lang="zh-CN" altLang="en-US" sz="2400">
                <a:latin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</a:rPr>
              <a:t>）</a:t>
            </a:r>
            <a:r>
              <a:rPr lang="en-US" altLang="zh-CN" sz="2400">
                <a:latin typeface="华文新魏" pitchFamily="2" charset="-122"/>
              </a:rPr>
              <a:t>360÷4</a:t>
            </a:r>
            <a:r>
              <a:rPr lang="zh-CN" altLang="en-US" sz="1800">
                <a:latin typeface="华文新魏" pitchFamily="2" charset="-122"/>
              </a:rPr>
              <a:t>－</a:t>
            </a:r>
            <a:r>
              <a:rPr lang="en-US" altLang="zh-CN" sz="2400">
                <a:latin typeface="华文新魏" pitchFamily="2" charset="-122"/>
              </a:rPr>
              <a:t>2</a:t>
            </a:r>
            <a:r>
              <a:rPr lang="en-US" altLang="zh-CN" sz="1800">
                <a:latin typeface="华文新魏" pitchFamily="2" charset="-122"/>
              </a:rPr>
              <a:t>×</a:t>
            </a:r>
            <a:r>
              <a:rPr lang="en-US" altLang="zh-CN" sz="2400">
                <a:latin typeface="华文新魏" pitchFamily="2" charset="-122"/>
              </a:rPr>
              <a:t>20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                      ① </a:t>
            </a:r>
            <a:r>
              <a:rPr lang="zh-CN" altLang="en-US" sz="2400">
                <a:latin typeface="华文新魏" pitchFamily="2" charset="-122"/>
              </a:rPr>
              <a:t>求商      ② 求差   ③ 求积</a:t>
            </a:r>
          </a:p>
        </p:txBody>
      </p:sp>
      <p:sp>
        <p:nvSpPr>
          <p:cNvPr id="60424" name="Text Box 6"/>
          <p:cNvSpPr txBox="1">
            <a:spLocks noChangeArrowheads="1"/>
          </p:cNvSpPr>
          <p:nvPr/>
        </p:nvSpPr>
        <p:spPr bwMode="auto">
          <a:xfrm>
            <a:off x="998538" y="4124325"/>
            <a:ext cx="64897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          </a:t>
            </a:r>
            <a:r>
              <a:rPr lang="zh-CN" altLang="en-US" sz="2400">
                <a:latin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</a:rPr>
              <a:t>）</a:t>
            </a:r>
            <a:r>
              <a:rPr lang="en-US" altLang="zh-CN" sz="2400">
                <a:latin typeface="华文新魏" pitchFamily="2" charset="-122"/>
              </a:rPr>
              <a:t>45</a:t>
            </a:r>
            <a:r>
              <a:rPr lang="zh-CN" altLang="en-US" sz="1800">
                <a:latin typeface="华文新魏" pitchFamily="2" charset="-122"/>
              </a:rPr>
              <a:t>－</a:t>
            </a:r>
            <a:r>
              <a:rPr lang="en-US" altLang="zh-CN" sz="2400">
                <a:latin typeface="华文新魏" pitchFamily="2" charset="-122"/>
              </a:rPr>
              <a:t>20</a:t>
            </a:r>
            <a:r>
              <a:rPr lang="en-US" altLang="zh-CN" sz="1800">
                <a:latin typeface="华文新魏" pitchFamily="2" charset="-122"/>
              </a:rPr>
              <a:t>×</a:t>
            </a:r>
            <a:r>
              <a:rPr lang="en-US" altLang="zh-CN" sz="2400">
                <a:latin typeface="华文新魏" pitchFamily="2" charset="-122"/>
              </a:rPr>
              <a:t>3÷4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                      ① </a:t>
            </a:r>
            <a:r>
              <a:rPr lang="zh-CN" altLang="en-US" sz="2400">
                <a:latin typeface="华文新魏" pitchFamily="2" charset="-122"/>
              </a:rPr>
              <a:t>求差      ② 求积   ③ 求商</a:t>
            </a:r>
          </a:p>
        </p:txBody>
      </p:sp>
      <p:sp>
        <p:nvSpPr>
          <p:cNvPr id="60425" name="Text Box 6"/>
          <p:cNvSpPr txBox="1">
            <a:spLocks noChangeArrowheads="1"/>
          </p:cNvSpPr>
          <p:nvPr/>
        </p:nvSpPr>
        <p:spPr bwMode="auto">
          <a:xfrm>
            <a:off x="998538" y="5167313"/>
            <a:ext cx="64897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          </a:t>
            </a:r>
            <a:r>
              <a:rPr lang="zh-CN" altLang="en-US" sz="2400">
                <a:latin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</a:rPr>
              <a:t>）</a:t>
            </a:r>
            <a:r>
              <a:rPr lang="en-US" altLang="zh-CN" sz="2400">
                <a:latin typeface="华文新魏" pitchFamily="2" charset="-122"/>
              </a:rPr>
              <a:t>48</a:t>
            </a:r>
            <a:r>
              <a:rPr lang="zh-CN" altLang="en-US" sz="1800">
                <a:latin typeface="华文新魏" pitchFamily="2" charset="-122"/>
              </a:rPr>
              <a:t>－</a:t>
            </a:r>
            <a:r>
              <a:rPr lang="en-US" altLang="zh-CN" sz="2400">
                <a:latin typeface="华文新魏" pitchFamily="2" charset="-122"/>
              </a:rPr>
              <a:t>27÷3+12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                      ① </a:t>
            </a:r>
            <a:r>
              <a:rPr lang="zh-CN" altLang="en-US" sz="2400">
                <a:latin typeface="华文新魏" pitchFamily="2" charset="-122"/>
              </a:rPr>
              <a:t>求差      ② 求商     ③ 求和</a:t>
            </a:r>
          </a:p>
        </p:txBody>
      </p:sp>
      <p:sp>
        <p:nvSpPr>
          <p:cNvPr id="60426" name="Line 10"/>
          <p:cNvSpPr>
            <a:spLocks noChangeShapeType="1"/>
          </p:cNvSpPr>
          <p:nvPr/>
        </p:nvSpPr>
        <p:spPr bwMode="auto">
          <a:xfrm>
            <a:off x="3743325" y="4700588"/>
            <a:ext cx="6492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7" name="Line 11"/>
          <p:cNvSpPr>
            <a:spLocks noChangeShapeType="1"/>
          </p:cNvSpPr>
          <p:nvPr/>
        </p:nvSpPr>
        <p:spPr bwMode="auto">
          <a:xfrm>
            <a:off x="3744913" y="4772025"/>
            <a:ext cx="11509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8" name="Line 12"/>
          <p:cNvSpPr>
            <a:spLocks noChangeShapeType="1"/>
          </p:cNvSpPr>
          <p:nvPr/>
        </p:nvSpPr>
        <p:spPr bwMode="auto">
          <a:xfrm>
            <a:off x="3168650" y="4843463"/>
            <a:ext cx="17287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9" name="Line 13"/>
          <p:cNvSpPr>
            <a:spLocks noChangeShapeType="1"/>
          </p:cNvSpPr>
          <p:nvPr/>
        </p:nvSpPr>
        <p:spPr bwMode="auto">
          <a:xfrm>
            <a:off x="3744913" y="5780088"/>
            <a:ext cx="7921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0" name="Line 14"/>
          <p:cNvSpPr>
            <a:spLocks noChangeShapeType="1"/>
          </p:cNvSpPr>
          <p:nvPr/>
        </p:nvSpPr>
        <p:spPr bwMode="auto">
          <a:xfrm>
            <a:off x="3241675" y="5851525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31" name="Line 15"/>
          <p:cNvSpPr>
            <a:spLocks noChangeShapeType="1"/>
          </p:cNvSpPr>
          <p:nvPr/>
        </p:nvSpPr>
        <p:spPr bwMode="auto">
          <a:xfrm>
            <a:off x="3238500" y="5924550"/>
            <a:ext cx="18018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438" name="Rectangle 22"/>
          <p:cNvSpPr>
            <a:spLocks noChangeArrowheads="1"/>
          </p:cNvSpPr>
          <p:nvPr/>
        </p:nvSpPr>
        <p:spPr bwMode="auto">
          <a:xfrm>
            <a:off x="3995738" y="2798763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  <p:sp>
        <p:nvSpPr>
          <p:cNvPr id="60439" name="Rectangle 23"/>
          <p:cNvSpPr>
            <a:spLocks noChangeArrowheads="1"/>
          </p:cNvSpPr>
          <p:nvPr/>
        </p:nvSpPr>
        <p:spPr bwMode="auto">
          <a:xfrm>
            <a:off x="3995738" y="3806825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  <p:sp>
        <p:nvSpPr>
          <p:cNvPr id="60440" name="Rectangle 24"/>
          <p:cNvSpPr>
            <a:spLocks noChangeArrowheads="1"/>
          </p:cNvSpPr>
          <p:nvPr/>
        </p:nvSpPr>
        <p:spPr bwMode="auto">
          <a:xfrm>
            <a:off x="2555875" y="4887913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  <p:sp>
        <p:nvSpPr>
          <p:cNvPr id="60441" name="Rectangle 25"/>
          <p:cNvSpPr>
            <a:spLocks noChangeArrowheads="1"/>
          </p:cNvSpPr>
          <p:nvPr/>
        </p:nvSpPr>
        <p:spPr bwMode="auto">
          <a:xfrm>
            <a:off x="5364163" y="5895975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  <p:bldP spid="60423" grpId="0"/>
      <p:bldP spid="60424" grpId="0"/>
      <p:bldP spid="60425" grpId="0"/>
      <p:bldP spid="60426" grpId="0" animBg="1"/>
      <p:bldP spid="60427" grpId="0" animBg="1"/>
      <p:bldP spid="60428" grpId="0" animBg="1"/>
      <p:bldP spid="60429" grpId="0" animBg="1"/>
      <p:bldP spid="60430" grpId="0" animBg="1"/>
      <p:bldP spid="60431" grpId="0" animBg="1"/>
      <p:bldP spid="60438" grpId="0"/>
      <p:bldP spid="60439" grpId="0"/>
      <p:bldP spid="60440" grpId="0"/>
      <p:bldP spid="604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27088" y="2787650"/>
            <a:ext cx="381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240÷6</a:t>
            </a:r>
            <a:r>
              <a:rPr lang="zh-CN" altLang="en-US" sz="3600">
                <a:latin typeface="华文新魏" pitchFamily="2" charset="-122"/>
              </a:rPr>
              <a:t>－</a:t>
            </a:r>
            <a:r>
              <a:rPr lang="en-US" altLang="zh-CN" sz="3600">
                <a:latin typeface="华文新魏" pitchFamily="2" charset="-122"/>
              </a:rPr>
              <a:t>2×17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419100" y="3605213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新魏" pitchFamily="2" charset="-122"/>
              </a:rPr>
              <a:t>＝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971550" y="3579813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40 </a:t>
            </a:r>
            <a:r>
              <a:rPr lang="zh-CN" altLang="en-US" sz="3600">
                <a:latin typeface="华文新魏" pitchFamily="2" charset="-122"/>
              </a:rPr>
              <a:t>－ </a:t>
            </a:r>
            <a:r>
              <a:rPr lang="en-US" altLang="zh-CN" sz="3600">
                <a:latin typeface="华文新魏" pitchFamily="2" charset="-122"/>
              </a:rPr>
              <a:t>34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419100" y="4443413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＝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104900" y="4443413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6</a:t>
            </a:r>
            <a:endParaRPr lang="zh-CN" altLang="en-US" sz="3600">
              <a:latin typeface="华文新魏" pitchFamily="2" charset="-122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 flipV="1">
            <a:off x="971550" y="3363913"/>
            <a:ext cx="3097213" cy="71437"/>
            <a:chOff x="1584" y="1872"/>
            <a:chExt cx="1728" cy="0"/>
          </a:xfrm>
        </p:grpSpPr>
        <p:sp>
          <p:nvSpPr>
            <p:cNvPr id="10262" name="Line 8"/>
            <p:cNvSpPr>
              <a:spLocks noChangeShapeType="1"/>
            </p:cNvSpPr>
            <p:nvPr/>
          </p:nvSpPr>
          <p:spPr bwMode="auto">
            <a:xfrm>
              <a:off x="1584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63" name="Line 9"/>
            <p:cNvSpPr>
              <a:spLocks noChangeShapeType="1"/>
            </p:cNvSpPr>
            <p:nvPr/>
          </p:nvSpPr>
          <p:spPr bwMode="auto">
            <a:xfrm>
              <a:off x="2640" y="1872"/>
              <a:ext cx="67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5448300" y="2827338"/>
            <a:ext cx="381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51</a:t>
            </a:r>
            <a:r>
              <a:rPr lang="zh-CN" altLang="en-US" sz="3600">
                <a:latin typeface="华文新魏" pitchFamily="2" charset="-122"/>
              </a:rPr>
              <a:t>－</a:t>
            </a:r>
            <a:r>
              <a:rPr lang="en-US" altLang="zh-CN" sz="3600">
                <a:latin typeface="华文新魏" pitchFamily="2" charset="-122"/>
              </a:rPr>
              <a:t>36÷3</a:t>
            </a:r>
            <a:r>
              <a:rPr lang="zh-CN" altLang="en-US" sz="3600">
                <a:latin typeface="华文新魏" pitchFamily="2" charset="-122"/>
              </a:rPr>
              <a:t>＋</a:t>
            </a:r>
            <a:r>
              <a:rPr lang="en-US" altLang="zh-CN" sz="3600">
                <a:latin typeface="华文新魏" pitchFamily="2" charset="-122"/>
              </a:rPr>
              <a:t>25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4859338" y="3605213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新魏" pitchFamily="2" charset="-122"/>
              </a:rPr>
              <a:t>＝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5468938" y="3605213"/>
            <a:ext cx="1477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51</a:t>
            </a:r>
            <a:r>
              <a:rPr lang="zh-CN" altLang="en-US" sz="3600">
                <a:latin typeface="华文新魏" pitchFamily="2" charset="-122"/>
              </a:rPr>
              <a:t>－</a:t>
            </a:r>
            <a:endParaRPr lang="en-US" altLang="zh-CN" sz="3600">
              <a:latin typeface="华文新魏" pitchFamily="2" charset="-122"/>
            </a:endParaRP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4859338" y="4443413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＝</a:t>
            </a:r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5545138" y="4443413"/>
            <a:ext cx="1114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39</a:t>
            </a:r>
            <a:endParaRPr lang="zh-CN" altLang="en-US" sz="3600">
              <a:latin typeface="华文新魏" pitchFamily="2" charset="-122"/>
            </a:endParaRPr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5580063" y="4227513"/>
            <a:ext cx="14398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6588125" y="3500438"/>
            <a:ext cx="10795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914" name="Text Box 18"/>
          <p:cNvSpPr txBox="1">
            <a:spLocks noChangeArrowheads="1"/>
          </p:cNvSpPr>
          <p:nvPr/>
        </p:nvSpPr>
        <p:spPr bwMode="auto">
          <a:xfrm>
            <a:off x="4859338" y="5170488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＝</a:t>
            </a:r>
          </a:p>
        </p:txBody>
      </p:sp>
      <p:sp>
        <p:nvSpPr>
          <p:cNvPr id="80915" name="Text Box 19"/>
          <p:cNvSpPr txBox="1">
            <a:spLocks noChangeArrowheads="1"/>
          </p:cNvSpPr>
          <p:nvPr/>
        </p:nvSpPr>
        <p:spPr bwMode="auto">
          <a:xfrm>
            <a:off x="5507038" y="5235575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64</a:t>
            </a:r>
          </a:p>
        </p:txBody>
      </p:sp>
      <p:sp>
        <p:nvSpPr>
          <p:cNvPr id="80916" name="Text Box 20"/>
          <p:cNvSpPr txBox="1">
            <a:spLocks noChangeArrowheads="1"/>
          </p:cNvSpPr>
          <p:nvPr/>
        </p:nvSpPr>
        <p:spPr bwMode="auto">
          <a:xfrm>
            <a:off x="6372225" y="358616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itchFamily="2" charset="-122"/>
              </a:rPr>
              <a:t>12</a:t>
            </a:r>
          </a:p>
        </p:txBody>
      </p:sp>
      <p:sp>
        <p:nvSpPr>
          <p:cNvPr id="80917" name="Text Box 21"/>
          <p:cNvSpPr txBox="1">
            <a:spLocks noChangeArrowheads="1"/>
          </p:cNvSpPr>
          <p:nvPr/>
        </p:nvSpPr>
        <p:spPr bwMode="auto">
          <a:xfrm>
            <a:off x="6946900" y="3579813"/>
            <a:ext cx="1296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＋</a:t>
            </a:r>
            <a:r>
              <a:rPr lang="en-US" altLang="zh-CN" sz="3600">
                <a:latin typeface="华文新魏" pitchFamily="2" charset="-122"/>
              </a:rPr>
              <a:t>25</a:t>
            </a:r>
            <a:endParaRPr lang="zh-CN" altLang="en-US" sz="3600">
              <a:latin typeface="华文新魏" pitchFamily="2" charset="-122"/>
            </a:endParaRPr>
          </a:p>
        </p:txBody>
      </p:sp>
      <p:sp>
        <p:nvSpPr>
          <p:cNvPr id="80918" name="Text Box 22"/>
          <p:cNvSpPr txBox="1">
            <a:spLocks noChangeArrowheads="1"/>
          </p:cNvSpPr>
          <p:nvPr/>
        </p:nvSpPr>
        <p:spPr bwMode="auto">
          <a:xfrm>
            <a:off x="6083300" y="4449763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＋</a:t>
            </a:r>
            <a:r>
              <a:rPr lang="en-US" altLang="zh-CN" sz="3600">
                <a:latin typeface="华文新魏" pitchFamily="2" charset="-122"/>
              </a:rPr>
              <a:t>25</a:t>
            </a:r>
            <a:endParaRPr lang="zh-CN" altLang="en-US" sz="3600">
              <a:latin typeface="华文新魏" pitchFamily="2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0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80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80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0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0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0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0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0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1" grpId="0"/>
      <p:bldP spid="80908" grpId="0"/>
      <p:bldP spid="80910" grpId="0"/>
      <p:bldP spid="80912" grpId="0" animBg="1"/>
      <p:bldP spid="80913" grpId="0" animBg="1"/>
      <p:bldP spid="80914" grpId="0"/>
      <p:bldP spid="80915" grpId="0"/>
      <p:bldP spid="80916" grpId="0"/>
      <p:bldP spid="80917" grpId="0"/>
      <p:bldP spid="8091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</Words>
  <PresentationFormat>全屏显示(4:3)</PresentationFormat>
  <Paragraphs>110</Paragraphs>
  <Slides>12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2016-10-24T06:24:13Z</dcterms:created>
  <dcterms:modified xsi:type="dcterms:W3CDTF">2016-10-24T06:24:38Z</dcterms:modified>
</cp:coreProperties>
</file>