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9A48D-9F8C-49CA-9052-5FEEEC1224E3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CE700-E7EC-43DD-8B3B-B6F3FE2CA3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0AF48B-CE5C-47A7-91C1-9B0CD25D2CF1}" type="slidenum">
              <a:rPr lang="zh-CN" altLang="en-US" smtClean="0">
                <a:latin typeface="Calibri" pitchFamily="34" charset="0"/>
              </a:rPr>
              <a:pPr/>
              <a:t>2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7561263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观察物体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960813" y="2565400"/>
            <a:ext cx="3779837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851275" y="1700213"/>
            <a:ext cx="403383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黑体" pitchFamily="49" charset="-122"/>
                <a:ea typeface="黑体" pitchFamily="49" charset="-122"/>
              </a:rPr>
              <a:t>1 </a:t>
            </a:r>
            <a:r>
              <a:rPr lang="zh-CN" altLang="en-US" sz="4800">
                <a:latin typeface="黑体" pitchFamily="49" charset="-122"/>
                <a:ea typeface="黑体" pitchFamily="49" charset="-122"/>
              </a:rPr>
              <a:t>观察物体</a:t>
            </a:r>
            <a:r>
              <a:rPr lang="en-US" altLang="zh-CN" sz="4800">
                <a:latin typeface="黑体" pitchFamily="49" charset="-122"/>
                <a:ea typeface="黑体" pitchFamily="49" charset="-122"/>
              </a:rPr>
              <a:t>(1)</a:t>
            </a:r>
            <a:endParaRPr lang="zh-CN" altLang="en-US" sz="48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125538"/>
            <a:ext cx="29622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205038"/>
            <a:ext cx="1927225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2636838"/>
            <a:ext cx="5688013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Line 8"/>
          <p:cNvSpPr>
            <a:spLocks noChangeShapeType="1"/>
          </p:cNvSpPr>
          <p:nvPr/>
        </p:nvSpPr>
        <p:spPr bwMode="auto">
          <a:xfrm>
            <a:off x="3565525" y="2997200"/>
            <a:ext cx="1366838" cy="1223963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9"/>
          <p:cNvSpPr>
            <a:spLocks noChangeShapeType="1"/>
          </p:cNvSpPr>
          <p:nvPr/>
        </p:nvSpPr>
        <p:spPr bwMode="auto">
          <a:xfrm>
            <a:off x="5076825" y="2924175"/>
            <a:ext cx="1871663" cy="122555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10"/>
          <p:cNvSpPr>
            <a:spLocks noChangeShapeType="1"/>
          </p:cNvSpPr>
          <p:nvPr/>
        </p:nvSpPr>
        <p:spPr bwMode="auto">
          <a:xfrm flipH="1">
            <a:off x="3779838" y="2997200"/>
            <a:ext cx="3240087" cy="10795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23850" y="4437063"/>
            <a:ext cx="2232025" cy="1728787"/>
            <a:chOff x="204" y="2795"/>
            <a:chExt cx="1406" cy="1089"/>
          </a:xfrm>
        </p:grpSpPr>
        <p:sp>
          <p:nvSpPr>
            <p:cNvPr id="11275" name="AutoShape 15"/>
            <p:cNvSpPr>
              <a:spLocks noChangeArrowheads="1"/>
            </p:cNvSpPr>
            <p:nvPr/>
          </p:nvSpPr>
          <p:spPr bwMode="auto">
            <a:xfrm>
              <a:off x="204" y="2795"/>
              <a:ext cx="1406" cy="1089"/>
            </a:xfrm>
            <a:prstGeom prst="wedgeRoundRectCallout">
              <a:avLst>
                <a:gd name="adj1" fmla="val 2491"/>
                <a:gd name="adj2" fmla="val -74333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1276" name="Text Box 16"/>
            <p:cNvSpPr txBox="1">
              <a:spLocks noChangeArrowheads="1"/>
            </p:cNvSpPr>
            <p:nvPr/>
          </p:nvSpPr>
          <p:spPr bwMode="auto">
            <a:xfrm>
              <a:off x="311" y="2884"/>
              <a:ext cx="1235" cy="74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从</a:t>
              </a:r>
              <a:r>
                <a:rPr lang="zh-CN" altLang="en-US" sz="2400">
                  <a:solidFill>
                    <a:srgbClr val="990033"/>
                  </a:solidFill>
                  <a:latin typeface="华文新魏" pitchFamily="2" charset="-122"/>
                  <a:ea typeface="华文新魏" pitchFamily="2" charset="-122"/>
                </a:rPr>
                <a:t>上面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和</a:t>
              </a:r>
              <a:r>
                <a:rPr lang="zh-CN" altLang="en-US" sz="2400">
                  <a:solidFill>
                    <a:srgbClr val="990033"/>
                  </a:solidFill>
                  <a:latin typeface="华文新魏" pitchFamily="2" charset="-122"/>
                  <a:ea typeface="华文新魏" pitchFamily="2" charset="-122"/>
                </a:rPr>
                <a:t>右面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看到的图形一样吗 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79" grpId="0" animBg="1"/>
      <p:bldP spid="286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836613"/>
            <a:ext cx="251936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141663"/>
            <a:ext cx="74183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408488"/>
            <a:ext cx="17907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5750" y="4408488"/>
            <a:ext cx="11715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3789363"/>
            <a:ext cx="18002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11188" y="2622550"/>
            <a:ext cx="800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从前面、右面、上面分别看到上面图形？画一画。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708400" y="1989138"/>
            <a:ext cx="1219200" cy="549275"/>
            <a:chOff x="2208" y="2736"/>
            <a:chExt cx="768" cy="336"/>
          </a:xfrm>
        </p:grpSpPr>
        <p:sp>
          <p:nvSpPr>
            <p:cNvPr id="12306" name="Text Box 11"/>
            <p:cNvSpPr txBox="1">
              <a:spLocks noChangeArrowheads="1"/>
            </p:cNvSpPr>
            <p:nvPr/>
          </p:nvSpPr>
          <p:spPr bwMode="auto">
            <a:xfrm>
              <a:off x="2256" y="2736"/>
              <a:ext cx="720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0000FF"/>
                  </a:solidFill>
                  <a:ea typeface="华文新魏" pitchFamily="2" charset="-122"/>
                </a:rPr>
                <a:t>前面</a:t>
              </a:r>
            </a:p>
          </p:txBody>
        </p:sp>
        <p:sp>
          <p:nvSpPr>
            <p:cNvPr id="12307" name="AutoShape 12"/>
            <p:cNvSpPr>
              <a:spLocks noChangeArrowheads="1"/>
            </p:cNvSpPr>
            <p:nvPr/>
          </p:nvSpPr>
          <p:spPr bwMode="auto">
            <a:xfrm>
              <a:off x="2208" y="2736"/>
              <a:ext cx="672" cy="336"/>
            </a:xfrm>
            <a:prstGeom prst="wedgeRoundRectCallout">
              <a:avLst>
                <a:gd name="adj1" fmla="val 29037"/>
                <a:gd name="adj2" fmla="val -139787"/>
                <a:gd name="adj3" fmla="val 16667"/>
              </a:avLst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sz="2800">
                <a:ea typeface="华文新魏" pitchFamily="2" charset="-122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372225" y="1412875"/>
            <a:ext cx="1143000" cy="533400"/>
            <a:chOff x="3552" y="2112"/>
            <a:chExt cx="720" cy="336"/>
          </a:xfrm>
        </p:grpSpPr>
        <p:sp>
          <p:nvSpPr>
            <p:cNvPr id="12304" name="Text Box 14"/>
            <p:cNvSpPr txBox="1">
              <a:spLocks noChangeArrowheads="1"/>
            </p:cNvSpPr>
            <p:nvPr/>
          </p:nvSpPr>
          <p:spPr bwMode="auto">
            <a:xfrm>
              <a:off x="3552" y="2112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0000FF"/>
                  </a:solidFill>
                  <a:ea typeface="华文新魏" pitchFamily="2" charset="-122"/>
                </a:rPr>
                <a:t>右面</a:t>
              </a:r>
            </a:p>
          </p:txBody>
        </p:sp>
        <p:sp>
          <p:nvSpPr>
            <p:cNvPr id="12305" name="AutoShape 15"/>
            <p:cNvSpPr>
              <a:spLocks noChangeArrowheads="1"/>
            </p:cNvSpPr>
            <p:nvPr/>
          </p:nvSpPr>
          <p:spPr bwMode="auto">
            <a:xfrm>
              <a:off x="3552" y="2112"/>
              <a:ext cx="672" cy="336"/>
            </a:xfrm>
            <a:prstGeom prst="wedgeRoundRectCallout">
              <a:avLst>
                <a:gd name="adj1" fmla="val -79764"/>
                <a:gd name="adj2" fmla="val -56847"/>
                <a:gd name="adj3" fmla="val 16667"/>
              </a:avLst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sz="2800">
                <a:ea typeface="华文新魏" pitchFamily="2" charset="-122"/>
              </a:endParaRP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076825" y="188913"/>
            <a:ext cx="1143000" cy="533400"/>
            <a:chOff x="960" y="960"/>
            <a:chExt cx="720" cy="336"/>
          </a:xfrm>
        </p:grpSpPr>
        <p:sp>
          <p:nvSpPr>
            <p:cNvPr id="12302" name="Text Box 17"/>
            <p:cNvSpPr txBox="1">
              <a:spLocks noChangeArrowheads="1"/>
            </p:cNvSpPr>
            <p:nvPr/>
          </p:nvSpPr>
          <p:spPr bwMode="auto">
            <a:xfrm>
              <a:off x="960" y="960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0000FF"/>
                  </a:solidFill>
                  <a:ea typeface="华文新魏" pitchFamily="2" charset="-122"/>
                </a:rPr>
                <a:t>上面</a:t>
              </a:r>
            </a:p>
          </p:txBody>
        </p:sp>
        <p:sp>
          <p:nvSpPr>
            <p:cNvPr id="12303" name="AutoShape 18"/>
            <p:cNvSpPr>
              <a:spLocks noChangeArrowheads="1"/>
            </p:cNvSpPr>
            <p:nvPr/>
          </p:nvSpPr>
          <p:spPr bwMode="auto">
            <a:xfrm>
              <a:off x="960" y="960"/>
              <a:ext cx="672" cy="336"/>
            </a:xfrm>
            <a:prstGeom prst="wedgeRoundRectCallout">
              <a:avLst>
                <a:gd name="adj1" fmla="val -32889"/>
                <a:gd name="adj2" fmla="val 91667"/>
                <a:gd name="adj3" fmla="val 16667"/>
              </a:avLst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sz="2800"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508500"/>
            <a:ext cx="2030412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55650" y="3429000"/>
            <a:ext cx="7058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       观察物体的面时要注意，正对观察的面，从水平面观察，才能看准是什么形状。</a:t>
            </a:r>
            <a:r>
              <a:rPr lang="zh-CN" altLang="en-US"/>
              <a:t>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476375" y="1844675"/>
            <a:ext cx="4095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观察物体时要注意什么？</a:t>
            </a:r>
            <a:endParaRPr lang="en-US" altLang="zh-CN" sz="2800"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611188" y="4076700"/>
            <a:ext cx="81359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、通过学习，使学生发展空间观念、借助想像和推理解决问题的能力。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84213" y="1833563"/>
            <a:ext cx="7848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、使学生通过观察、操作、比较和想象，认识物体的前面、右面、上面，会从物体或几何体的前面、右面和上面进行观察，并能正确辨认从不同位置观察到的图形。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1258888" y="4149725"/>
            <a:ext cx="6229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zh-CN" altLang="en-US" sz="2800">
                <a:ea typeface="华文新魏" pitchFamily="2" charset="-122"/>
              </a:rPr>
              <a:t>指一指：投票箱的前面、右面和上面。</a:t>
            </a:r>
          </a:p>
        </p:txBody>
      </p:sp>
      <p:pic>
        <p:nvPicPr>
          <p:cNvPr id="4101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628775"/>
            <a:ext cx="19558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25538"/>
            <a:ext cx="14811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395288" y="1773238"/>
            <a:ext cx="424973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从前面、右面和上面观察投票箱，分别看到什么形状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3429000"/>
            <a:ext cx="9334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3500438"/>
            <a:ext cx="4953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3644900"/>
            <a:ext cx="11334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1524000" y="485457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前面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3316288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右面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5148263" y="485457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上面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877050" y="1700213"/>
            <a:ext cx="1871663" cy="3529012"/>
            <a:chOff x="4332" y="1071"/>
            <a:chExt cx="1179" cy="2223"/>
          </a:xfrm>
        </p:grpSpPr>
        <p:sp>
          <p:nvSpPr>
            <p:cNvPr id="5133" name="AutoShape 15"/>
            <p:cNvSpPr>
              <a:spLocks noChangeArrowheads="1"/>
            </p:cNvSpPr>
            <p:nvPr/>
          </p:nvSpPr>
          <p:spPr bwMode="auto">
            <a:xfrm>
              <a:off x="4332" y="1071"/>
              <a:ext cx="1179" cy="2223"/>
            </a:xfrm>
            <a:prstGeom prst="wedgeRoundRectCallout">
              <a:avLst>
                <a:gd name="adj1" fmla="val -71120"/>
                <a:gd name="adj2" fmla="val -40597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5134" name="Text Box 16"/>
            <p:cNvSpPr txBox="1">
              <a:spLocks noChangeArrowheads="1"/>
            </p:cNvSpPr>
            <p:nvPr/>
          </p:nvSpPr>
          <p:spPr bwMode="auto">
            <a:xfrm>
              <a:off x="4422" y="1253"/>
              <a:ext cx="1035" cy="194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这里所说的前面、右面和上面，都是相对于观察者而言的。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 </a:t>
              </a:r>
              <a:endPara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41" grpId="0"/>
      <p:bldP spid="225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pic>
        <p:nvPicPr>
          <p:cNvPr id="6148" name="Picture 1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412875"/>
            <a:ext cx="4124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933825"/>
            <a:ext cx="504031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5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625" y="5013325"/>
            <a:ext cx="51847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6238" y="981075"/>
            <a:ext cx="46291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8" name="Picture 22"/>
          <p:cNvPicPr>
            <a:picLocks noChangeAspect="1" noChangeArrowheads="1"/>
          </p:cNvPicPr>
          <p:nvPr/>
        </p:nvPicPr>
        <p:blipFill>
          <a:blip r:embed="rId7">
            <a:lum bright="18000" contrast="-6000"/>
          </a:blip>
          <a:srcRect/>
          <a:stretch>
            <a:fillRect/>
          </a:stretch>
        </p:blipFill>
        <p:spPr bwMode="auto">
          <a:xfrm>
            <a:off x="682625" y="3357563"/>
            <a:ext cx="49244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6877050" y="1628775"/>
            <a:ext cx="1511300" cy="2736850"/>
            <a:chOff x="4332" y="1071"/>
            <a:chExt cx="1179" cy="2223"/>
          </a:xfrm>
        </p:grpSpPr>
        <p:sp>
          <p:nvSpPr>
            <p:cNvPr id="6157" name="AutoShape 15"/>
            <p:cNvSpPr>
              <a:spLocks noChangeArrowheads="1"/>
            </p:cNvSpPr>
            <p:nvPr/>
          </p:nvSpPr>
          <p:spPr bwMode="auto">
            <a:xfrm>
              <a:off x="4332" y="1071"/>
              <a:ext cx="1179" cy="2223"/>
            </a:xfrm>
            <a:prstGeom prst="wedgeRoundRectCallout">
              <a:avLst>
                <a:gd name="adj1" fmla="val -71120"/>
                <a:gd name="adj2" fmla="val -40597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6158" name="Text Box 16"/>
            <p:cNvSpPr txBox="1">
              <a:spLocks noChangeArrowheads="1"/>
            </p:cNvSpPr>
            <p:nvPr/>
          </p:nvSpPr>
          <p:spPr bwMode="auto">
            <a:xfrm>
              <a:off x="4422" y="1253"/>
              <a:ext cx="1035" cy="185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从</a:t>
              </a:r>
              <a:r>
                <a:rPr lang="zh-CN" altLang="en-US" sz="2400">
                  <a:solidFill>
                    <a:srgbClr val="990033"/>
                  </a:solidFill>
                  <a:latin typeface="华文新魏" pitchFamily="2" charset="-122"/>
                  <a:ea typeface="华文新魏" pitchFamily="2" charset="-122"/>
                </a:rPr>
                <a:t>上面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和</a:t>
              </a:r>
              <a:r>
                <a:rPr lang="zh-CN" altLang="en-US" sz="2400">
                  <a:solidFill>
                    <a:srgbClr val="990033"/>
                  </a:solidFill>
                  <a:latin typeface="华文新魏" pitchFamily="2" charset="-122"/>
                  <a:ea typeface="华文新魏" pitchFamily="2" charset="-122"/>
                </a:rPr>
                <a:t>右面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看到的图形有什么区别？</a:t>
              </a:r>
            </a:p>
          </p:txBody>
        </p:sp>
      </p:grp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1187450" y="4292600"/>
            <a:ext cx="3384550" cy="936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 flipV="1">
            <a:off x="1331913" y="4365625"/>
            <a:ext cx="1511300" cy="9350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 flipV="1">
            <a:off x="3203575" y="4365625"/>
            <a:ext cx="1727200" cy="10795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2" grpId="0" animBg="1"/>
      <p:bldP spid="39963" grpId="0" animBg="1"/>
      <p:bldP spid="399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163638"/>
            <a:ext cx="72009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71800"/>
            <a:ext cx="399573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997200"/>
            <a:ext cx="33623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08588" y="5157788"/>
            <a:ext cx="2171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684213" y="4427538"/>
            <a:ext cx="3382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从前面和右面看到的是什么图形？</a:t>
            </a:r>
          </a:p>
        </p:txBody>
      </p:sp>
      <p:pic>
        <p:nvPicPr>
          <p:cNvPr id="24584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8263" y="3933825"/>
            <a:ext cx="10080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3933825"/>
            <a:ext cx="10080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03350" y="4076700"/>
            <a:ext cx="1219200" cy="533400"/>
            <a:chOff x="2208" y="2736"/>
            <a:chExt cx="768" cy="336"/>
          </a:xfrm>
        </p:grpSpPr>
        <p:sp>
          <p:nvSpPr>
            <p:cNvPr id="7185" name="Text Box 12"/>
            <p:cNvSpPr txBox="1">
              <a:spLocks noChangeArrowheads="1"/>
            </p:cNvSpPr>
            <p:nvPr/>
          </p:nvSpPr>
          <p:spPr bwMode="auto">
            <a:xfrm>
              <a:off x="2256" y="2736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前面</a:t>
              </a:r>
            </a:p>
          </p:txBody>
        </p:sp>
        <p:sp>
          <p:nvSpPr>
            <p:cNvPr id="7186" name="AutoShape 13"/>
            <p:cNvSpPr>
              <a:spLocks noChangeArrowheads="1"/>
            </p:cNvSpPr>
            <p:nvPr/>
          </p:nvSpPr>
          <p:spPr bwMode="auto">
            <a:xfrm>
              <a:off x="2208" y="2736"/>
              <a:ext cx="672" cy="336"/>
            </a:xfrm>
            <a:prstGeom prst="wedgeRoundRectCallout">
              <a:avLst>
                <a:gd name="adj1" fmla="val 29037"/>
                <a:gd name="adj2" fmla="val -139787"/>
                <a:gd name="adj3" fmla="val 16667"/>
              </a:avLst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132138" y="3500438"/>
            <a:ext cx="1143000" cy="533400"/>
            <a:chOff x="3552" y="2112"/>
            <a:chExt cx="720" cy="336"/>
          </a:xfrm>
        </p:grpSpPr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3552" y="2112"/>
              <a:ext cx="72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右面</a:t>
              </a:r>
            </a:p>
          </p:txBody>
        </p:sp>
        <p:sp>
          <p:nvSpPr>
            <p:cNvPr id="7184" name="AutoShape 16"/>
            <p:cNvSpPr>
              <a:spLocks noChangeArrowheads="1"/>
            </p:cNvSpPr>
            <p:nvPr/>
          </p:nvSpPr>
          <p:spPr bwMode="auto">
            <a:xfrm>
              <a:off x="3552" y="2112"/>
              <a:ext cx="672" cy="336"/>
            </a:xfrm>
            <a:prstGeom prst="wedgeRoundRectCallout">
              <a:avLst>
                <a:gd name="adj1" fmla="val -79764"/>
                <a:gd name="adj2" fmla="val -56847"/>
                <a:gd name="adj3" fmla="val 16667"/>
              </a:avLst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6278563" y="1412875"/>
            <a:ext cx="1511300" cy="6477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25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6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765175"/>
            <a:ext cx="18367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746125"/>
            <a:ext cx="2209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167063"/>
            <a:ext cx="12255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170363"/>
            <a:ext cx="633413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5141913"/>
            <a:ext cx="6604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71550" y="2276475"/>
            <a:ext cx="676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从前面、右面和上面看到的是什么图形？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1979613" y="3213100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前面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979613" y="4205288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右面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1979613" y="544512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上面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 rot="-1864208">
            <a:off x="1476375" y="5373688"/>
            <a:ext cx="1692275" cy="5286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错误解答</a:t>
            </a:r>
            <a:endParaRPr lang="zh-CN" altLang="en-US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08450" y="3141663"/>
            <a:ext cx="12255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97375" y="4144963"/>
            <a:ext cx="633413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7375" y="5116513"/>
            <a:ext cx="6604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5837238" y="3187700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前面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5837238" y="4179888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右面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6948488" y="3213100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上面</a:t>
            </a:r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3563938" y="3068638"/>
            <a:ext cx="0" cy="3240087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 rot="-1726439">
            <a:off x="7053263" y="3324225"/>
            <a:ext cx="1616075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正确</a:t>
            </a:r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解答</a:t>
            </a:r>
            <a:endParaRPr lang="zh-CN" altLang="en-US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5364163" y="5013325"/>
            <a:ext cx="3384550" cy="1223963"/>
            <a:chOff x="3379" y="3158"/>
            <a:chExt cx="2132" cy="771"/>
          </a:xfrm>
        </p:grpSpPr>
        <p:sp>
          <p:nvSpPr>
            <p:cNvPr id="8216" name="AutoShape 15"/>
            <p:cNvSpPr>
              <a:spLocks noChangeArrowheads="1"/>
            </p:cNvSpPr>
            <p:nvPr/>
          </p:nvSpPr>
          <p:spPr bwMode="auto">
            <a:xfrm>
              <a:off x="3379" y="3158"/>
              <a:ext cx="2132" cy="771"/>
            </a:xfrm>
            <a:prstGeom prst="wedgeRoundRectCallout">
              <a:avLst>
                <a:gd name="adj1" fmla="val -39634"/>
                <a:gd name="adj2" fmla="val -2917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8217" name="Text Box 16"/>
            <p:cNvSpPr txBox="1">
              <a:spLocks noChangeArrowheads="1"/>
            </p:cNvSpPr>
            <p:nvPr/>
          </p:nvSpPr>
          <p:spPr bwMode="auto">
            <a:xfrm>
              <a:off x="3606" y="3294"/>
              <a:ext cx="1871" cy="51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从前面和上面看到的图形是一样的。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41" grpId="0"/>
      <p:bldP spid="22542" grpId="0"/>
      <p:bldP spid="2" grpId="0" animBg="1"/>
      <p:bldP spid="3" grpId="0"/>
      <p:bldP spid="4" grpId="0"/>
      <p:bldP spid="7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0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4800" y="4797425"/>
            <a:ext cx="19494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492375"/>
            <a:ext cx="16462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1"/>
          <p:cNvSpPr txBox="1">
            <a:spLocks noChangeArrowheads="1"/>
          </p:cNvSpPr>
          <p:nvPr/>
        </p:nvSpPr>
        <p:spPr bwMode="auto">
          <a:xfrm>
            <a:off x="4138613" y="21891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前面（     ）色</a:t>
            </a:r>
          </a:p>
        </p:txBody>
      </p:sp>
      <p:sp>
        <p:nvSpPr>
          <p:cNvPr id="9223" name="TextBox 1"/>
          <p:cNvSpPr txBox="1">
            <a:spLocks noChangeArrowheads="1"/>
          </p:cNvSpPr>
          <p:nvPr/>
        </p:nvSpPr>
        <p:spPr bwMode="auto">
          <a:xfrm>
            <a:off x="4140200" y="3197225"/>
            <a:ext cx="291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右面（     ）色</a:t>
            </a:r>
          </a:p>
        </p:txBody>
      </p:sp>
      <p:sp>
        <p:nvSpPr>
          <p:cNvPr id="9224" name="TextBox 1"/>
          <p:cNvSpPr txBox="1">
            <a:spLocks noChangeArrowheads="1"/>
          </p:cNvSpPr>
          <p:nvPr/>
        </p:nvSpPr>
        <p:spPr bwMode="auto">
          <a:xfrm>
            <a:off x="4140200" y="4237038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上面（     ）色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1138" y="2154238"/>
            <a:ext cx="541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红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57800" y="3197225"/>
            <a:ext cx="541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绿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91138" y="4221163"/>
            <a:ext cx="541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4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141663"/>
            <a:ext cx="32416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492375"/>
            <a:ext cx="301942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17"/>
          <p:cNvSpPr txBox="1">
            <a:spLocks noChangeArrowheads="1"/>
          </p:cNvSpPr>
          <p:nvPr/>
        </p:nvSpPr>
        <p:spPr bwMode="auto">
          <a:xfrm>
            <a:off x="539750" y="1685925"/>
            <a:ext cx="800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你能指出洗衣机和电冰箱的前面、右面和上面吗？</a:t>
            </a: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395288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正面</a:t>
            </a:r>
          </a:p>
        </p:txBody>
      </p:sp>
      <p:sp>
        <p:nvSpPr>
          <p:cNvPr id="45075" name="Text Box 19"/>
          <p:cNvSpPr txBox="1">
            <a:spLocks noChangeArrowheads="1"/>
          </p:cNvSpPr>
          <p:nvPr/>
        </p:nvSpPr>
        <p:spPr bwMode="auto">
          <a:xfrm>
            <a:off x="1547813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上面</a:t>
            </a:r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>
            <a:off x="2771775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右面</a:t>
            </a:r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5580063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正面</a:t>
            </a:r>
          </a:p>
        </p:txBody>
      </p:sp>
      <p:sp>
        <p:nvSpPr>
          <p:cNvPr id="45078" name="Text Box 22"/>
          <p:cNvSpPr txBox="1">
            <a:spLocks noChangeArrowheads="1"/>
          </p:cNvSpPr>
          <p:nvPr/>
        </p:nvSpPr>
        <p:spPr bwMode="auto">
          <a:xfrm>
            <a:off x="6732588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上面</a:t>
            </a:r>
          </a:p>
        </p:txBody>
      </p:sp>
      <p:sp>
        <p:nvSpPr>
          <p:cNvPr id="45079" name="Text Box 23"/>
          <p:cNvSpPr txBox="1">
            <a:spLocks noChangeArrowheads="1"/>
          </p:cNvSpPr>
          <p:nvPr/>
        </p:nvSpPr>
        <p:spPr bwMode="auto">
          <a:xfrm>
            <a:off x="7956550" y="4868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右面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4" grpId="0"/>
      <p:bldP spid="45075" grpId="0"/>
      <p:bldP spid="45076" grpId="0"/>
      <p:bldP spid="45077" grpId="0"/>
      <p:bldP spid="45078" grpId="0"/>
      <p:bldP spid="4507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PresentationFormat>全屏显示(4:3)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2016-10-24T06:19:22Z</dcterms:created>
  <dcterms:modified xsi:type="dcterms:W3CDTF">2016-10-24T06:19:41Z</dcterms:modified>
</cp:coreProperties>
</file>