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96" y="-6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CB4743-721C-4E44-9550-ED58246A6807}" type="datetimeFigureOut">
              <a:rPr lang="zh-CN" altLang="en-US" smtClean="0"/>
              <a:t>2016/10/24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840D30-5EF5-4476-9351-F4E1BD0CE4C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15363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5364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BE15E8B-40EE-44C9-B72D-5D9A237B40F7}" type="slidenum">
              <a:rPr lang="zh-CN" altLang="en-US" sz="1200">
                <a:latin typeface="Calibri" pitchFamily="34" charset="0"/>
                <a:ea typeface="宋体" pitchFamily="2" charset="-122"/>
              </a:rPr>
              <a:pPr algn="r"/>
              <a:t>2</a:t>
            </a:fld>
            <a:endParaRPr lang="en-US" altLang="zh-CN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16387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638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D36ECC2-1D95-4777-81DB-6498586314B7}" type="slidenum">
              <a:rPr lang="zh-CN" altLang="en-US" sz="1200">
                <a:latin typeface="Calibri" pitchFamily="34" charset="0"/>
                <a:ea typeface="宋体" pitchFamily="2" charset="-122"/>
              </a:rPr>
              <a:pPr algn="r"/>
              <a:t>3</a:t>
            </a:fld>
            <a:endParaRPr lang="en-US" altLang="zh-CN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1741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7412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83EE516-56C0-4FC0-AEE7-B92CEACB9CD8}" type="slidenum">
              <a:rPr lang="zh-CN" altLang="en-US" sz="1200">
                <a:latin typeface="Calibri" pitchFamily="34" charset="0"/>
                <a:ea typeface="宋体" pitchFamily="2" charset="-122"/>
              </a:rPr>
              <a:pPr algn="r"/>
              <a:t>4</a:t>
            </a:fld>
            <a:endParaRPr lang="en-US" altLang="zh-CN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18435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8436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018913E-D473-4E9F-A31D-E7D947163F31}" type="slidenum">
              <a:rPr lang="zh-CN" altLang="en-US" sz="1200">
                <a:latin typeface="Calibri" pitchFamily="34" charset="0"/>
                <a:ea typeface="宋体" pitchFamily="2" charset="-122"/>
              </a:rPr>
              <a:pPr algn="r"/>
              <a:t>5</a:t>
            </a:fld>
            <a:endParaRPr lang="en-US" altLang="zh-CN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19459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946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586070F-C065-47E6-80DF-66C765DD692E}" type="slidenum">
              <a:rPr lang="zh-CN" altLang="en-US" sz="1200">
                <a:latin typeface="Calibri" pitchFamily="34" charset="0"/>
                <a:ea typeface="宋体" pitchFamily="2" charset="-122"/>
              </a:rPr>
              <a:pPr algn="r"/>
              <a:t>7</a:t>
            </a:fld>
            <a:endParaRPr lang="en-US" altLang="zh-CN" sz="1200">
              <a:latin typeface="Calibri" pitchFamily="34" charset="0"/>
              <a:ea typeface="宋体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C:\Users\duyanlin\Desktop\二年级上学路上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2636838"/>
            <a:ext cx="5168900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50825" y="908050"/>
            <a:ext cx="6985000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600" b="1">
                <a:effectLst>
                  <a:outerShdw blurRad="38100" dist="38100" dir="2700000" algn="tl">
                    <a:srgbClr val="C0C0C0"/>
                  </a:outerShdw>
                </a:effectLst>
                <a:latin typeface="华文楷体" pitchFamily="2" charset="-122"/>
                <a:ea typeface="华文楷体" pitchFamily="2" charset="-122"/>
              </a:rPr>
              <a:t>第</a:t>
            </a:r>
            <a:r>
              <a:rPr lang="en-US" altLang="zh-CN" sz="3600" b="1">
                <a:effectLst>
                  <a:outerShdw blurRad="38100" dist="38100" dir="2700000" algn="tl">
                    <a:srgbClr val="C0C0C0"/>
                  </a:outerShdw>
                </a:effectLst>
                <a:latin typeface="华文楷体" pitchFamily="2" charset="-122"/>
                <a:ea typeface="华文楷体" pitchFamily="2" charset="-122"/>
              </a:rPr>
              <a:t>7</a:t>
            </a:r>
            <a:r>
              <a:rPr lang="zh-CN" altLang="en-US" sz="3600" b="1">
                <a:effectLst>
                  <a:outerShdw blurRad="38100" dist="38100" dir="2700000" algn="tl">
                    <a:srgbClr val="C0C0C0"/>
                  </a:outerShdw>
                </a:effectLst>
                <a:latin typeface="华文楷体" pitchFamily="2" charset="-122"/>
                <a:ea typeface="华文楷体" pitchFamily="2" charset="-122"/>
              </a:rPr>
              <a:t>单元     整数四则混合运算</a:t>
            </a:r>
            <a:endParaRPr lang="en-US" altLang="zh-CN" sz="3600">
              <a:latin typeface="华文楷体" pitchFamily="2" charset="-122"/>
              <a:ea typeface="华文楷体" pitchFamily="2" charset="-122"/>
            </a:endParaRPr>
          </a:p>
        </p:txBody>
      </p:sp>
      <p:cxnSp>
        <p:nvCxnSpPr>
          <p:cNvPr id="6" name="直线连接符 21"/>
          <p:cNvCxnSpPr/>
          <p:nvPr/>
        </p:nvCxnSpPr>
        <p:spPr>
          <a:xfrm>
            <a:off x="3706813" y="2492375"/>
            <a:ext cx="4394200" cy="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3492500" y="1844675"/>
            <a:ext cx="5402263" cy="5794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kumimoji="1" lang="en-US" altLang="zh-CN" sz="3200" b="1" noProof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2 </a:t>
            </a:r>
            <a:r>
              <a:rPr kumimoji="1" lang="zh-CN" altLang="en-US" sz="3200" b="1" noProof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含有小括号的混合运算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同侧圆角矩形 1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学以致用</a:t>
            </a:r>
          </a:p>
        </p:txBody>
      </p:sp>
      <p:cxnSp>
        <p:nvCxnSpPr>
          <p:cNvPr id="4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268" name="标题 1"/>
          <p:cNvSpPr>
            <a:spLocks noChangeArrowheads="1"/>
          </p:cNvSpPr>
          <p:nvPr/>
        </p:nvSpPr>
        <p:spPr bwMode="auto">
          <a:xfrm>
            <a:off x="179388" y="1628775"/>
            <a:ext cx="9144000" cy="114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zh-CN" altLang="en-US" sz="2800">
                <a:latin typeface="华文新魏" pitchFamily="2" charset="-122"/>
              </a:rPr>
              <a:t>快乐果水果店上午运进菠萝</a:t>
            </a:r>
            <a:r>
              <a:rPr lang="en-US" altLang="zh-CN" sz="2800">
                <a:latin typeface="华文新魏" pitchFamily="2" charset="-122"/>
              </a:rPr>
              <a:t>140</a:t>
            </a:r>
            <a:r>
              <a:rPr lang="zh-CN" altLang="en-US" sz="2800">
                <a:latin typeface="华文新魏" pitchFamily="2" charset="-122"/>
              </a:rPr>
              <a:t>千克，下午运进的菠萝比上午的</a:t>
            </a:r>
            <a:r>
              <a:rPr lang="en-US" altLang="zh-CN" sz="2800">
                <a:latin typeface="华文新魏" pitchFamily="2" charset="-122"/>
              </a:rPr>
              <a:t>2</a:t>
            </a:r>
            <a:r>
              <a:rPr lang="zh-CN" altLang="en-US" sz="2800">
                <a:latin typeface="华文新魏" pitchFamily="2" charset="-122"/>
              </a:rPr>
              <a:t>倍还多</a:t>
            </a:r>
            <a:r>
              <a:rPr lang="en-US" altLang="zh-CN" sz="2800">
                <a:latin typeface="华文新魏" pitchFamily="2" charset="-122"/>
              </a:rPr>
              <a:t>50</a:t>
            </a:r>
            <a:r>
              <a:rPr lang="zh-CN" altLang="en-US" sz="2800">
                <a:latin typeface="华文新魏" pitchFamily="2" charset="-122"/>
              </a:rPr>
              <a:t>千克。这一天一共运进菠萝多少千克？</a:t>
            </a:r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1044575" y="2914650"/>
            <a:ext cx="20161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3300"/>
                </a:solidFill>
                <a:latin typeface="华文新魏" pitchFamily="2" charset="-122"/>
              </a:rPr>
              <a:t>上午运进菠萝的重量</a:t>
            </a:r>
            <a:endParaRPr lang="en-US" altLang="zh-CN" sz="2400">
              <a:solidFill>
                <a:srgbClr val="FF3300"/>
              </a:solidFill>
              <a:latin typeface="华文新魏" pitchFamily="2" charset="-122"/>
            </a:endParaRPr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3348038" y="2924175"/>
            <a:ext cx="20891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FF3300"/>
                </a:solidFill>
                <a:latin typeface="华文新魏" pitchFamily="2" charset="-122"/>
              </a:rPr>
              <a:t>下午运进菠萝的重量</a:t>
            </a:r>
          </a:p>
        </p:txBody>
      </p:sp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5940425" y="2914650"/>
            <a:ext cx="2592388" cy="123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FF3300"/>
                </a:solidFill>
                <a:latin typeface="华文新魏" pitchFamily="2" charset="-122"/>
              </a:rPr>
              <a:t>一天一共运进菠萝的重量</a:t>
            </a:r>
            <a:endParaRPr lang="en-US" altLang="zh-CN" sz="2400">
              <a:solidFill>
                <a:srgbClr val="FF3300"/>
              </a:solidFill>
              <a:latin typeface="华文新魏" pitchFamily="2" charset="-122"/>
            </a:endParaRPr>
          </a:p>
          <a:p>
            <a:pPr>
              <a:spcBef>
                <a:spcPct val="50000"/>
              </a:spcBef>
            </a:pPr>
            <a:endParaRPr lang="zh-CN" altLang="en-US" sz="1800">
              <a:latin typeface="华文新魏" pitchFamily="2" charset="-122"/>
            </a:endParaRPr>
          </a:p>
        </p:txBody>
      </p:sp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2916238" y="3059113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FF3300"/>
                </a:solidFill>
                <a:latin typeface="华文新魏" pitchFamily="2" charset="-122"/>
              </a:rPr>
              <a:t>＋</a:t>
            </a:r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5510213" y="3059113"/>
            <a:ext cx="13668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3300"/>
                </a:solidFill>
                <a:latin typeface="华文新魏" pitchFamily="2" charset="-122"/>
              </a:rPr>
              <a:t>=</a:t>
            </a:r>
          </a:p>
        </p:txBody>
      </p:sp>
      <p:sp>
        <p:nvSpPr>
          <p:cNvPr id="29706" name="Text Box 10"/>
          <p:cNvSpPr txBox="1">
            <a:spLocks noChangeArrowheads="1"/>
          </p:cNvSpPr>
          <p:nvPr/>
        </p:nvSpPr>
        <p:spPr bwMode="auto">
          <a:xfrm>
            <a:off x="2124075" y="3989388"/>
            <a:ext cx="54737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latin typeface="华文新魏" pitchFamily="2" charset="-122"/>
              </a:rPr>
              <a:t>140+</a:t>
            </a:r>
            <a:r>
              <a:rPr lang="zh-CN" altLang="en-US" sz="2800">
                <a:latin typeface="华文新魏" pitchFamily="2" charset="-122"/>
              </a:rPr>
              <a:t>（</a:t>
            </a:r>
            <a:r>
              <a:rPr lang="en-US" altLang="zh-CN" sz="2800">
                <a:latin typeface="华文新魏" pitchFamily="2" charset="-122"/>
              </a:rPr>
              <a:t>140×2</a:t>
            </a:r>
            <a:r>
              <a:rPr lang="zh-CN" altLang="en-US" sz="2800">
                <a:latin typeface="华文新魏" pitchFamily="2" charset="-122"/>
              </a:rPr>
              <a:t>＋</a:t>
            </a:r>
            <a:r>
              <a:rPr lang="en-US" altLang="zh-CN" sz="2800">
                <a:latin typeface="华文新魏" pitchFamily="2" charset="-122"/>
              </a:rPr>
              <a:t>50</a:t>
            </a:r>
            <a:r>
              <a:rPr lang="zh-CN" altLang="en-US" sz="2800">
                <a:latin typeface="华文新魏" pitchFamily="2" charset="-122"/>
              </a:rPr>
              <a:t>）</a:t>
            </a:r>
          </a:p>
        </p:txBody>
      </p:sp>
      <p:sp>
        <p:nvSpPr>
          <p:cNvPr id="29707" name="Text Box 11"/>
          <p:cNvSpPr txBox="1">
            <a:spLocks noChangeArrowheads="1"/>
          </p:cNvSpPr>
          <p:nvPr/>
        </p:nvSpPr>
        <p:spPr bwMode="auto">
          <a:xfrm>
            <a:off x="1763713" y="4565650"/>
            <a:ext cx="39608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latin typeface="华文新魏" pitchFamily="2" charset="-122"/>
              </a:rPr>
              <a:t>＝</a:t>
            </a:r>
            <a:r>
              <a:rPr lang="en-US" altLang="zh-CN" sz="2800">
                <a:latin typeface="华文新魏" pitchFamily="2" charset="-122"/>
              </a:rPr>
              <a:t>140</a:t>
            </a:r>
            <a:r>
              <a:rPr lang="zh-CN" altLang="en-US" sz="2800">
                <a:latin typeface="华文新魏" pitchFamily="2" charset="-122"/>
              </a:rPr>
              <a:t>＋（</a:t>
            </a:r>
            <a:r>
              <a:rPr lang="en-US" altLang="zh-CN" sz="2800">
                <a:latin typeface="华文新魏" pitchFamily="2" charset="-122"/>
              </a:rPr>
              <a:t>280</a:t>
            </a:r>
            <a:r>
              <a:rPr lang="zh-CN" altLang="en-US" sz="2800">
                <a:latin typeface="华文新魏" pitchFamily="2" charset="-122"/>
              </a:rPr>
              <a:t>＋</a:t>
            </a:r>
            <a:r>
              <a:rPr lang="en-US" altLang="zh-CN" sz="2800">
                <a:latin typeface="华文新魏" pitchFamily="2" charset="-122"/>
              </a:rPr>
              <a:t>50</a:t>
            </a:r>
            <a:r>
              <a:rPr lang="zh-CN" altLang="en-US" sz="2800">
                <a:latin typeface="华文新魏" pitchFamily="2" charset="-122"/>
              </a:rPr>
              <a:t>）</a:t>
            </a:r>
            <a:endParaRPr lang="en-US" altLang="zh-CN" sz="2800">
              <a:latin typeface="华文新魏" pitchFamily="2" charset="-122"/>
            </a:endParaRPr>
          </a:p>
        </p:txBody>
      </p:sp>
      <p:sp>
        <p:nvSpPr>
          <p:cNvPr id="29708" name="Text Box 12"/>
          <p:cNvSpPr txBox="1">
            <a:spLocks noChangeArrowheads="1"/>
          </p:cNvSpPr>
          <p:nvPr/>
        </p:nvSpPr>
        <p:spPr bwMode="auto">
          <a:xfrm>
            <a:off x="1763713" y="5141913"/>
            <a:ext cx="30972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latin typeface="华文新魏" pitchFamily="2" charset="-122"/>
              </a:rPr>
              <a:t>＝</a:t>
            </a:r>
            <a:r>
              <a:rPr lang="en-US" altLang="zh-CN" sz="2800">
                <a:latin typeface="华文新魏" pitchFamily="2" charset="-122"/>
              </a:rPr>
              <a:t>140</a:t>
            </a:r>
            <a:r>
              <a:rPr lang="zh-CN" altLang="en-US" sz="2800">
                <a:latin typeface="华文新魏" pitchFamily="2" charset="-122"/>
              </a:rPr>
              <a:t>＋</a:t>
            </a:r>
            <a:r>
              <a:rPr lang="en-US" altLang="zh-CN" sz="2800">
                <a:latin typeface="华文新魏" pitchFamily="2" charset="-122"/>
              </a:rPr>
              <a:t>330</a:t>
            </a:r>
          </a:p>
        </p:txBody>
      </p:sp>
      <p:sp>
        <p:nvSpPr>
          <p:cNvPr id="29709" name="Line 13"/>
          <p:cNvSpPr>
            <a:spLocks noChangeShapeType="1"/>
          </p:cNvSpPr>
          <p:nvPr/>
        </p:nvSpPr>
        <p:spPr bwMode="auto">
          <a:xfrm>
            <a:off x="3419475" y="4508500"/>
            <a:ext cx="12954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710" name="Line 14"/>
          <p:cNvSpPr>
            <a:spLocks noChangeShapeType="1"/>
          </p:cNvSpPr>
          <p:nvPr/>
        </p:nvSpPr>
        <p:spPr bwMode="auto">
          <a:xfrm>
            <a:off x="3635375" y="5084763"/>
            <a:ext cx="1439863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711" name="Text Box 15"/>
          <p:cNvSpPr txBox="1">
            <a:spLocks noChangeArrowheads="1"/>
          </p:cNvSpPr>
          <p:nvPr/>
        </p:nvSpPr>
        <p:spPr bwMode="auto">
          <a:xfrm>
            <a:off x="1763713" y="5573713"/>
            <a:ext cx="23050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latin typeface="华文新魏" pitchFamily="2" charset="-122"/>
              </a:rPr>
              <a:t>＝</a:t>
            </a:r>
            <a:r>
              <a:rPr lang="en-US" altLang="zh-CN" sz="2800">
                <a:latin typeface="华文新魏" pitchFamily="2" charset="-122"/>
              </a:rPr>
              <a:t>470</a:t>
            </a:r>
          </a:p>
        </p:txBody>
      </p:sp>
      <p:sp>
        <p:nvSpPr>
          <p:cNvPr id="29712" name="Text Box 16"/>
          <p:cNvSpPr txBox="1">
            <a:spLocks noChangeArrowheads="1"/>
          </p:cNvSpPr>
          <p:nvPr/>
        </p:nvSpPr>
        <p:spPr bwMode="auto">
          <a:xfrm>
            <a:off x="2771775" y="5573713"/>
            <a:ext cx="15128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latin typeface="华文新魏" pitchFamily="2" charset="-122"/>
              </a:rPr>
              <a:t>（千克）</a:t>
            </a:r>
          </a:p>
        </p:txBody>
      </p:sp>
      <p:sp>
        <p:nvSpPr>
          <p:cNvPr id="29713" name="Text Box 17"/>
          <p:cNvSpPr txBox="1">
            <a:spLocks noChangeArrowheads="1"/>
          </p:cNvSpPr>
          <p:nvPr/>
        </p:nvSpPr>
        <p:spPr bwMode="auto">
          <a:xfrm>
            <a:off x="1763713" y="5949950"/>
            <a:ext cx="6264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latin typeface="华文新魏" pitchFamily="2" charset="-122"/>
              </a:rPr>
              <a:t>答：这一天一共运进菠萝</a:t>
            </a:r>
            <a:r>
              <a:rPr lang="en-US" altLang="zh-CN" sz="2400">
                <a:latin typeface="华文新魏" pitchFamily="2" charset="-122"/>
              </a:rPr>
              <a:t>470</a:t>
            </a:r>
            <a:r>
              <a:rPr lang="zh-CN" altLang="en-US" sz="2400">
                <a:latin typeface="华文新魏" pitchFamily="2" charset="-122"/>
              </a:rPr>
              <a:t>千克。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9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9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29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29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1" grpId="0"/>
      <p:bldP spid="29702" grpId="0"/>
      <p:bldP spid="29703" grpId="0"/>
      <p:bldP spid="29704" grpId="0"/>
      <p:bldP spid="29705" grpId="0"/>
      <p:bldP spid="29706" grpId="0"/>
      <p:bldP spid="29707" grpId="0"/>
      <p:bldP spid="29708" grpId="0"/>
      <p:bldP spid="29709" grpId="0" animBg="1"/>
      <p:bldP spid="29710" grpId="0" animBg="1"/>
      <p:bldP spid="29711" grpId="0"/>
      <p:bldP spid="29712" grpId="0"/>
      <p:bldP spid="297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同侧圆角矩形 2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课堂小结</a:t>
            </a:r>
          </a:p>
        </p:txBody>
      </p:sp>
      <p:cxnSp>
        <p:nvCxnSpPr>
          <p:cNvPr id="5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773" name="Rectangle 3"/>
          <p:cNvSpPr>
            <a:spLocks noChangeArrowheads="1"/>
          </p:cNvSpPr>
          <p:nvPr/>
        </p:nvSpPr>
        <p:spPr bwMode="auto">
          <a:xfrm>
            <a:off x="1187450" y="2235200"/>
            <a:ext cx="7345363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30000"/>
              </a:spcBef>
            </a:pPr>
            <a:r>
              <a:rPr lang="zh-CN" altLang="en-US" sz="3200">
                <a:solidFill>
                  <a:schemeClr val="hlink"/>
                </a:solidFill>
              </a:rPr>
              <a:t>如果含有小括号，要先算括号里面的；括号里面有乘、除法和加、减法，也要先算乘、除法再算加、减法。</a:t>
            </a:r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1116013" y="4437063"/>
            <a:ext cx="67691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FF0000"/>
                </a:solidFill>
              </a:rPr>
              <a:t>注意：</a:t>
            </a:r>
            <a:r>
              <a:rPr lang="zh-CN" altLang="en-US" sz="3200">
                <a:solidFill>
                  <a:schemeClr val="hlink"/>
                </a:solidFill>
              </a:rPr>
              <a:t>括号里没有全部算完，括号不能去掉。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3" grpId="0"/>
      <p:bldP spid="3277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0"/>
          <p:cNvGrpSpPr>
            <a:grpSpLocks/>
          </p:cNvGrpSpPr>
          <p:nvPr/>
        </p:nvGrpSpPr>
        <p:grpSpPr bwMode="auto">
          <a:xfrm>
            <a:off x="452438" y="908050"/>
            <a:ext cx="2032000" cy="649288"/>
            <a:chOff x="571126" y="1792176"/>
            <a:chExt cx="2031309" cy="648072"/>
          </a:xfrm>
        </p:grpSpPr>
        <p:cxnSp>
          <p:nvCxnSpPr>
            <p:cNvPr id="22" name="直线连接符 21"/>
            <p:cNvCxnSpPr/>
            <p:nvPr/>
          </p:nvCxnSpPr>
          <p:spPr>
            <a:xfrm>
              <a:off x="586996" y="2440248"/>
              <a:ext cx="2015439" cy="0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同侧圆角矩形 23"/>
            <p:cNvSpPr/>
            <p:nvPr/>
          </p:nvSpPr>
          <p:spPr>
            <a:xfrm>
              <a:off x="571126" y="1792176"/>
              <a:ext cx="2001156" cy="516556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3000" b="1" noProof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学习目标</a:t>
              </a:r>
            </a:p>
          </p:txBody>
        </p:sp>
      </p:grp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827088" y="3357563"/>
            <a:ext cx="7704137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04800"/>
            <a:r>
              <a:rPr lang="en-US" altLang="zh-CN" sz="2800">
                <a:latin typeface="华文新魏" pitchFamily="2" charset="-122"/>
              </a:rPr>
              <a:t>2.</a:t>
            </a:r>
            <a:r>
              <a:rPr lang="zh-CN" altLang="en-US" sz="2800">
                <a:latin typeface="华文新魏" pitchFamily="2" charset="-122"/>
              </a:rPr>
              <a:t>在学生产生疑问时使学生体会小括号有改变原来运算顺序的作用，理解含有小括号的混合运算的运算顺序。</a:t>
            </a: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827088" y="1989138"/>
            <a:ext cx="76327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dirty="0">
                <a:latin typeface="华文新魏" pitchFamily="2" charset="-122"/>
              </a:rPr>
              <a:t>1.</a:t>
            </a:r>
            <a:r>
              <a:rPr lang="zh-CN" altLang="en-US" sz="2800" dirty="0">
                <a:latin typeface="华文新魏" pitchFamily="2" charset="-122"/>
              </a:rPr>
              <a:t>利用学生日常生活经验和对问题中数量关系的把握，引导学生自己列算式解决实际问题。</a:t>
            </a:r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827088" y="5084763"/>
            <a:ext cx="79549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>
                <a:latin typeface="华文新魏" pitchFamily="2" charset="-122"/>
              </a:rPr>
              <a:t>3.</a:t>
            </a:r>
            <a:r>
              <a:rPr lang="zh-CN" altLang="en-US" sz="2800">
                <a:latin typeface="华文新魏" pitchFamily="2" charset="-122"/>
              </a:rPr>
              <a:t>通过计算过程的教学提高学生解决问题的能力。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/>
      <p:bldP spid="16390" grpId="0"/>
      <p:bldP spid="1639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同侧圆角矩形 6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复习导入</a:t>
            </a:r>
          </a:p>
        </p:txBody>
      </p:sp>
      <p:cxnSp>
        <p:nvCxnSpPr>
          <p:cNvPr id="9" name="直线连接符 21"/>
          <p:cNvCxnSpPr/>
          <p:nvPr/>
        </p:nvCxnSpPr>
        <p:spPr>
          <a:xfrm flipV="1">
            <a:off x="468313" y="1565275"/>
            <a:ext cx="2071687" cy="4763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452" name="Line 20"/>
          <p:cNvSpPr>
            <a:spLocks noChangeShapeType="1"/>
          </p:cNvSpPr>
          <p:nvPr/>
        </p:nvSpPr>
        <p:spPr bwMode="auto">
          <a:xfrm>
            <a:off x="5849938" y="2708275"/>
            <a:ext cx="1152525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4101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62375" y="2205038"/>
            <a:ext cx="325755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Text Box 8"/>
          <p:cNvSpPr txBox="1">
            <a:spLocks noChangeArrowheads="1"/>
          </p:cNvSpPr>
          <p:nvPr/>
        </p:nvSpPr>
        <p:spPr bwMode="auto">
          <a:xfrm>
            <a:off x="3203575" y="1390650"/>
            <a:ext cx="2673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</a:rPr>
              <a:t>说说运算顺序。</a:t>
            </a:r>
          </a:p>
        </p:txBody>
      </p:sp>
      <p:sp>
        <p:nvSpPr>
          <p:cNvPr id="2" name="Line 20"/>
          <p:cNvSpPr>
            <a:spLocks noChangeShapeType="1"/>
          </p:cNvSpPr>
          <p:nvPr/>
        </p:nvSpPr>
        <p:spPr bwMode="auto">
          <a:xfrm>
            <a:off x="4625975" y="3213100"/>
            <a:ext cx="1871663" cy="0"/>
          </a:xfrm>
          <a:prstGeom prst="line">
            <a:avLst/>
          </a:prstGeom>
          <a:noFill/>
          <a:ln w="25400">
            <a:solidFill>
              <a:srgbClr val="97051D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" name="Line 20"/>
          <p:cNvSpPr>
            <a:spLocks noChangeShapeType="1"/>
          </p:cNvSpPr>
          <p:nvPr/>
        </p:nvSpPr>
        <p:spPr bwMode="auto">
          <a:xfrm>
            <a:off x="4121150" y="2852738"/>
            <a:ext cx="1511300" cy="0"/>
          </a:xfrm>
          <a:prstGeom prst="line">
            <a:avLst/>
          </a:prstGeom>
          <a:noFill/>
          <a:ln w="25400">
            <a:solidFill>
              <a:srgbClr val="3333CC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444" name="Text Box 12"/>
          <p:cNvSpPr txBox="1">
            <a:spLocks noChangeArrowheads="1"/>
          </p:cNvSpPr>
          <p:nvPr/>
        </p:nvSpPr>
        <p:spPr bwMode="auto">
          <a:xfrm>
            <a:off x="1908175" y="3860800"/>
            <a:ext cx="5873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</a:rPr>
              <a:t>先算乘法，再算减法，最后算加法。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52" grpId="0" animBg="1"/>
      <p:bldP spid="2" grpId="0" animBg="1"/>
      <p:bldP spid="3" grpId="0" animBg="1"/>
      <p:bldP spid="1844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同侧圆角矩形 6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情景导入</a:t>
            </a:r>
          </a:p>
        </p:txBody>
      </p:sp>
      <p:cxnSp>
        <p:nvCxnSpPr>
          <p:cNvPr id="9" name="直线连接符 21"/>
          <p:cNvCxnSpPr/>
          <p:nvPr/>
        </p:nvCxnSpPr>
        <p:spPr>
          <a:xfrm flipV="1">
            <a:off x="468313" y="1565275"/>
            <a:ext cx="2071687" cy="4763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124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4300" y="1773238"/>
            <a:ext cx="325755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3059113" y="1196975"/>
            <a:ext cx="4451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</a:rPr>
              <a:t>当有括号时，怎样运算呢？</a:t>
            </a:r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63938" y="1773238"/>
            <a:ext cx="37242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同侧圆角矩形 9"/>
          <p:cNvSpPr/>
          <p:nvPr/>
        </p:nvSpPr>
        <p:spPr>
          <a:xfrm>
            <a:off x="444500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探索新知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059113" y="1412875"/>
            <a:ext cx="4451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</a:rPr>
              <a:t>当有括号时，怎样运算呢？</a:t>
            </a:r>
          </a:p>
        </p:txBody>
      </p:sp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1258888" y="5734050"/>
            <a:ext cx="7129462" cy="519113"/>
          </a:xfrm>
          <a:prstGeom prst="rect">
            <a:avLst/>
          </a:prstGeom>
          <a:solidFill>
            <a:srgbClr val="FFCC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30000"/>
              </a:spcBef>
            </a:pPr>
            <a:r>
              <a:rPr lang="zh-CN" altLang="en-US" sz="2800">
                <a:solidFill>
                  <a:schemeClr val="hlink"/>
                </a:solidFill>
                <a:latin typeface="华文新魏" pitchFamily="2" charset="-122"/>
              </a:rPr>
              <a:t>括号里面也要先算乘、除法再算加、减法。</a:t>
            </a:r>
          </a:p>
        </p:txBody>
      </p:sp>
      <p:sp>
        <p:nvSpPr>
          <p:cNvPr id="22537" name="Rectangle 9"/>
          <p:cNvSpPr>
            <a:spLocks noChangeArrowheads="1"/>
          </p:cNvSpPr>
          <p:nvPr/>
        </p:nvSpPr>
        <p:spPr bwMode="auto">
          <a:xfrm>
            <a:off x="1258888" y="5013325"/>
            <a:ext cx="6192837" cy="519113"/>
          </a:xfrm>
          <a:prstGeom prst="rect">
            <a:avLst/>
          </a:prstGeom>
          <a:solidFill>
            <a:srgbClr val="FFFFBB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chemeClr val="hlink"/>
                </a:solidFill>
                <a:latin typeface="华文新魏" pitchFamily="2" charset="-122"/>
              </a:rPr>
              <a:t>算式里有括号，要先算括号里面的。</a:t>
            </a:r>
          </a:p>
        </p:txBody>
      </p:sp>
      <p:sp>
        <p:nvSpPr>
          <p:cNvPr id="6151" name="Text Box 10"/>
          <p:cNvSpPr txBox="1">
            <a:spLocks noChangeArrowheads="1"/>
          </p:cNvSpPr>
          <p:nvPr/>
        </p:nvSpPr>
        <p:spPr bwMode="auto">
          <a:xfrm>
            <a:off x="3538538" y="2132013"/>
            <a:ext cx="53276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latin typeface="华文新魏" pitchFamily="2" charset="-122"/>
              </a:rPr>
              <a:t>300</a:t>
            </a:r>
            <a:r>
              <a:rPr lang="zh-CN" altLang="zh-CN" sz="2800">
                <a:latin typeface="华文新魏" pitchFamily="2" charset="-122"/>
              </a:rPr>
              <a:t>－</a:t>
            </a:r>
            <a:r>
              <a:rPr lang="zh-CN" altLang="en-US" sz="2800">
                <a:latin typeface="华文新魏" pitchFamily="2" charset="-122"/>
              </a:rPr>
              <a:t>（</a:t>
            </a:r>
            <a:r>
              <a:rPr lang="en-US" altLang="zh-CN" sz="2800">
                <a:latin typeface="华文新魏" pitchFamily="2" charset="-122"/>
              </a:rPr>
              <a:t>120</a:t>
            </a:r>
            <a:r>
              <a:rPr lang="zh-CN" altLang="en-US" sz="2800">
                <a:latin typeface="华文新魏" pitchFamily="2" charset="-122"/>
              </a:rPr>
              <a:t>＋</a:t>
            </a:r>
            <a:r>
              <a:rPr lang="en-US" altLang="zh-CN" sz="2800">
                <a:latin typeface="华文新魏" pitchFamily="2" charset="-122"/>
              </a:rPr>
              <a:t>25×4</a:t>
            </a:r>
            <a:r>
              <a:rPr lang="zh-CN" altLang="en-US" sz="2800">
                <a:latin typeface="华文新魏" pitchFamily="2" charset="-122"/>
              </a:rPr>
              <a:t>）</a:t>
            </a:r>
          </a:p>
        </p:txBody>
      </p:sp>
      <p:sp>
        <p:nvSpPr>
          <p:cNvPr id="22550" name="Text Box 22"/>
          <p:cNvSpPr txBox="1">
            <a:spLocks noChangeArrowheads="1"/>
          </p:cNvSpPr>
          <p:nvPr/>
        </p:nvSpPr>
        <p:spPr bwMode="auto">
          <a:xfrm>
            <a:off x="3059113" y="2778125"/>
            <a:ext cx="18002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latin typeface="华文新魏" pitchFamily="2" charset="-122"/>
              </a:rPr>
              <a:t>＝ </a:t>
            </a:r>
            <a:r>
              <a:rPr lang="en-US" altLang="zh-CN" sz="2800">
                <a:latin typeface="华文新魏" pitchFamily="2" charset="-122"/>
              </a:rPr>
              <a:t>300</a:t>
            </a:r>
            <a:r>
              <a:rPr lang="zh-CN" altLang="zh-CN" sz="2800">
                <a:latin typeface="华文新魏" pitchFamily="2" charset="-122"/>
              </a:rPr>
              <a:t>－</a:t>
            </a:r>
            <a:endParaRPr lang="zh-CN" altLang="en-US" sz="2800">
              <a:latin typeface="华文新魏" pitchFamily="2" charset="-122"/>
            </a:endParaRPr>
          </a:p>
        </p:txBody>
      </p:sp>
      <p:sp>
        <p:nvSpPr>
          <p:cNvPr id="22551" name="Text Box 23"/>
          <p:cNvSpPr txBox="1">
            <a:spLocks noChangeArrowheads="1"/>
          </p:cNvSpPr>
          <p:nvPr/>
        </p:nvSpPr>
        <p:spPr bwMode="auto">
          <a:xfrm>
            <a:off x="4643438" y="2774950"/>
            <a:ext cx="5048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latin typeface="华文新魏" pitchFamily="2" charset="-122"/>
              </a:rPr>
              <a:t>（</a:t>
            </a:r>
            <a:endParaRPr lang="en-US" altLang="zh-CN" sz="3200">
              <a:latin typeface="华文新魏" pitchFamily="2" charset="-122"/>
            </a:endParaRPr>
          </a:p>
        </p:txBody>
      </p:sp>
      <p:sp>
        <p:nvSpPr>
          <p:cNvPr id="22552" name="Text Box 24"/>
          <p:cNvSpPr txBox="1">
            <a:spLocks noChangeArrowheads="1"/>
          </p:cNvSpPr>
          <p:nvPr/>
        </p:nvSpPr>
        <p:spPr bwMode="auto">
          <a:xfrm>
            <a:off x="5003800" y="2778125"/>
            <a:ext cx="14398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latin typeface="华文新魏" pitchFamily="2" charset="-122"/>
              </a:rPr>
              <a:t>120 </a:t>
            </a:r>
            <a:r>
              <a:rPr lang="zh-CN" altLang="en-US" sz="2800">
                <a:latin typeface="华文新魏" pitchFamily="2" charset="-122"/>
              </a:rPr>
              <a:t>＋</a:t>
            </a:r>
            <a:endParaRPr lang="en-US" altLang="zh-CN" sz="2800">
              <a:latin typeface="华文新魏" pitchFamily="2" charset="-122"/>
            </a:endParaRPr>
          </a:p>
        </p:txBody>
      </p:sp>
      <p:sp>
        <p:nvSpPr>
          <p:cNvPr id="22553" name="Text Box 25"/>
          <p:cNvSpPr txBox="1">
            <a:spLocks noChangeArrowheads="1"/>
          </p:cNvSpPr>
          <p:nvPr/>
        </p:nvSpPr>
        <p:spPr bwMode="auto">
          <a:xfrm>
            <a:off x="6227763" y="2778125"/>
            <a:ext cx="14398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latin typeface="华文新魏" pitchFamily="2" charset="-122"/>
              </a:rPr>
              <a:t>100</a:t>
            </a:r>
            <a:r>
              <a:rPr lang="zh-CN" altLang="en-US" sz="3200">
                <a:latin typeface="华文新魏" pitchFamily="2" charset="-122"/>
              </a:rPr>
              <a:t>）</a:t>
            </a:r>
          </a:p>
        </p:txBody>
      </p:sp>
      <p:sp>
        <p:nvSpPr>
          <p:cNvPr id="22554" name="Text Box 26"/>
          <p:cNvSpPr txBox="1">
            <a:spLocks noChangeArrowheads="1"/>
          </p:cNvSpPr>
          <p:nvPr/>
        </p:nvSpPr>
        <p:spPr bwMode="auto">
          <a:xfrm>
            <a:off x="3059113" y="3351213"/>
            <a:ext cx="18002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latin typeface="华文新魏" pitchFamily="2" charset="-122"/>
              </a:rPr>
              <a:t>＝ </a:t>
            </a:r>
            <a:r>
              <a:rPr lang="en-US" altLang="zh-CN" sz="2800">
                <a:latin typeface="华文新魏" pitchFamily="2" charset="-122"/>
              </a:rPr>
              <a:t>300</a:t>
            </a:r>
            <a:r>
              <a:rPr lang="zh-CN" altLang="zh-CN" sz="2800">
                <a:latin typeface="华文新魏" pitchFamily="2" charset="-122"/>
              </a:rPr>
              <a:t>－</a:t>
            </a:r>
            <a:endParaRPr lang="zh-CN" altLang="en-US" sz="2800">
              <a:latin typeface="华文新魏" pitchFamily="2" charset="-122"/>
            </a:endParaRPr>
          </a:p>
        </p:txBody>
      </p:sp>
      <p:sp>
        <p:nvSpPr>
          <p:cNvPr id="22556" name="Text Box 28"/>
          <p:cNvSpPr txBox="1">
            <a:spLocks noChangeArrowheads="1"/>
          </p:cNvSpPr>
          <p:nvPr/>
        </p:nvSpPr>
        <p:spPr bwMode="auto">
          <a:xfrm>
            <a:off x="4787900" y="3357563"/>
            <a:ext cx="25193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latin typeface="华文新魏" pitchFamily="2" charset="-122"/>
              </a:rPr>
              <a:t>220</a:t>
            </a:r>
          </a:p>
        </p:txBody>
      </p:sp>
      <p:sp>
        <p:nvSpPr>
          <p:cNvPr id="22557" name="Text Box 29"/>
          <p:cNvSpPr txBox="1">
            <a:spLocks noChangeArrowheads="1"/>
          </p:cNvSpPr>
          <p:nvPr/>
        </p:nvSpPr>
        <p:spPr bwMode="auto">
          <a:xfrm>
            <a:off x="3060700" y="3857625"/>
            <a:ext cx="16557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latin typeface="华文新魏" pitchFamily="2" charset="-122"/>
              </a:rPr>
              <a:t>＝ </a:t>
            </a:r>
            <a:r>
              <a:rPr lang="en-US" altLang="zh-CN" sz="3200">
                <a:latin typeface="华文新魏" pitchFamily="2" charset="-122"/>
              </a:rPr>
              <a:t>80</a:t>
            </a:r>
          </a:p>
        </p:txBody>
      </p:sp>
      <p:sp>
        <p:nvSpPr>
          <p:cNvPr id="22558" name="Line 30"/>
          <p:cNvSpPr>
            <a:spLocks noChangeShapeType="1"/>
          </p:cNvSpPr>
          <p:nvPr/>
        </p:nvSpPr>
        <p:spPr bwMode="auto">
          <a:xfrm>
            <a:off x="5867400" y="2636838"/>
            <a:ext cx="936625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59" name="Line 31"/>
          <p:cNvSpPr>
            <a:spLocks noChangeShapeType="1"/>
          </p:cNvSpPr>
          <p:nvPr/>
        </p:nvSpPr>
        <p:spPr bwMode="auto">
          <a:xfrm>
            <a:off x="5148263" y="3284538"/>
            <a:ext cx="1800225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2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5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5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25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2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2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2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2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22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22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6" grpId="0" animBg="1"/>
      <p:bldP spid="22537" grpId="0" animBg="1"/>
      <p:bldP spid="22550" grpId="0"/>
      <p:bldP spid="22551" grpId="0"/>
      <p:bldP spid="22552" grpId="0"/>
      <p:bldP spid="22553" grpId="0"/>
      <p:bldP spid="22554" grpId="0"/>
      <p:bldP spid="22556" grpId="0"/>
      <p:bldP spid="22557" grpId="0"/>
      <p:bldP spid="22558" grpId="0" animBg="1"/>
      <p:bldP spid="2255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64" name="AutoShape 16"/>
          <p:cNvSpPr>
            <a:spLocks noChangeArrowheads="1"/>
          </p:cNvSpPr>
          <p:nvPr/>
        </p:nvSpPr>
        <p:spPr bwMode="auto">
          <a:xfrm>
            <a:off x="1116013" y="4581525"/>
            <a:ext cx="7058025" cy="720725"/>
          </a:xfrm>
          <a:prstGeom prst="wedgeRoundRectCallout">
            <a:avLst>
              <a:gd name="adj1" fmla="val -31264"/>
              <a:gd name="adj2" fmla="val -40750"/>
              <a:gd name="adj3" fmla="val 16667"/>
            </a:avLst>
          </a:prstGeom>
          <a:solidFill>
            <a:srgbClr val="FFCC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zh-CN" altLang="en-US" sz="2400">
                <a:solidFill>
                  <a:srgbClr val="3333FF"/>
                </a:solidFill>
              </a:rPr>
              <a:t>先算括号里面的。括号里算完了再算括号外的。</a:t>
            </a:r>
          </a:p>
        </p:txBody>
      </p:sp>
      <p:sp>
        <p:nvSpPr>
          <p:cNvPr id="27665" name="AutoShape 17"/>
          <p:cNvSpPr>
            <a:spLocks noChangeArrowheads="1"/>
          </p:cNvSpPr>
          <p:nvPr/>
        </p:nvSpPr>
        <p:spPr bwMode="auto">
          <a:xfrm>
            <a:off x="1403350" y="5516563"/>
            <a:ext cx="6553200" cy="647700"/>
          </a:xfrm>
          <a:prstGeom prst="wedgeRoundRectCallout">
            <a:avLst>
              <a:gd name="adj1" fmla="val -31056"/>
              <a:gd name="adj2" fmla="val -31616"/>
              <a:gd name="adj3" fmla="val 16667"/>
            </a:avLst>
          </a:prstGeom>
          <a:solidFill>
            <a:srgbClr val="FFFFBB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CN" altLang="en-US" sz="2400">
                <a:solidFill>
                  <a:srgbClr val="FF0000"/>
                </a:solidFill>
              </a:rPr>
              <a:t>括号里面也要先算乘、除法再算加、减法。</a:t>
            </a:r>
          </a:p>
        </p:txBody>
      </p:sp>
      <p:sp>
        <p:nvSpPr>
          <p:cNvPr id="7" name="同侧圆角矩形 4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776288" y="1765300"/>
            <a:ext cx="3581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ea typeface="宋体" pitchFamily="2" charset="-122"/>
              </a:rPr>
              <a:t>(37</a:t>
            </a:r>
            <a:r>
              <a:rPr lang="zh-CN" altLang="en-US" sz="3200">
                <a:ea typeface="宋体" pitchFamily="2" charset="-122"/>
              </a:rPr>
              <a:t>＋</a:t>
            </a:r>
            <a:r>
              <a:rPr lang="en-US" altLang="zh-CN" sz="3200">
                <a:ea typeface="宋体" pitchFamily="2" charset="-122"/>
              </a:rPr>
              <a:t>29×3) ÷4</a:t>
            </a:r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395288" y="2527300"/>
            <a:ext cx="533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ea typeface="宋体" pitchFamily="2" charset="-122"/>
              </a:rPr>
              <a:t>＝</a:t>
            </a:r>
          </a:p>
        </p:txBody>
      </p: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852488" y="2527300"/>
            <a:ext cx="26892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ea typeface="宋体" pitchFamily="2" charset="-122"/>
              </a:rPr>
              <a:t>(37</a:t>
            </a:r>
            <a:r>
              <a:rPr lang="zh-CN" altLang="en-US" sz="3200">
                <a:ea typeface="宋体" pitchFamily="2" charset="-122"/>
              </a:rPr>
              <a:t>＋</a:t>
            </a:r>
            <a:r>
              <a:rPr lang="en-US" altLang="zh-CN" sz="3200">
                <a:ea typeface="宋体" pitchFamily="2" charset="-122"/>
              </a:rPr>
              <a:t>87)</a:t>
            </a:r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2676525" y="2527300"/>
            <a:ext cx="12334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>
                <a:ea typeface="宋体" pitchFamily="2" charset="-122"/>
              </a:rPr>
              <a:t>÷4</a:t>
            </a:r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395288" y="3213100"/>
            <a:ext cx="533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ea typeface="宋体" pitchFamily="2" charset="-122"/>
              </a:rPr>
              <a:t>＝</a:t>
            </a:r>
          </a:p>
        </p:txBody>
      </p:sp>
      <p:sp>
        <p:nvSpPr>
          <p:cNvPr id="24587" name="Text Box 11"/>
          <p:cNvSpPr txBox="1">
            <a:spLocks noChangeArrowheads="1"/>
          </p:cNvSpPr>
          <p:nvPr/>
        </p:nvSpPr>
        <p:spPr bwMode="auto">
          <a:xfrm>
            <a:off x="852488" y="3170238"/>
            <a:ext cx="1447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ea typeface="宋体" pitchFamily="2" charset="-122"/>
              </a:rPr>
              <a:t>124</a:t>
            </a:r>
            <a:endParaRPr lang="zh-CN" altLang="en-US" sz="3200">
              <a:ea typeface="宋体" pitchFamily="2" charset="-122"/>
            </a:endParaRPr>
          </a:p>
        </p:txBody>
      </p:sp>
      <p:sp>
        <p:nvSpPr>
          <p:cNvPr id="24588" name="Text Box 12"/>
          <p:cNvSpPr txBox="1">
            <a:spLocks noChangeArrowheads="1"/>
          </p:cNvSpPr>
          <p:nvPr/>
        </p:nvSpPr>
        <p:spPr bwMode="auto">
          <a:xfrm>
            <a:off x="1525588" y="3170238"/>
            <a:ext cx="9906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ea typeface="宋体" pitchFamily="2" charset="-122"/>
              </a:rPr>
              <a:t>÷4</a:t>
            </a:r>
          </a:p>
        </p:txBody>
      </p:sp>
      <p:sp>
        <p:nvSpPr>
          <p:cNvPr id="24589" name="Text Box 13"/>
          <p:cNvSpPr txBox="1">
            <a:spLocks noChangeArrowheads="1"/>
          </p:cNvSpPr>
          <p:nvPr/>
        </p:nvSpPr>
        <p:spPr bwMode="auto">
          <a:xfrm>
            <a:off x="419100" y="3746500"/>
            <a:ext cx="457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ea typeface="宋体" pitchFamily="2" charset="-122"/>
              </a:rPr>
              <a:t>＝</a:t>
            </a:r>
          </a:p>
        </p:txBody>
      </p:sp>
      <p:sp>
        <p:nvSpPr>
          <p:cNvPr id="24590" name="Text Box 14"/>
          <p:cNvSpPr txBox="1">
            <a:spLocks noChangeArrowheads="1"/>
          </p:cNvSpPr>
          <p:nvPr/>
        </p:nvSpPr>
        <p:spPr bwMode="auto">
          <a:xfrm>
            <a:off x="900113" y="3749675"/>
            <a:ext cx="1295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ea typeface="宋体" pitchFamily="2" charset="-122"/>
              </a:rPr>
              <a:t>31</a:t>
            </a:r>
          </a:p>
        </p:txBody>
      </p:sp>
      <p:sp>
        <p:nvSpPr>
          <p:cNvPr id="24591" name="Line 15"/>
          <p:cNvSpPr>
            <a:spLocks noChangeShapeType="1"/>
          </p:cNvSpPr>
          <p:nvPr/>
        </p:nvSpPr>
        <p:spPr bwMode="auto">
          <a:xfrm>
            <a:off x="1884363" y="2295525"/>
            <a:ext cx="1109662" cy="11113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2" name="Line 16"/>
          <p:cNvSpPr>
            <a:spLocks noChangeShapeType="1"/>
          </p:cNvSpPr>
          <p:nvPr/>
        </p:nvSpPr>
        <p:spPr bwMode="auto">
          <a:xfrm>
            <a:off x="1092200" y="3086100"/>
            <a:ext cx="1296988" cy="127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4735513" y="1804988"/>
            <a:ext cx="41576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ea typeface="宋体" pitchFamily="2" charset="-122"/>
              </a:rPr>
              <a:t>58× (20 </a:t>
            </a:r>
            <a:r>
              <a:rPr lang="zh-CN" altLang="en-US" sz="3200">
                <a:ea typeface="宋体" pitchFamily="2" charset="-122"/>
              </a:rPr>
              <a:t>－ </a:t>
            </a:r>
            <a:r>
              <a:rPr lang="en-US" altLang="zh-CN" sz="3200">
                <a:ea typeface="宋体" pitchFamily="2" charset="-122"/>
              </a:rPr>
              <a:t>78 ÷ 13)</a:t>
            </a:r>
          </a:p>
        </p:txBody>
      </p:sp>
      <p:sp>
        <p:nvSpPr>
          <p:cNvPr id="24594" name="Text Box 18"/>
          <p:cNvSpPr txBox="1">
            <a:spLocks noChangeArrowheads="1"/>
          </p:cNvSpPr>
          <p:nvPr/>
        </p:nvSpPr>
        <p:spPr bwMode="auto">
          <a:xfrm>
            <a:off x="4354513" y="2566988"/>
            <a:ext cx="5334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ea typeface="宋体" pitchFamily="2" charset="-122"/>
              </a:rPr>
              <a:t>＝</a:t>
            </a:r>
          </a:p>
        </p:txBody>
      </p:sp>
      <p:sp>
        <p:nvSpPr>
          <p:cNvPr id="24595" name="Text Box 19"/>
          <p:cNvSpPr txBox="1">
            <a:spLocks noChangeArrowheads="1"/>
          </p:cNvSpPr>
          <p:nvPr/>
        </p:nvSpPr>
        <p:spPr bwMode="auto">
          <a:xfrm>
            <a:off x="4811713" y="2566988"/>
            <a:ext cx="24241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ea typeface="宋体" pitchFamily="2" charset="-122"/>
              </a:rPr>
              <a:t>58×(20 </a:t>
            </a:r>
            <a:r>
              <a:rPr lang="zh-CN" altLang="en-US" sz="3200">
                <a:ea typeface="宋体" pitchFamily="2" charset="-122"/>
              </a:rPr>
              <a:t>－</a:t>
            </a:r>
            <a:endParaRPr lang="en-US" altLang="zh-CN" sz="3200">
              <a:ea typeface="宋体" pitchFamily="2" charset="-122"/>
            </a:endParaRPr>
          </a:p>
        </p:txBody>
      </p:sp>
      <p:sp>
        <p:nvSpPr>
          <p:cNvPr id="24596" name="Text Box 20"/>
          <p:cNvSpPr txBox="1">
            <a:spLocks noChangeArrowheads="1"/>
          </p:cNvSpPr>
          <p:nvPr/>
        </p:nvSpPr>
        <p:spPr bwMode="auto">
          <a:xfrm>
            <a:off x="6867525" y="2593975"/>
            <a:ext cx="12334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>
                <a:ea typeface="宋体" pitchFamily="2" charset="-122"/>
              </a:rPr>
              <a:t>6)</a:t>
            </a:r>
          </a:p>
        </p:txBody>
      </p:sp>
      <p:sp>
        <p:nvSpPr>
          <p:cNvPr id="24597" name="Text Box 21"/>
          <p:cNvSpPr txBox="1">
            <a:spLocks noChangeArrowheads="1"/>
          </p:cNvSpPr>
          <p:nvPr/>
        </p:nvSpPr>
        <p:spPr bwMode="auto">
          <a:xfrm>
            <a:off x="4354513" y="3252788"/>
            <a:ext cx="5334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ea typeface="宋体" pitchFamily="2" charset="-122"/>
              </a:rPr>
              <a:t>＝</a:t>
            </a:r>
          </a:p>
        </p:txBody>
      </p:sp>
      <p:sp>
        <p:nvSpPr>
          <p:cNvPr id="24598" name="Text Box 22"/>
          <p:cNvSpPr txBox="1">
            <a:spLocks noChangeArrowheads="1"/>
          </p:cNvSpPr>
          <p:nvPr/>
        </p:nvSpPr>
        <p:spPr bwMode="auto">
          <a:xfrm>
            <a:off x="4811713" y="3209925"/>
            <a:ext cx="1447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ea typeface="宋体" pitchFamily="2" charset="-122"/>
              </a:rPr>
              <a:t>58×</a:t>
            </a:r>
            <a:endParaRPr lang="zh-CN" altLang="en-US" sz="3200">
              <a:ea typeface="宋体" pitchFamily="2" charset="-122"/>
            </a:endParaRPr>
          </a:p>
        </p:txBody>
      </p:sp>
      <p:sp>
        <p:nvSpPr>
          <p:cNvPr id="24599" name="Text Box 23"/>
          <p:cNvSpPr txBox="1">
            <a:spLocks noChangeArrowheads="1"/>
          </p:cNvSpPr>
          <p:nvPr/>
        </p:nvSpPr>
        <p:spPr bwMode="auto">
          <a:xfrm>
            <a:off x="5668963" y="3209925"/>
            <a:ext cx="990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ea typeface="宋体" pitchFamily="2" charset="-122"/>
              </a:rPr>
              <a:t>14</a:t>
            </a:r>
          </a:p>
        </p:txBody>
      </p:sp>
      <p:sp>
        <p:nvSpPr>
          <p:cNvPr id="24600" name="Text Box 24"/>
          <p:cNvSpPr txBox="1">
            <a:spLocks noChangeArrowheads="1"/>
          </p:cNvSpPr>
          <p:nvPr/>
        </p:nvSpPr>
        <p:spPr bwMode="auto">
          <a:xfrm>
            <a:off x="4378325" y="3786188"/>
            <a:ext cx="4572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ea typeface="宋体" pitchFamily="2" charset="-122"/>
              </a:rPr>
              <a:t>＝</a:t>
            </a:r>
          </a:p>
        </p:txBody>
      </p:sp>
      <p:sp>
        <p:nvSpPr>
          <p:cNvPr id="24601" name="Text Box 25"/>
          <p:cNvSpPr txBox="1">
            <a:spLocks noChangeArrowheads="1"/>
          </p:cNvSpPr>
          <p:nvPr/>
        </p:nvSpPr>
        <p:spPr bwMode="auto">
          <a:xfrm>
            <a:off x="4787900" y="3786188"/>
            <a:ext cx="12954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ea typeface="宋体" pitchFamily="2" charset="-122"/>
              </a:rPr>
              <a:t>812</a:t>
            </a:r>
          </a:p>
        </p:txBody>
      </p:sp>
      <p:sp>
        <p:nvSpPr>
          <p:cNvPr id="24602" name="Line 26"/>
          <p:cNvSpPr>
            <a:spLocks noChangeShapeType="1"/>
          </p:cNvSpPr>
          <p:nvPr/>
        </p:nvSpPr>
        <p:spPr bwMode="auto">
          <a:xfrm>
            <a:off x="7092950" y="2335213"/>
            <a:ext cx="1511300" cy="1587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603" name="Line 27"/>
          <p:cNvSpPr>
            <a:spLocks noChangeShapeType="1"/>
          </p:cNvSpPr>
          <p:nvPr/>
        </p:nvSpPr>
        <p:spPr bwMode="auto">
          <a:xfrm>
            <a:off x="5938838" y="3125788"/>
            <a:ext cx="1296987" cy="127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7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4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5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5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45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5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4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5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5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4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4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45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5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45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45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24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45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4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4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45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45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8" dur="500"/>
                                        <p:tgtEl>
                                          <p:spTgt spid="24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45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45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45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45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45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45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46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46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4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4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64" grpId="0" animBg="1"/>
      <p:bldP spid="27665" grpId="0" animBg="1"/>
      <p:bldP spid="24583" grpId="0"/>
      <p:bldP spid="24587" grpId="0"/>
      <p:bldP spid="24591" grpId="0" animBg="1"/>
      <p:bldP spid="24592" grpId="0" animBg="1"/>
      <p:bldP spid="24594" grpId="0"/>
      <p:bldP spid="24598" grpId="0"/>
      <p:bldP spid="24602" grpId="0" animBg="1"/>
      <p:bldP spid="2460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同侧圆角矩形 1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易错提醒</a:t>
            </a:r>
          </a:p>
        </p:txBody>
      </p:sp>
      <p:cxnSp>
        <p:nvCxnSpPr>
          <p:cNvPr id="4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196" name="Text Box 7"/>
          <p:cNvSpPr txBox="1">
            <a:spLocks noChangeArrowheads="1"/>
          </p:cNvSpPr>
          <p:nvPr/>
        </p:nvSpPr>
        <p:spPr bwMode="auto">
          <a:xfrm>
            <a:off x="3203575" y="1052513"/>
            <a:ext cx="30289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</a:rPr>
              <a:t>错在哪？请改正。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2339975" y="1844675"/>
            <a:ext cx="41576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ea typeface="宋体" pitchFamily="2" charset="-122"/>
              </a:rPr>
              <a:t>（</a:t>
            </a:r>
            <a:r>
              <a:rPr lang="en-US" altLang="zh-CN" sz="3200">
                <a:ea typeface="宋体" pitchFamily="2" charset="-122"/>
              </a:rPr>
              <a:t>15×4</a:t>
            </a:r>
            <a:r>
              <a:rPr lang="zh-CN" altLang="en-US" sz="3200">
                <a:ea typeface="宋体" pitchFamily="2" charset="-122"/>
              </a:rPr>
              <a:t>＋</a:t>
            </a:r>
            <a:r>
              <a:rPr lang="en-US" altLang="zh-CN" sz="3200">
                <a:ea typeface="宋体" pitchFamily="2" charset="-122"/>
              </a:rPr>
              <a:t>16</a:t>
            </a:r>
            <a:r>
              <a:rPr lang="zh-CN" altLang="en-US" sz="3200">
                <a:ea typeface="宋体" pitchFamily="2" charset="-122"/>
              </a:rPr>
              <a:t>）</a:t>
            </a:r>
            <a:r>
              <a:rPr lang="en-US" altLang="zh-CN" sz="3200">
                <a:ea typeface="宋体" pitchFamily="2" charset="-122"/>
              </a:rPr>
              <a:t>÷4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2124075" y="2422525"/>
            <a:ext cx="533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ea typeface="宋体" pitchFamily="2" charset="-122"/>
              </a:rPr>
              <a:t>＝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2581275" y="2422525"/>
            <a:ext cx="23510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ea typeface="宋体" pitchFamily="2" charset="-122"/>
              </a:rPr>
              <a:t>60 </a:t>
            </a:r>
            <a:r>
              <a:rPr lang="zh-CN" altLang="en-US" sz="3200">
                <a:ea typeface="宋体" pitchFamily="2" charset="-122"/>
              </a:rPr>
              <a:t>＋</a:t>
            </a:r>
            <a:r>
              <a:rPr lang="en-US" altLang="zh-CN"/>
              <a:t> </a:t>
            </a:r>
            <a:r>
              <a:rPr lang="en-US" altLang="zh-CN" sz="3200">
                <a:ea typeface="宋体" pitchFamily="2" charset="-122"/>
              </a:rPr>
              <a:t>4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2124075" y="3108325"/>
            <a:ext cx="533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ea typeface="宋体" pitchFamily="2" charset="-122"/>
              </a:rPr>
              <a:t>＝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2581275" y="3065463"/>
            <a:ext cx="1447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ea typeface="宋体" pitchFamily="2" charset="-122"/>
              </a:rPr>
              <a:t>64</a:t>
            </a:r>
            <a:endParaRPr lang="zh-CN" altLang="en-US" sz="3200">
              <a:ea typeface="宋体" pitchFamily="2" charset="-122"/>
            </a:endParaRPr>
          </a:p>
        </p:txBody>
      </p:sp>
      <p:sp>
        <p:nvSpPr>
          <p:cNvPr id="27664" name="AutoShape 16"/>
          <p:cNvSpPr>
            <a:spLocks noChangeArrowheads="1"/>
          </p:cNvSpPr>
          <p:nvPr/>
        </p:nvSpPr>
        <p:spPr bwMode="auto">
          <a:xfrm>
            <a:off x="6156325" y="2492375"/>
            <a:ext cx="2303463" cy="3168650"/>
          </a:xfrm>
          <a:prstGeom prst="wedgeRoundRectCallout">
            <a:avLst>
              <a:gd name="adj1" fmla="val -60199"/>
              <a:gd name="adj2" fmla="val -20292"/>
              <a:gd name="adj3" fmla="val 16667"/>
            </a:avLst>
          </a:prstGeom>
          <a:solidFill>
            <a:srgbClr val="FFCC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zh-CN" altLang="en-US" sz="2800">
                <a:solidFill>
                  <a:srgbClr val="3333FF"/>
                </a:solidFill>
              </a:rPr>
              <a:t>这里的乘除法不能同时计算。括号里算完了才能算括号外的乘法。</a:t>
            </a:r>
          </a:p>
        </p:txBody>
      </p:sp>
      <p:sp>
        <p:nvSpPr>
          <p:cNvPr id="25615" name="Text Box 15"/>
          <p:cNvSpPr txBox="1">
            <a:spLocks noChangeArrowheads="1"/>
          </p:cNvSpPr>
          <p:nvPr/>
        </p:nvSpPr>
        <p:spPr bwMode="auto">
          <a:xfrm>
            <a:off x="2214563" y="4076700"/>
            <a:ext cx="41576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ea typeface="宋体" pitchFamily="2" charset="-122"/>
              </a:rPr>
              <a:t>（</a:t>
            </a:r>
            <a:r>
              <a:rPr lang="en-US" altLang="zh-CN" sz="3200">
                <a:ea typeface="宋体" pitchFamily="2" charset="-122"/>
              </a:rPr>
              <a:t>15×4</a:t>
            </a:r>
            <a:r>
              <a:rPr lang="zh-CN" altLang="en-US" sz="3200">
                <a:ea typeface="宋体" pitchFamily="2" charset="-122"/>
              </a:rPr>
              <a:t>＋</a:t>
            </a:r>
            <a:r>
              <a:rPr lang="en-US" altLang="zh-CN" sz="3200">
                <a:ea typeface="宋体" pitchFamily="2" charset="-122"/>
              </a:rPr>
              <a:t>16</a:t>
            </a:r>
            <a:r>
              <a:rPr lang="zh-CN" altLang="en-US" sz="3200">
                <a:ea typeface="宋体" pitchFamily="2" charset="-122"/>
              </a:rPr>
              <a:t>）</a:t>
            </a:r>
            <a:r>
              <a:rPr lang="en-US" altLang="zh-CN" sz="3200">
                <a:ea typeface="宋体" pitchFamily="2" charset="-122"/>
              </a:rPr>
              <a:t>÷4</a:t>
            </a:r>
          </a:p>
        </p:txBody>
      </p:sp>
      <p:sp>
        <p:nvSpPr>
          <p:cNvPr id="25616" name="Text Box 16"/>
          <p:cNvSpPr txBox="1">
            <a:spLocks noChangeArrowheads="1"/>
          </p:cNvSpPr>
          <p:nvPr/>
        </p:nvSpPr>
        <p:spPr bwMode="auto">
          <a:xfrm>
            <a:off x="1763713" y="4581525"/>
            <a:ext cx="533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ea typeface="宋体" pitchFamily="2" charset="-122"/>
              </a:rPr>
              <a:t>＝</a:t>
            </a:r>
          </a:p>
        </p:txBody>
      </p:sp>
      <p:sp>
        <p:nvSpPr>
          <p:cNvPr id="25617" name="Text Box 17"/>
          <p:cNvSpPr txBox="1">
            <a:spLocks noChangeArrowheads="1"/>
          </p:cNvSpPr>
          <p:nvPr/>
        </p:nvSpPr>
        <p:spPr bwMode="auto">
          <a:xfrm>
            <a:off x="2220913" y="4581525"/>
            <a:ext cx="23510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ea typeface="宋体" pitchFamily="2" charset="-122"/>
              </a:rPr>
              <a:t>（</a:t>
            </a:r>
            <a:r>
              <a:rPr lang="en-US" altLang="zh-CN" sz="3200">
                <a:ea typeface="宋体" pitchFamily="2" charset="-122"/>
              </a:rPr>
              <a:t>60 </a:t>
            </a:r>
            <a:r>
              <a:rPr lang="zh-CN" altLang="en-US" sz="3200">
                <a:ea typeface="宋体" pitchFamily="2" charset="-122"/>
              </a:rPr>
              <a:t>＋</a:t>
            </a:r>
            <a:r>
              <a:rPr lang="en-US" altLang="zh-CN" sz="3200">
                <a:ea typeface="宋体" pitchFamily="2" charset="-122"/>
              </a:rPr>
              <a:t>16</a:t>
            </a:r>
            <a:r>
              <a:rPr lang="zh-CN" altLang="en-US" sz="3200">
                <a:ea typeface="宋体" pitchFamily="2" charset="-122"/>
              </a:rPr>
              <a:t>）</a:t>
            </a:r>
            <a:endParaRPr lang="en-US" altLang="zh-CN" sz="3200">
              <a:ea typeface="宋体" pitchFamily="2" charset="-122"/>
            </a:endParaRPr>
          </a:p>
        </p:txBody>
      </p:sp>
      <p:sp>
        <p:nvSpPr>
          <p:cNvPr id="25618" name="Text Box 18"/>
          <p:cNvSpPr txBox="1">
            <a:spLocks noChangeArrowheads="1"/>
          </p:cNvSpPr>
          <p:nvPr/>
        </p:nvSpPr>
        <p:spPr bwMode="auto">
          <a:xfrm>
            <a:off x="1763713" y="5010150"/>
            <a:ext cx="533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ea typeface="宋体" pitchFamily="2" charset="-122"/>
              </a:rPr>
              <a:t>＝</a:t>
            </a:r>
          </a:p>
        </p:txBody>
      </p:sp>
      <p:sp>
        <p:nvSpPr>
          <p:cNvPr id="25619" name="Text Box 19"/>
          <p:cNvSpPr txBox="1">
            <a:spLocks noChangeArrowheads="1"/>
          </p:cNvSpPr>
          <p:nvPr/>
        </p:nvSpPr>
        <p:spPr bwMode="auto">
          <a:xfrm>
            <a:off x="2508250" y="5010150"/>
            <a:ext cx="23510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ea typeface="宋体" pitchFamily="2" charset="-122"/>
              </a:rPr>
              <a:t>76 </a:t>
            </a:r>
            <a:r>
              <a:rPr lang="en-US" altLang="zh-CN" sz="3200" b="1">
                <a:ea typeface="宋体" pitchFamily="2" charset="-122"/>
              </a:rPr>
              <a:t>÷</a:t>
            </a:r>
            <a:r>
              <a:rPr lang="en-US" altLang="zh-CN"/>
              <a:t> </a:t>
            </a:r>
            <a:r>
              <a:rPr lang="en-US" altLang="zh-CN" sz="3200">
                <a:ea typeface="宋体" pitchFamily="2" charset="-122"/>
              </a:rPr>
              <a:t>4</a:t>
            </a:r>
          </a:p>
        </p:txBody>
      </p:sp>
      <p:sp>
        <p:nvSpPr>
          <p:cNvPr id="25620" name="Text Box 20"/>
          <p:cNvSpPr txBox="1">
            <a:spLocks noChangeArrowheads="1"/>
          </p:cNvSpPr>
          <p:nvPr/>
        </p:nvSpPr>
        <p:spPr bwMode="auto">
          <a:xfrm>
            <a:off x="1763713" y="5441950"/>
            <a:ext cx="533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ea typeface="宋体" pitchFamily="2" charset="-122"/>
              </a:rPr>
              <a:t>＝</a:t>
            </a:r>
          </a:p>
        </p:txBody>
      </p:sp>
      <p:sp>
        <p:nvSpPr>
          <p:cNvPr id="25621" name="Text Box 21"/>
          <p:cNvSpPr txBox="1">
            <a:spLocks noChangeArrowheads="1"/>
          </p:cNvSpPr>
          <p:nvPr/>
        </p:nvSpPr>
        <p:spPr bwMode="auto">
          <a:xfrm>
            <a:off x="2508250" y="5441950"/>
            <a:ext cx="13430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ea typeface="宋体" pitchFamily="2" charset="-122"/>
              </a:rPr>
              <a:t>19</a:t>
            </a:r>
          </a:p>
        </p:txBody>
      </p:sp>
      <p:sp>
        <p:nvSpPr>
          <p:cNvPr id="25622" name="Rectangle 22"/>
          <p:cNvSpPr>
            <a:spLocks noChangeArrowheads="1"/>
          </p:cNvSpPr>
          <p:nvPr/>
        </p:nvSpPr>
        <p:spPr bwMode="auto">
          <a:xfrm>
            <a:off x="4356100" y="4570413"/>
            <a:ext cx="8175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latin typeface="宋体" pitchFamily="2" charset="-122"/>
                <a:ea typeface="宋体" pitchFamily="2" charset="-122"/>
              </a:rPr>
              <a:t>÷</a:t>
            </a:r>
            <a:r>
              <a:rPr lang="en-US" altLang="zh-CN" sz="3200">
                <a:ea typeface="宋体" pitchFamily="2" charset="-122"/>
              </a:rPr>
              <a:t>4</a:t>
            </a:r>
          </a:p>
        </p:txBody>
      </p:sp>
      <p:sp>
        <p:nvSpPr>
          <p:cNvPr id="25623" name="Line 23"/>
          <p:cNvSpPr>
            <a:spLocks noChangeShapeType="1"/>
          </p:cNvSpPr>
          <p:nvPr/>
        </p:nvSpPr>
        <p:spPr bwMode="auto">
          <a:xfrm>
            <a:off x="2771775" y="4581525"/>
            <a:ext cx="10795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24" name="Line 24"/>
          <p:cNvSpPr>
            <a:spLocks noChangeShapeType="1"/>
          </p:cNvSpPr>
          <p:nvPr/>
        </p:nvSpPr>
        <p:spPr bwMode="auto">
          <a:xfrm>
            <a:off x="2916238" y="5084763"/>
            <a:ext cx="10795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56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5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5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5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56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5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5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5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5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64" grpId="0" animBg="1"/>
      <p:bldP spid="25615" grpId="0"/>
      <p:bldP spid="25616" grpId="0"/>
      <p:bldP spid="25617" grpId="0"/>
      <p:bldP spid="25618" grpId="0"/>
      <p:bldP spid="25619" grpId="0"/>
      <p:bldP spid="25620" grpId="0"/>
      <p:bldP spid="25621" grpId="0"/>
      <p:bldP spid="25622" grpId="0"/>
      <p:bldP spid="25623" grpId="0" animBg="1"/>
      <p:bldP spid="2562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同侧圆角矩形 1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学以致用</a:t>
            </a:r>
          </a:p>
        </p:txBody>
      </p:sp>
      <p:cxnSp>
        <p:nvCxnSpPr>
          <p:cNvPr id="4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220" name="Text Box 5"/>
          <p:cNvSpPr txBox="1">
            <a:spLocks noChangeArrowheads="1"/>
          </p:cNvSpPr>
          <p:nvPr/>
        </p:nvSpPr>
        <p:spPr bwMode="auto">
          <a:xfrm>
            <a:off x="1416050" y="3586163"/>
            <a:ext cx="57610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 b="1">
                <a:ea typeface="宋体" pitchFamily="2" charset="-122"/>
              </a:rPr>
              <a:t>（</a:t>
            </a:r>
            <a:r>
              <a:rPr lang="en-US" altLang="zh-CN" sz="3200" b="1">
                <a:ea typeface="宋体" pitchFamily="2" charset="-122"/>
              </a:rPr>
              <a:t>2</a:t>
            </a:r>
            <a:r>
              <a:rPr lang="zh-CN" altLang="en-US" sz="3200" b="1">
                <a:ea typeface="宋体" pitchFamily="2" charset="-122"/>
              </a:rPr>
              <a:t>）  </a:t>
            </a:r>
            <a:r>
              <a:rPr lang="en-US" altLang="zh-CN" sz="3200" b="1">
                <a:ea typeface="宋体" pitchFamily="2" charset="-122"/>
              </a:rPr>
              <a:t>600÷</a:t>
            </a:r>
            <a:r>
              <a:rPr lang="zh-CN" altLang="en-US" sz="3200" b="1">
                <a:ea typeface="宋体" pitchFamily="2" charset="-122"/>
              </a:rPr>
              <a:t>（</a:t>
            </a:r>
            <a:r>
              <a:rPr lang="en-US" altLang="zh-CN" sz="3200" b="1">
                <a:ea typeface="宋体" pitchFamily="2" charset="-122"/>
              </a:rPr>
              <a:t>10+120÷6</a:t>
            </a:r>
            <a:r>
              <a:rPr lang="zh-CN" altLang="en-US" sz="3200" b="1">
                <a:ea typeface="宋体" pitchFamily="2" charset="-122"/>
              </a:rPr>
              <a:t>）</a:t>
            </a:r>
          </a:p>
        </p:txBody>
      </p:sp>
      <p:sp>
        <p:nvSpPr>
          <p:cNvPr id="28678" name="Line 6"/>
          <p:cNvSpPr>
            <a:spLocks noChangeShapeType="1"/>
          </p:cNvSpPr>
          <p:nvPr/>
        </p:nvSpPr>
        <p:spPr bwMode="auto">
          <a:xfrm>
            <a:off x="2987675" y="3068638"/>
            <a:ext cx="1152525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679" name="Line 7"/>
          <p:cNvSpPr>
            <a:spLocks noChangeShapeType="1"/>
          </p:cNvSpPr>
          <p:nvPr/>
        </p:nvSpPr>
        <p:spPr bwMode="auto">
          <a:xfrm>
            <a:off x="5148263" y="4124325"/>
            <a:ext cx="1368425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681" name="Line 9"/>
          <p:cNvSpPr>
            <a:spLocks noChangeShapeType="1"/>
          </p:cNvSpPr>
          <p:nvPr/>
        </p:nvSpPr>
        <p:spPr bwMode="auto">
          <a:xfrm>
            <a:off x="3276600" y="5157788"/>
            <a:ext cx="1439863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682" name="Line 10"/>
          <p:cNvSpPr>
            <a:spLocks noChangeShapeType="1"/>
          </p:cNvSpPr>
          <p:nvPr/>
        </p:nvSpPr>
        <p:spPr bwMode="auto">
          <a:xfrm>
            <a:off x="3924300" y="5300663"/>
            <a:ext cx="1727200" cy="0"/>
          </a:xfrm>
          <a:prstGeom prst="line">
            <a:avLst/>
          </a:prstGeom>
          <a:noFill/>
          <a:ln w="25400">
            <a:solidFill>
              <a:srgbClr val="3333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225" name="Text Box 12"/>
          <p:cNvSpPr txBox="1">
            <a:spLocks noChangeArrowheads="1"/>
          </p:cNvSpPr>
          <p:nvPr/>
        </p:nvSpPr>
        <p:spPr bwMode="auto">
          <a:xfrm>
            <a:off x="1403350" y="2492375"/>
            <a:ext cx="57610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 b="1">
                <a:ea typeface="宋体" pitchFamily="2" charset="-122"/>
              </a:rPr>
              <a:t>（</a:t>
            </a:r>
            <a:r>
              <a:rPr lang="en-US" altLang="zh-CN" sz="3200" b="1">
                <a:ea typeface="宋体" pitchFamily="2" charset="-122"/>
              </a:rPr>
              <a:t>1</a:t>
            </a:r>
            <a:r>
              <a:rPr lang="zh-CN" altLang="en-US" sz="3200" b="1">
                <a:ea typeface="宋体" pitchFamily="2" charset="-122"/>
              </a:rPr>
              <a:t>）  </a:t>
            </a:r>
            <a:r>
              <a:rPr lang="en-US" altLang="zh-CN" sz="3200" b="1">
                <a:ea typeface="宋体" pitchFamily="2" charset="-122"/>
              </a:rPr>
              <a:t>600÷10+120÷6</a:t>
            </a:r>
            <a:endParaRPr lang="zh-CN" altLang="en-US" sz="3200" b="1">
              <a:ea typeface="宋体" pitchFamily="2" charset="-122"/>
            </a:endParaRPr>
          </a:p>
        </p:txBody>
      </p:sp>
      <p:sp>
        <p:nvSpPr>
          <p:cNvPr id="9226" name="Text Box 13"/>
          <p:cNvSpPr txBox="1">
            <a:spLocks noChangeArrowheads="1"/>
          </p:cNvSpPr>
          <p:nvPr/>
        </p:nvSpPr>
        <p:spPr bwMode="auto">
          <a:xfrm>
            <a:off x="1476375" y="4581525"/>
            <a:ext cx="69834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 b="1">
                <a:ea typeface="宋体" pitchFamily="2" charset="-122"/>
              </a:rPr>
              <a:t>（</a:t>
            </a:r>
            <a:r>
              <a:rPr lang="en-US" altLang="zh-CN" sz="3200" b="1">
                <a:ea typeface="宋体" pitchFamily="2" charset="-122"/>
              </a:rPr>
              <a:t>3</a:t>
            </a:r>
            <a:r>
              <a:rPr lang="zh-CN" altLang="en-US" sz="3200" b="1">
                <a:latin typeface="宋体" pitchFamily="2" charset="-122"/>
                <a:ea typeface="宋体" pitchFamily="2" charset="-122"/>
              </a:rPr>
              <a:t>）（</a:t>
            </a:r>
            <a:r>
              <a:rPr lang="zh-CN" altLang="en-US" sz="3200"/>
              <a:t> </a:t>
            </a:r>
            <a:r>
              <a:rPr lang="en-US" altLang="zh-CN" sz="3200" b="1">
                <a:ea typeface="宋体" pitchFamily="2" charset="-122"/>
              </a:rPr>
              <a:t>600÷10+120 </a:t>
            </a:r>
            <a:r>
              <a:rPr lang="zh-CN" altLang="en-US" sz="3200" b="1">
                <a:ea typeface="宋体" pitchFamily="2" charset="-122"/>
              </a:rPr>
              <a:t>）</a:t>
            </a:r>
            <a:r>
              <a:rPr lang="en-US" altLang="zh-CN" sz="3200" b="1">
                <a:ea typeface="宋体" pitchFamily="2" charset="-122"/>
              </a:rPr>
              <a:t>÷6</a:t>
            </a:r>
            <a:endParaRPr lang="zh-CN" altLang="en-US" sz="3200" b="1">
              <a:ea typeface="宋体" pitchFamily="2" charset="-122"/>
            </a:endParaRPr>
          </a:p>
        </p:txBody>
      </p:sp>
      <p:sp>
        <p:nvSpPr>
          <p:cNvPr id="9227" name="Text Box 14"/>
          <p:cNvSpPr txBox="1">
            <a:spLocks noChangeArrowheads="1"/>
          </p:cNvSpPr>
          <p:nvPr/>
        </p:nvSpPr>
        <p:spPr bwMode="auto">
          <a:xfrm>
            <a:off x="3059113" y="1438275"/>
            <a:ext cx="3740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3333FF"/>
                </a:solidFill>
              </a:rPr>
              <a:t>说说每题的运算顺序。</a:t>
            </a:r>
          </a:p>
        </p:txBody>
      </p:sp>
      <p:sp>
        <p:nvSpPr>
          <p:cNvPr id="28687" name="Line 15"/>
          <p:cNvSpPr>
            <a:spLocks noChangeShapeType="1"/>
          </p:cNvSpPr>
          <p:nvPr/>
        </p:nvSpPr>
        <p:spPr bwMode="auto">
          <a:xfrm>
            <a:off x="4427538" y="4221163"/>
            <a:ext cx="1368425" cy="0"/>
          </a:xfrm>
          <a:prstGeom prst="line">
            <a:avLst/>
          </a:prstGeom>
          <a:noFill/>
          <a:ln w="25400">
            <a:solidFill>
              <a:srgbClr val="3333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688" name="Line 16"/>
          <p:cNvSpPr>
            <a:spLocks noChangeShapeType="1"/>
          </p:cNvSpPr>
          <p:nvPr/>
        </p:nvSpPr>
        <p:spPr bwMode="auto">
          <a:xfrm>
            <a:off x="4716463" y="3068638"/>
            <a:ext cx="10795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689" name="Line 17"/>
          <p:cNvSpPr>
            <a:spLocks noChangeShapeType="1"/>
          </p:cNvSpPr>
          <p:nvPr/>
        </p:nvSpPr>
        <p:spPr bwMode="auto">
          <a:xfrm>
            <a:off x="3635375" y="3213100"/>
            <a:ext cx="1368425" cy="0"/>
          </a:xfrm>
          <a:prstGeom prst="line">
            <a:avLst/>
          </a:prstGeom>
          <a:noFill/>
          <a:ln w="25400">
            <a:solidFill>
              <a:srgbClr val="3333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690" name="Line 18"/>
          <p:cNvSpPr>
            <a:spLocks noChangeShapeType="1"/>
          </p:cNvSpPr>
          <p:nvPr/>
        </p:nvSpPr>
        <p:spPr bwMode="auto">
          <a:xfrm>
            <a:off x="2916238" y="4437063"/>
            <a:ext cx="2519362" cy="0"/>
          </a:xfrm>
          <a:prstGeom prst="line">
            <a:avLst/>
          </a:prstGeom>
          <a:noFill/>
          <a:ln w="25400">
            <a:solidFill>
              <a:srgbClr val="97051D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691" name="Line 19"/>
          <p:cNvSpPr>
            <a:spLocks noChangeShapeType="1"/>
          </p:cNvSpPr>
          <p:nvPr/>
        </p:nvSpPr>
        <p:spPr bwMode="auto">
          <a:xfrm>
            <a:off x="4716463" y="5589588"/>
            <a:ext cx="2016125" cy="0"/>
          </a:xfrm>
          <a:prstGeom prst="line">
            <a:avLst/>
          </a:prstGeom>
          <a:noFill/>
          <a:ln w="25400">
            <a:solidFill>
              <a:srgbClr val="97051D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868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868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86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869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868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868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2869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8" grpId="0" animBg="1"/>
      <p:bldP spid="28679" grpId="0" animBg="1"/>
      <p:bldP spid="28681" grpId="0" animBg="1"/>
      <p:bldP spid="28682" grpId="0" animBg="1"/>
      <p:bldP spid="28687" grpId="0" animBg="1"/>
      <p:bldP spid="28688" grpId="0" animBg="1"/>
      <p:bldP spid="28689" grpId="0" animBg="1"/>
      <p:bldP spid="28690" grpId="0" animBg="1"/>
      <p:bldP spid="2869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同侧圆角矩形 1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000" b="1" noProof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学以致用</a:t>
            </a:r>
          </a:p>
        </p:txBody>
      </p:sp>
      <p:cxnSp>
        <p:nvCxnSpPr>
          <p:cNvPr id="4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244" name="Text Box 6"/>
          <p:cNvSpPr txBox="1">
            <a:spLocks noChangeArrowheads="1"/>
          </p:cNvSpPr>
          <p:nvPr/>
        </p:nvSpPr>
        <p:spPr bwMode="auto">
          <a:xfrm>
            <a:off x="900113" y="1620838"/>
            <a:ext cx="5410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ea typeface="宋体" pitchFamily="2" charset="-122"/>
              </a:rPr>
              <a:t>          </a:t>
            </a:r>
            <a:r>
              <a:rPr lang="zh-CN" altLang="en-US" sz="2400">
                <a:ea typeface="宋体" pitchFamily="2" charset="-122"/>
              </a:rPr>
              <a:t>（</a:t>
            </a:r>
            <a:r>
              <a:rPr lang="en-US" altLang="zh-CN" sz="2400">
                <a:ea typeface="宋体" pitchFamily="2" charset="-122"/>
              </a:rPr>
              <a:t>1</a:t>
            </a:r>
            <a:r>
              <a:rPr lang="zh-CN" altLang="en-US" sz="2400">
                <a:ea typeface="宋体" pitchFamily="2" charset="-122"/>
              </a:rPr>
              <a:t>）</a:t>
            </a:r>
            <a:r>
              <a:rPr lang="en-US" altLang="zh-CN" sz="2400">
                <a:ea typeface="宋体" pitchFamily="2" charset="-122"/>
              </a:rPr>
              <a:t>(75+49)÷(75</a:t>
            </a:r>
            <a:r>
              <a:rPr lang="zh-CN" altLang="en-US" sz="2400">
                <a:ea typeface="宋体" pitchFamily="2" charset="-122"/>
              </a:rPr>
              <a:t>－</a:t>
            </a:r>
            <a:r>
              <a:rPr lang="en-US" altLang="zh-CN" sz="2400">
                <a:ea typeface="宋体" pitchFamily="2" charset="-122"/>
              </a:rPr>
              <a:t>44)</a:t>
            </a:r>
          </a:p>
        </p:txBody>
      </p:sp>
      <p:sp>
        <p:nvSpPr>
          <p:cNvPr id="10245" name="Text Box 6"/>
          <p:cNvSpPr txBox="1">
            <a:spLocks noChangeArrowheads="1"/>
          </p:cNvSpPr>
          <p:nvPr/>
        </p:nvSpPr>
        <p:spPr bwMode="auto">
          <a:xfrm>
            <a:off x="890588" y="3814763"/>
            <a:ext cx="64897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ea typeface="宋体" pitchFamily="2" charset="-122"/>
              </a:rPr>
              <a:t>          </a:t>
            </a:r>
            <a:r>
              <a:rPr lang="zh-CN" altLang="en-US" sz="2400">
                <a:ea typeface="宋体" pitchFamily="2" charset="-122"/>
              </a:rPr>
              <a:t>（</a:t>
            </a:r>
            <a:r>
              <a:rPr lang="en-US" altLang="zh-CN" sz="2400">
                <a:ea typeface="宋体" pitchFamily="2" charset="-122"/>
              </a:rPr>
              <a:t>2</a:t>
            </a:r>
            <a:r>
              <a:rPr lang="zh-CN" altLang="en-US" sz="2400">
                <a:ea typeface="宋体" pitchFamily="2" charset="-122"/>
              </a:rPr>
              <a:t>） </a:t>
            </a:r>
            <a:r>
              <a:rPr lang="en-US" altLang="zh-CN" sz="2400">
                <a:ea typeface="宋体" pitchFamily="2" charset="-122"/>
              </a:rPr>
              <a:t>6×58</a:t>
            </a:r>
            <a:r>
              <a:rPr lang="zh-CN" altLang="en-US" sz="2400">
                <a:ea typeface="宋体" pitchFamily="2" charset="-122"/>
              </a:rPr>
              <a:t>－</a:t>
            </a:r>
            <a:r>
              <a:rPr lang="en-US" altLang="zh-CN" sz="2400">
                <a:ea typeface="宋体" pitchFamily="2" charset="-122"/>
              </a:rPr>
              <a:t>(74+89)</a:t>
            </a:r>
          </a:p>
        </p:txBody>
      </p:sp>
      <p:sp>
        <p:nvSpPr>
          <p:cNvPr id="27654" name="Line 6"/>
          <p:cNvSpPr>
            <a:spLocks noChangeShapeType="1"/>
          </p:cNvSpPr>
          <p:nvPr/>
        </p:nvSpPr>
        <p:spPr bwMode="auto">
          <a:xfrm>
            <a:off x="3132138" y="2268538"/>
            <a:ext cx="935037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55" name="Line 7"/>
          <p:cNvSpPr>
            <a:spLocks noChangeShapeType="1"/>
          </p:cNvSpPr>
          <p:nvPr/>
        </p:nvSpPr>
        <p:spPr bwMode="auto">
          <a:xfrm>
            <a:off x="4498975" y="2268538"/>
            <a:ext cx="1008063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56" name="Line 8"/>
          <p:cNvSpPr>
            <a:spLocks noChangeShapeType="1"/>
          </p:cNvSpPr>
          <p:nvPr/>
        </p:nvSpPr>
        <p:spPr bwMode="auto">
          <a:xfrm>
            <a:off x="3059113" y="4356100"/>
            <a:ext cx="865187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57" name="Line 9"/>
          <p:cNvSpPr>
            <a:spLocks noChangeShapeType="1"/>
          </p:cNvSpPr>
          <p:nvPr/>
        </p:nvSpPr>
        <p:spPr bwMode="auto">
          <a:xfrm>
            <a:off x="4283075" y="4356100"/>
            <a:ext cx="1008063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58" name="Text Box 10"/>
          <p:cNvSpPr txBox="1">
            <a:spLocks noChangeArrowheads="1"/>
          </p:cNvSpPr>
          <p:nvPr/>
        </p:nvSpPr>
        <p:spPr bwMode="auto">
          <a:xfrm>
            <a:off x="2627313" y="2411413"/>
            <a:ext cx="3960812" cy="116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ea typeface="宋体" pitchFamily="2" charset="-122"/>
              </a:rPr>
              <a:t>＝</a:t>
            </a:r>
            <a:r>
              <a:rPr lang="en-US" altLang="zh-CN" sz="2800">
                <a:ea typeface="宋体" pitchFamily="2" charset="-122"/>
              </a:rPr>
              <a:t>124÷</a:t>
            </a:r>
            <a:r>
              <a:rPr lang="zh-CN" altLang="en-US" sz="2800">
                <a:ea typeface="宋体" pitchFamily="2" charset="-122"/>
              </a:rPr>
              <a:t> </a:t>
            </a:r>
            <a:r>
              <a:rPr lang="en-US" altLang="zh-CN" sz="2800">
                <a:ea typeface="宋体" pitchFamily="2" charset="-122"/>
              </a:rPr>
              <a:t>31</a:t>
            </a:r>
          </a:p>
          <a:p>
            <a:pPr>
              <a:spcBef>
                <a:spcPct val="50000"/>
              </a:spcBef>
            </a:pPr>
            <a:r>
              <a:rPr lang="zh-CN" altLang="en-US" sz="2800">
                <a:ea typeface="宋体" pitchFamily="2" charset="-122"/>
              </a:rPr>
              <a:t>＝</a:t>
            </a:r>
            <a:r>
              <a:rPr lang="en-US" altLang="zh-CN" sz="2800">
                <a:ea typeface="宋体" pitchFamily="2" charset="-122"/>
              </a:rPr>
              <a:t>4</a:t>
            </a:r>
          </a:p>
        </p:txBody>
      </p:sp>
      <p:sp>
        <p:nvSpPr>
          <p:cNvPr id="27659" name="Text Box 11"/>
          <p:cNvSpPr txBox="1">
            <a:spLocks noChangeArrowheads="1"/>
          </p:cNvSpPr>
          <p:nvPr/>
        </p:nvSpPr>
        <p:spPr bwMode="auto">
          <a:xfrm>
            <a:off x="2627313" y="4429125"/>
            <a:ext cx="3960812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ea typeface="宋体" pitchFamily="2" charset="-122"/>
              </a:rPr>
              <a:t>＝</a:t>
            </a:r>
            <a:r>
              <a:rPr lang="en-US" altLang="zh-CN" sz="2800">
                <a:ea typeface="宋体" pitchFamily="2" charset="-122"/>
              </a:rPr>
              <a:t>348 </a:t>
            </a:r>
            <a:r>
              <a:rPr lang="zh-CN" altLang="en-US" sz="1800">
                <a:ea typeface="宋体" pitchFamily="2" charset="-122"/>
              </a:rPr>
              <a:t>－ </a:t>
            </a:r>
            <a:r>
              <a:rPr lang="en-US" altLang="zh-CN" sz="2800">
                <a:ea typeface="宋体" pitchFamily="2" charset="-122"/>
              </a:rPr>
              <a:t>163</a:t>
            </a:r>
          </a:p>
          <a:p>
            <a:pPr>
              <a:spcBef>
                <a:spcPct val="50000"/>
              </a:spcBef>
            </a:pPr>
            <a:r>
              <a:rPr lang="zh-CN" altLang="en-US" sz="2800">
                <a:ea typeface="宋体" pitchFamily="2" charset="-122"/>
              </a:rPr>
              <a:t>＝</a:t>
            </a:r>
            <a:r>
              <a:rPr lang="en-US" altLang="zh-CN" sz="2800">
                <a:ea typeface="宋体" pitchFamily="2" charset="-122"/>
              </a:rPr>
              <a:t>185</a:t>
            </a: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3040063" y="895350"/>
            <a:ext cx="26733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/>
              <a:t>计算下面各题。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7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4" grpId="0" animBg="1"/>
      <p:bldP spid="27655" grpId="0" animBg="1"/>
      <p:bldP spid="27656" grpId="0" animBg="1"/>
      <p:bldP spid="27657" grpId="0" animBg="1"/>
      <p:bldP spid="27658" grpId="0"/>
      <p:bldP spid="27659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519</Words>
  <PresentationFormat>全屏显示(4:3)</PresentationFormat>
  <Paragraphs>94</Paragraphs>
  <Slides>11</Slides>
  <Notes>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2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2</cp:revision>
  <dcterms:created xsi:type="dcterms:W3CDTF">2016-10-24T06:24:45Z</dcterms:created>
  <dcterms:modified xsi:type="dcterms:W3CDTF">2016-10-24T06:25:23Z</dcterms:modified>
</cp:coreProperties>
</file>