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5EDBD-4A7A-4866-9DD3-72D1E1FEA653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E11ECC-1C55-4302-98C7-F64FC065CD5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63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E9102EE-CD3C-4420-8227-6DFB300B7C67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2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741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002B760-C9F1-4265-99DD-39021768BB68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3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843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E78D3B1-CF7F-4F73-B7A6-0BCD3159C663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4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301714-9C2E-4A7D-B114-A1B00902F113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5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66C448C-6593-4684-B196-4B8FEF42A2E3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6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1505DFE-44EB-43C2-A724-063968B06462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8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69850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7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   整数四则混合运算</a:t>
            </a:r>
            <a:endParaRPr lang="en-US" altLang="zh-CN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706813" y="2492375"/>
            <a:ext cx="439420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492500" y="1844675"/>
            <a:ext cx="5402263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32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3 </a:t>
            </a:r>
            <a:r>
              <a:rPr kumimoji="1" lang="zh-CN" altLang="en-US" sz="32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含有中括号的混合运算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4427538" y="2052638"/>
            <a:ext cx="1511300" cy="7937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2771775" y="2125663"/>
            <a:ext cx="3455988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258888" y="1473200"/>
            <a:ext cx="6769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宋体" pitchFamily="2" charset="-122"/>
              </a:rPr>
              <a:t>   72÷[ 960÷</a:t>
            </a:r>
            <a:r>
              <a:rPr lang="zh-CN" altLang="en-US" sz="3200" b="1">
                <a:ea typeface="宋体" pitchFamily="2" charset="-122"/>
              </a:rPr>
              <a:t>（</a:t>
            </a:r>
            <a:r>
              <a:rPr lang="en-US" altLang="zh-CN" sz="3200" b="1">
                <a:ea typeface="宋体" pitchFamily="2" charset="-122"/>
              </a:rPr>
              <a:t>245-165</a:t>
            </a:r>
            <a:r>
              <a:rPr lang="zh-CN" altLang="en-US" sz="3200" b="1">
                <a:ea typeface="宋体" pitchFamily="2" charset="-122"/>
              </a:rPr>
              <a:t>）</a:t>
            </a:r>
            <a:r>
              <a:rPr lang="en-US" altLang="zh-CN" sz="3200" b="1">
                <a:ea typeface="宋体" pitchFamily="2" charset="-122"/>
              </a:rPr>
              <a:t>]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403350" y="2203450"/>
            <a:ext cx="5400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宋体" pitchFamily="2" charset="-122"/>
              </a:rPr>
              <a:t>=72÷ [ 960÷80 ]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1403350" y="2849563"/>
            <a:ext cx="54006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宋体" pitchFamily="2" charset="-122"/>
              </a:rPr>
              <a:t>=72÷12</a:t>
            </a: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1403350" y="3429000"/>
            <a:ext cx="5400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宋体" pitchFamily="2" charset="-122"/>
              </a:rPr>
              <a:t>= 6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187450" y="4076700"/>
            <a:ext cx="68770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ea typeface="宋体" pitchFamily="2" charset="-122"/>
              </a:rPr>
              <a:t>     </a:t>
            </a:r>
            <a:r>
              <a:rPr lang="en-US" altLang="zh-CN" sz="3200" b="1">
                <a:ea typeface="宋体" pitchFamily="2" charset="-122"/>
              </a:rPr>
              <a:t>[ 175-</a:t>
            </a:r>
            <a:r>
              <a:rPr lang="zh-CN" altLang="en-US" sz="3200" b="1">
                <a:ea typeface="宋体" pitchFamily="2" charset="-122"/>
              </a:rPr>
              <a:t>（</a:t>
            </a:r>
            <a:r>
              <a:rPr lang="en-US" altLang="zh-CN" sz="3200" b="1">
                <a:ea typeface="宋体" pitchFamily="2" charset="-122"/>
              </a:rPr>
              <a:t>48+36</a:t>
            </a:r>
            <a:r>
              <a:rPr lang="zh-CN" altLang="en-US" sz="3200" b="1">
                <a:ea typeface="宋体" pitchFamily="2" charset="-122"/>
              </a:rPr>
              <a:t>）</a:t>
            </a:r>
            <a:r>
              <a:rPr lang="en-US" altLang="zh-CN" sz="3200" b="1">
                <a:ea typeface="宋体" pitchFamily="2" charset="-122"/>
              </a:rPr>
              <a:t>]×78</a:t>
            </a:r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>
            <a:off x="1763713" y="2197100"/>
            <a:ext cx="4608512" cy="7938"/>
          </a:xfrm>
          <a:prstGeom prst="line">
            <a:avLst/>
          </a:prstGeom>
          <a:noFill/>
          <a:ln w="381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1476375" y="4829175"/>
            <a:ext cx="5400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宋体" pitchFamily="2" charset="-122"/>
              </a:rPr>
              <a:t>=[ 175-84 ]×78</a:t>
            </a: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1476375" y="5445125"/>
            <a:ext cx="5400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宋体" pitchFamily="2" charset="-122"/>
              </a:rPr>
              <a:t>=91×78</a:t>
            </a: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1476375" y="5876925"/>
            <a:ext cx="5400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ea typeface="宋体" pitchFamily="2" charset="-122"/>
              </a:rPr>
              <a:t>=7098</a:t>
            </a:r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>
            <a:off x="3276600" y="4678363"/>
            <a:ext cx="1655763" cy="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1906588" y="4789488"/>
            <a:ext cx="3097212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>
            <a:off x="1908175" y="4868863"/>
            <a:ext cx="3816350" cy="0"/>
          </a:xfrm>
          <a:prstGeom prst="line">
            <a:avLst/>
          </a:prstGeom>
          <a:noFill/>
          <a:ln w="381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2771775" y="2852738"/>
            <a:ext cx="1944688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1908175" y="5508625"/>
            <a:ext cx="18002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653" grpId="0" animBg="1"/>
      <p:bldP spid="27655" grpId="0"/>
      <p:bldP spid="27656" grpId="0"/>
      <p:bldP spid="27657" grpId="0"/>
      <p:bldP spid="27659" grpId="0" animBg="1"/>
      <p:bldP spid="27660" grpId="0"/>
      <p:bldP spid="27661" grpId="0"/>
      <p:bldP spid="27662" grpId="0"/>
      <p:bldP spid="27663" grpId="0" animBg="1"/>
      <p:bldP spid="27664" grpId="0" animBg="1"/>
      <p:bldP spid="27665" grpId="0" animBg="1"/>
      <p:bldP spid="27666" grpId="0" animBg="1"/>
      <p:bldP spid="276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4005263"/>
            <a:ext cx="66754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4437063"/>
            <a:ext cx="35337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1484313"/>
            <a:ext cx="7345362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5876925"/>
            <a:ext cx="6745287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771" name="Rectangle 11"/>
          <p:cNvSpPr>
            <a:spLocks noChangeArrowheads="1"/>
          </p:cNvSpPr>
          <p:nvPr/>
        </p:nvSpPr>
        <p:spPr bwMode="auto">
          <a:xfrm>
            <a:off x="1116013" y="2636838"/>
            <a:ext cx="7127875" cy="1554162"/>
          </a:xfrm>
          <a:prstGeom prst="rect">
            <a:avLst/>
          </a:prstGeom>
          <a:solidFill>
            <a:srgbClr val="FFFFBB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noProof="1">
                <a:effectLst>
                  <a:outerShdw blurRad="38100" dist="38100" dir="2700000" algn="tl">
                    <a:srgbClr val="FFFFFF"/>
                  </a:outerShdw>
                </a:effectLst>
              </a:rPr>
              <a:t>在一个算式里，既有小括号，又有中括号，要</a:t>
            </a:r>
            <a:r>
              <a:rPr lang="zh-CN" altLang="en-US" sz="32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先算</a:t>
            </a:r>
            <a:r>
              <a:rPr lang="zh-CN" altLang="en-US" sz="3200" noProof="1">
                <a:effectLst>
                  <a:outerShdw blurRad="38100" dist="38100" dir="2700000" algn="tl">
                    <a:srgbClr val="FFFFFF"/>
                  </a:outerShdw>
                </a:effectLst>
              </a:rPr>
              <a:t>小括号里面的，</a:t>
            </a:r>
            <a:r>
              <a:rPr lang="zh-CN" altLang="en-US" sz="32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再算</a:t>
            </a:r>
            <a:r>
              <a:rPr lang="zh-CN" altLang="en-US" sz="3200" noProof="1">
                <a:effectLst>
                  <a:outerShdw blurRad="38100" dist="38100" dir="2700000" algn="tl">
                    <a:srgbClr val="FFFFFF"/>
                  </a:outerShdw>
                </a:effectLst>
              </a:rPr>
              <a:t>中括号里面的，</a:t>
            </a:r>
            <a:r>
              <a:rPr lang="zh-CN" altLang="en-US" sz="32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最后</a:t>
            </a:r>
            <a:r>
              <a:rPr lang="zh-CN" altLang="en-US" sz="3200" noProof="1">
                <a:effectLst>
                  <a:outerShdw blurRad="38100" dist="38100" dir="2700000" algn="tl">
                    <a:srgbClr val="FFFFFF"/>
                  </a:outerShdw>
                </a:effectLst>
              </a:rPr>
              <a:t>算中括号外面的。</a:t>
            </a:r>
            <a:r>
              <a:rPr lang="zh-CN" altLang="en-US" sz="3200" b="1" noProof="1">
                <a:solidFill>
                  <a:schemeClr val="hlink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000" b="1" noProof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学习目标</a:t>
              </a:r>
            </a:p>
          </p:txBody>
        </p:sp>
      </p:grp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042988" y="3640138"/>
            <a:ext cx="727392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2800">
                <a:latin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</a:rPr>
              <a:t>、</a:t>
            </a:r>
            <a:r>
              <a:rPr lang="zh-CN" altLang="en-US" sz="2800"/>
              <a:t>让学生经历认识和理解混合运算运算顺序的过程，进一步积累学习数学的经验，感受知识之间的联系。 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042988" y="5311775"/>
            <a:ext cx="6075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华文新魏" pitchFamily="2" charset="-122"/>
              </a:rPr>
              <a:t>3</a:t>
            </a:r>
            <a:r>
              <a:rPr lang="zh-CN" altLang="en-US" sz="2800">
                <a:latin typeface="华文新魏" pitchFamily="2" charset="-122"/>
              </a:rPr>
              <a:t>、</a:t>
            </a:r>
            <a:r>
              <a:rPr lang="zh-CN" altLang="en-US" sz="2800"/>
              <a:t>培养学生认真、严谨的学习习惯。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042988" y="1916113"/>
            <a:ext cx="74168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华文新魏" pitchFamily="2" charset="-122"/>
              </a:rPr>
              <a:t>1</a:t>
            </a:r>
            <a:r>
              <a:rPr lang="zh-CN" altLang="en-US" sz="2800">
                <a:latin typeface="华文新魏" pitchFamily="2" charset="-122"/>
              </a:rPr>
              <a:t>、</a:t>
            </a:r>
            <a:r>
              <a:rPr lang="zh-CN" altLang="en-US" sz="2800"/>
              <a:t>让学生联系解决实际问题的过程认识中括号，理解并掌握含有中括号的三步混合运算的顺序，并能正确地进行运算。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0" grpId="0"/>
      <p:bldP spid="163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879725" y="981075"/>
            <a:ext cx="6264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/>
              <a:t>观察这两题你有什么发现？</a:t>
            </a:r>
          </a:p>
        </p:txBody>
      </p:sp>
      <p:sp>
        <p:nvSpPr>
          <p:cNvPr id="4101" name="Text Box 6"/>
          <p:cNvSpPr txBox="1">
            <a:spLocks noChangeArrowheads="1"/>
          </p:cNvSpPr>
          <p:nvPr/>
        </p:nvSpPr>
        <p:spPr bwMode="auto">
          <a:xfrm>
            <a:off x="2770188" y="3660775"/>
            <a:ext cx="4537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ea typeface="宋体" pitchFamily="2" charset="-122"/>
              </a:rPr>
              <a:t> </a:t>
            </a:r>
            <a:r>
              <a:rPr lang="en-US" altLang="zh-CN" sz="3600" b="1">
                <a:ea typeface="宋体" pitchFamily="2" charset="-122"/>
              </a:rPr>
              <a:t>60÷</a:t>
            </a:r>
            <a:r>
              <a:rPr lang="zh-CN" altLang="en-US" sz="3600" b="1">
                <a:ea typeface="宋体" pitchFamily="2" charset="-122"/>
              </a:rPr>
              <a:t>（</a:t>
            </a:r>
            <a:r>
              <a:rPr lang="en-US" altLang="zh-CN" sz="3600" b="1">
                <a:ea typeface="宋体" pitchFamily="2" charset="-122"/>
              </a:rPr>
              <a:t>4 + 2× 3 </a:t>
            </a:r>
            <a:r>
              <a:rPr lang="zh-CN" altLang="en-US" sz="3600" b="1">
                <a:ea typeface="宋体" pitchFamily="2" charset="-122"/>
              </a:rPr>
              <a:t>）  </a:t>
            </a:r>
          </a:p>
        </p:txBody>
      </p:sp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2843213" y="1603375"/>
            <a:ext cx="4032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ea typeface="宋体" pitchFamily="2" charset="-122"/>
              </a:rPr>
              <a:t>60 ÷ 4 + 2 ×3</a:t>
            </a:r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2917825" y="2133600"/>
            <a:ext cx="1295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4789488" y="2133600"/>
            <a:ext cx="115093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5292725" y="4149725"/>
            <a:ext cx="11525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4572000" y="4221163"/>
            <a:ext cx="1944688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3203575" y="4292600"/>
            <a:ext cx="3313113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2916238" y="2205038"/>
            <a:ext cx="302418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2554288" y="2251075"/>
            <a:ext cx="4826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=15+6</a:t>
            </a:r>
          </a:p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=21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2554288" y="4308475"/>
            <a:ext cx="48260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=60÷</a:t>
            </a:r>
            <a:r>
              <a:rPr lang="zh-CN" altLang="en-US" sz="3200">
                <a:ea typeface="宋体" pitchFamily="2" charset="-122"/>
              </a:rPr>
              <a:t>（</a:t>
            </a:r>
            <a:r>
              <a:rPr lang="en-US" altLang="zh-CN" sz="3200">
                <a:ea typeface="宋体" pitchFamily="2" charset="-122"/>
              </a:rPr>
              <a:t>4+6</a:t>
            </a:r>
            <a:r>
              <a:rPr lang="zh-CN" altLang="en-US" sz="3200">
                <a:ea typeface="宋体" pitchFamily="2" charset="-122"/>
              </a:rPr>
              <a:t>）</a:t>
            </a:r>
          </a:p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=60÷10</a:t>
            </a:r>
          </a:p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=6</a:t>
            </a:r>
          </a:p>
        </p:txBody>
      </p:sp>
      <p:pic>
        <p:nvPicPr>
          <p:cNvPr id="20496" name="Picture 16" descr="123(7QX`3M1WV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981075"/>
            <a:ext cx="5399088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8" grpId="0" animBg="1"/>
      <p:bldP spid="20489" grpId="0" animBg="1"/>
      <p:bldP spid="20490" grpId="0" animBg="1"/>
      <p:bldP spid="20491" grpId="0" animBg="1"/>
      <p:bldP spid="20492" grpId="0" animBg="1"/>
      <p:bldP spid="20493" grpId="0" animBg="1"/>
      <p:bldP spid="20494" grpId="0"/>
      <p:bldP spid="204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情景导入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331913" y="2492375"/>
            <a:ext cx="7272337" cy="1066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noProof="1"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</a:rPr>
              <a:t>同样的数字，同样的运算符号，为什么算出的结果不同呢？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835150" y="4437063"/>
            <a:ext cx="6099175" cy="1295400"/>
            <a:chOff x="1156" y="2795"/>
            <a:chExt cx="3842" cy="816"/>
          </a:xfrm>
        </p:grpSpPr>
        <p:sp>
          <p:nvSpPr>
            <p:cNvPr id="5128" name="AutoShape 11"/>
            <p:cNvSpPr>
              <a:spLocks noChangeArrowheads="1"/>
            </p:cNvSpPr>
            <p:nvPr/>
          </p:nvSpPr>
          <p:spPr bwMode="auto">
            <a:xfrm>
              <a:off x="1156" y="2795"/>
              <a:ext cx="3842" cy="816"/>
            </a:xfrm>
            <a:prstGeom prst="wedgeRoundRectCallout">
              <a:avLst>
                <a:gd name="adj1" fmla="val -25037"/>
                <a:gd name="adj2" fmla="val -46079"/>
                <a:gd name="adj3" fmla="val 1666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2BF56E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 sz="1800">
                <a:latin typeface="华文新魏" pitchFamily="2" charset="-122"/>
              </a:endParaRPr>
            </a:p>
          </p:txBody>
        </p:sp>
        <p:sp>
          <p:nvSpPr>
            <p:cNvPr id="5129" name="Text Box 13"/>
            <p:cNvSpPr txBox="1">
              <a:spLocks noChangeArrowheads="1"/>
            </p:cNvSpPr>
            <p:nvPr/>
          </p:nvSpPr>
          <p:spPr bwMode="auto">
            <a:xfrm>
              <a:off x="1247" y="2931"/>
              <a:ext cx="3718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800">
                  <a:solidFill>
                    <a:srgbClr val="5E0FD3"/>
                  </a:solidFill>
                  <a:latin typeface="华文新魏" pitchFamily="2" charset="-122"/>
                </a:rPr>
                <a:t>（    ）是一个很特殊的数学符号，它可以改变算式的运算顺序。</a:t>
              </a:r>
            </a:p>
          </p:txBody>
        </p:sp>
      </p:grp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2987675" y="1196975"/>
            <a:ext cx="1131888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kumimoji="1" lang="zh-CN" altLang="en-US" sz="3200" b="1" noProof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思考</a:t>
            </a:r>
            <a:r>
              <a:rPr kumimoji="1" lang="en-US" altLang="zh-CN" sz="3200" b="1" noProof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情景导入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5003800" y="1125538"/>
            <a:ext cx="3887788" cy="57943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noProof="1">
                <a:latin typeface="华文新魏" panose="02010800040101010101" pitchFamily="2" charset="-122"/>
              </a:rPr>
              <a:t> </a:t>
            </a:r>
            <a:r>
              <a:rPr lang="zh-CN" altLang="en-US" sz="2800" noProof="1">
                <a:latin typeface="Arial" panose="020B0604020202020204"/>
              </a:rPr>
              <a:t>“</a:t>
            </a:r>
            <a:r>
              <a:rPr lang="en-US" altLang="zh-CN" sz="2800" noProof="1">
                <a:latin typeface="华文新魏" panose="02010800040101010101" pitchFamily="2" charset="-122"/>
              </a:rPr>
              <a:t>[        ]</a:t>
            </a:r>
            <a:r>
              <a:rPr lang="en-US" altLang="zh-CN" sz="2800" noProof="1">
                <a:latin typeface="Arial" panose="020B0604020202020204"/>
              </a:rPr>
              <a:t>”</a:t>
            </a:r>
            <a:r>
              <a:rPr lang="en-US" altLang="zh-CN" sz="2800" noProof="1">
                <a:latin typeface="华文新魏" panose="02010800040101010101" pitchFamily="2" charset="-122"/>
              </a:rPr>
              <a:t> </a:t>
            </a:r>
            <a:r>
              <a:rPr lang="zh-CN" altLang="en-US" sz="2800" noProof="1">
                <a:latin typeface="华文新魏" panose="02010800040101010101" pitchFamily="2" charset="-122"/>
              </a:rPr>
              <a:t>是中括号。</a:t>
            </a:r>
            <a:endParaRPr lang="zh-CN" altLang="en-US" sz="2800" noProof="1">
              <a:effectLst>
                <a:outerShdw blurRad="38100" dist="38100" dir="2700000" algn="tl">
                  <a:srgbClr val="FFFFFF"/>
                </a:outerShdw>
              </a:effectLst>
              <a:latin typeface="华文新魏" panose="02010800040101010101" pitchFamily="2" charset="-122"/>
            </a:endParaRP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1835150" y="2060575"/>
            <a:ext cx="561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ea typeface="宋体" pitchFamily="2" charset="-122"/>
              </a:rPr>
              <a:t> </a:t>
            </a:r>
            <a:r>
              <a:rPr lang="en-US" altLang="zh-CN" sz="3600">
                <a:ea typeface="宋体" pitchFamily="2" charset="-122"/>
              </a:rPr>
              <a:t>525 ÷ [ (81-56) ×3 ]</a:t>
            </a: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1763713" y="3933825"/>
            <a:ext cx="6584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</a:rPr>
              <a:t>当有小括号和中括号时，又怎样运算呢？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5" grpId="0" animBg="1"/>
      <p:bldP spid="450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979613" y="1492250"/>
            <a:ext cx="561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ea typeface="宋体" pitchFamily="2" charset="-122"/>
              </a:rPr>
              <a:t> </a:t>
            </a:r>
            <a:r>
              <a:rPr lang="en-US" altLang="zh-CN" sz="3600">
                <a:ea typeface="宋体" pitchFamily="2" charset="-122"/>
              </a:rPr>
              <a:t>525 ÷ [ (81-56) ×3 ]</a:t>
            </a:r>
          </a:p>
        </p:txBody>
      </p:sp>
      <p:pic>
        <p:nvPicPr>
          <p:cNvPr id="22533" name="Picture 5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1628775"/>
            <a:ext cx="1809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1Y9VMB{8[X%@CM)V4H37ET(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788" y="1628775"/>
            <a:ext cx="161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835150" y="2276475"/>
            <a:ext cx="2016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ea typeface="宋体" pitchFamily="2" charset="-122"/>
              </a:rPr>
              <a:t>=525 ÷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763713" y="3001963"/>
            <a:ext cx="23034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ea typeface="宋体" pitchFamily="2" charset="-122"/>
              </a:rPr>
              <a:t>=525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763713" y="3716338"/>
            <a:ext cx="5400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ea typeface="宋体" pitchFamily="2" charset="-122"/>
              </a:rPr>
              <a:t>=7</a:t>
            </a:r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3995738" y="2132013"/>
            <a:ext cx="1296987" cy="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3779838" y="2205038"/>
            <a:ext cx="2592387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2195513" y="2347913"/>
            <a:ext cx="4176712" cy="0"/>
          </a:xfrm>
          <a:prstGeom prst="line">
            <a:avLst/>
          </a:prstGeom>
          <a:noFill/>
          <a:ln w="381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3708400" y="2924175"/>
            <a:ext cx="15843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2124075" y="3571875"/>
            <a:ext cx="1943100" cy="0"/>
          </a:xfrm>
          <a:prstGeom prst="line">
            <a:avLst/>
          </a:prstGeom>
          <a:noFill/>
          <a:ln w="381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3779838" y="2347913"/>
            <a:ext cx="720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ea typeface="宋体" pitchFamily="2" charset="-122"/>
              </a:rPr>
              <a:t>25</a:t>
            </a:r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3563938" y="2276475"/>
            <a:ext cx="3603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ea typeface="宋体" pitchFamily="2" charset="-122"/>
              </a:rPr>
              <a:t>[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5219700" y="2276475"/>
            <a:ext cx="287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ea typeface="宋体" pitchFamily="2" charset="-122"/>
              </a:rPr>
              <a:t>]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4284663" y="2347913"/>
            <a:ext cx="1152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ea typeface="宋体" pitchFamily="2" charset="-122"/>
              </a:rPr>
              <a:t>×3</a:t>
            </a:r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2916238" y="2995613"/>
            <a:ext cx="1944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ea typeface="宋体" pitchFamily="2" charset="-122"/>
              </a:rPr>
              <a:t>÷ 75</a:t>
            </a:r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3851275" y="4221163"/>
            <a:ext cx="5040313" cy="180022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noProof="1">
                <a:effectLst>
                  <a:outerShdw blurRad="38100" dist="38100" dir="2700000" algn="tl">
                    <a:srgbClr val="FFFFFF"/>
                  </a:outerShdw>
                </a:effectLst>
                <a:latin typeface="华文新魏" panose="02010800040101010101" pitchFamily="2" charset="-122"/>
              </a:rPr>
              <a:t>        在一个算式里，既有小括号，又有中括号，要</a:t>
            </a:r>
            <a:r>
              <a:rPr lang="zh-CN" altLang="en-US" sz="28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</a:rPr>
              <a:t>先算</a:t>
            </a:r>
            <a:r>
              <a:rPr lang="zh-CN" altLang="en-US" sz="2800" noProof="1">
                <a:effectLst>
                  <a:outerShdw blurRad="38100" dist="38100" dir="2700000" algn="tl">
                    <a:srgbClr val="FFFFFF"/>
                  </a:outerShdw>
                </a:effectLst>
                <a:latin typeface="华文新魏" panose="02010800040101010101" pitchFamily="2" charset="-122"/>
              </a:rPr>
              <a:t>小括号里面的，</a:t>
            </a:r>
            <a:r>
              <a:rPr lang="zh-CN" altLang="en-US" sz="28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</a:rPr>
              <a:t>再算</a:t>
            </a:r>
            <a:r>
              <a:rPr lang="zh-CN" altLang="en-US" sz="2800" noProof="1">
                <a:effectLst>
                  <a:outerShdw blurRad="38100" dist="38100" dir="2700000" algn="tl">
                    <a:srgbClr val="FFFFFF"/>
                  </a:outerShdw>
                </a:effectLst>
                <a:latin typeface="华文新魏" panose="02010800040101010101" pitchFamily="2" charset="-122"/>
              </a:rPr>
              <a:t>中括号里面的，</a:t>
            </a:r>
            <a:r>
              <a:rPr lang="zh-CN" altLang="en-US" sz="28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华文新魏" panose="02010800040101010101" pitchFamily="2" charset="-122"/>
              </a:rPr>
              <a:t>最后</a:t>
            </a:r>
            <a:r>
              <a:rPr lang="zh-CN" altLang="en-US" sz="2800" noProof="1">
                <a:effectLst>
                  <a:outerShdw blurRad="38100" dist="38100" dir="2700000" algn="tl">
                    <a:srgbClr val="FFFFFF"/>
                  </a:outerShdw>
                </a:effectLst>
                <a:latin typeface="华文新魏" panose="02010800040101010101" pitchFamily="2" charset="-122"/>
              </a:rPr>
              <a:t>算中括号外面的。</a:t>
            </a:r>
            <a:endParaRPr lang="zh-CN" altLang="en-US" sz="1800" noProof="1">
              <a:latin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500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500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500"/>
                                        <p:tgtEl>
                                          <p:spTgt spid="225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25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25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25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  <p:bldP spid="22536" grpId="0"/>
      <p:bldP spid="22537" grpId="0"/>
      <p:bldP spid="22538" grpId="0" animBg="1"/>
      <p:bldP spid="22539" grpId="0" animBg="1"/>
      <p:bldP spid="22540" grpId="0" animBg="1"/>
      <p:bldP spid="22541" grpId="0" animBg="1"/>
      <p:bldP spid="22542" grpId="0" animBg="1"/>
      <p:bldP spid="22543" grpId="0"/>
      <p:bldP spid="22547" grpId="0"/>
      <p:bldP spid="225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4" name="AutoShape 16"/>
          <p:cNvSpPr>
            <a:spLocks noChangeArrowheads="1"/>
          </p:cNvSpPr>
          <p:nvPr/>
        </p:nvSpPr>
        <p:spPr bwMode="auto">
          <a:xfrm>
            <a:off x="6804025" y="2133600"/>
            <a:ext cx="1944688" cy="2808288"/>
          </a:xfrm>
          <a:prstGeom prst="wedgeRoundRectCallout">
            <a:avLst>
              <a:gd name="adj1" fmla="val -73917"/>
              <a:gd name="adj2" fmla="val -17611"/>
              <a:gd name="adj3" fmla="val 16667"/>
            </a:avLst>
          </a:prstGeom>
          <a:solidFill>
            <a:srgbClr val="FFFFB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800" b="1">
                <a:solidFill>
                  <a:srgbClr val="97051D"/>
                </a:solidFill>
              </a:rPr>
              <a:t>先算小括号里的，再算中括号里的，最后算括号外的。</a:t>
            </a:r>
          </a:p>
        </p:txBody>
      </p:sp>
      <p:sp>
        <p:nvSpPr>
          <p:cNvPr id="27665" name="AutoShape 17"/>
          <p:cNvSpPr>
            <a:spLocks noChangeArrowheads="1"/>
          </p:cNvSpPr>
          <p:nvPr/>
        </p:nvSpPr>
        <p:spPr bwMode="auto">
          <a:xfrm>
            <a:off x="1619250" y="5373688"/>
            <a:ext cx="6481763" cy="647700"/>
          </a:xfrm>
          <a:prstGeom prst="wedgeRoundRectCallout">
            <a:avLst>
              <a:gd name="adj1" fmla="val -32486"/>
              <a:gd name="adj2" fmla="val -97306"/>
              <a:gd name="adj3" fmla="val 16667"/>
            </a:avLst>
          </a:prstGeom>
          <a:solidFill>
            <a:srgbClr val="FFFFB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800" b="1">
                <a:solidFill>
                  <a:srgbClr val="FF0000"/>
                </a:solidFill>
              </a:rPr>
              <a:t>先算加法，再算减法，最后算乘法。</a:t>
            </a:r>
          </a:p>
        </p:txBody>
      </p:sp>
      <p:sp>
        <p:nvSpPr>
          <p:cNvPr id="7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900113" y="1620838"/>
            <a:ext cx="2376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1800">
              <a:ea typeface="宋体" pitchFamily="2" charset="-122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692275" y="1993900"/>
            <a:ext cx="5905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ea typeface="宋体" pitchFamily="2" charset="-122"/>
              </a:rPr>
              <a:t>42× [ 169-</a:t>
            </a:r>
            <a:r>
              <a:rPr lang="zh-CN" altLang="en-US" sz="3600" b="1">
                <a:ea typeface="宋体" pitchFamily="2" charset="-122"/>
              </a:rPr>
              <a:t>（</a:t>
            </a:r>
            <a:r>
              <a:rPr lang="en-US" altLang="zh-CN" sz="3600" b="1">
                <a:ea typeface="宋体" pitchFamily="2" charset="-122"/>
              </a:rPr>
              <a:t>78+35</a:t>
            </a:r>
            <a:r>
              <a:rPr lang="zh-CN" altLang="en-US" sz="3600" b="1">
                <a:ea typeface="宋体" pitchFamily="2" charset="-122"/>
              </a:rPr>
              <a:t>）</a:t>
            </a:r>
            <a:r>
              <a:rPr lang="en-US" altLang="zh-CN" sz="3600" b="1">
                <a:ea typeface="宋体" pitchFamily="2" charset="-122"/>
              </a:rPr>
              <a:t>]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1404938" y="2706688"/>
            <a:ext cx="5400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ea typeface="宋体" pitchFamily="2" charset="-122"/>
              </a:rPr>
              <a:t>=42× [ 169-113 ]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404938" y="3506788"/>
            <a:ext cx="3598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ea typeface="宋体" pitchFamily="2" charset="-122"/>
              </a:rPr>
              <a:t>=42×56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404938" y="4227513"/>
            <a:ext cx="31670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ea typeface="宋体" pitchFamily="2" charset="-122"/>
              </a:rPr>
              <a:t>= 2352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987675" y="981075"/>
            <a:ext cx="47529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33CC"/>
                </a:solidFill>
                <a:latin typeface="华文新魏" pitchFamily="2" charset="-122"/>
              </a:rPr>
              <a:t>先说说运算顺序</a:t>
            </a:r>
            <a:r>
              <a:rPr lang="en-US" altLang="zh-CN" sz="3200">
                <a:solidFill>
                  <a:srgbClr val="0033CC"/>
                </a:solidFill>
                <a:latin typeface="华文新魏" pitchFamily="2" charset="-122"/>
              </a:rPr>
              <a:t>,</a:t>
            </a:r>
            <a:r>
              <a:rPr lang="zh-CN" altLang="en-US" sz="3200">
                <a:solidFill>
                  <a:srgbClr val="0033CC"/>
                </a:solidFill>
                <a:latin typeface="华文新魏" pitchFamily="2" charset="-122"/>
              </a:rPr>
              <a:t>再计算。</a:t>
            </a:r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>
            <a:off x="4572000" y="2563813"/>
            <a:ext cx="1296988" cy="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2916238" y="2635250"/>
            <a:ext cx="345757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1765300" y="2706688"/>
            <a:ext cx="4608513" cy="0"/>
          </a:xfrm>
          <a:prstGeom prst="line">
            <a:avLst/>
          </a:prstGeom>
          <a:noFill/>
          <a:ln w="381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3060700" y="3355975"/>
            <a:ext cx="1871663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4" grpId="0" animBg="1"/>
      <p:bldP spid="27665" grpId="0" animBg="1"/>
      <p:bldP spid="24584" grpId="0"/>
      <p:bldP spid="24585" grpId="0"/>
      <p:bldP spid="24586" grpId="0"/>
      <p:bldP spid="24588" grpId="0" animBg="1"/>
      <p:bldP spid="24589" grpId="0" animBg="1"/>
      <p:bldP spid="24590" grpId="0" animBg="1"/>
      <p:bldP spid="2459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易错提醒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3276600" y="908050"/>
            <a:ext cx="3384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各错在哪？请改正。</a:t>
            </a:r>
          </a:p>
        </p:txBody>
      </p:sp>
      <p:sp>
        <p:nvSpPr>
          <p:cNvPr id="9221" name="内容占位符 2"/>
          <p:cNvSpPr>
            <a:spLocks noChangeArrowheads="1"/>
          </p:cNvSpPr>
          <p:nvPr/>
        </p:nvSpPr>
        <p:spPr bwMode="auto">
          <a:xfrm>
            <a:off x="900113" y="1557338"/>
            <a:ext cx="82438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800" b="1">
                <a:latin typeface="Calibri" pitchFamily="34" charset="0"/>
                <a:ea typeface="宋体" pitchFamily="2" charset="-122"/>
              </a:rPr>
              <a:t>[</a:t>
            </a:r>
            <a:r>
              <a:rPr lang="en-US" altLang="zh-CN" sz="2800">
                <a:latin typeface="Calibri" pitchFamily="34" charset="0"/>
                <a:ea typeface="宋体" pitchFamily="2" charset="-122"/>
              </a:rPr>
              <a:t> 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440-(200÷5)</a:t>
            </a:r>
            <a:r>
              <a:rPr lang="en-US" altLang="zh-CN" sz="2800" b="1">
                <a:latin typeface="Calibri" pitchFamily="34" charset="0"/>
                <a:ea typeface="宋体" pitchFamily="2" charset="-122"/>
              </a:rPr>
              <a:t>]</a:t>
            </a:r>
            <a:r>
              <a:rPr lang="en-US" altLang="zh-CN" sz="2800">
                <a:latin typeface="Calibri" pitchFamily="34" charset="0"/>
                <a:ea typeface="宋体" pitchFamily="2" charset="-122"/>
              </a:rPr>
              <a:t> 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×8      300÷</a:t>
            </a:r>
            <a:r>
              <a:rPr lang="en-US" altLang="zh-CN" sz="2800" b="1">
                <a:latin typeface="Calibri" pitchFamily="34" charset="0"/>
                <a:ea typeface="宋体" pitchFamily="2" charset="-122"/>
              </a:rPr>
              <a:t>[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10×(5+25)</a:t>
            </a:r>
            <a:r>
              <a:rPr lang="en-US" altLang="zh-CN" sz="2800" b="1">
                <a:latin typeface="Calibri" pitchFamily="34" charset="0"/>
                <a:ea typeface="宋体" pitchFamily="2" charset="-122"/>
              </a:rPr>
              <a:t>]</a:t>
            </a:r>
            <a:r>
              <a:rPr lang="en-US" altLang="zh-CN" sz="2800">
                <a:latin typeface="Calibri" pitchFamily="34" charset="0"/>
                <a:ea typeface="宋体" pitchFamily="2" charset="-122"/>
              </a:rPr>
              <a:t> </a:t>
            </a:r>
            <a:endParaRPr lang="en-US" altLang="zh-CN" sz="2800" b="1">
              <a:latin typeface="黑体" pitchFamily="49" charset="-122"/>
              <a:ea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= </a:t>
            </a:r>
            <a:r>
              <a:rPr lang="en-US" altLang="zh-CN" sz="2800" b="1">
                <a:latin typeface="Calibri" pitchFamily="34" charset="0"/>
                <a:ea typeface="宋体" pitchFamily="2" charset="-122"/>
              </a:rPr>
              <a:t>(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220÷5</a:t>
            </a:r>
            <a:r>
              <a:rPr lang="en-US" altLang="zh-CN" sz="2800" b="1">
                <a:latin typeface="Calibri" pitchFamily="34" charset="0"/>
                <a:ea typeface="宋体" pitchFamily="2" charset="-122"/>
              </a:rPr>
              <a:t>) 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×8           =300÷10×30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=44×8                  =30×30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None/>
            </a:pP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=352                    =900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None/>
            </a:pPr>
            <a:endParaRPr lang="zh-CN" altLang="en-US" sz="28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5606" name="TextBox 5"/>
          <p:cNvSpPr txBox="1">
            <a:spLocks noChangeArrowheads="1"/>
          </p:cNvSpPr>
          <p:nvPr/>
        </p:nvSpPr>
        <p:spPr bwMode="auto">
          <a:xfrm>
            <a:off x="714375" y="4073525"/>
            <a:ext cx="4362450" cy="1800225"/>
          </a:xfrm>
          <a:prstGeom prst="rect">
            <a:avLst/>
          </a:prstGeom>
          <a:solidFill>
            <a:srgbClr val="FFFFB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800" b="1">
                <a:ea typeface="宋体" pitchFamily="2" charset="-122"/>
              </a:rPr>
              <a:t>[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440-(200÷5)</a:t>
            </a:r>
            <a:r>
              <a:rPr lang="en-US" altLang="zh-CN" sz="2800" b="1">
                <a:ea typeface="宋体" pitchFamily="2" charset="-122"/>
              </a:rPr>
              <a:t>]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×8</a:t>
            </a:r>
          </a:p>
          <a:p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=</a:t>
            </a:r>
            <a:r>
              <a:rPr lang="en-US" altLang="zh-CN" sz="2800" b="1">
                <a:ea typeface="宋体" pitchFamily="2" charset="-122"/>
              </a:rPr>
              <a:t>[</a:t>
            </a:r>
            <a:r>
              <a:rPr lang="en-US" altLang="zh-CN" sz="2800">
                <a:ea typeface="宋体" pitchFamily="2" charset="-122"/>
              </a:rPr>
              <a:t> 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440-40</a:t>
            </a:r>
            <a:r>
              <a:rPr lang="en-US" altLang="zh-CN" sz="2800" b="1">
                <a:ea typeface="宋体" pitchFamily="2" charset="-122"/>
              </a:rPr>
              <a:t>]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×8</a:t>
            </a:r>
          </a:p>
          <a:p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=400</a:t>
            </a:r>
            <a:r>
              <a:rPr lang="en-US" altLang="zh-CN" sz="2800" b="1">
                <a:ea typeface="宋体" pitchFamily="2" charset="-122"/>
              </a:rPr>
              <a:t>×8</a:t>
            </a:r>
            <a:endParaRPr lang="en-US" altLang="zh-CN" sz="2800" b="1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=3200</a:t>
            </a:r>
          </a:p>
        </p:txBody>
      </p:sp>
      <p:sp>
        <p:nvSpPr>
          <p:cNvPr id="25607" name="TextBox 6"/>
          <p:cNvSpPr txBox="1">
            <a:spLocks noChangeArrowheads="1"/>
          </p:cNvSpPr>
          <p:nvPr/>
        </p:nvSpPr>
        <p:spPr bwMode="auto">
          <a:xfrm>
            <a:off x="4716463" y="4076700"/>
            <a:ext cx="4354512" cy="1800225"/>
          </a:xfrm>
          <a:prstGeom prst="rect">
            <a:avLst/>
          </a:prstGeom>
          <a:solidFill>
            <a:srgbClr val="FFFFB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300÷</a:t>
            </a:r>
            <a:r>
              <a:rPr lang="en-US" altLang="zh-CN" sz="2800" b="1">
                <a:ea typeface="宋体" pitchFamily="2" charset="-122"/>
              </a:rPr>
              <a:t>[</a:t>
            </a:r>
            <a:r>
              <a:rPr lang="en-US" altLang="zh-CN" sz="2800">
                <a:ea typeface="宋体" pitchFamily="2" charset="-122"/>
              </a:rPr>
              <a:t> 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10×(5+25)</a:t>
            </a:r>
            <a:r>
              <a:rPr lang="en-US" altLang="zh-CN" sz="2800" b="1">
                <a:ea typeface="宋体" pitchFamily="2" charset="-122"/>
              </a:rPr>
              <a:t>]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 </a:t>
            </a:r>
          </a:p>
          <a:p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=300÷</a:t>
            </a:r>
            <a:r>
              <a:rPr lang="en-US" altLang="zh-CN" sz="2800" b="1">
                <a:ea typeface="宋体" pitchFamily="2" charset="-122"/>
              </a:rPr>
              <a:t>[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10</a:t>
            </a:r>
            <a:r>
              <a:rPr lang="en-US" altLang="zh-CN" sz="2800" b="1">
                <a:ea typeface="宋体" pitchFamily="2" charset="-122"/>
              </a:rPr>
              <a:t>×</a:t>
            </a:r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30</a:t>
            </a:r>
            <a:r>
              <a:rPr lang="en-US" altLang="zh-CN" sz="2800" b="1">
                <a:ea typeface="宋体" pitchFamily="2" charset="-122"/>
              </a:rPr>
              <a:t>]</a:t>
            </a:r>
            <a:endParaRPr lang="en-US" altLang="zh-CN" sz="2800" b="1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=300÷300</a:t>
            </a:r>
          </a:p>
          <a:p>
            <a:r>
              <a:rPr lang="en-US" altLang="zh-CN" sz="2800" b="1">
                <a:latin typeface="黑体" pitchFamily="49" charset="-122"/>
                <a:ea typeface="黑体" pitchFamily="49" charset="-122"/>
              </a:rPr>
              <a:t>=1</a:t>
            </a: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2195513" y="1989138"/>
            <a:ext cx="1296987" cy="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1331913" y="2060575"/>
            <a:ext cx="2303462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1835150" y="2133600"/>
            <a:ext cx="2519363" cy="1588"/>
          </a:xfrm>
          <a:prstGeom prst="line">
            <a:avLst/>
          </a:prstGeom>
          <a:noFill/>
          <a:ln w="381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7164388" y="1989138"/>
            <a:ext cx="936625" cy="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6227763" y="2060575"/>
            <a:ext cx="1944687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3" name="Line 13"/>
          <p:cNvSpPr>
            <a:spLocks noChangeShapeType="1"/>
          </p:cNvSpPr>
          <p:nvPr/>
        </p:nvSpPr>
        <p:spPr bwMode="auto">
          <a:xfrm>
            <a:off x="5364163" y="2133600"/>
            <a:ext cx="2808287" cy="0"/>
          </a:xfrm>
          <a:prstGeom prst="line">
            <a:avLst/>
          </a:prstGeom>
          <a:noFill/>
          <a:ln w="38100">
            <a:solidFill>
              <a:srgbClr val="CC66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animBg="1"/>
      <p:bldP spid="25607" grpId="0" animBg="1"/>
      <p:bldP spid="25608" grpId="0" animBg="1"/>
      <p:bldP spid="25609" grpId="0" animBg="1"/>
      <p:bldP spid="25610" grpId="0" animBg="1"/>
      <p:bldP spid="25611" grpId="0" animBg="1"/>
      <p:bldP spid="25612" grpId="0" animBg="1"/>
      <p:bldP spid="256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700338" y="1125538"/>
            <a:ext cx="61198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3333CC"/>
                </a:solidFill>
                <a:latin typeface="华文新魏" pitchFamily="2" charset="-122"/>
              </a:rPr>
              <a:t>下面各题最后一步算的是什么？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843213" y="2060575"/>
            <a:ext cx="511333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</a:rPr>
              <a:t> </a:t>
            </a:r>
            <a:r>
              <a:rPr lang="en-US" altLang="zh-CN" sz="2800" b="1">
                <a:latin typeface="华文新魏" pitchFamily="2" charset="-122"/>
              </a:rPr>
              <a:t>(1)  450÷ [5×(148-130) ]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</a:rPr>
              <a:t>   A. </a:t>
            </a:r>
            <a:r>
              <a:rPr lang="zh-CN" altLang="en-US" sz="2800" b="1">
                <a:latin typeface="华文新魏" pitchFamily="2" charset="-122"/>
              </a:rPr>
              <a:t>积         </a:t>
            </a:r>
            <a:r>
              <a:rPr lang="en-US" altLang="zh-CN" sz="2800" b="1">
                <a:latin typeface="华文新魏" pitchFamily="2" charset="-122"/>
              </a:rPr>
              <a:t>B. </a:t>
            </a:r>
            <a:r>
              <a:rPr lang="zh-CN" altLang="en-US" sz="2800" b="1">
                <a:latin typeface="华文新魏" pitchFamily="2" charset="-122"/>
              </a:rPr>
              <a:t>差         </a:t>
            </a:r>
            <a:r>
              <a:rPr lang="en-US" altLang="zh-CN" sz="2800" b="1">
                <a:latin typeface="华文新魏" pitchFamily="2" charset="-122"/>
              </a:rPr>
              <a:t>C. </a:t>
            </a:r>
            <a:r>
              <a:rPr lang="zh-CN" altLang="en-US" sz="2800" b="1">
                <a:latin typeface="华文新魏" pitchFamily="2" charset="-122"/>
              </a:rPr>
              <a:t>商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843213" y="3441700"/>
            <a:ext cx="511333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</a:rPr>
              <a:t> </a:t>
            </a:r>
            <a:r>
              <a:rPr lang="en-US" altLang="zh-CN" sz="2800" b="1">
                <a:latin typeface="华文新魏" pitchFamily="2" charset="-122"/>
              </a:rPr>
              <a:t>(2) [5</a:t>
            </a:r>
            <a:r>
              <a:rPr lang="zh-CN" altLang="en-US" sz="2800" b="1">
                <a:latin typeface="华文新魏" pitchFamily="2" charset="-122"/>
              </a:rPr>
              <a:t>＋</a:t>
            </a:r>
            <a:r>
              <a:rPr lang="en-US" altLang="zh-CN" sz="2800" b="1">
                <a:latin typeface="华文新魏" pitchFamily="2" charset="-122"/>
              </a:rPr>
              <a:t>(56÷7) ] ×</a:t>
            </a:r>
            <a:r>
              <a:rPr lang="en-US" altLang="zh-CN" sz="2800">
                <a:latin typeface="华文新魏" pitchFamily="2" charset="-122"/>
              </a:rPr>
              <a:t> </a:t>
            </a:r>
            <a:r>
              <a:rPr lang="en-US" altLang="zh-CN" sz="2800" b="1">
                <a:latin typeface="华文新魏" pitchFamily="2" charset="-122"/>
              </a:rPr>
              <a:t>36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</a:rPr>
              <a:t>   A. </a:t>
            </a:r>
            <a:r>
              <a:rPr lang="zh-CN" altLang="en-US" sz="2800" b="1">
                <a:latin typeface="华文新魏" pitchFamily="2" charset="-122"/>
              </a:rPr>
              <a:t>商         </a:t>
            </a:r>
            <a:r>
              <a:rPr lang="en-US" altLang="zh-CN" sz="2800" b="1">
                <a:latin typeface="华文新魏" pitchFamily="2" charset="-122"/>
              </a:rPr>
              <a:t>B. </a:t>
            </a:r>
            <a:r>
              <a:rPr lang="zh-CN" altLang="en-US" sz="2800" b="1">
                <a:latin typeface="华文新魏" pitchFamily="2" charset="-122"/>
              </a:rPr>
              <a:t>积         </a:t>
            </a:r>
            <a:r>
              <a:rPr lang="en-US" altLang="zh-CN" sz="2800" b="1">
                <a:latin typeface="华文新魏" pitchFamily="2" charset="-122"/>
              </a:rPr>
              <a:t>C. </a:t>
            </a:r>
            <a:r>
              <a:rPr lang="zh-CN" altLang="en-US" sz="2800" b="1">
                <a:latin typeface="华文新魏" pitchFamily="2" charset="-122"/>
              </a:rPr>
              <a:t>和 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843213" y="4868863"/>
            <a:ext cx="511333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>
                <a:latin typeface="华文新魏" pitchFamily="2" charset="-122"/>
              </a:rPr>
              <a:t> </a:t>
            </a:r>
            <a:r>
              <a:rPr lang="en-US" altLang="zh-CN" sz="2800" b="1">
                <a:latin typeface="华文新魏" pitchFamily="2" charset="-122"/>
              </a:rPr>
              <a:t>(3)  50× [15-(24÷6) ]</a:t>
            </a:r>
          </a:p>
          <a:p>
            <a:pPr>
              <a:spcBef>
                <a:spcPct val="50000"/>
              </a:spcBef>
            </a:pPr>
            <a:r>
              <a:rPr lang="en-US" altLang="zh-CN" sz="2800" b="1">
                <a:latin typeface="华文新魏" pitchFamily="2" charset="-122"/>
              </a:rPr>
              <a:t>   A. </a:t>
            </a:r>
            <a:r>
              <a:rPr lang="zh-CN" altLang="en-US" sz="2800" b="1">
                <a:latin typeface="华文新魏" pitchFamily="2" charset="-122"/>
              </a:rPr>
              <a:t>商         </a:t>
            </a:r>
            <a:r>
              <a:rPr lang="en-US" altLang="zh-CN" sz="2800" b="1">
                <a:latin typeface="华文新魏" pitchFamily="2" charset="-122"/>
              </a:rPr>
              <a:t>B. </a:t>
            </a:r>
            <a:r>
              <a:rPr lang="zh-CN" altLang="en-US" sz="2800" b="1">
                <a:latin typeface="华文新魏" pitchFamily="2" charset="-122"/>
              </a:rPr>
              <a:t>差         </a:t>
            </a:r>
            <a:r>
              <a:rPr lang="en-US" altLang="zh-CN" sz="2800" b="1">
                <a:latin typeface="华文新魏" pitchFamily="2" charset="-122"/>
              </a:rPr>
              <a:t>C.  </a:t>
            </a:r>
            <a:r>
              <a:rPr lang="zh-CN" altLang="en-US" sz="2800" b="1">
                <a:latin typeface="华文新魏" pitchFamily="2" charset="-122"/>
              </a:rPr>
              <a:t>积</a:t>
            </a:r>
          </a:p>
        </p:txBody>
      </p:sp>
      <p:sp>
        <p:nvSpPr>
          <p:cNvPr id="60438" name="Rectangle 22"/>
          <p:cNvSpPr>
            <a:spLocks noChangeArrowheads="1"/>
          </p:cNvSpPr>
          <p:nvPr/>
        </p:nvSpPr>
        <p:spPr bwMode="auto">
          <a:xfrm>
            <a:off x="6084888" y="2798763"/>
            <a:ext cx="69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华文新魏" pitchFamily="2" charset="-122"/>
              </a:rPr>
              <a:t>√</a:t>
            </a:r>
          </a:p>
        </p:txBody>
      </p:sp>
      <p:sp>
        <p:nvSpPr>
          <p:cNvPr id="3" name="Rectangle 22"/>
          <p:cNvSpPr>
            <a:spLocks noChangeArrowheads="1"/>
          </p:cNvSpPr>
          <p:nvPr/>
        </p:nvSpPr>
        <p:spPr bwMode="auto">
          <a:xfrm>
            <a:off x="4572000" y="4149725"/>
            <a:ext cx="69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华文新魏" pitchFamily="2" charset="-122"/>
              </a:rPr>
              <a:t>√</a:t>
            </a:r>
          </a:p>
        </p:txBody>
      </p:sp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6084888" y="5521325"/>
            <a:ext cx="69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华文新魏" pitchFamily="2" charset="-122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8" grpId="0"/>
      <p:bldP spid="3" grpId="0"/>
      <p:bldP spid="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550</Words>
  <PresentationFormat>全屏显示(4:3)</PresentationFormat>
  <Paragraphs>85</Paragraphs>
  <Slides>12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2016-10-24T06:25:34Z</dcterms:created>
  <dcterms:modified xsi:type="dcterms:W3CDTF">2016-10-24T06:26:00Z</dcterms:modified>
</cp:coreProperties>
</file>