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96" y="-6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3F2715-4E56-4A00-BE1F-21DACE822D6E}" type="datetimeFigureOut">
              <a:rPr lang="zh-CN" altLang="en-US" smtClean="0"/>
              <a:t>2016/10/24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352BD4-309C-43EE-BA70-F07CA97F5209}"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ln>
            <a:miter lim="800000"/>
          </a:ln>
        </p:spPr>
      </p:sp>
      <p:sp>
        <p:nvSpPr>
          <p:cNvPr id="19459" name="备注占位符 2"/>
          <p:cNvSpPr>
            <a:spLocks noGrp="1" noChangeArrowheads="1"/>
          </p:cNvSpPr>
          <p:nvPr>
            <p:ph type="body" idx="4294967295"/>
          </p:nvPr>
        </p:nvSpPr>
        <p:spPr/>
        <p:txBody>
          <a:bodyPr/>
          <a:lstStyle/>
          <a:p>
            <a:pPr eaLnBrk="1" hangingPunct="1">
              <a:spcBef>
                <a:spcPct val="0"/>
              </a:spcBef>
            </a:pPr>
            <a:endParaRPr lang="zh-CN" altLang="en-US" smtClean="0"/>
          </a:p>
        </p:txBody>
      </p:sp>
      <p:sp>
        <p:nvSpPr>
          <p:cNvPr id="19460" name="灯片编号占位符 3"/>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E0C29E2-3DC5-4FD6-B4A5-9A6E449D40BA}" type="slidenum">
              <a:rPr lang="zh-CN" altLang="en-US" sz="1200">
                <a:latin typeface="Calibri" pitchFamily="34" charset="0"/>
              </a:rPr>
              <a:pPr algn="r"/>
              <a:t>2</a:t>
            </a:fld>
            <a:endParaRPr lang="en-US" altLang="zh-CN"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E359071-42B5-4F8F-ADC6-DB65C730FD04}" type="slidenum">
              <a:rPr lang="en-US" altLang="zh-CN" sz="1200"/>
              <a:pPr algn="r"/>
              <a:t>10</a:t>
            </a:fld>
            <a:endParaRPr lang="en-US" altLang="zh-CN" sz="1200"/>
          </a:p>
        </p:txBody>
      </p:sp>
      <p:sp>
        <p:nvSpPr>
          <p:cNvPr id="20483" name="Rectangle 2"/>
          <p:cNvSpPr>
            <a:spLocks noGrp="1" noRot="1" noChangeAspect="1" noChangeArrowheads="1" noTextEdit="1"/>
          </p:cNvSpPr>
          <p:nvPr>
            <p:ph type="sldImg" idx="4294967295"/>
          </p:nvPr>
        </p:nvSpPr>
        <p:spPr>
          <a:ln>
            <a:miter lim="800000"/>
          </a:ln>
        </p:spPr>
      </p:sp>
      <p:sp>
        <p:nvSpPr>
          <p:cNvPr id="20484" name="Rectangle 3"/>
          <p:cNvSpPr>
            <a:spLocks noGrp="1" noChangeArrowheads="1"/>
          </p:cNvSpPr>
          <p:nvPr>
            <p:ph type="body" idx="4294967295"/>
          </p:nvPr>
        </p:nvSpPr>
        <p:spPr/>
        <p:txBody>
          <a:bodyPr/>
          <a:lstStyle/>
          <a:p>
            <a:pPr eaLnBrk="1" hangingPunct="1"/>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D455031-8006-4B25-97C1-80B9F292E6A4}" type="slidenum">
              <a:rPr lang="en-US" altLang="zh-CN" sz="1200"/>
              <a:pPr algn="r"/>
              <a:t>13</a:t>
            </a:fld>
            <a:endParaRPr lang="en-US" altLang="zh-CN" sz="1200"/>
          </a:p>
        </p:txBody>
      </p:sp>
      <p:sp>
        <p:nvSpPr>
          <p:cNvPr id="21507" name="Rectangle 2"/>
          <p:cNvSpPr>
            <a:spLocks noGrp="1" noRot="1" noChangeAspect="1" noChangeArrowheads="1" noTextEdit="1"/>
          </p:cNvSpPr>
          <p:nvPr>
            <p:ph type="sldImg" idx="4294967295"/>
          </p:nvPr>
        </p:nvSpPr>
        <p:spPr>
          <a:ln>
            <a:miter lim="800000"/>
          </a:ln>
        </p:spPr>
      </p:sp>
      <p:sp>
        <p:nvSpPr>
          <p:cNvPr id="21508" name="Rectangle 3"/>
          <p:cNvSpPr>
            <a:spLocks noGrp="1" noChangeArrowheads="1"/>
          </p:cNvSpPr>
          <p:nvPr>
            <p:ph type="body" idx="4294967295"/>
          </p:nvPr>
        </p:nvSpPr>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C:\Users\duyanlin\Desktop\二年级上学路上.png"/>
          <p:cNvPicPr>
            <a:picLocks noChangeAspect="1" noChangeArrowheads="1"/>
          </p:cNvPicPr>
          <p:nvPr/>
        </p:nvPicPr>
        <p:blipFill>
          <a:blip r:embed="rId2"/>
          <a:srcRect/>
          <a:stretch>
            <a:fillRect/>
          </a:stretch>
        </p:blipFill>
        <p:spPr bwMode="auto">
          <a:xfrm>
            <a:off x="539750" y="2636838"/>
            <a:ext cx="5168900" cy="3524250"/>
          </a:xfrm>
          <a:prstGeom prst="rect">
            <a:avLst/>
          </a:prstGeom>
          <a:noFill/>
          <a:ln w="9525">
            <a:noFill/>
            <a:miter lim="800000"/>
            <a:headEnd/>
            <a:tailEnd/>
          </a:ln>
        </p:spPr>
      </p:pic>
      <p:sp>
        <p:nvSpPr>
          <p:cNvPr id="5" name="TextBox 4"/>
          <p:cNvSpPr txBox="1"/>
          <p:nvPr/>
        </p:nvSpPr>
        <p:spPr>
          <a:xfrm>
            <a:off x="250825" y="908050"/>
            <a:ext cx="6985000" cy="641350"/>
          </a:xfrm>
          <a:prstGeom prst="rect">
            <a:avLst/>
          </a:prstGeom>
          <a:noFill/>
        </p:spPr>
        <p:txBody>
          <a:bodyPr>
            <a:spAutoFit/>
          </a:bodyPr>
          <a:lstStyle/>
          <a:p>
            <a:pPr>
              <a:defRPr/>
            </a:pPr>
            <a:r>
              <a:rPr lang="zh-CN" altLang="en-US" sz="3600" b="1">
                <a:effectLst>
                  <a:outerShdw blurRad="38100" dist="38100" dir="2700000" algn="tl">
                    <a:srgbClr val="C0C0C0"/>
                  </a:outerShdw>
                </a:effectLst>
                <a:latin typeface="华文楷体" pitchFamily="2" charset="-122"/>
                <a:ea typeface="华文楷体" pitchFamily="2" charset="-122"/>
              </a:rPr>
              <a:t>第</a:t>
            </a:r>
            <a:r>
              <a:rPr lang="en-US" altLang="zh-CN" sz="3600" b="1">
                <a:effectLst>
                  <a:outerShdw blurRad="38100" dist="38100" dir="2700000" algn="tl">
                    <a:srgbClr val="C0C0C0"/>
                  </a:outerShdw>
                </a:effectLst>
                <a:latin typeface="华文楷体" pitchFamily="2" charset="-122"/>
                <a:ea typeface="华文楷体" pitchFamily="2" charset="-122"/>
              </a:rPr>
              <a:t>8</a:t>
            </a:r>
            <a:r>
              <a:rPr lang="zh-CN" altLang="en-US" sz="3600" b="1">
                <a:effectLst>
                  <a:outerShdw blurRad="38100" dist="38100" dir="2700000" algn="tl">
                    <a:srgbClr val="C0C0C0"/>
                  </a:outerShdw>
                </a:effectLst>
                <a:latin typeface="华文楷体" pitchFamily="2" charset="-122"/>
                <a:ea typeface="华文楷体" pitchFamily="2" charset="-122"/>
              </a:rPr>
              <a:t>单元  垂线和平行线</a:t>
            </a:r>
            <a:endParaRPr lang="en-US" altLang="zh-CN" sz="3600">
              <a:latin typeface="华文楷体" pitchFamily="2" charset="-122"/>
              <a:ea typeface="华文楷体" pitchFamily="2" charset="-122"/>
            </a:endParaRPr>
          </a:p>
        </p:txBody>
      </p:sp>
      <p:cxnSp>
        <p:nvCxnSpPr>
          <p:cNvPr id="6" name="直线连接符 21"/>
          <p:cNvCxnSpPr/>
          <p:nvPr/>
        </p:nvCxnSpPr>
        <p:spPr>
          <a:xfrm>
            <a:off x="4067175" y="2492375"/>
            <a:ext cx="2520950" cy="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7" name="矩形 6"/>
          <p:cNvSpPr/>
          <p:nvPr/>
        </p:nvSpPr>
        <p:spPr>
          <a:xfrm>
            <a:off x="3851275" y="1779588"/>
            <a:ext cx="2736850" cy="641350"/>
          </a:xfrm>
          <a:prstGeom prst="rect">
            <a:avLst/>
          </a:prstGeom>
        </p:spPr>
        <p:txBody>
          <a:bodyPr>
            <a:spAutoFit/>
          </a:bodyPr>
          <a:lstStyle/>
          <a:p>
            <a:pPr>
              <a:defRPr/>
            </a:pPr>
            <a:r>
              <a:rPr kumimoji="1" lang="en-US" altLang="zh-CN" sz="3600" b="1" noProof="1">
                <a:effectLst>
                  <a:outerShdw blurRad="38100" dist="38100" dir="2700000" algn="tl">
                    <a:srgbClr val="C0C0C0"/>
                  </a:outerShdw>
                </a:effectLst>
                <a:latin typeface="黑体" panose="02010609060101010101" pitchFamily="2" charset="-122"/>
                <a:ea typeface="黑体" panose="02010609060101010101" pitchFamily="2" charset="-122"/>
              </a:rPr>
              <a:t>5  </a:t>
            </a:r>
            <a:r>
              <a:rPr kumimoji="1" lang="zh-CN" altLang="en-US" sz="3600" b="1" noProof="1">
                <a:effectLst>
                  <a:outerShdw blurRad="38100" dist="38100" dir="2700000" algn="tl">
                    <a:srgbClr val="C0C0C0"/>
                  </a:outerShdw>
                </a:effectLst>
                <a:latin typeface="黑体" panose="02010609060101010101" pitchFamily="2" charset="-122"/>
                <a:ea typeface="黑体" panose="02010609060101010101" pitchFamily="2" charset="-122"/>
              </a:rPr>
              <a:t>画垂线</a:t>
            </a:r>
            <a:endParaRPr kumimoji="1" lang="zh-CN" altLang="en-US" sz="4000" b="1" noProof="1">
              <a:effectLst>
                <a:outerShdw blurRad="38100" dist="38100" dir="2700000" algn="tl">
                  <a:srgbClr val="C0C0C0"/>
                </a:outerShdw>
              </a:effectLst>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1267" name="Line 5"/>
          <p:cNvSpPr>
            <a:spLocks noChangeShapeType="1"/>
          </p:cNvSpPr>
          <p:nvPr/>
        </p:nvSpPr>
        <p:spPr bwMode="auto">
          <a:xfrm>
            <a:off x="1763713" y="3068638"/>
            <a:ext cx="5472112" cy="0"/>
          </a:xfrm>
          <a:prstGeom prst="line">
            <a:avLst/>
          </a:prstGeom>
          <a:noFill/>
          <a:ln w="28575">
            <a:solidFill>
              <a:schemeClr val="tx1"/>
            </a:solidFill>
            <a:round/>
            <a:headEnd/>
            <a:tailEnd/>
          </a:ln>
        </p:spPr>
        <p:txBody>
          <a:bodyPr/>
          <a:lstStyle/>
          <a:p>
            <a:endParaRPr lang="zh-CN" altLang="en-US"/>
          </a:p>
        </p:txBody>
      </p:sp>
      <p:sp>
        <p:nvSpPr>
          <p:cNvPr id="11268" name="Line 6"/>
          <p:cNvSpPr>
            <a:spLocks noChangeShapeType="1"/>
          </p:cNvSpPr>
          <p:nvPr/>
        </p:nvSpPr>
        <p:spPr bwMode="auto">
          <a:xfrm>
            <a:off x="1763713" y="4652963"/>
            <a:ext cx="5472112" cy="0"/>
          </a:xfrm>
          <a:prstGeom prst="line">
            <a:avLst/>
          </a:prstGeom>
          <a:noFill/>
          <a:ln w="28575">
            <a:solidFill>
              <a:schemeClr val="tx1"/>
            </a:solidFill>
            <a:round/>
            <a:headEnd/>
            <a:tailEnd/>
          </a:ln>
        </p:spPr>
        <p:txBody>
          <a:bodyPr/>
          <a:lstStyle/>
          <a:p>
            <a:endParaRPr lang="zh-CN" altLang="en-US"/>
          </a:p>
        </p:txBody>
      </p:sp>
      <p:sp>
        <p:nvSpPr>
          <p:cNvPr id="11269" name="Text Box 7"/>
          <p:cNvSpPr txBox="1">
            <a:spLocks noChangeArrowheads="1"/>
          </p:cNvSpPr>
          <p:nvPr/>
        </p:nvSpPr>
        <p:spPr bwMode="auto">
          <a:xfrm>
            <a:off x="4257675" y="4652963"/>
            <a:ext cx="420688" cy="519112"/>
          </a:xfrm>
          <a:prstGeom prst="rect">
            <a:avLst/>
          </a:prstGeom>
          <a:noFill/>
          <a:ln w="9525">
            <a:noFill/>
            <a:miter lim="800000"/>
            <a:headEnd/>
            <a:tailEnd/>
          </a:ln>
        </p:spPr>
        <p:txBody>
          <a:bodyPr wrap="none">
            <a:spAutoFit/>
          </a:bodyPr>
          <a:lstStyle/>
          <a:p>
            <a:r>
              <a:rPr lang="en-US" altLang="zh-CN" sz="2800" b="1">
                <a:latin typeface="华文新魏" pitchFamily="2" charset="-122"/>
                <a:ea typeface="华文新魏" pitchFamily="2" charset="-122"/>
              </a:rPr>
              <a:t>A</a:t>
            </a:r>
          </a:p>
        </p:txBody>
      </p:sp>
      <p:sp>
        <p:nvSpPr>
          <p:cNvPr id="11270" name="Rectangle 8"/>
          <p:cNvSpPr>
            <a:spLocks noChangeArrowheads="1"/>
          </p:cNvSpPr>
          <p:nvPr/>
        </p:nvSpPr>
        <p:spPr bwMode="auto">
          <a:xfrm>
            <a:off x="4211638" y="3886200"/>
            <a:ext cx="949325" cy="1006475"/>
          </a:xfrm>
          <a:prstGeom prst="rect">
            <a:avLst/>
          </a:prstGeom>
          <a:noFill/>
          <a:ln w="9525">
            <a:noFill/>
            <a:miter lim="800000"/>
            <a:headEnd/>
            <a:tailEnd/>
          </a:ln>
        </p:spPr>
        <p:txBody>
          <a:bodyPr wrap="none">
            <a:spAutoFit/>
          </a:bodyPr>
          <a:lstStyle/>
          <a:p>
            <a:r>
              <a:rPr lang="zh-CN" altLang="en-US" sz="6000" b="1">
                <a:solidFill>
                  <a:srgbClr val="CC0000"/>
                </a:solidFill>
              </a:rPr>
              <a:t>．</a:t>
            </a:r>
          </a:p>
        </p:txBody>
      </p:sp>
      <p:sp>
        <p:nvSpPr>
          <p:cNvPr id="11271" name="Text Box 9"/>
          <p:cNvSpPr txBox="1">
            <a:spLocks noChangeArrowheads="1"/>
          </p:cNvSpPr>
          <p:nvPr/>
        </p:nvSpPr>
        <p:spPr bwMode="auto">
          <a:xfrm>
            <a:off x="3203575" y="3500438"/>
            <a:ext cx="2659063" cy="457200"/>
          </a:xfrm>
          <a:prstGeom prst="rect">
            <a:avLst/>
          </a:prstGeom>
          <a:noFill/>
          <a:ln w="9525">
            <a:noFill/>
            <a:miter lim="800000"/>
            <a:headEnd/>
            <a:tailEnd/>
          </a:ln>
        </p:spPr>
        <p:txBody>
          <a:bodyPr wrap="none">
            <a:spAutoFit/>
          </a:bodyPr>
          <a:lstStyle/>
          <a:p>
            <a:r>
              <a:rPr lang="zh-CN" altLang="en-US" sz="2400">
                <a:latin typeface="华文新魏" pitchFamily="2" charset="-122"/>
                <a:ea typeface="华文新魏" pitchFamily="2" charset="-122"/>
              </a:rPr>
              <a:t>大                         河</a:t>
            </a:r>
          </a:p>
        </p:txBody>
      </p:sp>
      <p:sp>
        <p:nvSpPr>
          <p:cNvPr id="11272" name="Text Box 10"/>
          <p:cNvSpPr txBox="1">
            <a:spLocks noChangeArrowheads="1"/>
          </p:cNvSpPr>
          <p:nvPr/>
        </p:nvSpPr>
        <p:spPr bwMode="auto">
          <a:xfrm>
            <a:off x="323850" y="1844675"/>
            <a:ext cx="8599488" cy="519113"/>
          </a:xfrm>
          <a:prstGeom prst="rect">
            <a:avLst/>
          </a:prstGeom>
          <a:noFill/>
          <a:ln w="9525">
            <a:noFill/>
            <a:miter lim="800000"/>
            <a:headEnd/>
            <a:tailEnd/>
          </a:ln>
        </p:spPr>
        <p:txBody>
          <a:bodyPr wrap="none">
            <a:spAutoFit/>
          </a:bodyPr>
          <a:lstStyle/>
          <a:p>
            <a:r>
              <a:rPr lang="zh-CN" altLang="en-US" sz="2800">
                <a:latin typeface="华文新魏" pitchFamily="2" charset="-122"/>
                <a:ea typeface="华文新魏" pitchFamily="2" charset="-122"/>
              </a:rPr>
              <a:t>要划船从点</a:t>
            </a:r>
            <a:r>
              <a:rPr lang="en-US" altLang="zh-CN" sz="2800">
                <a:latin typeface="华文新魏" pitchFamily="2" charset="-122"/>
                <a:ea typeface="华文新魏" pitchFamily="2" charset="-122"/>
              </a:rPr>
              <a:t>A</a:t>
            </a:r>
            <a:r>
              <a:rPr lang="zh-CN" altLang="en-US" sz="2800">
                <a:latin typeface="华文新魏" pitchFamily="2" charset="-122"/>
                <a:ea typeface="华文新魏" pitchFamily="2" charset="-122"/>
              </a:rPr>
              <a:t>到河的对岸，怎样划路线最短？画一画。</a:t>
            </a:r>
          </a:p>
        </p:txBody>
      </p:sp>
      <p:pic>
        <p:nvPicPr>
          <p:cNvPr id="29707" name="Picture 11"/>
          <p:cNvPicPr>
            <a:picLocks noChangeAspect="1" noChangeArrowheads="1"/>
          </p:cNvPicPr>
          <p:nvPr/>
        </p:nvPicPr>
        <p:blipFill>
          <a:blip r:embed="rId3"/>
          <a:srcRect/>
          <a:stretch>
            <a:fillRect/>
          </a:stretch>
        </p:blipFill>
        <p:spPr bwMode="auto">
          <a:xfrm>
            <a:off x="2484438" y="2449513"/>
            <a:ext cx="3529012" cy="582612"/>
          </a:xfrm>
          <a:prstGeom prst="rect">
            <a:avLst/>
          </a:prstGeom>
          <a:noFill/>
          <a:ln w="9525">
            <a:noFill/>
            <a:miter lim="800000"/>
            <a:headEnd/>
            <a:tailEnd/>
          </a:ln>
        </p:spPr>
      </p:pic>
      <p:pic>
        <p:nvPicPr>
          <p:cNvPr id="12" name="Picture 9"/>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4486275" y="3068638"/>
            <a:ext cx="1514475" cy="2439987"/>
          </a:xfrm>
          <a:prstGeom prst="rect">
            <a:avLst/>
          </a:prstGeom>
          <a:noFill/>
          <a:ln w="9525">
            <a:noFill/>
            <a:miter lim="800000"/>
            <a:headEnd/>
            <a:tailEnd/>
          </a:ln>
        </p:spPr>
      </p:pic>
      <p:grpSp>
        <p:nvGrpSpPr>
          <p:cNvPr id="2" name="Group 14"/>
          <p:cNvGrpSpPr>
            <a:grpSpLocks/>
          </p:cNvGrpSpPr>
          <p:nvPr/>
        </p:nvGrpSpPr>
        <p:grpSpPr bwMode="auto">
          <a:xfrm rot="10800000">
            <a:off x="4191000" y="3068638"/>
            <a:ext cx="236538" cy="257175"/>
            <a:chOff x="4105" y="3475"/>
            <a:chExt cx="227" cy="227"/>
          </a:xfrm>
        </p:grpSpPr>
        <p:sp>
          <p:nvSpPr>
            <p:cNvPr id="11279" name="Line 15"/>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1280" name="Line 16"/>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sp>
        <p:nvSpPr>
          <p:cNvPr id="29713" name="Line 17"/>
          <p:cNvSpPr>
            <a:spLocks noChangeShapeType="1"/>
          </p:cNvSpPr>
          <p:nvPr/>
        </p:nvSpPr>
        <p:spPr bwMode="auto">
          <a:xfrm rot="10800000">
            <a:off x="4475163" y="3068638"/>
            <a:ext cx="0" cy="1584325"/>
          </a:xfrm>
          <a:prstGeom prst="line">
            <a:avLst/>
          </a:prstGeom>
          <a:noFill/>
          <a:ln w="28575">
            <a:solidFill>
              <a:srgbClr val="CC0000"/>
            </a:solidFill>
            <a:round/>
            <a:headEnd/>
            <a:tailEnd/>
          </a:ln>
        </p:spPr>
        <p:txBody>
          <a:bodyPr/>
          <a:lstStyle/>
          <a:p>
            <a:endParaRPr lang="zh-CN" altLang="en-US"/>
          </a:p>
        </p:txBody>
      </p:sp>
      <p:sp>
        <p:nvSpPr>
          <p:cNvPr id="29714" name="圆角矩形标注 15"/>
          <p:cNvSpPr>
            <a:spLocks noChangeArrowheads="1"/>
          </p:cNvSpPr>
          <p:nvPr/>
        </p:nvSpPr>
        <p:spPr bwMode="auto">
          <a:xfrm>
            <a:off x="1187450" y="5157788"/>
            <a:ext cx="6769100" cy="1079500"/>
          </a:xfrm>
          <a:prstGeom prst="wedgeRoundRectCallout">
            <a:avLst>
              <a:gd name="adj1" fmla="val -48569"/>
              <a:gd name="adj2" fmla="val -12648"/>
              <a:gd name="adj3" fmla="val 16667"/>
            </a:avLst>
          </a:prstGeom>
          <a:solidFill>
            <a:srgbClr val="FFCCFF"/>
          </a:solidFill>
          <a:ln w="12700">
            <a:solidFill>
              <a:srgbClr val="FF3399"/>
            </a:solidFill>
            <a:miter lim="800000"/>
            <a:headEnd/>
            <a:tailEnd/>
          </a:ln>
        </p:spPr>
        <p:txBody>
          <a:bodyPr anchor="ctr"/>
          <a:lstStyle/>
          <a:p>
            <a:r>
              <a:rPr lang="zh-CN" altLang="en-US" sz="2800" b="1">
                <a:latin typeface="华文新魏" pitchFamily="2" charset="-122"/>
                <a:ea typeface="华文新魏" pitchFamily="2" charset="-122"/>
              </a:rPr>
              <a:t>要想路线最短，就是过</a:t>
            </a:r>
            <a:r>
              <a:rPr lang="en-US" altLang="zh-CN" sz="2400" b="1">
                <a:ea typeface="华文新魏" pitchFamily="2" charset="-122"/>
              </a:rPr>
              <a:t>A</a:t>
            </a:r>
            <a:r>
              <a:rPr lang="zh-CN" altLang="en-US" sz="2400" b="1">
                <a:latin typeface="华文新魏" pitchFamily="2" charset="-122"/>
                <a:ea typeface="华文新魏" pitchFamily="2" charset="-122"/>
              </a:rPr>
              <a:t> </a:t>
            </a:r>
            <a:r>
              <a:rPr lang="zh-CN" altLang="en-US" sz="2800" b="1">
                <a:latin typeface="华文新魏" pitchFamily="2" charset="-122"/>
                <a:ea typeface="华文新魏" pitchFamily="2" charset="-122"/>
              </a:rPr>
              <a:t>点画到对边的垂线段，垂线段最短。</a:t>
            </a:r>
          </a:p>
        </p:txBody>
      </p:sp>
      <p:sp>
        <p:nvSpPr>
          <p:cNvPr id="7" name="同侧圆角矩形 4"/>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典题精讲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29707"/>
                                        </p:tgtEl>
                                        <p:attrNameLst>
                                          <p:attrName>style.visibility</p:attrName>
                                        </p:attrNameLst>
                                      </p:cBhvr>
                                      <p:to>
                                        <p:strVal val="visible"/>
                                      </p:to>
                                    </p:set>
                                    <p:animEffect transition="in" filter="slide(fromTop)">
                                      <p:cBhvr>
                                        <p:cTn id="7" dur="500"/>
                                        <p:tgtEl>
                                          <p:spTgt spid="2970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Righ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9713"/>
                                        </p:tgtEl>
                                        <p:attrNameLst>
                                          <p:attrName>style.visibility</p:attrName>
                                        </p:attrNameLst>
                                      </p:cBhvr>
                                      <p:to>
                                        <p:strVal val="visible"/>
                                      </p:to>
                                    </p:set>
                                    <p:animEffect transition="in" filter="slide(fromBottom)">
                                      <p:cBhvr>
                                        <p:cTn id="17" dur="500"/>
                                        <p:tgtEl>
                                          <p:spTgt spid="29713"/>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par>
                          <p:cTn id="22" fill="hold">
                            <p:stCondLst>
                              <p:cond delay="1000"/>
                            </p:stCondLst>
                            <p:childTnLst>
                              <p:par>
                                <p:cTn id="23" presetID="1" presetClass="exit" presetSubtype="0" fill="hold" nodeType="afterEffect">
                                  <p:stCondLst>
                                    <p:cond delay="0"/>
                                  </p:stCondLst>
                                  <p:childTnLst>
                                    <p:set>
                                      <p:cBhvr>
                                        <p:cTn id="24" dur="1" fill="hold">
                                          <p:stCondLst>
                                            <p:cond delay="0"/>
                                          </p:stCondLst>
                                        </p:cTn>
                                        <p:tgtEl>
                                          <p:spTgt spid="12"/>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970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9714"/>
                                        </p:tgtEl>
                                        <p:attrNameLst>
                                          <p:attrName>style.visibility</p:attrName>
                                        </p:attrNameLst>
                                      </p:cBhvr>
                                      <p:to>
                                        <p:strVal val="visible"/>
                                      </p:to>
                                    </p:set>
                                    <p:animEffect transition="in" filter="blinds(horizontal)">
                                      <p:cBhvr>
                                        <p:cTn id="31" dur="500"/>
                                        <p:tgtEl>
                                          <p:spTgt spid="29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3" grpId="0" animBg="1"/>
      <p:bldP spid="297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易错提醒</a:t>
            </a:r>
          </a:p>
        </p:txBody>
      </p:sp>
      <p:cxnSp>
        <p:nvCxnSpPr>
          <p:cNvPr id="6"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2292" name="AutoShape 4"/>
          <p:cNvSpPr>
            <a:spLocks noChangeArrowheads="1"/>
          </p:cNvSpPr>
          <p:nvPr/>
        </p:nvSpPr>
        <p:spPr bwMode="auto">
          <a:xfrm>
            <a:off x="1116013" y="3068638"/>
            <a:ext cx="2089150" cy="1584325"/>
          </a:xfrm>
          <a:prstGeom prst="triangle">
            <a:avLst>
              <a:gd name="adj" fmla="val 50000"/>
            </a:avLst>
          </a:prstGeom>
          <a:noFill/>
          <a:ln w="19050">
            <a:solidFill>
              <a:schemeClr val="tx1"/>
            </a:solidFill>
            <a:miter lim="800000"/>
            <a:headEnd/>
            <a:tailEnd/>
          </a:ln>
        </p:spPr>
        <p:txBody>
          <a:bodyPr wrap="none" anchor="ctr"/>
          <a:lstStyle/>
          <a:p>
            <a:endParaRPr lang="zh-CN" altLang="en-US"/>
          </a:p>
        </p:txBody>
      </p:sp>
      <p:sp>
        <p:nvSpPr>
          <p:cNvPr id="12293" name="AutoShape 5"/>
          <p:cNvSpPr>
            <a:spLocks noChangeArrowheads="1"/>
          </p:cNvSpPr>
          <p:nvPr/>
        </p:nvSpPr>
        <p:spPr bwMode="auto">
          <a:xfrm>
            <a:off x="5292725" y="3067050"/>
            <a:ext cx="1800225" cy="1585913"/>
          </a:xfrm>
          <a:prstGeom prst="rtTriangle">
            <a:avLst/>
          </a:prstGeom>
          <a:noFill/>
          <a:ln w="19050">
            <a:solidFill>
              <a:schemeClr val="tx1"/>
            </a:solidFill>
            <a:miter lim="800000"/>
            <a:headEnd/>
            <a:tailEnd/>
          </a:ln>
        </p:spPr>
        <p:txBody>
          <a:bodyPr wrap="none" anchor="ctr"/>
          <a:lstStyle/>
          <a:p>
            <a:endParaRPr lang="zh-CN" altLang="en-US"/>
          </a:p>
        </p:txBody>
      </p:sp>
      <p:sp>
        <p:nvSpPr>
          <p:cNvPr id="12294" name="Text Box 6"/>
          <p:cNvSpPr txBox="1">
            <a:spLocks noChangeArrowheads="1"/>
          </p:cNvSpPr>
          <p:nvPr/>
        </p:nvSpPr>
        <p:spPr bwMode="auto">
          <a:xfrm>
            <a:off x="5076825" y="2565400"/>
            <a:ext cx="420688" cy="519113"/>
          </a:xfrm>
          <a:prstGeom prst="rect">
            <a:avLst/>
          </a:prstGeom>
          <a:noFill/>
          <a:ln w="9525">
            <a:noFill/>
            <a:miter lim="800000"/>
            <a:headEnd/>
            <a:tailEnd/>
          </a:ln>
        </p:spPr>
        <p:txBody>
          <a:bodyPr wrap="none">
            <a:spAutoFit/>
          </a:bodyPr>
          <a:lstStyle/>
          <a:p>
            <a:r>
              <a:rPr lang="en-US" altLang="zh-CN" sz="2800" b="1">
                <a:latin typeface="华文新魏" pitchFamily="2" charset="-122"/>
                <a:ea typeface="华文新魏" pitchFamily="2" charset="-122"/>
              </a:rPr>
              <a:t>A</a:t>
            </a:r>
          </a:p>
        </p:txBody>
      </p:sp>
      <p:sp>
        <p:nvSpPr>
          <p:cNvPr id="12295" name="Text Box 7"/>
          <p:cNvSpPr txBox="1">
            <a:spLocks noChangeArrowheads="1"/>
          </p:cNvSpPr>
          <p:nvPr/>
        </p:nvSpPr>
        <p:spPr bwMode="auto">
          <a:xfrm>
            <a:off x="1908175" y="2636838"/>
            <a:ext cx="420688" cy="519112"/>
          </a:xfrm>
          <a:prstGeom prst="rect">
            <a:avLst/>
          </a:prstGeom>
          <a:noFill/>
          <a:ln w="9525">
            <a:noFill/>
            <a:miter lim="800000"/>
            <a:headEnd/>
            <a:tailEnd/>
          </a:ln>
        </p:spPr>
        <p:txBody>
          <a:bodyPr wrap="none">
            <a:spAutoFit/>
          </a:bodyPr>
          <a:lstStyle/>
          <a:p>
            <a:r>
              <a:rPr lang="en-US" altLang="zh-CN" sz="2800" b="1">
                <a:latin typeface="华文新魏" pitchFamily="2" charset="-122"/>
                <a:ea typeface="华文新魏" pitchFamily="2" charset="-122"/>
              </a:rPr>
              <a:t>A</a:t>
            </a:r>
          </a:p>
        </p:txBody>
      </p:sp>
      <p:sp>
        <p:nvSpPr>
          <p:cNvPr id="12296" name="Rectangle 8"/>
          <p:cNvSpPr>
            <a:spLocks noChangeArrowheads="1"/>
          </p:cNvSpPr>
          <p:nvPr/>
        </p:nvSpPr>
        <p:spPr bwMode="auto">
          <a:xfrm>
            <a:off x="1258888" y="1700213"/>
            <a:ext cx="7177087" cy="519112"/>
          </a:xfrm>
          <a:prstGeom prst="rect">
            <a:avLst/>
          </a:prstGeom>
          <a:noFill/>
          <a:ln w="9525">
            <a:noFill/>
            <a:miter lim="800000"/>
            <a:headEnd/>
            <a:tailEnd/>
          </a:ln>
        </p:spPr>
        <p:txBody>
          <a:bodyPr wrap="none">
            <a:spAutoFit/>
          </a:bodyPr>
          <a:lstStyle/>
          <a:p>
            <a:r>
              <a:rPr lang="zh-CN" altLang="en-US" sz="2800" b="1">
                <a:ea typeface="华文新魏" pitchFamily="2" charset="-122"/>
              </a:rPr>
              <a:t>经过</a:t>
            </a:r>
            <a:r>
              <a:rPr lang="en-US" altLang="zh-CN" sz="2800" b="1">
                <a:latin typeface="华文新魏" pitchFamily="2" charset="-122"/>
                <a:ea typeface="华文新魏" pitchFamily="2" charset="-122"/>
              </a:rPr>
              <a:t>A</a:t>
            </a:r>
            <a:r>
              <a:rPr lang="zh-CN" altLang="en-US" sz="2800" b="1">
                <a:ea typeface="华文新魏" pitchFamily="2" charset="-122"/>
              </a:rPr>
              <a:t>点分别向它的对边画一条垂直的线段。</a:t>
            </a:r>
          </a:p>
        </p:txBody>
      </p:sp>
      <p:pic>
        <p:nvPicPr>
          <p:cNvPr id="27657" name="Picture 9"/>
          <p:cNvPicPr>
            <a:picLocks noChangeAspect="1" noChangeArrowheads="1"/>
          </p:cNvPicPr>
          <p:nvPr/>
        </p:nvPicPr>
        <p:blipFill>
          <a:blip r:embed="rId2"/>
          <a:srcRect/>
          <a:stretch>
            <a:fillRect/>
          </a:stretch>
        </p:blipFill>
        <p:spPr bwMode="auto">
          <a:xfrm>
            <a:off x="34925" y="4681538"/>
            <a:ext cx="3529013" cy="582612"/>
          </a:xfrm>
          <a:prstGeom prst="rect">
            <a:avLst/>
          </a:prstGeom>
          <a:noFill/>
          <a:ln w="9525">
            <a:noFill/>
            <a:miter lim="800000"/>
            <a:headEnd/>
            <a:tailEnd/>
          </a:ln>
        </p:spPr>
      </p:pic>
      <p:pic>
        <p:nvPicPr>
          <p:cNvPr id="12"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654050" y="2205038"/>
            <a:ext cx="1514475" cy="2439987"/>
          </a:xfrm>
          <a:prstGeom prst="rect">
            <a:avLst/>
          </a:prstGeom>
          <a:noFill/>
          <a:ln w="9525">
            <a:noFill/>
            <a:miter lim="800000"/>
            <a:headEnd/>
            <a:tailEnd/>
          </a:ln>
        </p:spPr>
      </p:pic>
      <p:grpSp>
        <p:nvGrpSpPr>
          <p:cNvPr id="3" name="Group 11"/>
          <p:cNvGrpSpPr>
            <a:grpSpLocks/>
          </p:cNvGrpSpPr>
          <p:nvPr/>
        </p:nvGrpSpPr>
        <p:grpSpPr bwMode="auto">
          <a:xfrm>
            <a:off x="2157413" y="4378325"/>
            <a:ext cx="236537" cy="257175"/>
            <a:chOff x="4105" y="3475"/>
            <a:chExt cx="227" cy="227"/>
          </a:xfrm>
        </p:grpSpPr>
        <p:sp>
          <p:nvSpPr>
            <p:cNvPr id="12309" name="Line 12"/>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2310" name="Line 13"/>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sp>
        <p:nvSpPr>
          <p:cNvPr id="27662" name="Line 14"/>
          <p:cNvSpPr>
            <a:spLocks noChangeShapeType="1"/>
          </p:cNvSpPr>
          <p:nvPr/>
        </p:nvSpPr>
        <p:spPr bwMode="auto">
          <a:xfrm>
            <a:off x="2162175" y="3068638"/>
            <a:ext cx="0" cy="1584325"/>
          </a:xfrm>
          <a:prstGeom prst="line">
            <a:avLst/>
          </a:prstGeom>
          <a:noFill/>
          <a:ln w="28575">
            <a:solidFill>
              <a:srgbClr val="CC0000"/>
            </a:solidFill>
            <a:round/>
            <a:headEnd/>
            <a:tailEnd/>
          </a:ln>
        </p:spPr>
        <p:txBody>
          <a:bodyPr/>
          <a:lstStyle/>
          <a:p>
            <a:endParaRPr lang="zh-CN" altLang="en-US"/>
          </a:p>
        </p:txBody>
      </p:sp>
      <p:grpSp>
        <p:nvGrpSpPr>
          <p:cNvPr id="4" name="Group 15"/>
          <p:cNvGrpSpPr>
            <a:grpSpLocks/>
          </p:cNvGrpSpPr>
          <p:nvPr/>
        </p:nvGrpSpPr>
        <p:grpSpPr bwMode="auto">
          <a:xfrm>
            <a:off x="5292725" y="4378325"/>
            <a:ext cx="236538" cy="257175"/>
            <a:chOff x="4105" y="3475"/>
            <a:chExt cx="227" cy="227"/>
          </a:xfrm>
        </p:grpSpPr>
        <p:sp>
          <p:nvSpPr>
            <p:cNvPr id="12307" name="Line 16"/>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2308" name="Line 17"/>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sp>
        <p:nvSpPr>
          <p:cNvPr id="27666" name="Line 18"/>
          <p:cNvSpPr>
            <a:spLocks noChangeShapeType="1"/>
          </p:cNvSpPr>
          <p:nvPr/>
        </p:nvSpPr>
        <p:spPr bwMode="auto">
          <a:xfrm>
            <a:off x="5297488" y="3068638"/>
            <a:ext cx="0" cy="1584325"/>
          </a:xfrm>
          <a:prstGeom prst="line">
            <a:avLst/>
          </a:prstGeom>
          <a:noFill/>
          <a:ln w="28575">
            <a:solidFill>
              <a:srgbClr val="CC0000"/>
            </a:solidFill>
            <a:round/>
            <a:headEnd/>
            <a:tailEnd/>
          </a:ln>
        </p:spPr>
        <p:txBody>
          <a:bodyPr/>
          <a:lstStyle/>
          <a:p>
            <a:endParaRPr lang="zh-CN" altLang="en-US"/>
          </a:p>
        </p:txBody>
      </p:sp>
      <p:pic>
        <p:nvPicPr>
          <p:cNvPr id="27667" name="Picture 19"/>
          <p:cNvPicPr>
            <a:picLocks noChangeAspect="1" noChangeArrowheads="1"/>
          </p:cNvPicPr>
          <p:nvPr/>
        </p:nvPicPr>
        <p:blipFill>
          <a:blip r:embed="rId2"/>
          <a:srcRect/>
          <a:stretch>
            <a:fillRect/>
          </a:stretch>
        </p:blipFill>
        <p:spPr bwMode="auto">
          <a:xfrm>
            <a:off x="3779838" y="4681538"/>
            <a:ext cx="3529012" cy="582612"/>
          </a:xfrm>
          <a:prstGeom prst="rect">
            <a:avLst/>
          </a:prstGeom>
          <a:noFill/>
          <a:ln w="9525">
            <a:noFill/>
            <a:miter lim="800000"/>
            <a:headEnd/>
            <a:tailEnd/>
          </a:ln>
        </p:spPr>
      </p:pic>
      <p:pic>
        <p:nvPicPr>
          <p:cNvPr id="2" name="Picture 9"/>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3778250" y="2205038"/>
            <a:ext cx="1514475" cy="2439987"/>
          </a:xfrm>
          <a:prstGeom prst="rect">
            <a:avLst/>
          </a:prstGeom>
          <a:noFill/>
          <a:ln w="9525">
            <a:noFill/>
            <a:miter lim="800000"/>
            <a:headEnd/>
            <a:tailEnd/>
          </a:ln>
        </p:spPr>
      </p:pic>
      <p:sp>
        <p:nvSpPr>
          <p:cNvPr id="27669" name="圆角矩形标注 15"/>
          <p:cNvSpPr>
            <a:spLocks noChangeArrowheads="1"/>
          </p:cNvSpPr>
          <p:nvPr/>
        </p:nvSpPr>
        <p:spPr bwMode="auto">
          <a:xfrm>
            <a:off x="611188" y="5589588"/>
            <a:ext cx="8281987" cy="647700"/>
          </a:xfrm>
          <a:prstGeom prst="wedgeRoundRectCallout">
            <a:avLst>
              <a:gd name="adj1" fmla="val -43616"/>
              <a:gd name="adj2" fmla="val 981"/>
              <a:gd name="adj3" fmla="val 16667"/>
            </a:avLst>
          </a:prstGeom>
          <a:solidFill>
            <a:srgbClr val="FFCCFF"/>
          </a:solidFill>
          <a:ln w="12700">
            <a:solidFill>
              <a:srgbClr val="FF3399"/>
            </a:solidFill>
            <a:miter lim="800000"/>
            <a:headEnd/>
            <a:tailEnd/>
          </a:ln>
        </p:spPr>
        <p:txBody>
          <a:bodyPr anchor="ctr"/>
          <a:lstStyle/>
          <a:p>
            <a:r>
              <a:rPr lang="zh-CN" altLang="en-US" sz="2800" b="1">
                <a:ea typeface="华文新魏" pitchFamily="2" charset="-122"/>
              </a:rPr>
              <a:t>提醒：在直角三角形中两条直角边互为垂线段。</a:t>
            </a:r>
            <a:endParaRPr lang="zh-CN" altLang="en-US" sz="2800" b="1">
              <a:latin typeface="华文新魏" pitchFamily="2" charset="-122"/>
              <a:ea typeface="华文新魏"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slide(fromBottom)">
                                      <p:cBhvr>
                                        <p:cTn id="7" dur="500"/>
                                        <p:tgtEl>
                                          <p:spTgt spid="2765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7662"/>
                                        </p:tgtEl>
                                        <p:attrNameLst>
                                          <p:attrName>style.visibility</p:attrName>
                                        </p:attrNameLst>
                                      </p:cBhvr>
                                      <p:to>
                                        <p:strVal val="visible"/>
                                      </p:to>
                                    </p:set>
                                    <p:animEffect transition="in" filter="slide(fromTop)">
                                      <p:cBhvr>
                                        <p:cTn id="17" dur="500"/>
                                        <p:tgtEl>
                                          <p:spTgt spid="27662"/>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par>
                          <p:cTn id="22" fill="hold">
                            <p:stCondLst>
                              <p:cond delay="1000"/>
                            </p:stCondLst>
                            <p:childTnLst>
                              <p:par>
                                <p:cTn id="23" presetID="1" presetClass="exit" presetSubtype="0" fill="hold" nodeType="afterEffect">
                                  <p:stCondLst>
                                    <p:cond delay="0"/>
                                  </p:stCondLst>
                                  <p:childTnLst>
                                    <p:set>
                                      <p:cBhvr>
                                        <p:cTn id="24" dur="1" fill="hold">
                                          <p:stCondLst>
                                            <p:cond delay="0"/>
                                          </p:stCondLst>
                                        </p:cTn>
                                        <p:tgtEl>
                                          <p:spTgt spid="12"/>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765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27667"/>
                                        </p:tgtEl>
                                        <p:attrNameLst>
                                          <p:attrName>style.visibility</p:attrName>
                                        </p:attrNameLst>
                                      </p:cBhvr>
                                      <p:to>
                                        <p:strVal val="visible"/>
                                      </p:to>
                                    </p:set>
                                    <p:animEffect transition="in" filter="slide(fromBottom)">
                                      <p:cBhvr>
                                        <p:cTn id="31" dur="500"/>
                                        <p:tgtEl>
                                          <p:spTgt spid="27667"/>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slide(fromLeft)">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11" presetClass="entr" presetSubtype="0" fill="hold" grpId="0" nodeType="clickEffect">
                                  <p:stCondLst>
                                    <p:cond delay="0"/>
                                  </p:stCondLst>
                                  <p:childTnLst>
                                    <p:set>
                                      <p:cBhvr>
                                        <p:cTn id="40" dur="1000">
                                          <p:stCondLst>
                                            <p:cond delay="0"/>
                                          </p:stCondLst>
                                        </p:cTn>
                                        <p:tgtEl>
                                          <p:spTgt spid="27666"/>
                                        </p:tgtEl>
                                        <p:attrNameLst>
                                          <p:attrName>style.visibility</p:attrName>
                                        </p:attrNameLst>
                                      </p:cBhvr>
                                      <p:to>
                                        <p:strVal val="visible"/>
                                      </p:to>
                                    </p:set>
                                  </p:childTnLst>
                                </p:cTn>
                              </p:par>
                            </p:childTnLst>
                          </p:cTn>
                        </p:par>
                        <p:par>
                          <p:cTn id="41" fill="hold">
                            <p:stCondLst>
                              <p:cond delay="1000"/>
                            </p:stCondLst>
                            <p:childTnLst>
                              <p:par>
                                <p:cTn id="42" presetID="1" presetClass="entr" presetSubtype="0" fill="hold" grpId="1" nodeType="afterEffect">
                                  <p:stCondLst>
                                    <p:cond delay="0"/>
                                  </p:stCondLst>
                                  <p:childTnLst>
                                    <p:set>
                                      <p:cBhvr>
                                        <p:cTn id="43" dur="1" fill="hold">
                                          <p:stCondLst>
                                            <p:cond delay="0"/>
                                          </p:stCondLst>
                                        </p:cTn>
                                        <p:tgtEl>
                                          <p:spTgt spid="27666"/>
                                        </p:tgtEl>
                                        <p:attrNameLst>
                                          <p:attrName>style.visibility</p:attrName>
                                        </p:attrNameLst>
                                      </p:cBhvr>
                                      <p:to>
                                        <p:strVal val="visible"/>
                                      </p:to>
                                    </p:set>
                                  </p:childTnLst>
                                </p:cTn>
                              </p:par>
                            </p:childTnLst>
                          </p:cTn>
                        </p:par>
                        <p:par>
                          <p:cTn id="44" fill="hold">
                            <p:stCondLst>
                              <p:cond delay="1001"/>
                            </p:stCondLst>
                            <p:childTnLst>
                              <p:par>
                                <p:cTn id="45" presetID="3" presetClass="entr" presetSubtype="1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blinds(horizontal)">
                                      <p:cBhvr>
                                        <p:cTn id="47" dur="500"/>
                                        <p:tgtEl>
                                          <p:spTgt spid="4"/>
                                        </p:tgtEl>
                                      </p:cBhvr>
                                    </p:animEffect>
                                  </p:childTnLst>
                                </p:cTn>
                              </p:par>
                            </p:childTnLst>
                          </p:cTn>
                        </p:par>
                        <p:par>
                          <p:cTn id="48" fill="hold">
                            <p:stCondLst>
                              <p:cond delay="1501"/>
                            </p:stCondLst>
                            <p:childTnLst>
                              <p:par>
                                <p:cTn id="49" presetID="1" presetClass="exit" presetSubtype="0" fill="hold" nodeType="afterEffect">
                                  <p:stCondLst>
                                    <p:cond delay="0"/>
                                  </p:stCondLst>
                                  <p:childTnLst>
                                    <p:set>
                                      <p:cBhvr>
                                        <p:cTn id="50" dur="1" fill="hold">
                                          <p:stCondLst>
                                            <p:cond delay="0"/>
                                          </p:stCondLst>
                                        </p:cTn>
                                        <p:tgtEl>
                                          <p:spTgt spid="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2766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7669"/>
                                        </p:tgtEl>
                                        <p:attrNameLst>
                                          <p:attrName>style.visibility</p:attrName>
                                        </p:attrNameLst>
                                      </p:cBhvr>
                                      <p:to>
                                        <p:strVal val="visible"/>
                                      </p:to>
                                    </p:set>
                                    <p:animEffect transition="in" filter="blinds(horizontal)">
                                      <p:cBhvr>
                                        <p:cTn id="57" dur="500"/>
                                        <p:tgtEl>
                                          <p:spTgt spid="27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2" grpId="0" animBg="1"/>
      <p:bldP spid="27666" grpId="0" animBg="1"/>
      <p:bldP spid="27666" grpId="1" animBg="1"/>
      <p:bldP spid="276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6"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3316" name="Rectangle 4"/>
          <p:cNvSpPr>
            <a:spLocks noChangeArrowheads="1"/>
          </p:cNvSpPr>
          <p:nvPr/>
        </p:nvSpPr>
        <p:spPr bwMode="auto">
          <a:xfrm>
            <a:off x="1547813" y="1628775"/>
            <a:ext cx="6584950" cy="519113"/>
          </a:xfrm>
          <a:prstGeom prst="rect">
            <a:avLst/>
          </a:prstGeom>
          <a:noFill/>
          <a:ln w="9525">
            <a:noFill/>
            <a:miter lim="800000"/>
            <a:headEnd/>
            <a:tailEnd/>
          </a:ln>
        </p:spPr>
        <p:txBody>
          <a:bodyPr wrap="none">
            <a:spAutoFit/>
          </a:bodyPr>
          <a:lstStyle/>
          <a:p>
            <a:r>
              <a:rPr lang="zh-CN" altLang="en-US" sz="2800" b="1">
                <a:ea typeface="华文新魏" pitchFamily="2" charset="-122"/>
              </a:rPr>
              <a:t>经过已知的点分别画出已知直线的垂线。</a:t>
            </a:r>
          </a:p>
        </p:txBody>
      </p:sp>
      <p:pic>
        <p:nvPicPr>
          <p:cNvPr id="13317" name="Picture 8"/>
          <p:cNvPicPr>
            <a:picLocks noChangeAspect="1" noChangeArrowheads="1"/>
          </p:cNvPicPr>
          <p:nvPr/>
        </p:nvPicPr>
        <p:blipFill>
          <a:blip r:embed="rId2"/>
          <a:srcRect/>
          <a:stretch>
            <a:fillRect/>
          </a:stretch>
        </p:blipFill>
        <p:spPr bwMode="auto">
          <a:xfrm>
            <a:off x="611188" y="3213100"/>
            <a:ext cx="7993062" cy="2073275"/>
          </a:xfrm>
          <a:prstGeom prst="rect">
            <a:avLst/>
          </a:prstGeom>
          <a:noFill/>
          <a:ln w="9525">
            <a:noFill/>
            <a:miter lim="800000"/>
            <a:headEnd/>
            <a:tailEnd/>
          </a:ln>
        </p:spPr>
      </p:pic>
      <p:pic>
        <p:nvPicPr>
          <p:cNvPr id="28678" name="Picture 6"/>
          <p:cNvPicPr>
            <a:picLocks noChangeAspect="1" noChangeArrowheads="1"/>
          </p:cNvPicPr>
          <p:nvPr/>
        </p:nvPicPr>
        <p:blipFill>
          <a:blip r:embed="rId3"/>
          <a:srcRect/>
          <a:stretch>
            <a:fillRect/>
          </a:stretch>
        </p:blipFill>
        <p:spPr bwMode="auto">
          <a:xfrm rot="2410215">
            <a:off x="-757238" y="4221163"/>
            <a:ext cx="3529013" cy="582612"/>
          </a:xfrm>
          <a:prstGeom prst="rect">
            <a:avLst/>
          </a:prstGeom>
          <a:noFill/>
          <a:ln w="9525">
            <a:noFill/>
            <a:miter lim="800000"/>
            <a:headEnd/>
            <a:tailEnd/>
          </a:ln>
        </p:spPr>
      </p:pic>
      <p:pic>
        <p:nvPicPr>
          <p:cNvPr id="12" name="Picture 9"/>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rot="2425762">
            <a:off x="623888" y="1577975"/>
            <a:ext cx="1514475" cy="2439988"/>
          </a:xfrm>
          <a:prstGeom prst="rect">
            <a:avLst/>
          </a:prstGeom>
          <a:noFill/>
          <a:ln w="9525">
            <a:noFill/>
            <a:miter lim="800000"/>
            <a:headEnd/>
            <a:tailEnd/>
          </a:ln>
        </p:spPr>
      </p:pic>
      <p:sp>
        <p:nvSpPr>
          <p:cNvPr id="28680" name="Line 8"/>
          <p:cNvSpPr>
            <a:spLocks noChangeShapeType="1"/>
          </p:cNvSpPr>
          <p:nvPr/>
        </p:nvSpPr>
        <p:spPr bwMode="auto">
          <a:xfrm flipH="1">
            <a:off x="1130300" y="3009900"/>
            <a:ext cx="1008063" cy="1223963"/>
          </a:xfrm>
          <a:prstGeom prst="line">
            <a:avLst/>
          </a:prstGeom>
          <a:noFill/>
          <a:ln w="28575">
            <a:solidFill>
              <a:srgbClr val="CC0000"/>
            </a:solidFill>
            <a:round/>
            <a:headEnd/>
            <a:tailEnd/>
          </a:ln>
        </p:spPr>
        <p:txBody>
          <a:bodyPr/>
          <a:lstStyle/>
          <a:p>
            <a:endParaRPr lang="zh-CN" altLang="en-US"/>
          </a:p>
        </p:txBody>
      </p:sp>
      <p:grpSp>
        <p:nvGrpSpPr>
          <p:cNvPr id="4" name="Group 13"/>
          <p:cNvGrpSpPr>
            <a:grpSpLocks/>
          </p:cNvGrpSpPr>
          <p:nvPr/>
        </p:nvGrpSpPr>
        <p:grpSpPr bwMode="auto">
          <a:xfrm rot="2068206">
            <a:off x="1211263" y="4087813"/>
            <a:ext cx="236537" cy="257175"/>
            <a:chOff x="4105" y="3475"/>
            <a:chExt cx="227" cy="227"/>
          </a:xfrm>
        </p:grpSpPr>
        <p:sp>
          <p:nvSpPr>
            <p:cNvPr id="13334" name="Line 10"/>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3335" name="Line 12"/>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pic>
        <p:nvPicPr>
          <p:cNvPr id="28686" name="Picture 14"/>
          <p:cNvPicPr>
            <a:picLocks noChangeAspect="1" noChangeArrowheads="1"/>
          </p:cNvPicPr>
          <p:nvPr/>
        </p:nvPicPr>
        <p:blipFill>
          <a:blip r:embed="rId5"/>
          <a:srcRect/>
          <a:stretch>
            <a:fillRect/>
          </a:stretch>
        </p:blipFill>
        <p:spPr bwMode="auto">
          <a:xfrm>
            <a:off x="2268538" y="3148013"/>
            <a:ext cx="3529012" cy="582612"/>
          </a:xfrm>
          <a:prstGeom prst="rect">
            <a:avLst/>
          </a:prstGeom>
          <a:noFill/>
          <a:ln w="9525">
            <a:noFill/>
            <a:miter lim="800000"/>
            <a:headEnd/>
            <a:tailEnd/>
          </a:ln>
        </p:spPr>
      </p:pic>
      <p:pic>
        <p:nvPicPr>
          <p:cNvPr id="2" name="Picture 9"/>
          <p:cNvPicPr>
            <a:picLocks noChangeAspect="1" noChangeArrowheads="1"/>
          </p:cNvPicPr>
          <p:nvPr/>
        </p:nvPicPr>
        <p:blipFill>
          <a:blip r:embed="rId6">
            <a:clrChange>
              <a:clrFrom>
                <a:srgbClr val="FEFEFE"/>
              </a:clrFrom>
              <a:clrTo>
                <a:srgbClr val="FEFEFE">
                  <a:alpha val="0"/>
                </a:srgbClr>
              </a:clrTo>
            </a:clrChange>
          </a:blip>
          <a:srcRect/>
          <a:stretch>
            <a:fillRect/>
          </a:stretch>
        </p:blipFill>
        <p:spPr bwMode="auto">
          <a:xfrm>
            <a:off x="4137025" y="3754438"/>
            <a:ext cx="1514475" cy="2439987"/>
          </a:xfrm>
          <a:prstGeom prst="rect">
            <a:avLst/>
          </a:prstGeom>
          <a:noFill/>
          <a:ln w="9525">
            <a:noFill/>
            <a:miter lim="800000"/>
            <a:headEnd/>
            <a:tailEnd/>
          </a:ln>
        </p:spPr>
      </p:pic>
      <p:sp>
        <p:nvSpPr>
          <p:cNvPr id="28688" name="Line 16"/>
          <p:cNvSpPr>
            <a:spLocks noChangeShapeType="1"/>
          </p:cNvSpPr>
          <p:nvPr/>
        </p:nvSpPr>
        <p:spPr bwMode="auto">
          <a:xfrm flipH="1">
            <a:off x="4119563" y="3729038"/>
            <a:ext cx="0" cy="1873250"/>
          </a:xfrm>
          <a:prstGeom prst="line">
            <a:avLst/>
          </a:prstGeom>
          <a:noFill/>
          <a:ln w="28575">
            <a:solidFill>
              <a:srgbClr val="CC0000"/>
            </a:solidFill>
            <a:round/>
            <a:headEnd/>
            <a:tailEnd/>
          </a:ln>
        </p:spPr>
        <p:txBody>
          <a:bodyPr/>
          <a:lstStyle/>
          <a:p>
            <a:endParaRPr lang="zh-CN" altLang="en-US"/>
          </a:p>
        </p:txBody>
      </p:sp>
      <p:grpSp>
        <p:nvGrpSpPr>
          <p:cNvPr id="7" name="Group 17"/>
          <p:cNvGrpSpPr>
            <a:grpSpLocks/>
          </p:cNvGrpSpPr>
          <p:nvPr/>
        </p:nvGrpSpPr>
        <p:grpSpPr bwMode="auto">
          <a:xfrm rot="-5400000" flipH="1" flipV="1">
            <a:off x="4122738" y="3746500"/>
            <a:ext cx="242888" cy="249237"/>
            <a:chOff x="4105" y="3475"/>
            <a:chExt cx="227" cy="227"/>
          </a:xfrm>
        </p:grpSpPr>
        <p:sp>
          <p:nvSpPr>
            <p:cNvPr id="13332" name="Line 18"/>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3333" name="Line 19"/>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pic>
        <p:nvPicPr>
          <p:cNvPr id="28692" name="Picture 20"/>
          <p:cNvPicPr>
            <a:picLocks noChangeAspect="1" noChangeArrowheads="1"/>
          </p:cNvPicPr>
          <p:nvPr/>
        </p:nvPicPr>
        <p:blipFill>
          <a:blip r:embed="rId3"/>
          <a:srcRect/>
          <a:stretch>
            <a:fillRect/>
          </a:stretch>
        </p:blipFill>
        <p:spPr bwMode="auto">
          <a:xfrm rot="6337668">
            <a:off x="4503738" y="4110038"/>
            <a:ext cx="3529012" cy="582612"/>
          </a:xfrm>
          <a:prstGeom prst="rect">
            <a:avLst/>
          </a:prstGeom>
          <a:noFill/>
          <a:ln w="9525">
            <a:noFill/>
            <a:miter lim="800000"/>
            <a:headEnd/>
            <a:tailEnd/>
          </a:ln>
        </p:spPr>
      </p:pic>
      <p:pic>
        <p:nvPicPr>
          <p:cNvPr id="3" name="Picture 9"/>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rot="6295847">
            <a:off x="7296944" y="2516982"/>
            <a:ext cx="1514475" cy="2439987"/>
          </a:xfrm>
          <a:prstGeom prst="rect">
            <a:avLst/>
          </a:prstGeom>
          <a:noFill/>
          <a:ln w="9525">
            <a:noFill/>
            <a:miter lim="800000"/>
            <a:headEnd/>
            <a:tailEnd/>
          </a:ln>
        </p:spPr>
      </p:pic>
      <p:sp>
        <p:nvSpPr>
          <p:cNvPr id="28694" name="Line 22"/>
          <p:cNvSpPr>
            <a:spLocks noChangeShapeType="1"/>
          </p:cNvSpPr>
          <p:nvPr/>
        </p:nvSpPr>
        <p:spPr bwMode="auto">
          <a:xfrm flipH="1" flipV="1">
            <a:off x="6659563" y="4144963"/>
            <a:ext cx="2089150" cy="576262"/>
          </a:xfrm>
          <a:prstGeom prst="line">
            <a:avLst/>
          </a:prstGeom>
          <a:noFill/>
          <a:ln w="28575">
            <a:solidFill>
              <a:srgbClr val="CC0000"/>
            </a:solidFill>
            <a:round/>
            <a:headEnd/>
            <a:tailEnd/>
          </a:ln>
        </p:spPr>
        <p:txBody>
          <a:bodyPr/>
          <a:lstStyle/>
          <a:p>
            <a:endParaRPr lang="zh-CN" altLang="en-US"/>
          </a:p>
        </p:txBody>
      </p:sp>
      <p:grpSp>
        <p:nvGrpSpPr>
          <p:cNvPr id="8" name="Group 23"/>
          <p:cNvGrpSpPr>
            <a:grpSpLocks/>
          </p:cNvGrpSpPr>
          <p:nvPr/>
        </p:nvGrpSpPr>
        <p:grpSpPr bwMode="auto">
          <a:xfrm rot="6381432">
            <a:off x="6644482" y="4185444"/>
            <a:ext cx="236537" cy="257175"/>
            <a:chOff x="4105" y="3475"/>
            <a:chExt cx="227" cy="227"/>
          </a:xfrm>
        </p:grpSpPr>
        <p:sp>
          <p:nvSpPr>
            <p:cNvPr id="13330" name="Line 24"/>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3331" name="Line 25"/>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8678"/>
                                        </p:tgtEl>
                                        <p:attrNameLst>
                                          <p:attrName>style.visibility</p:attrName>
                                        </p:attrNameLst>
                                      </p:cBhvr>
                                      <p:to>
                                        <p:strVal val="visible"/>
                                      </p:to>
                                    </p:set>
                                    <p:animEffect transition="in" filter="slide(fromBottom)">
                                      <p:cBhvr>
                                        <p:cTn id="7" dur="500"/>
                                        <p:tgtEl>
                                          <p:spTgt spid="2867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8680"/>
                                        </p:tgtEl>
                                        <p:attrNameLst>
                                          <p:attrName>style.visibility</p:attrName>
                                        </p:attrNameLst>
                                      </p:cBhvr>
                                      <p:to>
                                        <p:strVal val="visible"/>
                                      </p:to>
                                    </p:set>
                                    <p:animEffect transition="in" filter="wipe(up)">
                                      <p:cBhvr>
                                        <p:cTn id="17" dur="500"/>
                                        <p:tgtEl>
                                          <p:spTgt spid="28680"/>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12"/>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867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2" presetClass="entr" presetSubtype="1" fill="hold" nodeType="clickEffect">
                                  <p:stCondLst>
                                    <p:cond delay="0"/>
                                  </p:stCondLst>
                                  <p:childTnLst>
                                    <p:set>
                                      <p:cBhvr>
                                        <p:cTn id="31" dur="1" fill="hold">
                                          <p:stCondLst>
                                            <p:cond delay="0"/>
                                          </p:stCondLst>
                                        </p:cTn>
                                        <p:tgtEl>
                                          <p:spTgt spid="28686"/>
                                        </p:tgtEl>
                                        <p:attrNameLst>
                                          <p:attrName>style.visibility</p:attrName>
                                        </p:attrNameLst>
                                      </p:cBhvr>
                                      <p:to>
                                        <p:strVal val="visible"/>
                                      </p:to>
                                    </p:set>
                                    <p:animEffect transition="in" filter="slide(fromTop)">
                                      <p:cBhvr>
                                        <p:cTn id="32" dur="500"/>
                                        <p:tgtEl>
                                          <p:spTgt spid="2868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2"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slide(fromRight)">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8688"/>
                                        </p:tgtEl>
                                        <p:attrNameLst>
                                          <p:attrName>style.visibility</p:attrName>
                                        </p:attrNameLst>
                                      </p:cBhvr>
                                      <p:to>
                                        <p:strVal val="visible"/>
                                      </p:to>
                                    </p:set>
                                    <p:animEffect transition="in" filter="wipe(down)">
                                      <p:cBhvr>
                                        <p:cTn id="42" dur="500"/>
                                        <p:tgtEl>
                                          <p:spTgt spid="28688"/>
                                        </p:tgtEl>
                                      </p:cBhvr>
                                    </p:animEffect>
                                  </p:childTnLst>
                                </p:cTn>
                              </p:par>
                            </p:childTnLst>
                          </p:cTn>
                        </p:par>
                        <p:par>
                          <p:cTn id="43" fill="hold">
                            <p:stCondLst>
                              <p:cond delay="500"/>
                            </p:stCondLst>
                            <p:childTnLst>
                              <p:par>
                                <p:cTn id="44" presetID="3" presetClass="entr" presetSubtype="1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blinds(horizontal)">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2868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2" presetClass="entr" presetSubtype="8" fill="hold" nodeType="clickEffect">
                                  <p:stCondLst>
                                    <p:cond delay="0"/>
                                  </p:stCondLst>
                                  <p:childTnLst>
                                    <p:set>
                                      <p:cBhvr>
                                        <p:cTn id="56" dur="1" fill="hold">
                                          <p:stCondLst>
                                            <p:cond delay="0"/>
                                          </p:stCondLst>
                                        </p:cTn>
                                        <p:tgtEl>
                                          <p:spTgt spid="28692"/>
                                        </p:tgtEl>
                                        <p:attrNameLst>
                                          <p:attrName>style.visibility</p:attrName>
                                        </p:attrNameLst>
                                      </p:cBhvr>
                                      <p:to>
                                        <p:strVal val="visible"/>
                                      </p:to>
                                    </p:set>
                                    <p:animEffect transition="in" filter="slide(fromLeft)">
                                      <p:cBhvr>
                                        <p:cTn id="57" dur="500"/>
                                        <p:tgtEl>
                                          <p:spTgt spid="28692"/>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2" fill="hold" nodeType="click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slide(fromRight)">
                                      <p:cBhvr>
                                        <p:cTn id="62" dur="500"/>
                                        <p:tgtEl>
                                          <p:spTgt spid="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8694"/>
                                        </p:tgtEl>
                                        <p:attrNameLst>
                                          <p:attrName>style.visibility</p:attrName>
                                        </p:attrNameLst>
                                      </p:cBhvr>
                                      <p:to>
                                        <p:strVal val="visible"/>
                                      </p:to>
                                    </p:set>
                                    <p:animEffect transition="in" filter="wipe(down)">
                                      <p:cBhvr>
                                        <p:cTn id="67" dur="500"/>
                                        <p:tgtEl>
                                          <p:spTgt spid="28694"/>
                                        </p:tgtEl>
                                      </p:cBhvr>
                                    </p:animEffect>
                                  </p:childTnLst>
                                </p:cTn>
                              </p:par>
                            </p:childTnLst>
                          </p:cTn>
                        </p:par>
                        <p:par>
                          <p:cTn id="68" fill="hold">
                            <p:stCondLst>
                              <p:cond delay="500"/>
                            </p:stCondLst>
                            <p:childTnLst>
                              <p:par>
                                <p:cTn id="69" presetID="3" presetClass="entr" presetSubtype="10"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linds(horizontal)">
                                      <p:cBhvr>
                                        <p:cTn id="71" dur="500"/>
                                        <p:tgtEl>
                                          <p:spTgt spid="8"/>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xit" presetSubtype="0" fill="hold" nodeType="clickEffect">
                                  <p:stCondLst>
                                    <p:cond delay="0"/>
                                  </p:stCondLst>
                                  <p:childTnLst>
                                    <p:set>
                                      <p:cBhvr>
                                        <p:cTn id="75" dur="1" fill="hold">
                                          <p:stCondLst>
                                            <p:cond delay="0"/>
                                          </p:stCondLst>
                                        </p:cTn>
                                        <p:tgtEl>
                                          <p:spTgt spid="3"/>
                                        </p:tgtEl>
                                        <p:attrNameLst>
                                          <p:attrName>style.visibility</p:attrName>
                                        </p:attrNameLst>
                                      </p:cBhvr>
                                      <p:to>
                                        <p:strVal val="hidden"/>
                                      </p:to>
                                    </p:set>
                                  </p:childTnLst>
                                </p:cTn>
                              </p:par>
                              <p:par>
                                <p:cTn id="76" presetID="1" presetClass="exit" presetSubtype="0" fill="hold" nodeType="withEffect">
                                  <p:stCondLst>
                                    <p:cond delay="0"/>
                                  </p:stCondLst>
                                  <p:childTnLst>
                                    <p:set>
                                      <p:cBhvr>
                                        <p:cTn id="77" dur="1" fill="hold">
                                          <p:stCondLst>
                                            <p:cond delay="0"/>
                                          </p:stCondLst>
                                        </p:cTn>
                                        <p:tgtEl>
                                          <p:spTgt spid="2869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0" grpId="0" animBg="1"/>
      <p:bldP spid="28688" grpId="0" animBg="1"/>
      <p:bldP spid="2869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3"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4340" name="Rectangle 5"/>
          <p:cNvSpPr>
            <a:spLocks noChangeArrowheads="1"/>
          </p:cNvSpPr>
          <p:nvPr/>
        </p:nvSpPr>
        <p:spPr bwMode="auto">
          <a:xfrm>
            <a:off x="1979613" y="1989138"/>
            <a:ext cx="4332287" cy="519112"/>
          </a:xfrm>
          <a:prstGeom prst="rect">
            <a:avLst/>
          </a:prstGeom>
          <a:noFill/>
          <a:ln w="9525">
            <a:noFill/>
            <a:miter lim="800000"/>
            <a:headEnd/>
            <a:tailEnd/>
          </a:ln>
        </p:spPr>
        <p:txBody>
          <a:bodyPr wrap="none">
            <a:spAutoFit/>
          </a:bodyPr>
          <a:lstStyle/>
          <a:p>
            <a:r>
              <a:rPr lang="zh-CN" altLang="en-US" sz="2800" b="1">
                <a:ea typeface="华文新魏" pitchFamily="2" charset="-122"/>
              </a:rPr>
              <a:t>量出</a:t>
            </a:r>
            <a:r>
              <a:rPr lang="en-US" altLang="zh-CN" sz="2800" b="1">
                <a:latin typeface="华文新魏" pitchFamily="2" charset="-122"/>
                <a:ea typeface="华文新魏" pitchFamily="2" charset="-122"/>
              </a:rPr>
              <a:t>A</a:t>
            </a:r>
            <a:r>
              <a:rPr lang="zh-CN" altLang="en-US" sz="2800" b="1">
                <a:ea typeface="华文新魏" pitchFamily="2" charset="-122"/>
              </a:rPr>
              <a:t>点到它对边的距离。</a:t>
            </a:r>
          </a:p>
        </p:txBody>
      </p:sp>
      <p:sp>
        <p:nvSpPr>
          <p:cNvPr id="14341" name="AutoShape 7"/>
          <p:cNvSpPr>
            <a:spLocks noChangeArrowheads="1"/>
          </p:cNvSpPr>
          <p:nvPr/>
        </p:nvSpPr>
        <p:spPr bwMode="auto">
          <a:xfrm>
            <a:off x="2339975" y="3284538"/>
            <a:ext cx="3455988" cy="1441450"/>
          </a:xfrm>
          <a:prstGeom prst="parallelogram">
            <a:avLst>
              <a:gd name="adj" fmla="val 59939"/>
            </a:avLst>
          </a:prstGeom>
          <a:noFill/>
          <a:ln w="19050">
            <a:solidFill>
              <a:schemeClr val="tx1"/>
            </a:solidFill>
            <a:miter lim="800000"/>
            <a:headEnd/>
            <a:tailEnd/>
          </a:ln>
        </p:spPr>
        <p:txBody>
          <a:bodyPr wrap="none" anchor="ctr"/>
          <a:lstStyle/>
          <a:p>
            <a:endParaRPr lang="zh-CN" altLang="en-US"/>
          </a:p>
        </p:txBody>
      </p:sp>
      <p:sp>
        <p:nvSpPr>
          <p:cNvPr id="14342" name="Text Box 8"/>
          <p:cNvSpPr txBox="1">
            <a:spLocks noChangeArrowheads="1"/>
          </p:cNvSpPr>
          <p:nvPr/>
        </p:nvSpPr>
        <p:spPr bwMode="auto">
          <a:xfrm>
            <a:off x="4727575" y="4678363"/>
            <a:ext cx="420688" cy="519112"/>
          </a:xfrm>
          <a:prstGeom prst="rect">
            <a:avLst/>
          </a:prstGeom>
          <a:noFill/>
          <a:ln w="9525">
            <a:noFill/>
            <a:miter lim="800000"/>
            <a:headEnd/>
            <a:tailEnd/>
          </a:ln>
        </p:spPr>
        <p:txBody>
          <a:bodyPr wrap="none">
            <a:spAutoFit/>
          </a:bodyPr>
          <a:lstStyle/>
          <a:p>
            <a:r>
              <a:rPr lang="en-US" altLang="zh-CN" sz="2800" b="1">
                <a:latin typeface="华文新魏" pitchFamily="2" charset="-122"/>
                <a:ea typeface="华文新魏" pitchFamily="2" charset="-122"/>
              </a:rPr>
              <a:t>A</a:t>
            </a:r>
          </a:p>
        </p:txBody>
      </p:sp>
      <p:pic>
        <p:nvPicPr>
          <p:cNvPr id="44041" name="Picture 9"/>
          <p:cNvPicPr>
            <a:picLocks noChangeAspect="1" noChangeArrowheads="1"/>
          </p:cNvPicPr>
          <p:nvPr/>
        </p:nvPicPr>
        <p:blipFill>
          <a:blip r:embed="rId4"/>
          <a:srcRect/>
          <a:stretch>
            <a:fillRect/>
          </a:stretch>
        </p:blipFill>
        <p:spPr bwMode="auto">
          <a:xfrm>
            <a:off x="2482850" y="2701925"/>
            <a:ext cx="3529013" cy="582613"/>
          </a:xfrm>
          <a:prstGeom prst="rect">
            <a:avLst/>
          </a:prstGeom>
          <a:noFill/>
          <a:ln w="9525">
            <a:noFill/>
            <a:miter lim="800000"/>
            <a:headEnd/>
            <a:tailEnd/>
          </a:ln>
        </p:spPr>
      </p:pic>
      <p:pic>
        <p:nvPicPr>
          <p:cNvPr id="12" name="Picture 9"/>
          <p:cNvPicPr>
            <a:picLocks noChangeAspect="1" noChangeArrowheads="1"/>
          </p:cNvPicPr>
          <p:nvPr/>
        </p:nvPicPr>
        <p:blipFill>
          <a:blip r:embed="rId5">
            <a:clrChange>
              <a:clrFrom>
                <a:srgbClr val="FEFEFE"/>
              </a:clrFrom>
              <a:clrTo>
                <a:srgbClr val="FEFEFE">
                  <a:alpha val="0"/>
                </a:srgbClr>
              </a:clrTo>
            </a:clrChange>
          </a:blip>
          <a:srcRect/>
          <a:stretch>
            <a:fillRect/>
          </a:stretch>
        </p:blipFill>
        <p:spPr bwMode="auto">
          <a:xfrm>
            <a:off x="4945063" y="3284538"/>
            <a:ext cx="1514475" cy="2439987"/>
          </a:xfrm>
          <a:prstGeom prst="rect">
            <a:avLst/>
          </a:prstGeom>
          <a:noFill/>
          <a:ln w="9525">
            <a:noFill/>
            <a:miter lim="800000"/>
            <a:headEnd/>
            <a:tailEnd/>
          </a:ln>
        </p:spPr>
      </p:pic>
      <p:sp>
        <p:nvSpPr>
          <p:cNvPr id="44043" name="Line 11"/>
          <p:cNvSpPr>
            <a:spLocks noChangeShapeType="1"/>
          </p:cNvSpPr>
          <p:nvPr/>
        </p:nvSpPr>
        <p:spPr bwMode="auto">
          <a:xfrm flipH="1">
            <a:off x="4932363" y="3284538"/>
            <a:ext cx="0" cy="1439862"/>
          </a:xfrm>
          <a:prstGeom prst="line">
            <a:avLst/>
          </a:prstGeom>
          <a:noFill/>
          <a:ln w="28575">
            <a:solidFill>
              <a:srgbClr val="CC0000"/>
            </a:solidFill>
            <a:round/>
            <a:headEnd/>
            <a:tailEnd/>
          </a:ln>
        </p:spPr>
        <p:txBody>
          <a:bodyPr/>
          <a:lstStyle/>
          <a:p>
            <a:endParaRPr lang="zh-CN" altLang="en-US"/>
          </a:p>
        </p:txBody>
      </p:sp>
      <p:grpSp>
        <p:nvGrpSpPr>
          <p:cNvPr id="4" name="Group 12"/>
          <p:cNvGrpSpPr>
            <a:grpSpLocks/>
          </p:cNvGrpSpPr>
          <p:nvPr/>
        </p:nvGrpSpPr>
        <p:grpSpPr bwMode="auto">
          <a:xfrm flipH="1" flipV="1">
            <a:off x="4691063" y="3284538"/>
            <a:ext cx="242887" cy="249237"/>
            <a:chOff x="4105" y="3475"/>
            <a:chExt cx="227" cy="227"/>
          </a:xfrm>
        </p:grpSpPr>
        <p:sp>
          <p:nvSpPr>
            <p:cNvPr id="14351" name="Line 13"/>
            <p:cNvSpPr>
              <a:spLocks noChangeShapeType="1"/>
            </p:cNvSpPr>
            <p:nvPr/>
          </p:nvSpPr>
          <p:spPr bwMode="auto">
            <a:xfrm>
              <a:off x="4105" y="3475"/>
              <a:ext cx="227" cy="0"/>
            </a:xfrm>
            <a:prstGeom prst="line">
              <a:avLst/>
            </a:prstGeom>
            <a:noFill/>
            <a:ln w="28575">
              <a:solidFill>
                <a:srgbClr val="CC0000"/>
              </a:solidFill>
              <a:round/>
              <a:headEnd/>
              <a:tailEnd/>
            </a:ln>
          </p:spPr>
          <p:txBody>
            <a:bodyPr/>
            <a:lstStyle/>
            <a:p>
              <a:endParaRPr lang="zh-CN" altLang="en-US"/>
            </a:p>
          </p:txBody>
        </p:sp>
        <p:sp>
          <p:nvSpPr>
            <p:cNvPr id="14352" name="Line 14"/>
            <p:cNvSpPr>
              <a:spLocks noChangeShapeType="1"/>
            </p:cNvSpPr>
            <p:nvPr/>
          </p:nvSpPr>
          <p:spPr bwMode="auto">
            <a:xfrm>
              <a:off x="4332" y="3475"/>
              <a:ext cx="0" cy="227"/>
            </a:xfrm>
            <a:prstGeom prst="line">
              <a:avLst/>
            </a:prstGeom>
            <a:noFill/>
            <a:ln w="28575">
              <a:solidFill>
                <a:srgbClr val="CC0000"/>
              </a:solidFill>
              <a:round/>
              <a:headEnd/>
              <a:tailEnd/>
            </a:ln>
          </p:spPr>
          <p:txBody>
            <a:bodyPr/>
            <a:lstStyle/>
            <a:p>
              <a:endParaRPr lang="zh-CN" altLang="en-US"/>
            </a:p>
          </p:txBody>
        </p:sp>
      </p:grpSp>
      <p:pic>
        <p:nvPicPr>
          <p:cNvPr id="44047" name="Picture 15"/>
          <p:cNvPicPr>
            <a:picLocks noChangeAspect="1" noChangeArrowheads="1"/>
          </p:cNvPicPr>
          <p:nvPr/>
        </p:nvPicPr>
        <p:blipFill>
          <a:blip r:embed="rId6"/>
          <a:srcRect/>
          <a:stretch>
            <a:fillRect/>
          </a:stretch>
        </p:blipFill>
        <p:spPr bwMode="auto">
          <a:xfrm>
            <a:off x="4932363" y="1038225"/>
            <a:ext cx="582612" cy="3817938"/>
          </a:xfrm>
          <a:prstGeom prst="rect">
            <a:avLst/>
          </a:prstGeom>
          <a:noFill/>
          <a:ln w="9525">
            <a:noFill/>
            <a:miter lim="800000"/>
            <a:headEnd/>
            <a:tailEnd/>
          </a:ln>
        </p:spPr>
      </p:pic>
      <p:sp>
        <p:nvSpPr>
          <p:cNvPr id="44048" name="Text Box 16"/>
          <p:cNvSpPr txBox="1">
            <a:spLocks noChangeArrowheads="1"/>
          </p:cNvSpPr>
          <p:nvPr/>
        </p:nvSpPr>
        <p:spPr bwMode="auto">
          <a:xfrm>
            <a:off x="6443663" y="3500438"/>
            <a:ext cx="857250" cy="519112"/>
          </a:xfrm>
          <a:prstGeom prst="rect">
            <a:avLst/>
          </a:prstGeom>
          <a:noFill/>
          <a:ln w="9525">
            <a:noFill/>
            <a:miter lim="800000"/>
            <a:headEnd/>
            <a:tailEnd/>
          </a:ln>
        </p:spPr>
        <p:txBody>
          <a:bodyPr wrap="none">
            <a:spAutoFit/>
          </a:bodyPr>
          <a:lstStyle/>
          <a:p>
            <a:r>
              <a:rPr lang="en-US" altLang="zh-CN" sz="2800">
                <a:solidFill>
                  <a:srgbClr val="CC0000"/>
                </a:solidFill>
              </a:rPr>
              <a:t>6cm</a:t>
            </a:r>
          </a:p>
        </p:txBody>
      </p:sp>
      <p:sp>
        <p:nvSpPr>
          <p:cNvPr id="44049" name="圆角矩形标注 15"/>
          <p:cNvSpPr>
            <a:spLocks noChangeArrowheads="1"/>
          </p:cNvSpPr>
          <p:nvPr/>
        </p:nvSpPr>
        <p:spPr bwMode="auto">
          <a:xfrm>
            <a:off x="1187450" y="5157788"/>
            <a:ext cx="6769100" cy="1079500"/>
          </a:xfrm>
          <a:prstGeom prst="wedgeRoundRectCallout">
            <a:avLst>
              <a:gd name="adj1" fmla="val -48569"/>
              <a:gd name="adj2" fmla="val -12648"/>
              <a:gd name="adj3" fmla="val 16667"/>
            </a:avLst>
          </a:prstGeom>
          <a:solidFill>
            <a:srgbClr val="FFCCFF"/>
          </a:solidFill>
          <a:ln w="12700">
            <a:solidFill>
              <a:srgbClr val="FF3399"/>
            </a:solidFill>
            <a:miter lim="800000"/>
            <a:headEnd/>
            <a:tailEnd/>
          </a:ln>
        </p:spPr>
        <p:txBody>
          <a:bodyPr anchor="ctr"/>
          <a:lstStyle/>
          <a:p>
            <a:r>
              <a:rPr lang="en-US" altLang="zh-CN" sz="2400" b="1"/>
              <a:t>A</a:t>
            </a:r>
            <a:r>
              <a:rPr lang="zh-CN" altLang="en-US" sz="2400" b="1">
                <a:latin typeface="华文新魏" pitchFamily="2" charset="-122"/>
                <a:ea typeface="华文新魏" pitchFamily="2" charset="-122"/>
              </a:rPr>
              <a:t> </a:t>
            </a:r>
            <a:r>
              <a:rPr lang="zh-CN" altLang="en-US" sz="2800" b="1">
                <a:latin typeface="华文新魏" pitchFamily="2" charset="-122"/>
                <a:ea typeface="华文新魏" pitchFamily="2" charset="-122"/>
              </a:rPr>
              <a:t>点到对边的距离就是过</a:t>
            </a:r>
            <a:r>
              <a:rPr lang="en-US" altLang="zh-CN" sz="2800" b="1">
                <a:latin typeface="华文新魏" pitchFamily="2" charset="-122"/>
                <a:ea typeface="华文新魏" pitchFamily="2" charset="-122"/>
              </a:rPr>
              <a:t>A</a:t>
            </a:r>
            <a:r>
              <a:rPr lang="zh-CN" altLang="en-US" sz="2800" b="1">
                <a:latin typeface="华文新魏" pitchFamily="2" charset="-122"/>
                <a:ea typeface="华文新魏" pitchFamily="2" charset="-122"/>
              </a:rPr>
              <a:t> 点到对边的垂线段长。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4041"/>
                                        </p:tgtEl>
                                        <p:attrNameLst>
                                          <p:attrName>style.visibility</p:attrName>
                                        </p:attrNameLst>
                                      </p:cBhvr>
                                      <p:to>
                                        <p:strVal val="visible"/>
                                      </p:to>
                                    </p:set>
                                    <p:animEffect transition="in" filter="slide(fromTop)">
                                      <p:cBhvr>
                                        <p:cTn id="7" dur="500"/>
                                        <p:tgtEl>
                                          <p:spTgt spid="4404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Righ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4043"/>
                                        </p:tgtEl>
                                        <p:attrNameLst>
                                          <p:attrName>style.visibility</p:attrName>
                                        </p:attrNameLst>
                                      </p:cBhvr>
                                      <p:to>
                                        <p:strVal val="visible"/>
                                      </p:to>
                                    </p:set>
                                    <p:animEffect transition="in" filter="wipe(down)">
                                      <p:cBhvr>
                                        <p:cTn id="17" dur="500"/>
                                        <p:tgtEl>
                                          <p:spTgt spid="44043"/>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12"/>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44041"/>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2" presetClass="entr" presetSubtype="2" fill="hold" nodeType="clickEffect">
                                  <p:stCondLst>
                                    <p:cond delay="0"/>
                                  </p:stCondLst>
                                  <p:childTnLst>
                                    <p:set>
                                      <p:cBhvr>
                                        <p:cTn id="31" dur="1" fill="hold">
                                          <p:stCondLst>
                                            <p:cond delay="0"/>
                                          </p:stCondLst>
                                        </p:cTn>
                                        <p:tgtEl>
                                          <p:spTgt spid="44047"/>
                                        </p:tgtEl>
                                        <p:attrNameLst>
                                          <p:attrName>style.visibility</p:attrName>
                                        </p:attrNameLst>
                                      </p:cBhvr>
                                      <p:to>
                                        <p:strVal val="visible"/>
                                      </p:to>
                                    </p:set>
                                    <p:animEffect transition="in" filter="slide(fromRight)">
                                      <p:cBhvr>
                                        <p:cTn id="32" dur="500"/>
                                        <p:tgtEl>
                                          <p:spTgt spid="44047"/>
                                        </p:tgtEl>
                                      </p:cBhvr>
                                    </p:animEffect>
                                  </p:childTnLst>
                                </p:cTn>
                              </p:par>
                            </p:childTnLst>
                          </p:cTn>
                        </p:par>
                        <p:par>
                          <p:cTn id="33" fill="hold">
                            <p:stCondLst>
                              <p:cond delay="500"/>
                            </p:stCondLst>
                            <p:childTnLst>
                              <p:par>
                                <p:cTn id="34" presetID="3" presetClass="entr" presetSubtype="10" fill="hold" grpId="0" nodeType="afterEffect">
                                  <p:stCondLst>
                                    <p:cond delay="2000"/>
                                  </p:stCondLst>
                                  <p:childTnLst>
                                    <p:set>
                                      <p:cBhvr>
                                        <p:cTn id="35" dur="1" fill="hold">
                                          <p:stCondLst>
                                            <p:cond delay="0"/>
                                          </p:stCondLst>
                                        </p:cTn>
                                        <p:tgtEl>
                                          <p:spTgt spid="44048"/>
                                        </p:tgtEl>
                                        <p:attrNameLst>
                                          <p:attrName>style.visibility</p:attrName>
                                        </p:attrNameLst>
                                      </p:cBhvr>
                                      <p:to>
                                        <p:strVal val="visible"/>
                                      </p:to>
                                    </p:set>
                                    <p:animEffect transition="in" filter="blinds(horizontal)">
                                      <p:cBhvr>
                                        <p:cTn id="36" dur="500"/>
                                        <p:tgtEl>
                                          <p:spTgt spid="44048"/>
                                        </p:tgtEl>
                                      </p:cBhvr>
                                    </p:animEffect>
                                  </p:childTnLst>
                                  <p:subTnLst>
                                    <p:audio>
                                      <p:cMediaNode>
                                        <p:cTn display="0" masterRel="sameClick">
                                          <p:stCondLst>
                                            <p:cond evt="begin" delay="0">
                                              <p:tn val="34"/>
                                            </p:cond>
                                          </p:stCondLst>
                                          <p:endCondLst>
                                            <p:cond evt="onStopAudio" delay="0">
                                              <p:tgtEl>
                                                <p:sldTgt/>
                                              </p:tgtEl>
                                            </p:cond>
                                          </p:endCondLst>
                                        </p:cTn>
                                        <p:tgtEl>
                                          <p:sndTgt r:embed="rId3" name="click.wav"/>
                                        </p:tgtEl>
                                      </p:cMediaNode>
                                    </p:audio>
                                  </p:sub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44047"/>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44049"/>
                                        </p:tgtEl>
                                        <p:attrNameLst>
                                          <p:attrName>style.visibility</p:attrName>
                                        </p:attrNameLst>
                                      </p:cBhvr>
                                      <p:to>
                                        <p:strVal val="visible"/>
                                      </p:to>
                                    </p:set>
                                    <p:animEffect transition="in" filter="blinds(horizontal)">
                                      <p:cBhvr>
                                        <p:cTn id="45" dur="500"/>
                                        <p:tgtEl>
                                          <p:spTgt spid="44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3" grpId="0" animBg="1"/>
      <p:bldP spid="44048" grpId="0"/>
      <p:bldP spid="440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476375" y="2420938"/>
            <a:ext cx="6229350" cy="519112"/>
          </a:xfrm>
          <a:prstGeom prst="rect">
            <a:avLst/>
          </a:prstGeom>
          <a:noFill/>
          <a:ln w="9525">
            <a:noFill/>
            <a:miter lim="800000"/>
            <a:headEnd/>
            <a:tailEnd/>
          </a:ln>
        </p:spPr>
        <p:txBody>
          <a:bodyPr wrap="none">
            <a:spAutoFit/>
          </a:bodyPr>
          <a:lstStyle/>
          <a:p>
            <a:r>
              <a:rPr lang="zh-CN" altLang="en-US" sz="2800" b="1">
                <a:ea typeface="华文新魏" pitchFamily="2" charset="-122"/>
              </a:rPr>
              <a:t>你能把下面的图形补成一个长方形吗？</a:t>
            </a:r>
          </a:p>
        </p:txBody>
      </p:sp>
      <p:pic>
        <p:nvPicPr>
          <p:cNvPr id="15363" name="Picture 5"/>
          <p:cNvPicPr>
            <a:picLocks noChangeAspect="1" noChangeArrowheads="1"/>
          </p:cNvPicPr>
          <p:nvPr/>
        </p:nvPicPr>
        <p:blipFill>
          <a:blip r:embed="rId2"/>
          <a:srcRect/>
          <a:stretch>
            <a:fillRect/>
          </a:stretch>
        </p:blipFill>
        <p:spPr bwMode="auto">
          <a:xfrm>
            <a:off x="3059113" y="3573463"/>
            <a:ext cx="2933700" cy="1866900"/>
          </a:xfrm>
          <a:prstGeom prst="rect">
            <a:avLst/>
          </a:prstGeom>
          <a:noFill/>
          <a:ln w="9525">
            <a:noFill/>
            <a:miter lim="800000"/>
            <a:headEnd/>
            <a:tailEnd/>
          </a:ln>
        </p:spPr>
      </p:pic>
      <p:pic>
        <p:nvPicPr>
          <p:cNvPr id="12" name="Picture 9"/>
          <p:cNvPicPr>
            <a:picLocks noChangeAspect="1" noChangeArrowheads="1"/>
          </p:cNvPicPr>
          <p:nvPr/>
        </p:nvPicPr>
        <p:blipFill>
          <a:blip r:embed="rId3">
            <a:clrChange>
              <a:clrFrom>
                <a:srgbClr val="FEFEFD"/>
              </a:clrFrom>
              <a:clrTo>
                <a:srgbClr val="FEFEFD">
                  <a:alpha val="0"/>
                </a:srgbClr>
              </a:clrTo>
            </a:clrChange>
          </a:blip>
          <a:srcRect/>
          <a:stretch>
            <a:fillRect/>
          </a:stretch>
        </p:blipFill>
        <p:spPr bwMode="auto">
          <a:xfrm>
            <a:off x="3203575" y="3644900"/>
            <a:ext cx="3744913" cy="2305050"/>
          </a:xfrm>
          <a:prstGeom prst="rect">
            <a:avLst/>
          </a:prstGeom>
          <a:noFill/>
          <a:ln w="9525">
            <a:noFill/>
            <a:miter lim="800000"/>
            <a:headEnd/>
            <a:tailEnd/>
          </a:ln>
        </p:spPr>
      </p:pic>
      <p:sp>
        <p:nvSpPr>
          <p:cNvPr id="52231" name="Line 7"/>
          <p:cNvSpPr>
            <a:spLocks noChangeShapeType="1"/>
          </p:cNvSpPr>
          <p:nvPr/>
        </p:nvSpPr>
        <p:spPr bwMode="auto">
          <a:xfrm>
            <a:off x="3203575" y="3644900"/>
            <a:ext cx="2736850" cy="0"/>
          </a:xfrm>
          <a:prstGeom prst="line">
            <a:avLst/>
          </a:prstGeom>
          <a:noFill/>
          <a:ln w="28575">
            <a:solidFill>
              <a:srgbClr val="66FFFF"/>
            </a:solidFill>
            <a:round/>
            <a:headEnd/>
            <a:tailEnd/>
          </a:ln>
        </p:spPr>
        <p:txBody>
          <a:bodyPr/>
          <a:lstStyle/>
          <a:p>
            <a:endParaRPr lang="zh-CN" altLang="en-US"/>
          </a:p>
        </p:txBody>
      </p:sp>
      <p:pic>
        <p:nvPicPr>
          <p:cNvPr id="2" name="Picture 9"/>
          <p:cNvPicPr>
            <a:picLocks noChangeAspect="1" noChangeArrowheads="1"/>
          </p:cNvPicPr>
          <p:nvPr/>
        </p:nvPicPr>
        <p:blipFill>
          <a:blip r:embed="rId4">
            <a:clrChange>
              <a:clrFrom>
                <a:srgbClr val="FEFEFD"/>
              </a:clrFrom>
              <a:clrTo>
                <a:srgbClr val="FEFEFD">
                  <a:alpha val="0"/>
                </a:srgbClr>
              </a:clrTo>
            </a:clrChange>
          </a:blip>
          <a:srcRect/>
          <a:stretch>
            <a:fillRect/>
          </a:stretch>
        </p:blipFill>
        <p:spPr bwMode="auto">
          <a:xfrm>
            <a:off x="3592513" y="3644900"/>
            <a:ext cx="2305050" cy="3744913"/>
          </a:xfrm>
          <a:prstGeom prst="rect">
            <a:avLst/>
          </a:prstGeom>
          <a:noFill/>
          <a:ln w="9525">
            <a:noFill/>
            <a:miter lim="800000"/>
            <a:headEnd/>
            <a:tailEnd/>
          </a:ln>
        </p:spPr>
      </p:pic>
      <p:sp>
        <p:nvSpPr>
          <p:cNvPr id="52234" name="Line 10"/>
          <p:cNvSpPr>
            <a:spLocks noChangeShapeType="1"/>
          </p:cNvSpPr>
          <p:nvPr/>
        </p:nvSpPr>
        <p:spPr bwMode="auto">
          <a:xfrm>
            <a:off x="5905500" y="3644900"/>
            <a:ext cx="0" cy="1728788"/>
          </a:xfrm>
          <a:prstGeom prst="line">
            <a:avLst/>
          </a:prstGeom>
          <a:noFill/>
          <a:ln w="28575">
            <a:solidFill>
              <a:srgbClr val="66FFFF"/>
            </a:solidFill>
            <a:round/>
            <a:headEnd/>
            <a:tailEnd/>
          </a:ln>
        </p:spPr>
        <p:txBody>
          <a:bodyPr/>
          <a:lstStyle/>
          <a:p>
            <a:endParaRPr lang="zh-CN" altLang="en-US"/>
          </a:p>
        </p:txBody>
      </p:sp>
      <p:sp>
        <p:nvSpPr>
          <p:cNvPr id="4"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3"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2231"/>
                                        </p:tgtEl>
                                        <p:attrNameLst>
                                          <p:attrName>style.visibility</p:attrName>
                                        </p:attrNameLst>
                                      </p:cBhvr>
                                      <p:to>
                                        <p:strVal val="visible"/>
                                      </p:to>
                                    </p:set>
                                    <p:animEffect transition="in" filter="wipe(left)">
                                      <p:cBhvr>
                                        <p:cTn id="12" dur="500"/>
                                        <p:tgtEl>
                                          <p:spTgt spid="5223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2"/>
                                        </p:tgtEl>
                                        <p:attrNameLst>
                                          <p:attrName>style.visibility</p:attrName>
                                        </p:attrNameLst>
                                      </p:cBhvr>
                                      <p:to>
                                        <p:strVal val="hidden"/>
                                      </p:to>
                                    </p:set>
                                  </p:childTnLst>
                                </p:cTn>
                              </p:par>
                            </p:childTnLst>
                          </p:cTn>
                        </p:par>
                        <p:par>
                          <p:cTn id="17" fill="hold">
                            <p:stCondLst>
                              <p:cond delay="1"/>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slide(fromLeft)">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52234"/>
                                        </p:tgtEl>
                                        <p:attrNameLst>
                                          <p:attrName>style.visibility</p:attrName>
                                        </p:attrNameLst>
                                      </p:cBhvr>
                                      <p:to>
                                        <p:strVal val="visible"/>
                                      </p:to>
                                    </p:set>
                                    <p:animEffect transition="in" filter="wipe(up)">
                                      <p:cBhvr>
                                        <p:cTn id="25" dur="500"/>
                                        <p:tgtEl>
                                          <p:spTgt spid="52234"/>
                                        </p:tgtEl>
                                      </p:cBhvr>
                                    </p:animEffect>
                                  </p:childTnLst>
                                </p:cTn>
                              </p:par>
                            </p:childTnLst>
                          </p:cTn>
                        </p:par>
                        <p:par>
                          <p:cTn id="26" fill="hold">
                            <p:stCondLst>
                              <p:cond delay="500"/>
                            </p:stCondLst>
                            <p:childTnLst>
                              <p:par>
                                <p:cTn id="27" presetID="1" presetClass="exit" presetSubtype="0" fill="hold" nodeType="afterEffect">
                                  <p:stCondLst>
                                    <p:cond delay="0"/>
                                  </p:stCondLst>
                                  <p:childTnLst>
                                    <p:set>
                                      <p:cBhvr>
                                        <p:cTn id="2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1" grpId="0" animBg="1"/>
      <p:bldP spid="522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同侧圆角矩形 2"/>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课堂小结</a:t>
            </a:r>
          </a:p>
        </p:txBody>
      </p:sp>
      <p:cxnSp>
        <p:nvCxnSpPr>
          <p:cNvPr id="5"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6388" name="Rectangle 4"/>
          <p:cNvSpPr>
            <a:spLocks noChangeArrowheads="1"/>
          </p:cNvSpPr>
          <p:nvPr/>
        </p:nvSpPr>
        <p:spPr bwMode="auto">
          <a:xfrm>
            <a:off x="1908175" y="1989138"/>
            <a:ext cx="5518150" cy="519112"/>
          </a:xfrm>
          <a:prstGeom prst="rect">
            <a:avLst/>
          </a:prstGeom>
          <a:noFill/>
          <a:ln w="9525">
            <a:noFill/>
            <a:miter lim="800000"/>
            <a:headEnd/>
            <a:tailEnd/>
          </a:ln>
        </p:spPr>
        <p:txBody>
          <a:bodyPr wrap="none" anchor="ctr">
            <a:spAutoFit/>
          </a:bodyPr>
          <a:lstStyle/>
          <a:p>
            <a:r>
              <a:rPr lang="zh-CN" altLang="en-US" sz="2800">
                <a:ea typeface="华文新魏" pitchFamily="2" charset="-122"/>
              </a:rPr>
              <a:t>你会过一点画已知直线的垂线吗？</a:t>
            </a:r>
          </a:p>
        </p:txBody>
      </p:sp>
      <p:sp>
        <p:nvSpPr>
          <p:cNvPr id="32773" name="Rectangle 5"/>
          <p:cNvSpPr>
            <a:spLocks noChangeArrowheads="1"/>
          </p:cNvSpPr>
          <p:nvPr/>
        </p:nvSpPr>
        <p:spPr bwMode="auto">
          <a:xfrm>
            <a:off x="1331913" y="3141663"/>
            <a:ext cx="6840537" cy="1552575"/>
          </a:xfrm>
          <a:prstGeom prst="rect">
            <a:avLst/>
          </a:prstGeom>
          <a:noFill/>
          <a:ln w="9525">
            <a:noFill/>
            <a:miter lim="800000"/>
            <a:headEnd/>
            <a:tailEnd/>
          </a:ln>
        </p:spPr>
        <p:txBody>
          <a:bodyPr anchor="ctr">
            <a:spAutoFit/>
          </a:bodyPr>
          <a:lstStyle/>
          <a:p>
            <a:r>
              <a:rPr lang="zh-CN" altLang="en-US" sz="2400">
                <a:solidFill>
                  <a:srgbClr val="FF3300"/>
                </a:solidFill>
                <a:ea typeface="华文新魏" pitchFamily="2" charset="-122"/>
              </a:rPr>
              <a:t>       用三角板的一条直角边与已知直线重合，并用直尺紧靠这条直角边，然后沿着直尺移动三角板至三角板的另一条直角边正好经过规定的点，然后沿这条直角边就可以画出所要求的垂线。</a:t>
            </a:r>
            <a:r>
              <a:rPr lang="zh-CN" altLang="en-US">
                <a:solidFill>
                  <a:srgbClr val="FF33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Effect transition="in" filter="blinds(horizontal)">
                                      <p:cBhvr>
                                        <p:cTn id="7"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a:grpSpLocks/>
          </p:cNvGrpSpPr>
          <p:nvPr/>
        </p:nvGrpSpPr>
        <p:grpSpPr bwMode="auto">
          <a:xfrm>
            <a:off x="452438" y="908050"/>
            <a:ext cx="2032000" cy="649288"/>
            <a:chOff x="571126" y="1792176"/>
            <a:chExt cx="2031309" cy="648072"/>
          </a:xfrm>
        </p:grpSpPr>
        <p:cxnSp>
          <p:nvCxnSpPr>
            <p:cNvPr id="22" name="直线连接符 21"/>
            <p:cNvCxnSpPr/>
            <p:nvPr/>
          </p:nvCxnSpPr>
          <p:spPr>
            <a:xfrm>
              <a:off x="586996" y="2440248"/>
              <a:ext cx="2015439" cy="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24" name="同侧圆角矩形 23"/>
            <p:cNvSpPr/>
            <p:nvPr/>
          </p:nvSpPr>
          <p:spPr>
            <a:xfrm>
              <a:off x="571126" y="1792176"/>
              <a:ext cx="2001156" cy="51655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学习目标</a:t>
              </a:r>
            </a:p>
          </p:txBody>
        </p:sp>
      </p:grpSp>
      <p:sp>
        <p:nvSpPr>
          <p:cNvPr id="16386" name="Rectangle 4"/>
          <p:cNvSpPr>
            <a:spLocks noChangeArrowheads="1"/>
          </p:cNvSpPr>
          <p:nvPr/>
        </p:nvSpPr>
        <p:spPr bwMode="auto">
          <a:xfrm>
            <a:off x="468313" y="3213100"/>
            <a:ext cx="7991475" cy="946150"/>
          </a:xfrm>
          <a:prstGeom prst="rect">
            <a:avLst/>
          </a:prstGeom>
          <a:noFill/>
          <a:ln w="9525">
            <a:noFill/>
            <a:miter lim="800000"/>
            <a:headEnd/>
            <a:tailEnd/>
          </a:ln>
        </p:spPr>
        <p:txBody>
          <a:bodyPr anchor="ctr">
            <a:spAutoFit/>
          </a:bodyPr>
          <a:lstStyle/>
          <a:p>
            <a:pPr indent="304800"/>
            <a:r>
              <a:rPr lang="en-US" altLang="zh-CN" sz="2800">
                <a:latin typeface="华文新魏" pitchFamily="2" charset="-122"/>
                <a:ea typeface="华文新魏" pitchFamily="2" charset="-122"/>
              </a:rPr>
              <a:t>2.</a:t>
            </a:r>
            <a:r>
              <a:rPr lang="zh-CN" altLang="en-US" sz="2800">
                <a:latin typeface="华文新魏" pitchFamily="2" charset="-122"/>
                <a:ea typeface="华文新魏" pitchFamily="2" charset="-122"/>
              </a:rPr>
              <a:t>培养观察、操作、比较、想象等能力，发展空    间观念。</a:t>
            </a:r>
          </a:p>
        </p:txBody>
      </p:sp>
      <p:sp>
        <p:nvSpPr>
          <p:cNvPr id="16390" name="Rectangle 6"/>
          <p:cNvSpPr>
            <a:spLocks noChangeArrowheads="1"/>
          </p:cNvSpPr>
          <p:nvPr/>
        </p:nvSpPr>
        <p:spPr bwMode="auto">
          <a:xfrm>
            <a:off x="684213" y="1989138"/>
            <a:ext cx="7993062" cy="946150"/>
          </a:xfrm>
          <a:prstGeom prst="rect">
            <a:avLst/>
          </a:prstGeom>
          <a:noFill/>
          <a:ln w="9525">
            <a:noFill/>
            <a:miter lim="800000"/>
            <a:headEnd/>
            <a:tailEnd/>
          </a:ln>
        </p:spPr>
        <p:txBody>
          <a:bodyPr>
            <a:spAutoFit/>
          </a:bodyPr>
          <a:lstStyle/>
          <a:p>
            <a:r>
              <a:rPr lang="zh-CN" altLang="en-US" sz="2800">
                <a:ea typeface="华文新魏" pitchFamily="2" charset="-122"/>
              </a:rPr>
              <a:t>⒈使学生学会用直尺、三角尺等工具画垂线，进一步加深点到直线距离的理解。</a:t>
            </a:r>
          </a:p>
        </p:txBody>
      </p:sp>
      <p:sp>
        <p:nvSpPr>
          <p:cNvPr id="16391" name="Rectangle 7"/>
          <p:cNvSpPr>
            <a:spLocks noChangeArrowheads="1"/>
          </p:cNvSpPr>
          <p:nvPr/>
        </p:nvSpPr>
        <p:spPr bwMode="auto">
          <a:xfrm>
            <a:off x="755650" y="4508500"/>
            <a:ext cx="7848600" cy="946150"/>
          </a:xfrm>
          <a:prstGeom prst="rect">
            <a:avLst/>
          </a:prstGeom>
          <a:noFill/>
          <a:ln w="9525">
            <a:noFill/>
            <a:miter lim="800000"/>
            <a:headEnd/>
            <a:tailEnd/>
          </a:ln>
        </p:spPr>
        <p:txBody>
          <a:bodyPr>
            <a:spAutoFit/>
          </a:bodyPr>
          <a:lstStyle/>
          <a:p>
            <a:r>
              <a:rPr lang="en-US" altLang="zh-CN" sz="2800">
                <a:latin typeface="华文新魏" pitchFamily="2" charset="-122"/>
                <a:ea typeface="华文新魏" pitchFamily="2" charset="-122"/>
              </a:rPr>
              <a:t>3.</a:t>
            </a:r>
            <a:r>
              <a:rPr lang="zh-CN" altLang="en-US" sz="2800">
                <a:latin typeface="华文新魏" pitchFamily="2" charset="-122"/>
                <a:ea typeface="华文新魏" pitchFamily="2" charset="-122"/>
              </a:rPr>
              <a:t>进一步培养学生学习的兴趣，获得学习成功的愉悦体验。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blinds(horizontal)">
                                      <p:cBhvr>
                                        <p:cTn id="7" dur="500"/>
                                        <p:tgtEl>
                                          <p:spTgt spid="163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86"/>
                                        </p:tgtEl>
                                        <p:attrNameLst>
                                          <p:attrName>style.visibility</p:attrName>
                                        </p:attrNameLst>
                                      </p:cBhvr>
                                      <p:to>
                                        <p:strVal val="visible"/>
                                      </p:to>
                                    </p:set>
                                    <p:animEffect transition="in" filter="blinds(horizontal)">
                                      <p:cBhvr>
                                        <p:cTn id="12" dur="500"/>
                                        <p:tgtEl>
                                          <p:spTgt spid="1638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91"/>
                                        </p:tgtEl>
                                        <p:attrNameLst>
                                          <p:attrName>style.visibility</p:attrName>
                                        </p:attrNameLst>
                                      </p:cBhvr>
                                      <p:to>
                                        <p:strVal val="visible"/>
                                      </p:to>
                                    </p:set>
                                    <p:animEffect transition="in" filter="blinds(horizontal)">
                                      <p:cBhvr>
                                        <p:cTn id="17"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90" grpId="0"/>
      <p:bldP spid="1639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同侧圆角矩形 6"/>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情景导入</a:t>
            </a:r>
          </a:p>
        </p:txBody>
      </p:sp>
      <p:cxnSp>
        <p:nvCxnSpPr>
          <p:cNvPr id="9" name="直线连接符 21"/>
          <p:cNvCxnSpPr/>
          <p:nvPr/>
        </p:nvCxnSpPr>
        <p:spPr>
          <a:xfrm flipV="1">
            <a:off x="468313" y="1565275"/>
            <a:ext cx="2071687" cy="4763"/>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4100" name="Rectangle 4"/>
          <p:cNvSpPr>
            <a:spLocks noChangeArrowheads="1"/>
          </p:cNvSpPr>
          <p:nvPr/>
        </p:nvSpPr>
        <p:spPr bwMode="auto">
          <a:xfrm>
            <a:off x="1908175" y="1898650"/>
            <a:ext cx="5873750" cy="519113"/>
          </a:xfrm>
          <a:prstGeom prst="rect">
            <a:avLst/>
          </a:prstGeom>
          <a:noFill/>
          <a:ln w="9525">
            <a:noFill/>
            <a:miter lim="800000"/>
            <a:headEnd/>
            <a:tailEnd/>
          </a:ln>
        </p:spPr>
        <p:txBody>
          <a:bodyPr wrap="none">
            <a:spAutoFit/>
          </a:bodyPr>
          <a:lstStyle/>
          <a:p>
            <a:r>
              <a:rPr lang="zh-CN" altLang="en-US" sz="2800" b="1">
                <a:ea typeface="华文新魏" pitchFamily="2" charset="-122"/>
              </a:rPr>
              <a:t>在方格纸上找一找互相垂直的线段。</a:t>
            </a:r>
          </a:p>
        </p:txBody>
      </p:sp>
      <p:graphicFrame>
        <p:nvGraphicFramePr>
          <p:cNvPr id="18437" name="Group 5"/>
          <p:cNvGraphicFramePr>
            <a:graphicFrameLocks noGrp="1"/>
          </p:cNvGraphicFramePr>
          <p:nvPr/>
        </p:nvGraphicFramePr>
        <p:xfrm>
          <a:off x="1619250" y="3429000"/>
          <a:ext cx="5688013" cy="2946400"/>
        </p:xfrm>
        <a:graphic>
          <a:graphicData uri="http://schemas.openxmlformats.org/drawingml/2006/table">
            <a:tbl>
              <a:tblPr/>
              <a:tblGrid>
                <a:gridCol w="568325"/>
                <a:gridCol w="569913"/>
                <a:gridCol w="568325"/>
                <a:gridCol w="568325"/>
                <a:gridCol w="606425"/>
                <a:gridCol w="531812"/>
                <a:gridCol w="568325"/>
                <a:gridCol w="569913"/>
                <a:gridCol w="568325"/>
                <a:gridCol w="568325"/>
              </a:tblGrid>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a:noFill/>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84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a:grpSpLocks/>
          </p:cNvGrpSpPr>
          <p:nvPr/>
        </p:nvGrpSpPr>
        <p:grpSpPr bwMode="auto">
          <a:xfrm>
            <a:off x="468313" y="920750"/>
            <a:ext cx="2071687" cy="661988"/>
            <a:chOff x="571127" y="1769573"/>
            <a:chExt cx="2071702" cy="661806"/>
          </a:xfrm>
        </p:grpSpPr>
        <p:cxnSp>
          <p:nvCxnSpPr>
            <p:cNvPr id="2"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5123" name="Rectangle 6"/>
          <p:cNvSpPr>
            <a:spLocks noChangeArrowheads="1"/>
          </p:cNvSpPr>
          <p:nvPr/>
        </p:nvSpPr>
        <p:spPr bwMode="auto">
          <a:xfrm>
            <a:off x="1042988" y="1773238"/>
            <a:ext cx="7296150" cy="519112"/>
          </a:xfrm>
          <a:prstGeom prst="rect">
            <a:avLst/>
          </a:prstGeom>
          <a:noFill/>
          <a:ln w="9525">
            <a:noFill/>
            <a:miter lim="800000"/>
            <a:headEnd/>
            <a:tailEnd/>
          </a:ln>
        </p:spPr>
        <p:txBody>
          <a:bodyPr wrap="none">
            <a:spAutoFit/>
          </a:bodyPr>
          <a:lstStyle/>
          <a:p>
            <a:r>
              <a:rPr lang="zh-CN" altLang="en-US" sz="2800" b="1">
                <a:ea typeface="华文新魏" pitchFamily="2" charset="-122"/>
              </a:rPr>
              <a:t>想办法画两条互相垂直的直线，与同学交流。</a:t>
            </a:r>
          </a:p>
        </p:txBody>
      </p:sp>
      <p:sp>
        <p:nvSpPr>
          <p:cNvPr id="5124" name="Rectangle 7"/>
          <p:cNvSpPr>
            <a:spLocks noChangeArrowheads="1"/>
          </p:cNvSpPr>
          <p:nvPr/>
        </p:nvSpPr>
        <p:spPr bwMode="auto">
          <a:xfrm>
            <a:off x="3059113" y="2781300"/>
            <a:ext cx="2673350" cy="519113"/>
          </a:xfrm>
          <a:prstGeom prst="rect">
            <a:avLst/>
          </a:prstGeom>
          <a:noFill/>
          <a:ln w="9525">
            <a:noFill/>
            <a:miter lim="800000"/>
            <a:headEnd/>
            <a:tailEnd/>
          </a:ln>
        </p:spPr>
        <p:txBody>
          <a:bodyPr wrap="none">
            <a:spAutoFit/>
          </a:bodyPr>
          <a:lstStyle/>
          <a:p>
            <a:r>
              <a:rPr lang="zh-CN" altLang="en-US" sz="2800" b="1">
                <a:solidFill>
                  <a:srgbClr val="FF0000"/>
                </a:solidFill>
                <a:ea typeface="华文新魏" pitchFamily="2" charset="-122"/>
              </a:rPr>
              <a:t>在方格纸上画。</a:t>
            </a:r>
          </a:p>
        </p:txBody>
      </p:sp>
      <p:graphicFrame>
        <p:nvGraphicFramePr>
          <p:cNvPr id="19568" name="Group 112"/>
          <p:cNvGraphicFramePr>
            <a:graphicFrameLocks noGrp="1"/>
          </p:cNvGraphicFramePr>
          <p:nvPr/>
        </p:nvGraphicFramePr>
        <p:xfrm>
          <a:off x="1619250" y="3429000"/>
          <a:ext cx="5688013" cy="2946400"/>
        </p:xfrm>
        <a:graphic>
          <a:graphicData uri="http://schemas.openxmlformats.org/drawingml/2006/table">
            <a:tbl>
              <a:tblPr/>
              <a:tblGrid>
                <a:gridCol w="568325"/>
                <a:gridCol w="569913"/>
                <a:gridCol w="568325"/>
                <a:gridCol w="568325"/>
                <a:gridCol w="606425"/>
                <a:gridCol w="531812"/>
                <a:gridCol w="568325"/>
                <a:gridCol w="569913"/>
                <a:gridCol w="568325"/>
                <a:gridCol w="568325"/>
              </a:tblGrid>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a:noFill/>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a:noFill/>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horzOverflow="overflow">
                    <a:lnL w="12700" cap="flat" cmpd="sng" algn="ctr">
                      <a:solidFill>
                        <a:srgbClr val="0099FF"/>
                      </a:solidFill>
                      <a:prstDash val="solid"/>
                      <a:round/>
                      <a:headEnd type="none" w="med" len="med"/>
                      <a:tailEnd type="none" w="med" len="med"/>
                    </a:lnL>
                    <a:lnR>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a:noFill/>
                    </a:lnTlToBr>
                    <a:lnBlToTr>
                      <a:noFill/>
                    </a:lnBlToTr>
                    <a:noFill/>
                  </a:tcPr>
                </a:tc>
              </a:tr>
            </a:tbl>
          </a:graphicData>
        </a:graphic>
      </p:graphicFrame>
      <p:cxnSp>
        <p:nvCxnSpPr>
          <p:cNvPr id="19" name="直接连接符 18"/>
          <p:cNvCxnSpPr/>
          <p:nvPr/>
        </p:nvCxnSpPr>
        <p:spPr>
          <a:xfrm flipH="1">
            <a:off x="3897313" y="3633788"/>
            <a:ext cx="9525" cy="20066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20" name="直接连接符 19"/>
          <p:cNvCxnSpPr/>
          <p:nvPr/>
        </p:nvCxnSpPr>
        <p:spPr>
          <a:xfrm flipH="1">
            <a:off x="3897313" y="5649913"/>
            <a:ext cx="229552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7" name="同侧圆角矩形 6"/>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3000" b="1" noProof="1">
                <a:solidFill>
                  <a:srgbClr val="000000"/>
                </a:solidFill>
                <a:latin typeface="华文新魏" panose="02010800040101010101" pitchFamily="2" charset="-122"/>
                <a:ea typeface="华文新魏" panose="02010800040101010101" pitchFamily="2" charset="-122"/>
                <a:cs typeface="黑体" panose="02010609060101010101" pitchFamily="2" charset="-122"/>
              </a:rPr>
              <a:t>探索新知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95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10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6148" name="圆角矩形标注 15"/>
          <p:cNvSpPr>
            <a:spLocks noChangeArrowheads="1"/>
          </p:cNvSpPr>
          <p:nvPr/>
        </p:nvSpPr>
        <p:spPr bwMode="auto">
          <a:xfrm>
            <a:off x="2268538" y="1700213"/>
            <a:ext cx="5903912" cy="1152525"/>
          </a:xfrm>
          <a:prstGeom prst="wedgeRoundRectCallout">
            <a:avLst>
              <a:gd name="adj1" fmla="val -49167"/>
              <a:gd name="adj2" fmla="val -11019"/>
              <a:gd name="adj3" fmla="val 16667"/>
            </a:avLst>
          </a:prstGeom>
          <a:solidFill>
            <a:srgbClr val="FFCCFF"/>
          </a:solidFill>
          <a:ln w="12700">
            <a:solidFill>
              <a:srgbClr val="FF3399"/>
            </a:solidFill>
            <a:miter lim="800000"/>
            <a:headEnd/>
            <a:tailEnd/>
          </a:ln>
        </p:spPr>
        <p:txBody>
          <a:bodyPr anchor="ctr"/>
          <a:lstStyle/>
          <a:p>
            <a:r>
              <a:rPr lang="zh-CN" altLang="en-US" sz="3200" b="1">
                <a:latin typeface="华文楷体" pitchFamily="2" charset="-122"/>
                <a:ea typeface="华文新魏" pitchFamily="2" charset="-122"/>
              </a:rPr>
              <a:t>想办法画两条互相垂直的直线，与同学交流。</a:t>
            </a:r>
          </a:p>
        </p:txBody>
      </p:sp>
      <p:sp>
        <p:nvSpPr>
          <p:cNvPr id="17" name="Rectangle 13"/>
          <p:cNvSpPr>
            <a:spLocks noChangeArrowheads="1"/>
          </p:cNvSpPr>
          <p:nvPr/>
        </p:nvSpPr>
        <p:spPr bwMode="auto">
          <a:xfrm>
            <a:off x="539750" y="2781300"/>
            <a:ext cx="3241675" cy="579438"/>
          </a:xfrm>
          <a:prstGeom prst="rect">
            <a:avLst/>
          </a:prstGeom>
          <a:noFill/>
          <a:ln w="9525">
            <a:noFill/>
            <a:miter lim="800000"/>
            <a:headEnd/>
            <a:tailEnd/>
          </a:ln>
        </p:spPr>
        <p:txBody>
          <a:bodyPr>
            <a:spAutoFit/>
          </a:bodyPr>
          <a:lstStyle/>
          <a:p>
            <a:r>
              <a:rPr lang="zh-CN" altLang="en-US" sz="3200" b="1">
                <a:solidFill>
                  <a:srgbClr val="FF0000"/>
                </a:solidFill>
                <a:latin typeface="华文楷体" pitchFamily="2" charset="-122"/>
                <a:ea typeface="华文新魏" pitchFamily="2" charset="-122"/>
              </a:rPr>
              <a:t>用量角器画。</a:t>
            </a:r>
          </a:p>
        </p:txBody>
      </p:sp>
      <p:pic>
        <p:nvPicPr>
          <p:cNvPr id="13"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95513" y="3357563"/>
            <a:ext cx="4968875" cy="2516187"/>
          </a:xfrm>
          <a:prstGeom prst="rect">
            <a:avLst/>
          </a:prstGeom>
          <a:noFill/>
          <a:ln w="9525">
            <a:noFill/>
            <a:miter lim="800000"/>
            <a:headEnd/>
            <a:tailEnd/>
          </a:ln>
        </p:spPr>
      </p:pic>
      <p:cxnSp>
        <p:nvCxnSpPr>
          <p:cNvPr id="14" name="直接连接符 13"/>
          <p:cNvCxnSpPr/>
          <p:nvPr/>
        </p:nvCxnSpPr>
        <p:spPr>
          <a:xfrm>
            <a:off x="4643438" y="3213100"/>
            <a:ext cx="9525" cy="2519363"/>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5" name="直接连接符 14"/>
          <p:cNvCxnSpPr/>
          <p:nvPr/>
        </p:nvCxnSpPr>
        <p:spPr>
          <a:xfrm flipH="1">
            <a:off x="4652963" y="5732463"/>
            <a:ext cx="229552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1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1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7172" name="圆角矩形标注 15"/>
          <p:cNvSpPr>
            <a:spLocks noChangeArrowheads="1"/>
          </p:cNvSpPr>
          <p:nvPr/>
        </p:nvSpPr>
        <p:spPr bwMode="auto">
          <a:xfrm>
            <a:off x="1187450" y="1700213"/>
            <a:ext cx="6913563" cy="1152525"/>
          </a:xfrm>
          <a:prstGeom prst="wedgeRoundRectCallout">
            <a:avLst>
              <a:gd name="adj1" fmla="val -46856"/>
              <a:gd name="adj2" fmla="val -9917"/>
              <a:gd name="adj3" fmla="val 16667"/>
            </a:avLst>
          </a:prstGeom>
          <a:solidFill>
            <a:srgbClr val="FFCCFF"/>
          </a:solidFill>
          <a:ln w="12700">
            <a:solidFill>
              <a:srgbClr val="FF3399"/>
            </a:solidFill>
            <a:miter lim="800000"/>
            <a:headEnd/>
            <a:tailEnd/>
          </a:ln>
        </p:spPr>
        <p:txBody>
          <a:bodyPr anchor="ctr"/>
          <a:lstStyle/>
          <a:p>
            <a:r>
              <a:rPr lang="zh-CN" altLang="en-US" sz="3200" b="1">
                <a:latin typeface="华文楷体" pitchFamily="2" charset="-122"/>
                <a:ea typeface="华文新魏" pitchFamily="2" charset="-122"/>
              </a:rPr>
              <a:t>想办法画两条互相垂直的直线，与同学交流。</a:t>
            </a:r>
          </a:p>
        </p:txBody>
      </p:sp>
      <p:sp>
        <p:nvSpPr>
          <p:cNvPr id="18" name="Rectangle 13"/>
          <p:cNvSpPr>
            <a:spLocks noChangeArrowheads="1"/>
          </p:cNvSpPr>
          <p:nvPr/>
        </p:nvSpPr>
        <p:spPr bwMode="auto">
          <a:xfrm>
            <a:off x="5508625" y="3644900"/>
            <a:ext cx="2757488" cy="579438"/>
          </a:xfrm>
          <a:prstGeom prst="rect">
            <a:avLst/>
          </a:prstGeom>
          <a:noFill/>
          <a:ln w="9525">
            <a:noFill/>
            <a:miter lim="800000"/>
            <a:headEnd/>
            <a:tailEnd/>
          </a:ln>
        </p:spPr>
        <p:txBody>
          <a:bodyPr>
            <a:spAutoFit/>
          </a:bodyPr>
          <a:lstStyle/>
          <a:p>
            <a:r>
              <a:rPr lang="zh-CN" altLang="en-US" sz="3200" b="1">
                <a:solidFill>
                  <a:srgbClr val="FF0000"/>
                </a:solidFill>
                <a:latin typeface="华文楷体" pitchFamily="2" charset="-122"/>
                <a:ea typeface="华文新魏" pitchFamily="2" charset="-122"/>
              </a:rPr>
              <a:t>用三角尺画。</a:t>
            </a:r>
          </a:p>
        </p:txBody>
      </p:sp>
      <p:pic>
        <p:nvPicPr>
          <p:cNvPr id="19" name="Picture 9"/>
          <p:cNvPicPr>
            <a:picLocks noChangeAspect="1" noChangeArrowheads="1"/>
          </p:cNvPicPr>
          <p:nvPr/>
        </p:nvPicPr>
        <p:blipFill>
          <a:blip r:embed="rId2"/>
          <a:srcRect/>
          <a:stretch>
            <a:fillRect/>
          </a:stretch>
        </p:blipFill>
        <p:spPr bwMode="auto">
          <a:xfrm>
            <a:off x="3132138" y="3429000"/>
            <a:ext cx="1503362" cy="2376488"/>
          </a:xfrm>
          <a:prstGeom prst="rect">
            <a:avLst/>
          </a:prstGeom>
          <a:noFill/>
          <a:ln w="9525">
            <a:noFill/>
            <a:miter lim="800000"/>
            <a:headEnd/>
            <a:tailEnd/>
          </a:ln>
        </p:spPr>
      </p:pic>
      <p:cxnSp>
        <p:nvCxnSpPr>
          <p:cNvPr id="20" name="直接连接符 19"/>
          <p:cNvCxnSpPr/>
          <p:nvPr/>
        </p:nvCxnSpPr>
        <p:spPr>
          <a:xfrm>
            <a:off x="3132138" y="3603625"/>
            <a:ext cx="1587" cy="2201863"/>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21" name="直接连接符 20"/>
          <p:cNvCxnSpPr/>
          <p:nvPr/>
        </p:nvCxnSpPr>
        <p:spPr>
          <a:xfrm flipH="1">
            <a:off x="3132138" y="5805488"/>
            <a:ext cx="1395412" cy="158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0-#ppt_w/2"/>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1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1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8196" name="圆角矩形标注 15"/>
          <p:cNvSpPr>
            <a:spLocks noChangeArrowheads="1"/>
          </p:cNvSpPr>
          <p:nvPr/>
        </p:nvSpPr>
        <p:spPr bwMode="auto">
          <a:xfrm>
            <a:off x="1331913" y="1700213"/>
            <a:ext cx="6264275" cy="1152525"/>
          </a:xfrm>
          <a:prstGeom prst="wedgeRoundRectCallout">
            <a:avLst>
              <a:gd name="adj1" fmla="val -48454"/>
              <a:gd name="adj2" fmla="val -8676"/>
              <a:gd name="adj3" fmla="val 16667"/>
            </a:avLst>
          </a:prstGeom>
          <a:solidFill>
            <a:srgbClr val="FFCCFF"/>
          </a:solidFill>
          <a:ln w="12700">
            <a:solidFill>
              <a:srgbClr val="FF3399"/>
            </a:solidFill>
            <a:miter lim="800000"/>
            <a:headEnd/>
            <a:tailEnd/>
          </a:ln>
        </p:spPr>
        <p:txBody>
          <a:bodyPr anchor="ctr"/>
          <a:lstStyle/>
          <a:p>
            <a:r>
              <a:rPr lang="zh-CN" altLang="en-US" sz="2800" b="1">
                <a:latin typeface="华文新魏" pitchFamily="2" charset="-122"/>
                <a:ea typeface="华文新魏" pitchFamily="2" charset="-122"/>
              </a:rPr>
              <a:t>想办法画两条互相垂直的直线，与同学交流。</a:t>
            </a:r>
          </a:p>
        </p:txBody>
      </p:sp>
      <p:sp>
        <p:nvSpPr>
          <p:cNvPr id="13" name="Rectangle 13"/>
          <p:cNvSpPr>
            <a:spLocks noChangeArrowheads="1"/>
          </p:cNvSpPr>
          <p:nvPr/>
        </p:nvSpPr>
        <p:spPr bwMode="auto">
          <a:xfrm>
            <a:off x="3419475" y="3141663"/>
            <a:ext cx="3600450" cy="519112"/>
          </a:xfrm>
          <a:prstGeom prst="rect">
            <a:avLst/>
          </a:prstGeom>
          <a:noFill/>
          <a:ln w="9525">
            <a:noFill/>
            <a:miter lim="800000"/>
            <a:headEnd/>
            <a:tailEnd/>
          </a:ln>
        </p:spPr>
        <p:txBody>
          <a:bodyPr>
            <a:spAutoFit/>
          </a:bodyPr>
          <a:lstStyle/>
          <a:p>
            <a:r>
              <a:rPr lang="zh-CN" altLang="en-US" sz="2800" b="1">
                <a:solidFill>
                  <a:srgbClr val="FF0000"/>
                </a:solidFill>
                <a:latin typeface="华文新魏" pitchFamily="2" charset="-122"/>
                <a:ea typeface="华文新魏" pitchFamily="2" charset="-122"/>
              </a:rPr>
              <a:t>用两把直尺画。</a:t>
            </a:r>
          </a:p>
        </p:txBody>
      </p:sp>
      <p:pic>
        <p:nvPicPr>
          <p:cNvPr id="17" name="Picture 5"/>
          <p:cNvPicPr>
            <a:picLocks noChangeAspect="1" noChangeArrowheads="1"/>
          </p:cNvPicPr>
          <p:nvPr/>
        </p:nvPicPr>
        <p:blipFill>
          <a:blip r:embed="rId2"/>
          <a:srcRect/>
          <a:stretch>
            <a:fillRect/>
          </a:stretch>
        </p:blipFill>
        <p:spPr bwMode="auto">
          <a:xfrm>
            <a:off x="1735138" y="5013325"/>
            <a:ext cx="2808287" cy="2097088"/>
          </a:xfrm>
          <a:prstGeom prst="rect">
            <a:avLst/>
          </a:prstGeom>
          <a:noFill/>
          <a:ln w="9525">
            <a:noFill/>
            <a:miter lim="800000"/>
            <a:headEnd/>
            <a:tailEnd/>
          </a:ln>
        </p:spPr>
      </p:pic>
      <p:pic>
        <p:nvPicPr>
          <p:cNvPr id="22" name="Picture 5"/>
          <p:cNvPicPr>
            <a:picLocks noChangeAspect="1" noChangeArrowheads="1"/>
          </p:cNvPicPr>
          <p:nvPr/>
        </p:nvPicPr>
        <p:blipFill>
          <a:blip r:embed="rId3"/>
          <a:srcRect/>
          <a:stretch>
            <a:fillRect/>
          </a:stretch>
        </p:blipFill>
        <p:spPr bwMode="auto">
          <a:xfrm>
            <a:off x="900113" y="3068638"/>
            <a:ext cx="2117725" cy="2665412"/>
          </a:xfrm>
          <a:prstGeom prst="rect">
            <a:avLst/>
          </a:prstGeom>
          <a:noFill/>
          <a:ln w="9525">
            <a:noFill/>
            <a:miter lim="800000"/>
            <a:headEnd/>
            <a:tailEnd/>
          </a:ln>
        </p:spPr>
      </p:pic>
      <p:cxnSp>
        <p:nvCxnSpPr>
          <p:cNvPr id="14" name="直接连接符 13"/>
          <p:cNvCxnSpPr>
            <a:cxnSpLocks noChangeShapeType="1"/>
          </p:cNvCxnSpPr>
          <p:nvPr/>
        </p:nvCxnSpPr>
        <p:spPr bwMode="auto">
          <a:xfrm>
            <a:off x="2339975" y="3141663"/>
            <a:ext cx="0" cy="2520950"/>
          </a:xfrm>
          <a:prstGeom prst="line">
            <a:avLst/>
          </a:prstGeom>
          <a:noFill/>
          <a:ln w="38100">
            <a:solidFill>
              <a:schemeClr val="hlink"/>
            </a:solidFill>
            <a:round/>
            <a:headEnd/>
            <a:tailEnd/>
          </a:ln>
          <a:effectLst>
            <a:outerShdw dist="23000" dir="5400000" rotWithShape="0">
              <a:srgbClr val="000000">
                <a:alpha val="34998"/>
              </a:srgbClr>
            </a:outerShdw>
          </a:effectLst>
        </p:spPr>
      </p:cxnSp>
      <p:cxnSp>
        <p:nvCxnSpPr>
          <p:cNvPr id="15" name="直接连接符 14"/>
          <p:cNvCxnSpPr>
            <a:cxnSpLocks noChangeShapeType="1"/>
          </p:cNvCxnSpPr>
          <p:nvPr/>
        </p:nvCxnSpPr>
        <p:spPr bwMode="auto">
          <a:xfrm flipH="1">
            <a:off x="2339975" y="5661025"/>
            <a:ext cx="2160588" cy="0"/>
          </a:xfrm>
          <a:prstGeom prst="line">
            <a:avLst/>
          </a:prstGeom>
          <a:noFill/>
          <a:ln w="38100">
            <a:solidFill>
              <a:schemeClr val="hlink"/>
            </a:solidFill>
            <a:round/>
            <a:headEnd/>
            <a:tailEnd/>
          </a:ln>
          <a:effectLst>
            <a:outerShdw dist="23000" dir="5400000" rotWithShape="0">
              <a:srgbClr val="000000">
                <a:alpha val="34998"/>
              </a:srgbClr>
            </a:outerShdw>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22"/>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1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10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9220" name="矩形 6"/>
          <p:cNvSpPr>
            <a:spLocks noChangeArrowheads="1"/>
          </p:cNvSpPr>
          <p:nvPr/>
        </p:nvSpPr>
        <p:spPr bwMode="auto">
          <a:xfrm>
            <a:off x="971550" y="1844675"/>
            <a:ext cx="7777163" cy="946150"/>
          </a:xfrm>
          <a:prstGeom prst="rect">
            <a:avLst/>
          </a:prstGeom>
          <a:noFill/>
          <a:ln w="9525">
            <a:noFill/>
            <a:miter lim="800000"/>
            <a:headEnd/>
            <a:tailEnd/>
          </a:ln>
        </p:spPr>
        <p:txBody>
          <a:bodyPr>
            <a:spAutoFit/>
          </a:bodyPr>
          <a:lstStyle/>
          <a:p>
            <a:r>
              <a:rPr lang="zh-CN" altLang="en-US" sz="2800" b="1">
                <a:latin typeface="华文新魏" pitchFamily="2" charset="-122"/>
                <a:ea typeface="华文新魏" pitchFamily="2" charset="-122"/>
              </a:rPr>
              <a:t>过直线上一点画这条直线的垂线该怎样画？先照样子画一画，再说说自己是怎样画的。</a:t>
            </a:r>
          </a:p>
        </p:txBody>
      </p:sp>
      <p:pic>
        <p:nvPicPr>
          <p:cNvPr id="12" name="Picture 9"/>
          <p:cNvPicPr>
            <a:picLocks noChangeAspect="1" noChangeArrowheads="1"/>
          </p:cNvPicPr>
          <p:nvPr/>
        </p:nvPicPr>
        <p:blipFill>
          <a:blip r:embed="rId2"/>
          <a:srcRect/>
          <a:stretch>
            <a:fillRect/>
          </a:stretch>
        </p:blipFill>
        <p:spPr bwMode="auto">
          <a:xfrm>
            <a:off x="2555875" y="3149600"/>
            <a:ext cx="1514475" cy="2439988"/>
          </a:xfrm>
          <a:prstGeom prst="rect">
            <a:avLst/>
          </a:prstGeom>
          <a:noFill/>
          <a:ln w="9525">
            <a:noFill/>
            <a:miter lim="800000"/>
            <a:headEnd/>
            <a:tailEnd/>
          </a:ln>
        </p:spPr>
      </p:pic>
      <p:sp>
        <p:nvSpPr>
          <p:cNvPr id="13" name="Line 4"/>
          <p:cNvSpPr>
            <a:spLocks noChangeShapeType="1"/>
          </p:cNvSpPr>
          <p:nvPr/>
        </p:nvSpPr>
        <p:spPr bwMode="auto">
          <a:xfrm>
            <a:off x="1116013" y="5589588"/>
            <a:ext cx="5256212" cy="0"/>
          </a:xfrm>
          <a:prstGeom prst="line">
            <a:avLst/>
          </a:prstGeom>
          <a:noFill/>
          <a:ln w="38100">
            <a:solidFill>
              <a:srgbClr val="FF0000"/>
            </a:solidFill>
            <a:round/>
            <a:headEnd/>
            <a:tailEnd/>
          </a:ln>
        </p:spPr>
        <p:txBody>
          <a:bodyPr lIns="90000" tIns="46800" rIns="90000" bIns="46800" anchor="ctr"/>
          <a:lstStyle/>
          <a:p>
            <a:endParaRPr lang="zh-CN" altLang="en-US"/>
          </a:p>
        </p:txBody>
      </p:sp>
      <p:sp>
        <p:nvSpPr>
          <p:cNvPr id="15" name="Line 15"/>
          <p:cNvSpPr>
            <a:spLocks noChangeShapeType="1"/>
          </p:cNvSpPr>
          <p:nvPr/>
        </p:nvSpPr>
        <p:spPr bwMode="auto">
          <a:xfrm flipH="1">
            <a:off x="4067175" y="3068638"/>
            <a:ext cx="0" cy="2520950"/>
          </a:xfrm>
          <a:prstGeom prst="line">
            <a:avLst/>
          </a:prstGeom>
          <a:noFill/>
          <a:ln w="38100">
            <a:solidFill>
              <a:srgbClr val="FF0000"/>
            </a:solidFill>
            <a:round/>
            <a:headEnd/>
            <a:tailEnd/>
          </a:ln>
        </p:spPr>
        <p:txBody>
          <a:bodyPr lIns="90000" tIns="46800" rIns="90000" bIns="46800" anchor="ctr"/>
          <a:lstStyle/>
          <a:p>
            <a:endParaRPr lang="zh-CN" altLang="en-US"/>
          </a:p>
        </p:txBody>
      </p:sp>
      <p:pic>
        <p:nvPicPr>
          <p:cNvPr id="16" name="Picture 5"/>
          <p:cNvPicPr>
            <a:picLocks noChangeAspect="1" noChangeArrowheads="1"/>
          </p:cNvPicPr>
          <p:nvPr/>
        </p:nvPicPr>
        <p:blipFill>
          <a:blip r:embed="rId3"/>
          <a:srcRect/>
          <a:stretch>
            <a:fillRect/>
          </a:stretch>
        </p:blipFill>
        <p:spPr bwMode="auto">
          <a:xfrm>
            <a:off x="2124075" y="4868863"/>
            <a:ext cx="3097213" cy="2312987"/>
          </a:xfrm>
          <a:prstGeom prst="rect">
            <a:avLst/>
          </a:prstGeom>
          <a:noFill/>
          <a:ln w="9525">
            <a:noFill/>
            <a:miter lim="800000"/>
            <a:headEnd/>
            <a:tailEnd/>
          </a:ln>
        </p:spPr>
      </p:pic>
      <p:sp>
        <p:nvSpPr>
          <p:cNvPr id="14" name="半闭框 13"/>
          <p:cNvSpPr/>
          <p:nvPr/>
        </p:nvSpPr>
        <p:spPr>
          <a:xfrm>
            <a:off x="3825875" y="5327650"/>
            <a:ext cx="215900" cy="217488"/>
          </a:xfrm>
          <a:prstGeom prst="halfFrame">
            <a:avLst>
              <a:gd name="adj1" fmla="val 0"/>
              <a:gd name="adj2" fmla="val 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par>
                                <p:cTn id="12" presetID="2" presetClass="entr" presetSubtype="8"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2000" fill="hold"/>
                                        <p:tgtEl>
                                          <p:spTgt spid="12"/>
                                        </p:tgtEl>
                                        <p:attrNameLst>
                                          <p:attrName>ppt_x</p:attrName>
                                        </p:attrNameLst>
                                      </p:cBhvr>
                                      <p:tavLst>
                                        <p:tav tm="0">
                                          <p:val>
                                            <p:strVal val="0-#ppt_w/2"/>
                                          </p:val>
                                        </p:tav>
                                        <p:tav tm="100000">
                                          <p:val>
                                            <p:strVal val="#ppt_x"/>
                                          </p:val>
                                        </p:tav>
                                      </p:tavLst>
                                    </p:anim>
                                    <p:anim calcmode="lin" valueType="num">
                                      <p:cBhvr>
                                        <p:cTn id="15" dur="2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10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xit" presetSubtype="16" fill="hold" nodeType="clickEffect">
                                  <p:stCondLst>
                                    <p:cond delay="0"/>
                                  </p:stCondLst>
                                  <p:childTnLst>
                                    <p:anim calcmode="lin" valueType="num">
                                      <p:cBhvr>
                                        <p:cTn id="24" dur="500"/>
                                        <p:tgtEl>
                                          <p:spTgt spid="12"/>
                                        </p:tgtEl>
                                        <p:attrNameLst>
                                          <p:attrName>ppt_w</p:attrName>
                                        </p:attrNameLst>
                                      </p:cBhvr>
                                      <p:tavLst>
                                        <p:tav tm="0">
                                          <p:val>
                                            <p:strVal val="ppt_w"/>
                                          </p:val>
                                        </p:tav>
                                        <p:tav tm="100000">
                                          <p:val>
                                            <p:fltVal val="0"/>
                                          </p:val>
                                        </p:tav>
                                      </p:tavLst>
                                    </p:anim>
                                    <p:anim calcmode="lin" valueType="num">
                                      <p:cBhvr>
                                        <p:cTn id="25" dur="500"/>
                                        <p:tgtEl>
                                          <p:spTgt spid="12"/>
                                        </p:tgtEl>
                                        <p:attrNameLst>
                                          <p:attrName>ppt_h</p:attrName>
                                        </p:attrNameLst>
                                      </p:cBhvr>
                                      <p:tavLst>
                                        <p:tav tm="0">
                                          <p:val>
                                            <p:strVal val="ppt_h"/>
                                          </p:val>
                                        </p:tav>
                                        <p:tav tm="100000">
                                          <p:val>
                                            <p:fltVal val="0"/>
                                          </p:val>
                                        </p:tav>
                                      </p:tavLst>
                                    </p:anim>
                                    <p:animEffect transition="out" filter="fad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par>
                                <p:cTn id="28" presetID="53" presetClass="exit" presetSubtype="16" fill="hold" nodeType="withEffect">
                                  <p:stCondLst>
                                    <p:cond delay="0"/>
                                  </p:stCondLst>
                                  <p:childTnLst>
                                    <p:anim calcmode="lin" valueType="num">
                                      <p:cBhvr>
                                        <p:cTn id="29" dur="500"/>
                                        <p:tgtEl>
                                          <p:spTgt spid="16"/>
                                        </p:tgtEl>
                                        <p:attrNameLst>
                                          <p:attrName>ppt_w</p:attrName>
                                        </p:attrNameLst>
                                      </p:cBhvr>
                                      <p:tavLst>
                                        <p:tav tm="0">
                                          <p:val>
                                            <p:strVal val="ppt_w"/>
                                          </p:val>
                                        </p:tav>
                                        <p:tav tm="100000">
                                          <p:val>
                                            <p:fltVal val="0"/>
                                          </p:val>
                                        </p:tav>
                                      </p:tavLst>
                                    </p:anim>
                                    <p:anim calcmode="lin" valueType="num">
                                      <p:cBhvr>
                                        <p:cTn id="30" dur="500"/>
                                        <p:tgtEl>
                                          <p:spTgt spid="16"/>
                                        </p:tgtEl>
                                        <p:attrNameLst>
                                          <p:attrName>ppt_h</p:attrName>
                                        </p:attrNameLst>
                                      </p:cBhvr>
                                      <p:tavLst>
                                        <p:tav tm="0">
                                          <p:val>
                                            <p:strVal val="ppt_h"/>
                                          </p:val>
                                        </p:tav>
                                        <p:tav tm="100000">
                                          <p:val>
                                            <p:fltVal val="0"/>
                                          </p:val>
                                        </p:tav>
                                      </p:tavLst>
                                    </p:anim>
                                    <p:animEffect transition="out" filter="fade">
                                      <p:cBhvr>
                                        <p:cTn id="31" dur="500"/>
                                        <p:tgtEl>
                                          <p:spTgt spid="16"/>
                                        </p:tgtEl>
                                      </p:cBhvr>
                                    </p:animEffect>
                                    <p:set>
                                      <p:cBhvr>
                                        <p:cTn id="32" dur="1" fill="hold">
                                          <p:stCondLst>
                                            <p:cond delay="499"/>
                                          </p:stCondLst>
                                        </p:cTn>
                                        <p:tgtEl>
                                          <p:spTgt spid="1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10244" name="圆角矩形标注 17"/>
          <p:cNvSpPr>
            <a:spLocks noChangeArrowheads="1"/>
          </p:cNvSpPr>
          <p:nvPr/>
        </p:nvSpPr>
        <p:spPr bwMode="auto">
          <a:xfrm>
            <a:off x="1403350" y="1700213"/>
            <a:ext cx="6948488" cy="1225550"/>
          </a:xfrm>
          <a:prstGeom prst="wedgeRoundRectCallout">
            <a:avLst>
              <a:gd name="adj1" fmla="val -49977"/>
              <a:gd name="adj2" fmla="val -4403"/>
              <a:gd name="adj3" fmla="val 16667"/>
            </a:avLst>
          </a:prstGeom>
          <a:solidFill>
            <a:srgbClr val="E6E0EC"/>
          </a:solidFill>
          <a:ln w="12700">
            <a:solidFill>
              <a:srgbClr val="604A7B"/>
            </a:solidFill>
            <a:miter lim="800000"/>
            <a:headEnd/>
            <a:tailEnd/>
          </a:ln>
        </p:spPr>
        <p:txBody>
          <a:bodyPr anchor="ctr"/>
          <a:lstStyle/>
          <a:p>
            <a:r>
              <a:rPr lang="zh-CN" altLang="en-US" sz="2800" b="1">
                <a:latin typeface="华文新魏" pitchFamily="2" charset="-122"/>
                <a:ea typeface="华文新魏" pitchFamily="2" charset="-122"/>
              </a:rPr>
              <a:t>过直线外一点画这条直线的垂线又该怎样画？先说一说，再试着画一画。</a:t>
            </a:r>
          </a:p>
        </p:txBody>
      </p:sp>
      <p:pic>
        <p:nvPicPr>
          <p:cNvPr id="19" name="Picture 9"/>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2484438" y="3040063"/>
            <a:ext cx="1589087" cy="2549525"/>
          </a:xfrm>
          <a:prstGeom prst="rect">
            <a:avLst/>
          </a:prstGeom>
          <a:noFill/>
          <a:ln w="9525">
            <a:noFill/>
            <a:miter lim="800000"/>
            <a:headEnd/>
            <a:tailEnd/>
          </a:ln>
        </p:spPr>
      </p:pic>
      <p:sp>
        <p:nvSpPr>
          <p:cNvPr id="20" name="Line 10"/>
          <p:cNvSpPr>
            <a:spLocks noChangeShapeType="1"/>
          </p:cNvSpPr>
          <p:nvPr/>
        </p:nvSpPr>
        <p:spPr bwMode="auto">
          <a:xfrm>
            <a:off x="1979613" y="5589588"/>
            <a:ext cx="3313112" cy="0"/>
          </a:xfrm>
          <a:prstGeom prst="line">
            <a:avLst/>
          </a:prstGeom>
          <a:noFill/>
          <a:ln w="38100">
            <a:solidFill>
              <a:srgbClr val="FF0000"/>
            </a:solidFill>
            <a:round/>
            <a:headEnd/>
            <a:tailEnd/>
          </a:ln>
        </p:spPr>
        <p:txBody>
          <a:bodyPr lIns="90000" tIns="46800" rIns="90000" bIns="46800" anchor="ctr"/>
          <a:lstStyle/>
          <a:p>
            <a:endParaRPr lang="zh-CN" altLang="en-US"/>
          </a:p>
        </p:txBody>
      </p:sp>
      <p:pic>
        <p:nvPicPr>
          <p:cNvPr id="24" name="Picture 5"/>
          <p:cNvPicPr>
            <a:picLocks noChangeAspect="1" noChangeArrowheads="1"/>
          </p:cNvPicPr>
          <p:nvPr/>
        </p:nvPicPr>
        <p:blipFill>
          <a:blip r:embed="rId3"/>
          <a:srcRect/>
          <a:stretch>
            <a:fillRect/>
          </a:stretch>
        </p:blipFill>
        <p:spPr bwMode="auto">
          <a:xfrm>
            <a:off x="2051050" y="4811713"/>
            <a:ext cx="3313113" cy="2473325"/>
          </a:xfrm>
          <a:prstGeom prst="rect">
            <a:avLst/>
          </a:prstGeom>
          <a:noFill/>
          <a:ln w="9525">
            <a:noFill/>
            <a:miter lim="800000"/>
            <a:headEnd/>
            <a:tailEnd/>
          </a:ln>
        </p:spPr>
      </p:pic>
      <p:sp>
        <p:nvSpPr>
          <p:cNvPr id="21" name="Line 11"/>
          <p:cNvSpPr>
            <a:spLocks noChangeShapeType="1"/>
          </p:cNvSpPr>
          <p:nvPr/>
        </p:nvSpPr>
        <p:spPr bwMode="auto">
          <a:xfrm flipH="1">
            <a:off x="4067175" y="3644900"/>
            <a:ext cx="1588" cy="73025"/>
          </a:xfrm>
          <a:prstGeom prst="line">
            <a:avLst/>
          </a:prstGeom>
          <a:noFill/>
          <a:ln w="76200">
            <a:solidFill>
              <a:srgbClr val="0000FF"/>
            </a:solidFill>
            <a:round/>
            <a:headEnd/>
            <a:tailEnd/>
          </a:ln>
        </p:spPr>
        <p:txBody>
          <a:bodyPr lIns="90000" tIns="46800" rIns="90000" bIns="46800" anchor="ctr"/>
          <a:lstStyle/>
          <a:p>
            <a:endParaRPr lang="zh-CN" altLang="en-US"/>
          </a:p>
        </p:txBody>
      </p:sp>
      <p:sp>
        <p:nvSpPr>
          <p:cNvPr id="22" name="Line 14"/>
          <p:cNvSpPr>
            <a:spLocks noChangeShapeType="1"/>
          </p:cNvSpPr>
          <p:nvPr/>
        </p:nvSpPr>
        <p:spPr bwMode="auto">
          <a:xfrm>
            <a:off x="4067175" y="3070225"/>
            <a:ext cx="0" cy="2519363"/>
          </a:xfrm>
          <a:prstGeom prst="line">
            <a:avLst/>
          </a:prstGeom>
          <a:noFill/>
          <a:ln w="38100">
            <a:solidFill>
              <a:srgbClr val="FF0000"/>
            </a:solidFill>
            <a:round/>
            <a:headEnd/>
            <a:tailEnd/>
          </a:ln>
        </p:spPr>
        <p:txBody>
          <a:bodyPr lIns="90000" tIns="46800" rIns="90000" bIns="46800" anchor="ctr"/>
          <a:lstStyle/>
          <a:p>
            <a:endParaRPr lang="zh-CN" altLang="en-US"/>
          </a:p>
        </p:txBody>
      </p:sp>
      <p:sp>
        <p:nvSpPr>
          <p:cNvPr id="14" name="半闭框 13"/>
          <p:cNvSpPr/>
          <p:nvPr/>
        </p:nvSpPr>
        <p:spPr>
          <a:xfrm>
            <a:off x="3825875" y="5327650"/>
            <a:ext cx="215900" cy="217488"/>
          </a:xfrm>
          <a:prstGeom prst="halfFrame">
            <a:avLst>
              <a:gd name="adj1" fmla="val 0"/>
              <a:gd name="adj2" fmla="val 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2" presetClass="entr" presetSubtype="8"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2000" fill="hold"/>
                                        <p:tgtEl>
                                          <p:spTgt spid="19"/>
                                        </p:tgtEl>
                                        <p:attrNameLst>
                                          <p:attrName>ppt_x</p:attrName>
                                        </p:attrNameLst>
                                      </p:cBhvr>
                                      <p:tavLst>
                                        <p:tav tm="0">
                                          <p:val>
                                            <p:strVal val="0-#ppt_w/2"/>
                                          </p:val>
                                        </p:tav>
                                        <p:tav tm="100000">
                                          <p:val>
                                            <p:strVal val="#ppt_x"/>
                                          </p:val>
                                        </p:tav>
                                      </p:tavLst>
                                    </p:anim>
                                    <p:anim calcmode="lin" valueType="num">
                                      <p:cBhvr>
                                        <p:cTn id="18" dur="2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up)">
                                      <p:cBhvr>
                                        <p:cTn id="23" dur="10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24"/>
                                        </p:tgtEl>
                                      </p:cBhvr>
                                    </p:animEffect>
                                    <p:set>
                                      <p:cBhvr>
                                        <p:cTn id="35"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418</Words>
  <PresentationFormat>全屏显示(4:3)</PresentationFormat>
  <Paragraphs>50</Paragraphs>
  <Slides>15</Slides>
  <Notes>3</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1</cp:revision>
  <dcterms:created xsi:type="dcterms:W3CDTF">2016-10-24T06:36:41Z</dcterms:created>
  <dcterms:modified xsi:type="dcterms:W3CDTF">2016-10-24T06:37:02Z</dcterms:modified>
</cp:coreProperties>
</file>