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7FD70-B9D0-410A-8B79-2CE429F84805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19342-846E-41A2-A9D4-635673E813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EB0076D-CBD8-4BD8-99BC-3FD78361267A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B62BA72-3DCC-48EA-A086-255E798C0C32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11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A33A585-E272-4B94-B1CF-B747418233BB}" type="slidenum">
              <a:rPr lang="en-US" altLang="zh-CN" sz="1200">
                <a:ea typeface="宋体" pitchFamily="2" charset="-122"/>
              </a:rPr>
              <a:pPr algn="r"/>
              <a:t>12</a:t>
            </a:fld>
            <a:endParaRPr lang="en-US" altLang="zh-CN" sz="1200">
              <a:ea typeface="宋体" pitchFamily="2" charset="-122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61545EB-C50A-4C93-B987-DDB16DA8A17C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786088-A53E-48A2-9D95-D19AB2E26208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4C6C6B-362C-482A-B57C-E9E517329019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711532-28EA-4C93-BC34-73B8ADD7934B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345295E-75CD-4158-8BB7-6DA822E21D30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5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1414E8-702C-4D35-83B3-47CBCC7ED71E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6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35582E-77FA-40DF-BF2E-43E4C90FA8DC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7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E15FEED-3773-40D7-8F01-D7982D47E026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8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C7BE9CA-EF02-4D05-8BE7-2A622E680999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9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1DB93A-157F-40EB-8D01-36DFAAB6C7A3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10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垂线和平行线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324167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0913" y="1628775"/>
            <a:ext cx="5402262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  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角的度量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119188" y="407670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1. 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把量角器放在角的上面；使量角器的中心和角的顶点重合；</a:t>
            </a:r>
          </a:p>
        </p:txBody>
      </p:sp>
      <p:sp>
        <p:nvSpPr>
          <p:cNvPr id="11269" name="矩形 6"/>
          <p:cNvSpPr>
            <a:spLocks noChangeArrowheads="1"/>
          </p:cNvSpPr>
          <p:nvPr/>
        </p:nvSpPr>
        <p:spPr bwMode="auto">
          <a:xfrm>
            <a:off x="1079500" y="1412875"/>
            <a:ext cx="806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量角器可以度量角的大小。你能看出下面的角是多少度吗？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33338"/>
            <a:ext cx="6264275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68130">
            <a:off x="1535907" y="-735806"/>
            <a:ext cx="4700587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68130">
            <a:off x="1032669" y="-627856"/>
            <a:ext cx="4700587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直接连接符 23"/>
          <p:cNvCxnSpPr/>
          <p:nvPr/>
        </p:nvCxnSpPr>
        <p:spPr>
          <a:xfrm>
            <a:off x="3927475" y="3849688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914775" y="1833563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弧形 27"/>
          <p:cNvSpPr/>
          <p:nvPr/>
        </p:nvSpPr>
        <p:spPr>
          <a:xfrm>
            <a:off x="3914775" y="3500438"/>
            <a:ext cx="360363" cy="649287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31" name="Oval 9"/>
          <p:cNvSpPr>
            <a:spLocks noChangeArrowheads="1"/>
          </p:cNvSpPr>
          <p:nvPr/>
        </p:nvSpPr>
        <p:spPr bwMode="auto">
          <a:xfrm>
            <a:off x="3867150" y="3765550"/>
            <a:ext cx="144463" cy="14446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华文新魏" pitchFamily="2" charset="-122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1119188" y="4941888"/>
            <a:ext cx="741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2. 0°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刻度线和角的一条边重合；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1119188" y="5516563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3. 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角的另一条边所对的量角器上的刻度，就是这个角的度数。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5222875" y="1484313"/>
            <a:ext cx="1512888" cy="64135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>
                <a:latin typeface="华文新魏" pitchFamily="2" charset="-122"/>
                <a:ea typeface="华文楷体" pitchFamily="2" charset="-122"/>
              </a:rPr>
              <a:t>60 °</a:t>
            </a:r>
            <a:endParaRPr lang="zh-CN" altLang="en-US" sz="3600" b="1">
              <a:latin typeface="华文新魏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320000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1" grpId="1" animBg="1"/>
      <p:bldP spid="32" grpId="0"/>
      <p:bldP spid="35" grpId="0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6"/>
          <p:cNvSpPr>
            <a:spLocks noChangeArrowheads="1"/>
          </p:cNvSpPr>
          <p:nvPr/>
        </p:nvSpPr>
        <p:spPr bwMode="auto">
          <a:xfrm>
            <a:off x="539750" y="1844675"/>
            <a:ext cx="8208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楷体" pitchFamily="2" charset="-122"/>
              </a:rPr>
              <a:t>下面的角大小相等吗？先估计，再用量角器量。</a:t>
            </a: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997200"/>
            <a:ext cx="738028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3049588"/>
            <a:ext cx="714057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275" y="3068638"/>
            <a:ext cx="834707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8888" y="2924175"/>
            <a:ext cx="725963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5732463" y="5084763"/>
            <a:ext cx="1503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30°</a:t>
            </a:r>
            <a:endParaRPr lang="zh-CN" altLang="en-US" sz="36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1411288" y="5108575"/>
            <a:ext cx="1720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30°</a:t>
            </a:r>
            <a:endParaRPr lang="zh-CN" altLang="en-US" sz="36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323850" y="5661025"/>
            <a:ext cx="8496300" cy="457200"/>
          </a:xfrm>
          <a:prstGeom prst="rect">
            <a:avLst/>
          </a:prstGeom>
          <a:solidFill>
            <a:srgbClr val="FF6600">
              <a:alpha val="4117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2400">
                <a:latin typeface="华文新魏" pitchFamily="2" charset="-122"/>
              </a:rPr>
              <a:t>角的大小与两边的长度无关，与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</a:rPr>
              <a:t>角两边开口的大小</a:t>
            </a:r>
            <a:r>
              <a:rPr lang="zh-CN" altLang="en-US" sz="2400">
                <a:latin typeface="华文新魏" pitchFamily="2" charset="-122"/>
              </a:rPr>
              <a:t>有关。</a:t>
            </a: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量角器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52688"/>
            <a:ext cx="33226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Freeform 6"/>
          <p:cNvSpPr>
            <a:spLocks noChangeArrowheads="1"/>
          </p:cNvSpPr>
          <p:nvPr/>
        </p:nvSpPr>
        <p:spPr bwMode="auto">
          <a:xfrm>
            <a:off x="2051050" y="2343150"/>
            <a:ext cx="1677988" cy="1878013"/>
          </a:xfrm>
          <a:custGeom>
            <a:avLst/>
            <a:gdLst>
              <a:gd name="T0" fmla="*/ 279133 w 2104"/>
              <a:gd name="T1" fmla="*/ 0 h 2153"/>
              <a:gd name="T2" fmla="*/ 0 w 2104"/>
              <a:gd name="T3" fmla="*/ 1878013 h 2153"/>
              <a:gd name="T4" fmla="*/ 1677988 w 2104"/>
              <a:gd name="T5" fmla="*/ 1878013 h 2153"/>
              <a:gd name="T6" fmla="*/ 0 60000 65536"/>
              <a:gd name="T7" fmla="*/ 0 60000 65536"/>
              <a:gd name="T8" fmla="*/ 0 60000 65536"/>
              <a:gd name="T9" fmla="*/ 0 w 2104"/>
              <a:gd name="T10" fmla="*/ 0 h 2153"/>
              <a:gd name="T11" fmla="*/ 2104 w 2104"/>
              <a:gd name="T12" fmla="*/ 2153 h 2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4" h="2153">
                <a:moveTo>
                  <a:pt x="350" y="0"/>
                </a:moveTo>
                <a:lnTo>
                  <a:pt x="0" y="2153"/>
                </a:lnTo>
                <a:lnTo>
                  <a:pt x="2104" y="2153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6" name="Freeform 7"/>
          <p:cNvSpPr>
            <a:spLocks noChangeArrowheads="1"/>
          </p:cNvSpPr>
          <p:nvPr/>
        </p:nvSpPr>
        <p:spPr bwMode="auto">
          <a:xfrm>
            <a:off x="2124075" y="3886200"/>
            <a:ext cx="257175" cy="304800"/>
          </a:xfrm>
          <a:custGeom>
            <a:avLst/>
            <a:gdLst>
              <a:gd name="T0" fmla="*/ 0 w 222"/>
              <a:gd name="T1" fmla="*/ 0 h 246"/>
              <a:gd name="T2" fmla="*/ 111211 w 222"/>
              <a:gd name="T3" fmla="*/ 29737 h 246"/>
              <a:gd name="T4" fmla="*/ 145964 w 222"/>
              <a:gd name="T5" fmla="*/ 59473 h 246"/>
              <a:gd name="T6" fmla="*/ 187668 w 222"/>
              <a:gd name="T7" fmla="*/ 89210 h 246"/>
              <a:gd name="T8" fmla="*/ 222422 w 222"/>
              <a:gd name="T9" fmla="*/ 156117 h 246"/>
              <a:gd name="T10" fmla="*/ 257175 w 222"/>
              <a:gd name="T11" fmla="*/ 304800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2"/>
              <a:gd name="T19" fmla="*/ 0 h 246"/>
              <a:gd name="T20" fmla="*/ 222 w 222"/>
              <a:gd name="T21" fmla="*/ 246 h 24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2" h="246">
                <a:moveTo>
                  <a:pt x="0" y="0"/>
                </a:moveTo>
                <a:cubicBezTo>
                  <a:pt x="46" y="5"/>
                  <a:pt x="62" y="1"/>
                  <a:pt x="96" y="24"/>
                </a:cubicBezTo>
                <a:cubicBezTo>
                  <a:pt x="118" y="57"/>
                  <a:pt x="95" y="31"/>
                  <a:pt x="126" y="48"/>
                </a:cubicBezTo>
                <a:cubicBezTo>
                  <a:pt x="139" y="55"/>
                  <a:pt x="162" y="72"/>
                  <a:pt x="162" y="72"/>
                </a:cubicBezTo>
                <a:cubicBezTo>
                  <a:pt x="169" y="92"/>
                  <a:pt x="185" y="106"/>
                  <a:pt x="192" y="126"/>
                </a:cubicBezTo>
                <a:cubicBezTo>
                  <a:pt x="205" y="165"/>
                  <a:pt x="222" y="204"/>
                  <a:pt x="222" y="24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755650" y="4292600"/>
            <a:ext cx="793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华文新魏" pitchFamily="2" charset="-122"/>
              </a:rPr>
              <a:t>80 °</a:t>
            </a:r>
            <a:endParaRPr lang="zh-CN" altLang="en-US">
              <a:latin typeface="华文新魏" pitchFamily="2" charset="-122"/>
            </a:endParaRP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601663" y="1687513"/>
            <a:ext cx="7354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判断（请用手势</a:t>
            </a:r>
            <a:r>
              <a:rPr lang="zh-CN" altLang="en-US" sz="2800">
                <a:latin typeface="Times New Roman" pitchFamily="18" charset="0"/>
              </a:rPr>
              <a:t>“</a:t>
            </a:r>
            <a:r>
              <a:rPr lang="zh-CN" altLang="en-US" sz="2800">
                <a:latin typeface="华文新魏" pitchFamily="2" charset="-122"/>
              </a:rPr>
              <a:t>      </a:t>
            </a:r>
            <a:r>
              <a:rPr lang="zh-CN" altLang="en-US" sz="2800">
                <a:latin typeface="Times New Roman" pitchFamily="18" charset="0"/>
              </a:rPr>
              <a:t>”</a:t>
            </a:r>
            <a:r>
              <a:rPr lang="zh-CN" altLang="en-US" sz="2800">
                <a:latin typeface="华文新魏" pitchFamily="2" charset="-122"/>
              </a:rPr>
              <a:t>或</a:t>
            </a:r>
            <a:r>
              <a:rPr lang="zh-CN" altLang="en-US" sz="2800">
                <a:latin typeface="Times New Roman" pitchFamily="18" charset="0"/>
              </a:rPr>
              <a:t>“</a:t>
            </a:r>
            <a:r>
              <a:rPr lang="zh-CN" altLang="en-US" sz="2800">
                <a:latin typeface="华文新魏" pitchFamily="2" charset="-122"/>
              </a:rPr>
              <a:t>      </a:t>
            </a:r>
            <a:r>
              <a:rPr lang="zh-CN" altLang="en-US" sz="2800">
                <a:latin typeface="Times New Roman" pitchFamily="18" charset="0"/>
              </a:rPr>
              <a:t>”</a:t>
            </a:r>
            <a:r>
              <a:rPr lang="zh-CN" altLang="en-US" sz="2800">
                <a:latin typeface="华文新魏" pitchFamily="2" charset="-122"/>
              </a:rPr>
              <a:t>表示）。</a:t>
            </a:r>
          </a:p>
        </p:txBody>
      </p:sp>
      <p:sp>
        <p:nvSpPr>
          <p:cNvPr id="13319" name="Freeform 10"/>
          <p:cNvSpPr>
            <a:spLocks noChangeArrowheads="1"/>
          </p:cNvSpPr>
          <p:nvPr/>
        </p:nvSpPr>
        <p:spPr bwMode="auto">
          <a:xfrm rot="-1223693">
            <a:off x="3587750" y="1844675"/>
            <a:ext cx="596900" cy="260350"/>
          </a:xfrm>
          <a:custGeom>
            <a:avLst/>
            <a:gdLst>
              <a:gd name="T0" fmla="*/ 0 w 426"/>
              <a:gd name="T1" fmla="*/ 30558 h 213"/>
              <a:gd name="T2" fmla="*/ 140117 w 426"/>
              <a:gd name="T3" fmla="*/ 260350 h 213"/>
              <a:gd name="T4" fmla="*/ 596900 w 426"/>
              <a:gd name="T5" fmla="*/ 0 h 213"/>
              <a:gd name="T6" fmla="*/ 0 60000 65536"/>
              <a:gd name="T7" fmla="*/ 0 60000 65536"/>
              <a:gd name="T8" fmla="*/ 0 60000 65536"/>
              <a:gd name="T9" fmla="*/ 0 w 426"/>
              <a:gd name="T10" fmla="*/ 0 h 213"/>
              <a:gd name="T11" fmla="*/ 426 w 426"/>
              <a:gd name="T12" fmla="*/ 213 h 2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6" h="213">
                <a:moveTo>
                  <a:pt x="0" y="25"/>
                </a:moveTo>
                <a:lnTo>
                  <a:pt x="100" y="213"/>
                </a:lnTo>
                <a:lnTo>
                  <a:pt x="426" y="0"/>
                </a:lnTo>
              </a:path>
            </a:pathLst>
          </a:custGeom>
          <a:noFill/>
          <a:ln w="317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>
            <a:off x="5253038" y="1773238"/>
            <a:ext cx="398462" cy="396875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 flipH="1">
            <a:off x="5275263" y="1773238"/>
            <a:ext cx="376237" cy="377825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22" name="Picture 14" descr="量角器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0138" y="2420938"/>
            <a:ext cx="347821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Freeform 15"/>
          <p:cNvSpPr>
            <a:spLocks noChangeArrowheads="1"/>
          </p:cNvSpPr>
          <p:nvPr/>
        </p:nvSpPr>
        <p:spPr bwMode="auto">
          <a:xfrm>
            <a:off x="5295900" y="2781300"/>
            <a:ext cx="1363663" cy="1368425"/>
          </a:xfrm>
          <a:custGeom>
            <a:avLst/>
            <a:gdLst>
              <a:gd name="T0" fmla="*/ 0 w 1941"/>
              <a:gd name="T1" fmla="*/ 1368425 h 1928"/>
              <a:gd name="T2" fmla="*/ 1363663 w 1941"/>
              <a:gd name="T3" fmla="*/ 1359908 h 1928"/>
              <a:gd name="T4" fmla="*/ 853607 w 1941"/>
              <a:gd name="T5" fmla="*/ 0 h 1928"/>
              <a:gd name="T6" fmla="*/ 0 60000 65536"/>
              <a:gd name="T7" fmla="*/ 0 60000 65536"/>
              <a:gd name="T8" fmla="*/ 0 60000 65536"/>
              <a:gd name="T9" fmla="*/ 0 w 1941"/>
              <a:gd name="T10" fmla="*/ 0 h 1928"/>
              <a:gd name="T11" fmla="*/ 1941 w 1941"/>
              <a:gd name="T12" fmla="*/ 1928 h 19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1" h="1928">
                <a:moveTo>
                  <a:pt x="0" y="1928"/>
                </a:moveTo>
                <a:lnTo>
                  <a:pt x="1941" y="1916"/>
                </a:lnTo>
                <a:lnTo>
                  <a:pt x="1215" y="0"/>
                </a:ln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4" name="Freeform 16"/>
          <p:cNvSpPr>
            <a:spLocks noChangeArrowheads="1"/>
          </p:cNvSpPr>
          <p:nvPr/>
        </p:nvSpPr>
        <p:spPr bwMode="auto">
          <a:xfrm>
            <a:off x="6350000" y="3900488"/>
            <a:ext cx="201613" cy="249237"/>
          </a:xfrm>
          <a:custGeom>
            <a:avLst/>
            <a:gdLst>
              <a:gd name="T0" fmla="*/ 201613 w 156"/>
              <a:gd name="T1" fmla="*/ 0 h 246"/>
              <a:gd name="T2" fmla="*/ 85298 w 156"/>
              <a:gd name="T3" fmla="*/ 72947 h 246"/>
              <a:gd name="T4" fmla="*/ 0 w 156"/>
              <a:gd name="T5" fmla="*/ 249237 h 246"/>
              <a:gd name="T6" fmla="*/ 0 60000 65536"/>
              <a:gd name="T7" fmla="*/ 0 60000 65536"/>
              <a:gd name="T8" fmla="*/ 0 60000 65536"/>
              <a:gd name="T9" fmla="*/ 0 w 156"/>
              <a:gd name="T10" fmla="*/ 0 h 246"/>
              <a:gd name="T11" fmla="*/ 156 w 156"/>
              <a:gd name="T12" fmla="*/ 246 h 2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6" h="246">
                <a:moveTo>
                  <a:pt x="156" y="0"/>
                </a:moveTo>
                <a:cubicBezTo>
                  <a:pt x="123" y="22"/>
                  <a:pt x="99" y="50"/>
                  <a:pt x="66" y="72"/>
                </a:cubicBezTo>
                <a:cubicBezTo>
                  <a:pt x="31" y="125"/>
                  <a:pt x="0" y="181"/>
                  <a:pt x="0" y="246"/>
                </a:cubicBezTo>
              </a:path>
            </a:pathLst>
          </a:cu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5" name="Rectangle 17"/>
          <p:cNvSpPr>
            <a:spLocks noChangeArrowheads="1"/>
          </p:cNvSpPr>
          <p:nvPr/>
        </p:nvSpPr>
        <p:spPr bwMode="auto">
          <a:xfrm>
            <a:off x="6443663" y="4400550"/>
            <a:ext cx="852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华文新魏" pitchFamily="2" charset="-122"/>
              </a:rPr>
              <a:t>110 °</a:t>
            </a:r>
            <a:endParaRPr lang="zh-CN" altLang="en-US">
              <a:latin typeface="华文新魏" pitchFamily="2" charset="-122"/>
            </a:endParaRP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124" name="圆角矩形标注 40"/>
          <p:cNvSpPr>
            <a:spLocks noChangeArrowheads="1"/>
          </p:cNvSpPr>
          <p:nvPr/>
        </p:nvSpPr>
        <p:spPr bwMode="auto">
          <a:xfrm>
            <a:off x="539750" y="4724400"/>
            <a:ext cx="3600450" cy="1223963"/>
          </a:xfrm>
          <a:prstGeom prst="wedgeRoundRectCallout">
            <a:avLst>
              <a:gd name="adj1" fmla="val -19579"/>
              <a:gd name="adj2" fmla="val -73995"/>
              <a:gd name="adj3" fmla="val 16667"/>
            </a:avLst>
          </a:prstGeom>
          <a:solidFill>
            <a:srgbClr val="FFCCFF"/>
          </a:solidFill>
          <a:ln w="12700">
            <a:solidFill>
              <a:srgbClr val="FF3399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</a:rPr>
              <a:t>量角器的</a:t>
            </a:r>
            <a:r>
              <a:rPr lang="en-US" altLang="zh-CN" sz="2400">
                <a:latin typeface="华文新魏" pitchFamily="2" charset="-122"/>
              </a:rPr>
              <a:t>0 °</a:t>
            </a:r>
            <a:r>
              <a:rPr lang="zh-CN" altLang="en-US" sz="2400">
                <a:latin typeface="华文新魏" pitchFamily="2" charset="-122"/>
              </a:rPr>
              <a:t>刻度线要对准角的顶点。</a:t>
            </a:r>
          </a:p>
        </p:txBody>
      </p:sp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3492500" y="2997200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itchFamily="2" charset="-122"/>
              </a:rPr>
              <a:t>×</a:t>
            </a:r>
            <a:endParaRPr lang="zh-CN" altLang="en-US" sz="3600">
              <a:solidFill>
                <a:srgbClr val="FF0000"/>
              </a:solidFill>
              <a:latin typeface="华文新魏" pitchFamily="2" charset="-122"/>
            </a:endParaRPr>
          </a:p>
        </p:txBody>
      </p:sp>
      <p:sp>
        <p:nvSpPr>
          <p:cNvPr id="47126" name="Rectangle 22"/>
          <p:cNvSpPr>
            <a:spLocks noChangeArrowheads="1"/>
          </p:cNvSpPr>
          <p:nvPr/>
        </p:nvSpPr>
        <p:spPr bwMode="auto">
          <a:xfrm>
            <a:off x="8172450" y="2997200"/>
            <a:ext cx="641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itchFamily="2" charset="-122"/>
              </a:rPr>
              <a:t>×</a:t>
            </a:r>
            <a:endParaRPr lang="zh-CN" altLang="en-US" sz="3600">
              <a:solidFill>
                <a:srgbClr val="FF0000"/>
              </a:solidFill>
              <a:latin typeface="华文新魏" pitchFamily="2" charset="-122"/>
            </a:endParaRPr>
          </a:p>
        </p:txBody>
      </p:sp>
      <p:sp>
        <p:nvSpPr>
          <p:cNvPr id="47127" name="圆角矩形标注 40"/>
          <p:cNvSpPr>
            <a:spLocks noChangeArrowheads="1"/>
          </p:cNvSpPr>
          <p:nvPr/>
        </p:nvSpPr>
        <p:spPr bwMode="auto">
          <a:xfrm>
            <a:off x="4787900" y="4941888"/>
            <a:ext cx="3600450" cy="935037"/>
          </a:xfrm>
          <a:prstGeom prst="wedgeRoundRectCallout">
            <a:avLst>
              <a:gd name="adj1" fmla="val -15875"/>
              <a:gd name="adj2" fmla="val -93292"/>
              <a:gd name="adj3" fmla="val 16667"/>
            </a:avLst>
          </a:prstGeom>
          <a:solidFill>
            <a:srgbClr val="FFCCFF"/>
          </a:solidFill>
          <a:ln w="12700">
            <a:solidFill>
              <a:srgbClr val="FF3399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</a:rPr>
              <a:t>0 °</a:t>
            </a:r>
            <a:r>
              <a:rPr lang="zh-CN" altLang="en-US" sz="2400">
                <a:latin typeface="华文新魏" pitchFamily="2" charset="-122"/>
              </a:rPr>
              <a:t>刻度线在外，要读外圈。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4" grpId="0" animBg="1"/>
      <p:bldP spid="47125" grpId="0"/>
      <p:bldP spid="47126" grpId="0"/>
      <p:bldP spid="471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6"/>
          <p:cNvSpPr>
            <a:spLocks noChangeArrowheads="1"/>
          </p:cNvSpPr>
          <p:nvPr/>
        </p:nvSpPr>
        <p:spPr bwMode="auto">
          <a:xfrm>
            <a:off x="468313" y="1844675"/>
            <a:ext cx="8312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看量角器上的刻度，填出每个角各是多少度。</a:t>
            </a:r>
          </a:p>
        </p:txBody>
      </p:sp>
      <p:pic>
        <p:nvPicPr>
          <p:cNvPr id="1433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781300"/>
            <a:ext cx="856932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295400" y="4508500"/>
            <a:ext cx="11160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40</a:t>
            </a:r>
            <a:endParaRPr lang="zh-CN" altLang="en-US" sz="3200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176713" y="4508500"/>
            <a:ext cx="1116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55</a:t>
            </a:r>
            <a:endParaRPr lang="zh-CN" altLang="en-US" sz="3200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948488" y="4500563"/>
            <a:ext cx="1116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140</a:t>
            </a:r>
            <a:endParaRPr lang="zh-CN" altLang="en-US" sz="3200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565400"/>
            <a:ext cx="6985000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1116013" y="1628775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楷体" pitchFamily="2" charset="-122"/>
              </a:rPr>
              <a:t>量出下面每个角的度数。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4710113"/>
            <a:ext cx="6858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4762500"/>
            <a:ext cx="8572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4797425"/>
            <a:ext cx="561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77913" y="2159000"/>
            <a:ext cx="4670426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4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44600" y="2162175"/>
            <a:ext cx="46704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94188" y="2159000"/>
            <a:ext cx="46704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989138"/>
            <a:ext cx="799941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987675" y="1103313"/>
            <a:ext cx="4095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量出下面每个角的度数。</a:t>
            </a:r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950" y="2608263"/>
            <a:ext cx="30194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5588" y="2024063"/>
            <a:ext cx="15716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0138" y="1974850"/>
            <a:ext cx="24955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4941888"/>
            <a:ext cx="800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5013325"/>
            <a:ext cx="78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4750" y="4959350"/>
            <a:ext cx="6381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827088" y="1916113"/>
            <a:ext cx="73453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CN" altLang="en-US" sz="2800">
                <a:latin typeface="华文新魏" pitchFamily="2" charset="-122"/>
              </a:rPr>
              <a:t>我们一起来回忆一下，这节课我们学了什么？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84213" y="2986088"/>
            <a:ext cx="411480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latin typeface="华文新魏" pitchFamily="2" charset="-122"/>
              </a:rPr>
              <a:t>角的度量       </a:t>
            </a:r>
            <a:r>
              <a:rPr lang="zh-CN" altLang="zh-CN" sz="3200"/>
              <a:t>——</a:t>
            </a:r>
            <a:endParaRPr lang="zh-CN" altLang="zh-CN" sz="3200">
              <a:latin typeface="华文新魏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latin typeface="华文新魏" pitchFamily="2" charset="-122"/>
              </a:rPr>
              <a:t>角的顶点       </a:t>
            </a:r>
            <a:r>
              <a:rPr lang="zh-CN" altLang="zh-CN" sz="3200"/>
              <a:t>——</a:t>
            </a:r>
            <a:endParaRPr lang="zh-CN" altLang="zh-CN" sz="3200">
              <a:latin typeface="华文新魏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latin typeface="华文新魏" pitchFamily="2" charset="-122"/>
              </a:rPr>
              <a:t>角的一条边    </a:t>
            </a:r>
            <a:r>
              <a:rPr lang="zh-CN" altLang="zh-CN" sz="3200"/>
              <a:t>——</a:t>
            </a:r>
            <a:r>
              <a:rPr lang="zh-CN" altLang="zh-CN" sz="3200">
                <a:latin typeface="华文新魏" pitchFamily="2" charset="-122"/>
              </a:rPr>
              <a:t>     </a:t>
            </a:r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1476375" y="5373688"/>
            <a:ext cx="5975350" cy="852487"/>
          </a:xfrm>
          <a:prstGeom prst="wedgeRoundRectCallout">
            <a:avLst>
              <a:gd name="adj1" fmla="val -21810"/>
              <a:gd name="adj2" fmla="val 38083"/>
              <a:gd name="adj3" fmla="val 16667"/>
            </a:avLst>
          </a:prstGeom>
          <a:solidFill>
            <a:srgbClr val="FFFFFF"/>
          </a:solidFill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>
                <a:solidFill>
                  <a:srgbClr val="97051D"/>
                </a:solidFill>
                <a:latin typeface="华文新魏" pitchFamily="2" charset="-122"/>
              </a:rPr>
              <a:t>读数时，同学们可一定要注意区分量角器的内外刻度线啊！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541838" y="3565525"/>
            <a:ext cx="231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chemeClr val="tx2"/>
                </a:solidFill>
                <a:latin typeface="华文新魏" pitchFamily="2" charset="-122"/>
              </a:rPr>
              <a:t>量角器的中心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4586288" y="292735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chemeClr val="tx2"/>
                </a:solidFill>
                <a:latin typeface="华文新魏" pitchFamily="2" charset="-122"/>
              </a:rPr>
              <a:t>量角器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4371975" y="4203700"/>
            <a:ext cx="3238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chemeClr val="tx2"/>
                </a:solidFill>
                <a:latin typeface="华文新魏" pitchFamily="2" charset="-122"/>
              </a:rPr>
              <a:t>量角器的</a:t>
            </a:r>
            <a:r>
              <a:rPr lang="zh-CN" altLang="zh-CN" sz="2800" b="1">
                <a:solidFill>
                  <a:schemeClr val="tx2"/>
                </a:solidFill>
                <a:latin typeface="华文新魏" pitchFamily="2" charset="-122"/>
              </a:rPr>
              <a:t>0</a:t>
            </a:r>
            <a:r>
              <a:rPr lang="zh-CN" altLang="en-US" sz="2800" b="1">
                <a:solidFill>
                  <a:schemeClr val="tx2"/>
                </a:solidFill>
                <a:latin typeface="华文新魏" pitchFamily="2" charset="-122"/>
              </a:rPr>
              <a:t>度刻度线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463550" y="4797425"/>
            <a:ext cx="780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latin typeface="华文新魏" pitchFamily="2" charset="-122"/>
              </a:rPr>
              <a:t>然后去找角的另一条边对应的量角器的刻度，读出刻度。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/>
      <p:bldP spid="55302" grpId="0"/>
      <p:bldP spid="55303" grpId="0"/>
      <p:bldP spid="553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noProof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学习目标</a:t>
              </a:r>
            </a:p>
          </p:txBody>
        </p:sp>
      </p:grp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684213" y="3068638"/>
            <a:ext cx="813593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3200">
                <a:latin typeface="华文新魏" pitchFamily="2" charset="-122"/>
              </a:rPr>
              <a:t>2</a:t>
            </a:r>
            <a:r>
              <a:rPr lang="zh-CN" altLang="en-US" sz="3200">
                <a:latin typeface="华文新魏" pitchFamily="2" charset="-122"/>
              </a:rPr>
              <a:t>．使学生能积极地参与学习活动，并获得成功的体验，能运用角的知识描述相应的生活现象，感受用实验数据说明问题的实事求是的态度与方法。 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684213" y="1989138"/>
            <a:ext cx="6442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华文新魏" pitchFamily="2" charset="-122"/>
              </a:rPr>
              <a:t>1</a:t>
            </a:r>
            <a:r>
              <a:rPr lang="zh-CN" altLang="en-US" sz="3200">
                <a:latin typeface="华文新魏" pitchFamily="2" charset="-122"/>
              </a:rPr>
              <a:t>．使学生会用量角器量指定的角。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4"/>
          <p:cNvGrpSpPr>
            <a:grpSpLocks/>
          </p:cNvGrpSpPr>
          <p:nvPr/>
        </p:nvGrpSpPr>
        <p:grpSpPr bwMode="auto">
          <a:xfrm>
            <a:off x="1331913" y="3016250"/>
            <a:ext cx="1727200" cy="2368550"/>
            <a:chOff x="2627783" y="3016216"/>
            <a:chExt cx="1728193" cy="2368875"/>
          </a:xfrm>
        </p:grpSpPr>
        <p:pic>
          <p:nvPicPr>
            <p:cNvPr id="4109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2627783" y="3016216"/>
              <a:ext cx="1728193" cy="236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0" name="矩形 30"/>
            <p:cNvSpPr>
              <a:spLocks noChangeArrowheads="1"/>
            </p:cNvSpPr>
            <p:nvPr/>
          </p:nvSpPr>
          <p:spPr bwMode="auto">
            <a:xfrm>
              <a:off x="2915286" y="4789697"/>
              <a:ext cx="648072" cy="519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3399"/>
                  </a:solidFill>
                  <a:latin typeface="华文新魏" pitchFamily="2" charset="-122"/>
                </a:rPr>
                <a:t>1</a:t>
              </a:r>
              <a:endParaRPr lang="zh-CN" altLang="zh-CN" sz="2800">
                <a:solidFill>
                  <a:srgbClr val="FF3399"/>
                </a:solidFill>
                <a:latin typeface="华文新魏" pitchFamily="2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416050" y="2936875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403350" y="920750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01" name="圆角矩形标注 24"/>
          <p:cNvSpPr>
            <a:spLocks noChangeArrowheads="1"/>
          </p:cNvSpPr>
          <p:nvPr/>
        </p:nvSpPr>
        <p:spPr bwMode="auto">
          <a:xfrm>
            <a:off x="3635375" y="1268413"/>
            <a:ext cx="4176713" cy="1225550"/>
          </a:xfrm>
          <a:prstGeom prst="wedgeRoundRectCallout">
            <a:avLst>
              <a:gd name="adj1" fmla="val 47417"/>
              <a:gd name="adj2" fmla="val -6477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</a:rPr>
              <a:t>你能用三角尺上的角量出这个角有多大吗？</a:t>
            </a:r>
          </a:p>
        </p:txBody>
      </p:sp>
      <p:sp>
        <p:nvSpPr>
          <p:cNvPr id="29" name="弧形 28"/>
          <p:cNvSpPr/>
          <p:nvPr/>
        </p:nvSpPr>
        <p:spPr>
          <a:xfrm>
            <a:off x="1403350" y="2576513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cxnSp>
        <p:nvCxnSpPr>
          <p:cNvPr id="30" name="直接连接符 29"/>
          <p:cNvCxnSpPr/>
          <p:nvPr/>
        </p:nvCxnSpPr>
        <p:spPr>
          <a:xfrm>
            <a:off x="1403350" y="5373688"/>
            <a:ext cx="21605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1392238" y="3357563"/>
            <a:ext cx="1116012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弧形 31"/>
          <p:cNvSpPr/>
          <p:nvPr/>
        </p:nvSpPr>
        <p:spPr>
          <a:xfrm>
            <a:off x="1392238" y="5024438"/>
            <a:ext cx="360362" cy="649287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18445" name="圆角矩形标注 32"/>
          <p:cNvSpPr>
            <a:spLocks noChangeArrowheads="1"/>
          </p:cNvSpPr>
          <p:nvPr/>
        </p:nvSpPr>
        <p:spPr bwMode="auto">
          <a:xfrm>
            <a:off x="4787900" y="3933825"/>
            <a:ext cx="3024188" cy="1223963"/>
          </a:xfrm>
          <a:prstGeom prst="wedgeRoundRectCallout">
            <a:avLst>
              <a:gd name="adj1" fmla="val 39815"/>
              <a:gd name="adj2" fmla="val -6551"/>
              <a:gd name="adj3" fmla="val 16667"/>
            </a:avLst>
          </a:prstGeom>
          <a:solidFill>
            <a:srgbClr val="99CCFF"/>
          </a:solidFill>
          <a:ln w="12700">
            <a:solidFill>
              <a:srgbClr val="0099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</a:rPr>
              <a:t>用∠</a:t>
            </a:r>
            <a:r>
              <a:rPr lang="en-US" altLang="zh-CN" sz="2800">
                <a:latin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</a:rPr>
              <a:t>量，有</a:t>
            </a:r>
            <a:r>
              <a:rPr lang="en-US" altLang="zh-CN" sz="2800">
                <a:latin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</a:rPr>
              <a:t>个那么大。</a:t>
            </a:r>
          </a:p>
        </p:txBody>
      </p:sp>
      <p:sp>
        <p:nvSpPr>
          <p:cNvPr id="7" name="同侧圆角矩形 6"/>
          <p:cNvSpPr/>
          <p:nvPr/>
        </p:nvSpPr>
        <p:spPr>
          <a:xfrm>
            <a:off x="250825" y="8239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179388" y="14128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4"/>
          <p:cNvGrpSpPr>
            <a:grpSpLocks/>
          </p:cNvGrpSpPr>
          <p:nvPr/>
        </p:nvGrpSpPr>
        <p:grpSpPr bwMode="auto">
          <a:xfrm rot="16200000" flipH="1">
            <a:off x="1677194" y="3618707"/>
            <a:ext cx="1811337" cy="2368550"/>
            <a:chOff x="2627783" y="3016216"/>
            <a:chExt cx="1728193" cy="2368875"/>
          </a:xfrm>
        </p:grpSpPr>
        <p:pic>
          <p:nvPicPr>
            <p:cNvPr id="5140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2627783" y="3016216"/>
              <a:ext cx="1728193" cy="236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1" name="矩形 30"/>
            <p:cNvSpPr>
              <a:spLocks noChangeArrowheads="1"/>
            </p:cNvSpPr>
            <p:nvPr/>
          </p:nvSpPr>
          <p:spPr bwMode="auto">
            <a:xfrm rot="-5400000">
              <a:off x="2793139" y="3581486"/>
              <a:ext cx="679543" cy="495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3399"/>
                  </a:solidFill>
                  <a:latin typeface="华文新魏" pitchFamily="2" charset="-122"/>
                  <a:ea typeface="华文楷体" pitchFamily="2" charset="-122"/>
                </a:rPr>
                <a:t>2</a:t>
              </a:r>
              <a:endParaRPr lang="zh-CN" altLang="zh-CN" sz="2800" b="1">
                <a:solidFill>
                  <a:srgbClr val="FF3399"/>
                </a:solidFill>
                <a:latin typeface="华文新魏" pitchFamily="2" charset="-122"/>
                <a:ea typeface="华文楷体" pitchFamily="2" charset="-122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 rot="-8994105">
            <a:off x="1593850" y="3402013"/>
            <a:ext cx="1727200" cy="2370137"/>
            <a:chOff x="2627783" y="3016216"/>
            <a:chExt cx="1728193" cy="2368875"/>
          </a:xfrm>
        </p:grpSpPr>
        <p:pic>
          <p:nvPicPr>
            <p:cNvPr id="5138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2627783" y="3016216"/>
              <a:ext cx="1728193" cy="236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9" name="矩形 30"/>
            <p:cNvSpPr>
              <a:spLocks noChangeArrowheads="1"/>
            </p:cNvSpPr>
            <p:nvPr/>
          </p:nvSpPr>
          <p:spPr bwMode="auto">
            <a:xfrm rot="8765979">
              <a:off x="3383867" y="3500146"/>
              <a:ext cx="648073" cy="518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3399"/>
                  </a:solidFill>
                  <a:latin typeface="华文新魏" pitchFamily="2" charset="-122"/>
                  <a:ea typeface="华文楷体" pitchFamily="2" charset="-122"/>
                </a:rPr>
                <a:t>2</a:t>
              </a:r>
              <a:endParaRPr lang="zh-CN" altLang="zh-CN" sz="2800" b="1">
                <a:solidFill>
                  <a:srgbClr val="FF3399"/>
                </a:solidFill>
                <a:latin typeface="华文新魏" pitchFamily="2" charset="-122"/>
                <a:ea typeface="华文楷体" pitchFamily="2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416050" y="2936875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403350" y="920750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弧形 21"/>
          <p:cNvSpPr/>
          <p:nvPr/>
        </p:nvSpPr>
        <p:spPr>
          <a:xfrm>
            <a:off x="1403350" y="2589213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5127" name="圆角矩形标注 24"/>
          <p:cNvSpPr>
            <a:spLocks noChangeArrowheads="1"/>
          </p:cNvSpPr>
          <p:nvPr/>
        </p:nvSpPr>
        <p:spPr bwMode="auto">
          <a:xfrm>
            <a:off x="3635375" y="1268413"/>
            <a:ext cx="4465638" cy="1225550"/>
          </a:xfrm>
          <a:prstGeom prst="wedgeRoundRectCallout">
            <a:avLst>
              <a:gd name="adj1" fmla="val 47370"/>
              <a:gd name="adj2" fmla="val -8681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</a:rPr>
              <a:t>你能用三角尺上的角量出这个角有多大吗？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1416050" y="2924175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1403350" y="908050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弧形 28"/>
          <p:cNvSpPr/>
          <p:nvPr/>
        </p:nvSpPr>
        <p:spPr>
          <a:xfrm>
            <a:off x="1403350" y="2576513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cxnSp>
        <p:nvCxnSpPr>
          <p:cNvPr id="30" name="直接连接符 29"/>
          <p:cNvCxnSpPr/>
          <p:nvPr/>
        </p:nvCxnSpPr>
        <p:spPr>
          <a:xfrm>
            <a:off x="1403350" y="5373688"/>
            <a:ext cx="21605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1392238" y="3357563"/>
            <a:ext cx="1116012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弧形 31"/>
          <p:cNvSpPr/>
          <p:nvPr/>
        </p:nvSpPr>
        <p:spPr>
          <a:xfrm>
            <a:off x="1392238" y="5024438"/>
            <a:ext cx="360362" cy="649287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20494" name="圆角矩形标注 36"/>
          <p:cNvSpPr>
            <a:spLocks noChangeArrowheads="1"/>
          </p:cNvSpPr>
          <p:nvPr/>
        </p:nvSpPr>
        <p:spPr bwMode="auto">
          <a:xfrm>
            <a:off x="4787900" y="3933825"/>
            <a:ext cx="3024188" cy="1223963"/>
          </a:xfrm>
          <a:prstGeom prst="wedgeRoundRectCallout">
            <a:avLst>
              <a:gd name="adj1" fmla="val 32889"/>
              <a:gd name="adj2" fmla="val 46759"/>
              <a:gd name="adj3" fmla="val 16667"/>
            </a:avLst>
          </a:prstGeom>
          <a:solidFill>
            <a:srgbClr val="D7E4BD"/>
          </a:solidFill>
          <a:ln w="12700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</a:rPr>
              <a:t>用∠</a:t>
            </a:r>
            <a:r>
              <a:rPr lang="en-US" altLang="zh-CN" sz="2800">
                <a:latin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</a:rPr>
              <a:t>量，有</a:t>
            </a:r>
            <a:r>
              <a:rPr lang="en-US" altLang="zh-CN" sz="2800">
                <a:latin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</a:rPr>
              <a:t>个那么大。</a:t>
            </a:r>
          </a:p>
        </p:txBody>
      </p:sp>
      <p:sp>
        <p:nvSpPr>
          <p:cNvPr id="7" name="同侧圆角矩形 6"/>
          <p:cNvSpPr/>
          <p:nvPr/>
        </p:nvSpPr>
        <p:spPr>
          <a:xfrm>
            <a:off x="250825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196850" y="1341438"/>
            <a:ext cx="2071688" cy="4762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9"/>
          <p:cNvGrpSpPr>
            <a:grpSpLocks/>
          </p:cNvGrpSpPr>
          <p:nvPr/>
        </p:nvGrpSpPr>
        <p:grpSpPr bwMode="auto">
          <a:xfrm>
            <a:off x="611188" y="5133975"/>
            <a:ext cx="2368550" cy="1778000"/>
            <a:chOff x="4928096" y="4291519"/>
            <a:chExt cx="2368875" cy="1777767"/>
          </a:xfrm>
        </p:grpSpPr>
        <p:pic>
          <p:nvPicPr>
            <p:cNvPr id="6161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742393">
              <a:off x="5223649" y="3995964"/>
              <a:ext cx="1777767" cy="236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2" name="矩形 30"/>
            <p:cNvSpPr>
              <a:spLocks noChangeArrowheads="1"/>
            </p:cNvSpPr>
            <p:nvPr/>
          </p:nvSpPr>
          <p:spPr bwMode="auto">
            <a:xfrm flipH="1">
              <a:off x="5232938" y="4701040"/>
              <a:ext cx="679543" cy="519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solidFill>
                    <a:srgbClr val="FF3399"/>
                  </a:solidFill>
                  <a:latin typeface="华文新魏" pitchFamily="2" charset="-122"/>
                  <a:ea typeface="华文楷体" pitchFamily="2" charset="-122"/>
                </a:rPr>
                <a:t>3</a:t>
              </a:r>
              <a:endParaRPr lang="zh-CN" altLang="zh-CN" sz="2800" b="1">
                <a:solidFill>
                  <a:srgbClr val="FF3399"/>
                </a:solidFill>
                <a:latin typeface="华文新魏" pitchFamily="2" charset="-122"/>
                <a:ea typeface="华文楷体" pitchFamily="2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635000" y="3611563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22300" y="1595438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弧形 21"/>
          <p:cNvSpPr/>
          <p:nvPr/>
        </p:nvSpPr>
        <p:spPr>
          <a:xfrm>
            <a:off x="622300" y="3263900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6150" name="圆角矩形标注 24"/>
          <p:cNvSpPr>
            <a:spLocks noChangeArrowheads="1"/>
          </p:cNvSpPr>
          <p:nvPr/>
        </p:nvSpPr>
        <p:spPr bwMode="auto">
          <a:xfrm>
            <a:off x="2051050" y="2276475"/>
            <a:ext cx="4465638" cy="1225550"/>
          </a:xfrm>
          <a:prstGeom prst="wedgeRoundRectCallout">
            <a:avLst>
              <a:gd name="adj1" fmla="val 47440"/>
              <a:gd name="adj2" fmla="val 35102"/>
              <a:gd name="adj3" fmla="val 16667"/>
            </a:avLst>
          </a:prstGeom>
          <a:solidFill>
            <a:srgbClr val="E6E0EC"/>
          </a:solidFill>
          <a:ln w="12700">
            <a:solidFill>
              <a:srgbClr val="604A7B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你能用三角尺上的角量出这个角有多大吗？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635000" y="3598863"/>
            <a:ext cx="215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622300" y="1582738"/>
            <a:ext cx="1116013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弧形 28"/>
          <p:cNvSpPr/>
          <p:nvPr/>
        </p:nvSpPr>
        <p:spPr>
          <a:xfrm>
            <a:off x="622300" y="3251200"/>
            <a:ext cx="360363" cy="647700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cxnSp>
        <p:nvCxnSpPr>
          <p:cNvPr id="30" name="直接连接符 29"/>
          <p:cNvCxnSpPr/>
          <p:nvPr/>
        </p:nvCxnSpPr>
        <p:spPr>
          <a:xfrm>
            <a:off x="622300" y="6048375"/>
            <a:ext cx="21605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611188" y="4032250"/>
            <a:ext cx="1116012" cy="2016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弧形 31"/>
          <p:cNvSpPr/>
          <p:nvPr/>
        </p:nvSpPr>
        <p:spPr>
          <a:xfrm>
            <a:off x="611188" y="5699125"/>
            <a:ext cx="360362" cy="64928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noProof="1"/>
          </a:p>
        </p:txBody>
      </p:sp>
      <p:sp>
        <p:nvSpPr>
          <p:cNvPr id="22541" name="圆角矩形标注 40"/>
          <p:cNvSpPr>
            <a:spLocks noChangeArrowheads="1"/>
          </p:cNvSpPr>
          <p:nvPr/>
        </p:nvSpPr>
        <p:spPr bwMode="auto">
          <a:xfrm>
            <a:off x="2843213" y="4508500"/>
            <a:ext cx="2924175" cy="1223963"/>
          </a:xfrm>
          <a:prstGeom prst="wedgeRoundRectCallout">
            <a:avLst>
              <a:gd name="adj1" fmla="val 33009"/>
              <a:gd name="adj2" fmla="val 40273"/>
              <a:gd name="adj3" fmla="val 16667"/>
            </a:avLst>
          </a:prstGeom>
          <a:solidFill>
            <a:srgbClr val="FFCCFF"/>
          </a:solidFill>
          <a:ln w="12700">
            <a:solidFill>
              <a:srgbClr val="FF3399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用∠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量，比∠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大一些。</a:t>
            </a:r>
          </a:p>
        </p:txBody>
      </p:sp>
      <p:sp>
        <p:nvSpPr>
          <p:cNvPr id="44" name="矩形 31"/>
          <p:cNvSpPr>
            <a:spLocks noChangeArrowheads="1"/>
          </p:cNvSpPr>
          <p:nvPr/>
        </p:nvSpPr>
        <p:spPr bwMode="auto">
          <a:xfrm>
            <a:off x="6732588" y="2008188"/>
            <a:ext cx="2016125" cy="3508375"/>
          </a:xfrm>
          <a:prstGeom prst="rect">
            <a:avLst/>
          </a:prstGeom>
          <a:solidFill>
            <a:srgbClr val="FF6600">
              <a:alpha val="41176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zh-CN" altLang="en-US" sz="2800">
                <a:latin typeface="华文新魏" pitchFamily="2" charset="-122"/>
              </a:rPr>
              <a:t>角是有大有小的，为了准确测量角的大小，要有统一的计量单位和度量工具。</a:t>
            </a:r>
          </a:p>
        </p:txBody>
      </p:sp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56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2395538"/>
            <a:ext cx="56165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900113" y="1773238"/>
            <a:ext cx="7777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为了准确量角的大小，要有统一的度量工具和计量单位。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量角器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是度量角的工具。</a:t>
            </a: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1042988" y="2827338"/>
            <a:ext cx="353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量角器的外刻度</a:t>
            </a:r>
          </a:p>
        </p:txBody>
      </p:sp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572000" y="57086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400"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4643438" y="5851525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3563938" y="6021388"/>
            <a:ext cx="2584450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量角器的中心</a:t>
            </a:r>
          </a:p>
        </p:txBody>
      </p:sp>
      <p:sp>
        <p:nvSpPr>
          <p:cNvPr id="37" name="Line 8"/>
          <p:cNvSpPr>
            <a:spLocks noChangeShapeType="1"/>
          </p:cNvSpPr>
          <p:nvPr/>
        </p:nvSpPr>
        <p:spPr bwMode="auto">
          <a:xfrm flipH="1" flipV="1">
            <a:off x="4618038" y="3332163"/>
            <a:ext cx="38100" cy="24495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Line 9"/>
          <p:cNvSpPr>
            <a:spLocks noChangeShapeType="1"/>
          </p:cNvSpPr>
          <p:nvPr/>
        </p:nvSpPr>
        <p:spPr bwMode="auto">
          <a:xfrm>
            <a:off x="2724150" y="5780088"/>
            <a:ext cx="38036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610100" y="63563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 flipH="1">
            <a:off x="4610100" y="3213100"/>
            <a:ext cx="1546225" cy="982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5364163" y="2781300"/>
            <a:ext cx="3744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量角器的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90 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刻度线</a:t>
            </a:r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 flipV="1">
            <a:off x="6300788" y="5780088"/>
            <a:ext cx="0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5614988" y="6021388"/>
            <a:ext cx="3565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量角器的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0 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刻度线</a:t>
            </a:r>
          </a:p>
        </p:txBody>
      </p:sp>
      <p:sp>
        <p:nvSpPr>
          <p:cNvPr id="47" name="Line 15"/>
          <p:cNvSpPr>
            <a:spLocks noChangeShapeType="1"/>
          </p:cNvSpPr>
          <p:nvPr/>
        </p:nvSpPr>
        <p:spPr bwMode="auto">
          <a:xfrm>
            <a:off x="2555875" y="3284538"/>
            <a:ext cx="503238" cy="550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未知"/>
          <p:cNvSpPr>
            <a:spLocks noChangeArrowheads="1"/>
          </p:cNvSpPr>
          <p:nvPr/>
        </p:nvSpPr>
        <p:spPr bwMode="auto">
          <a:xfrm>
            <a:off x="2135188" y="3332163"/>
            <a:ext cx="4968875" cy="2519362"/>
          </a:xfrm>
          <a:custGeom>
            <a:avLst/>
            <a:gdLst>
              <a:gd name="T0" fmla="*/ 18362 w 4059"/>
              <a:gd name="T1" fmla="*/ 2519362 h 2215"/>
              <a:gd name="T2" fmla="*/ 18362 w 4059"/>
              <a:gd name="T3" fmla="*/ 2106482 h 2215"/>
              <a:gd name="T4" fmla="*/ 129761 w 4059"/>
              <a:gd name="T5" fmla="*/ 1693603 h 2215"/>
              <a:gd name="T6" fmla="*/ 296247 w 4059"/>
              <a:gd name="T7" fmla="*/ 1333044 h 2215"/>
              <a:gd name="T8" fmla="*/ 574132 w 4059"/>
              <a:gd name="T9" fmla="*/ 920164 h 2215"/>
              <a:gd name="T10" fmla="*/ 852017 w 4059"/>
              <a:gd name="T11" fmla="*/ 610789 h 2215"/>
              <a:gd name="T12" fmla="*/ 1295164 w 4059"/>
              <a:gd name="T13" fmla="*/ 301414 h 2215"/>
              <a:gd name="T14" fmla="*/ 2017420 w 4059"/>
              <a:gd name="T15" fmla="*/ 43222 h 2215"/>
              <a:gd name="T16" fmla="*/ 2851075 w 4059"/>
              <a:gd name="T17" fmla="*/ 43222 h 2215"/>
              <a:gd name="T18" fmla="*/ 3683505 w 4059"/>
              <a:gd name="T19" fmla="*/ 301414 h 2215"/>
              <a:gd name="T20" fmla="*/ 4182963 w 4059"/>
              <a:gd name="T21" fmla="*/ 661972 h 2215"/>
              <a:gd name="T22" fmla="*/ 4572246 w 4059"/>
              <a:gd name="T23" fmla="*/ 1074852 h 2215"/>
              <a:gd name="T24" fmla="*/ 4793820 w 4059"/>
              <a:gd name="T25" fmla="*/ 1538915 h 2215"/>
              <a:gd name="T26" fmla="*/ 4905219 w 4059"/>
              <a:gd name="T27" fmla="*/ 2002978 h 2215"/>
              <a:gd name="T28" fmla="*/ 4960306 w 4059"/>
              <a:gd name="T29" fmla="*/ 2364674 h 2215"/>
              <a:gd name="T30" fmla="*/ 4960306 w 4059"/>
              <a:gd name="T31" fmla="*/ 2519362 h 221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59"/>
              <a:gd name="T49" fmla="*/ 0 h 2215"/>
              <a:gd name="T50" fmla="*/ 4059 w 4059"/>
              <a:gd name="T51" fmla="*/ 2215 h 221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59" h="2215">
                <a:moveTo>
                  <a:pt x="15" y="2215"/>
                </a:moveTo>
                <a:cubicBezTo>
                  <a:pt x="7" y="2094"/>
                  <a:pt x="0" y="1973"/>
                  <a:pt x="15" y="1852"/>
                </a:cubicBezTo>
                <a:cubicBezTo>
                  <a:pt x="30" y="1731"/>
                  <a:pt x="68" y="1602"/>
                  <a:pt x="106" y="1489"/>
                </a:cubicBezTo>
                <a:cubicBezTo>
                  <a:pt x="144" y="1376"/>
                  <a:pt x="182" y="1285"/>
                  <a:pt x="242" y="1172"/>
                </a:cubicBezTo>
                <a:cubicBezTo>
                  <a:pt x="302" y="1059"/>
                  <a:pt x="393" y="915"/>
                  <a:pt x="469" y="809"/>
                </a:cubicBezTo>
                <a:cubicBezTo>
                  <a:pt x="545" y="703"/>
                  <a:pt x="598" y="627"/>
                  <a:pt x="696" y="537"/>
                </a:cubicBezTo>
                <a:cubicBezTo>
                  <a:pt x="794" y="447"/>
                  <a:pt x="899" y="348"/>
                  <a:pt x="1058" y="265"/>
                </a:cubicBezTo>
                <a:cubicBezTo>
                  <a:pt x="1217" y="182"/>
                  <a:pt x="1436" y="76"/>
                  <a:pt x="1648" y="38"/>
                </a:cubicBezTo>
                <a:cubicBezTo>
                  <a:pt x="1860" y="0"/>
                  <a:pt x="2102" y="0"/>
                  <a:pt x="2329" y="38"/>
                </a:cubicBezTo>
                <a:cubicBezTo>
                  <a:pt x="2556" y="76"/>
                  <a:pt x="2828" y="174"/>
                  <a:pt x="3009" y="265"/>
                </a:cubicBezTo>
                <a:cubicBezTo>
                  <a:pt x="3190" y="356"/>
                  <a:pt x="3296" y="469"/>
                  <a:pt x="3417" y="582"/>
                </a:cubicBezTo>
                <a:cubicBezTo>
                  <a:pt x="3538" y="695"/>
                  <a:pt x="3652" y="817"/>
                  <a:pt x="3735" y="945"/>
                </a:cubicBezTo>
                <a:cubicBezTo>
                  <a:pt x="3818" y="1073"/>
                  <a:pt x="3871" y="1217"/>
                  <a:pt x="3916" y="1353"/>
                </a:cubicBezTo>
                <a:cubicBezTo>
                  <a:pt x="3961" y="1489"/>
                  <a:pt x="3984" y="1640"/>
                  <a:pt x="4007" y="1761"/>
                </a:cubicBezTo>
                <a:cubicBezTo>
                  <a:pt x="4030" y="1882"/>
                  <a:pt x="4045" y="2003"/>
                  <a:pt x="4052" y="2079"/>
                </a:cubicBezTo>
                <a:cubicBezTo>
                  <a:pt x="4059" y="2155"/>
                  <a:pt x="4052" y="2192"/>
                  <a:pt x="4052" y="2215"/>
                </a:cubicBez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未知"/>
          <p:cNvSpPr>
            <a:spLocks noChangeArrowheads="1"/>
          </p:cNvSpPr>
          <p:nvPr/>
        </p:nvSpPr>
        <p:spPr bwMode="auto">
          <a:xfrm>
            <a:off x="2725738" y="3835400"/>
            <a:ext cx="3838575" cy="1968500"/>
          </a:xfrm>
          <a:custGeom>
            <a:avLst/>
            <a:gdLst>
              <a:gd name="T0" fmla="*/ 19142 w 3008"/>
              <a:gd name="T1" fmla="*/ 1968500 h 1512"/>
              <a:gd name="T2" fmla="*/ 19142 w 3008"/>
              <a:gd name="T3" fmla="*/ 1614378 h 1512"/>
              <a:gd name="T4" fmla="*/ 133993 w 3008"/>
              <a:gd name="T5" fmla="*/ 1200368 h 1512"/>
              <a:gd name="T6" fmla="*/ 423673 w 3008"/>
              <a:gd name="T7" fmla="*/ 727772 h 1512"/>
              <a:gd name="T8" fmla="*/ 770778 w 3008"/>
              <a:gd name="T9" fmla="*/ 373651 h 1512"/>
              <a:gd name="T10" fmla="*/ 1350137 w 3008"/>
              <a:gd name="T11" fmla="*/ 78115 h 1512"/>
              <a:gd name="T12" fmla="*/ 1870795 w 3008"/>
              <a:gd name="T13" fmla="*/ 19529 h 1512"/>
              <a:gd name="T14" fmla="*/ 2565005 w 3008"/>
              <a:gd name="T15" fmla="*/ 78115 h 1512"/>
              <a:gd name="T16" fmla="*/ 3201790 w 3008"/>
              <a:gd name="T17" fmla="*/ 492125 h 1512"/>
              <a:gd name="T18" fmla="*/ 3548895 w 3008"/>
              <a:gd name="T19" fmla="*/ 964721 h 1512"/>
              <a:gd name="T20" fmla="*/ 3723724 w 3008"/>
              <a:gd name="T21" fmla="*/ 1318843 h 1512"/>
              <a:gd name="T22" fmla="*/ 3838575 w 3008"/>
              <a:gd name="T23" fmla="*/ 1968500 h 15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008"/>
              <a:gd name="T37" fmla="*/ 0 h 1512"/>
              <a:gd name="T38" fmla="*/ 3008 w 3008"/>
              <a:gd name="T39" fmla="*/ 1512 h 151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08" h="1512">
                <a:moveTo>
                  <a:pt x="15" y="1512"/>
                </a:moveTo>
                <a:cubicBezTo>
                  <a:pt x="7" y="1425"/>
                  <a:pt x="0" y="1338"/>
                  <a:pt x="15" y="1240"/>
                </a:cubicBezTo>
                <a:cubicBezTo>
                  <a:pt x="30" y="1142"/>
                  <a:pt x="52" y="1035"/>
                  <a:pt x="105" y="922"/>
                </a:cubicBezTo>
                <a:cubicBezTo>
                  <a:pt x="158" y="809"/>
                  <a:pt x="249" y="665"/>
                  <a:pt x="332" y="559"/>
                </a:cubicBezTo>
                <a:cubicBezTo>
                  <a:pt x="415" y="453"/>
                  <a:pt x="483" y="370"/>
                  <a:pt x="604" y="287"/>
                </a:cubicBezTo>
                <a:cubicBezTo>
                  <a:pt x="725" y="204"/>
                  <a:pt x="914" y="105"/>
                  <a:pt x="1058" y="60"/>
                </a:cubicBezTo>
                <a:cubicBezTo>
                  <a:pt x="1202" y="15"/>
                  <a:pt x="1307" y="15"/>
                  <a:pt x="1466" y="15"/>
                </a:cubicBezTo>
                <a:cubicBezTo>
                  <a:pt x="1625" y="15"/>
                  <a:pt x="1836" y="0"/>
                  <a:pt x="2010" y="60"/>
                </a:cubicBezTo>
                <a:cubicBezTo>
                  <a:pt x="2184" y="120"/>
                  <a:pt x="2381" y="265"/>
                  <a:pt x="2509" y="378"/>
                </a:cubicBezTo>
                <a:cubicBezTo>
                  <a:pt x="2637" y="491"/>
                  <a:pt x="2713" y="635"/>
                  <a:pt x="2781" y="741"/>
                </a:cubicBezTo>
                <a:cubicBezTo>
                  <a:pt x="2849" y="847"/>
                  <a:pt x="2880" y="885"/>
                  <a:pt x="2918" y="1013"/>
                </a:cubicBezTo>
                <a:cubicBezTo>
                  <a:pt x="2956" y="1141"/>
                  <a:pt x="2982" y="1326"/>
                  <a:pt x="3008" y="1512"/>
                </a:cubicBezTo>
              </a:path>
            </a:pathLst>
          </a:cu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auto">
          <a:xfrm>
            <a:off x="782638" y="3260725"/>
            <a:ext cx="54927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量角器的内刻度</a:t>
            </a:r>
          </a:p>
        </p:txBody>
      </p:sp>
      <p:sp>
        <p:nvSpPr>
          <p:cNvPr id="51" name="Line 19"/>
          <p:cNvSpPr>
            <a:spLocks noChangeShapeType="1"/>
          </p:cNvSpPr>
          <p:nvPr/>
        </p:nvSpPr>
        <p:spPr bwMode="auto">
          <a:xfrm>
            <a:off x="1258888" y="4554538"/>
            <a:ext cx="15843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4" grpId="1" animBg="1"/>
      <p:bldP spid="35" grpId="0" animBg="1"/>
      <p:bldP spid="36" grpId="0" animBg="1"/>
      <p:bldP spid="37" grpId="0" animBg="1"/>
      <p:bldP spid="40" grpId="0" animBg="1"/>
      <p:bldP spid="43" grpId="0" animBg="1"/>
      <p:bldP spid="44" grpId="0"/>
      <p:bldP spid="45" grpId="0" animBg="1"/>
      <p:bldP spid="46" grpId="0"/>
      <p:bldP spid="47" grpId="0" animBg="1"/>
      <p:bldP spid="48" grpId="0" animBg="1"/>
      <p:bldP spid="49" grpId="0" animBg="1"/>
      <p:bldP spid="50" grpId="0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2555875" y="1484313"/>
            <a:ext cx="2663825" cy="5191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认识量角器。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565400"/>
            <a:ext cx="6264275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684213" y="1984375"/>
            <a:ext cx="77755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把半圆分成１８０等份，每一份所对的角是１度的角。</a:t>
            </a: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“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度</a:t>
            </a: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是角的计量单位，用符号</a:t>
            </a: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“</a:t>
            </a:r>
            <a:r>
              <a:rPr lang="en-US" altLang="zh-CN" sz="2800">
                <a:solidFill>
                  <a:srgbClr val="FF3399"/>
                </a:solidFill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楷体" pitchFamily="2" charset="-122"/>
                <a:ea typeface="华文楷体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表示，如１度记作　　。</a:t>
            </a:r>
          </a:p>
        </p:txBody>
      </p:sp>
      <p:sp>
        <p:nvSpPr>
          <p:cNvPr id="29" name="Line 5"/>
          <p:cNvSpPr>
            <a:spLocks noChangeShapeType="1"/>
          </p:cNvSpPr>
          <p:nvPr/>
        </p:nvSpPr>
        <p:spPr bwMode="auto">
          <a:xfrm flipV="1">
            <a:off x="4319588" y="6310313"/>
            <a:ext cx="3167062" cy="71437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7524750" y="6073775"/>
            <a:ext cx="719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华文新魏" pitchFamily="2" charset="-122"/>
                <a:ea typeface="华文楷体" pitchFamily="2" charset="-122"/>
              </a:rPr>
              <a:t>1°</a:t>
            </a:r>
            <a:endParaRPr lang="zh-CN" altLang="en-US" sz="2800" b="1">
              <a:solidFill>
                <a:srgbClr val="FF33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3494088" y="2852738"/>
            <a:ext cx="1006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楷体" pitchFamily="2" charset="-122"/>
              </a:rPr>
              <a:t>1°</a:t>
            </a:r>
            <a:endParaRPr lang="zh-CN" altLang="en-US" sz="2800">
              <a:solidFill>
                <a:srgbClr val="FF33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6"/>
          <p:cNvSpPr>
            <a:spLocks noChangeArrowheads="1"/>
          </p:cNvSpPr>
          <p:nvPr/>
        </p:nvSpPr>
        <p:spPr bwMode="auto">
          <a:xfrm>
            <a:off x="755650" y="1557338"/>
            <a:ext cx="80645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在量角器上，从右边起，依次找出０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、２０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、９０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、１３５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和１８０</a:t>
            </a:r>
            <a:r>
              <a:rPr lang="en-US" altLang="zh-CN" sz="28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800">
                <a:latin typeface="华文新魏" pitchFamily="2" charset="-122"/>
                <a:ea typeface="华文楷体" pitchFamily="2" charset="-122"/>
              </a:rPr>
              <a:t>的刻度线；再从左边起，依次找出这些度数的刻度线。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420938"/>
            <a:ext cx="6264275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6670675" y="6200775"/>
            <a:ext cx="1368425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027988" y="5949950"/>
            <a:ext cx="1116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6588125" y="4953000"/>
            <a:ext cx="1296988" cy="52070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885113" y="4652963"/>
            <a:ext cx="1114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20°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4500563" y="3141663"/>
            <a:ext cx="11112" cy="8080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211638" y="2693988"/>
            <a:ext cx="111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90°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2195513" y="3860800"/>
            <a:ext cx="781050" cy="828675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476375" y="3270250"/>
            <a:ext cx="1114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135°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1187450" y="6237288"/>
            <a:ext cx="1152525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60363" y="6002338"/>
            <a:ext cx="111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180°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6"/>
          <p:cNvSpPr>
            <a:spLocks noChangeArrowheads="1"/>
          </p:cNvSpPr>
          <p:nvPr/>
        </p:nvSpPr>
        <p:spPr bwMode="auto">
          <a:xfrm>
            <a:off x="611188" y="1844675"/>
            <a:ext cx="8064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在量角器上，从右边起，依次找出０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、２０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、９０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、１３５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和１８０</a:t>
            </a:r>
            <a:r>
              <a:rPr lang="en-US" altLang="zh-CN" sz="2400">
                <a:latin typeface="华文新魏" pitchFamily="2" charset="-122"/>
                <a:ea typeface="华文楷体" pitchFamily="2" charset="-122"/>
              </a:rPr>
              <a:t>°</a:t>
            </a:r>
            <a:r>
              <a:rPr lang="zh-CN" altLang="en-US" sz="2400">
                <a:latin typeface="华文新魏" pitchFamily="2" charset="-122"/>
                <a:ea typeface="华文楷体" pitchFamily="2" charset="-122"/>
              </a:rPr>
              <a:t>的刻度线；再从左边起，依次找出这些度数的刻度线。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420938"/>
            <a:ext cx="6264275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13"/>
          <p:cNvSpPr>
            <a:spLocks noChangeShapeType="1"/>
          </p:cNvSpPr>
          <p:nvPr/>
        </p:nvSpPr>
        <p:spPr bwMode="auto">
          <a:xfrm flipH="1">
            <a:off x="7259638" y="6237288"/>
            <a:ext cx="792162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8027988" y="5949950"/>
            <a:ext cx="1116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180°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6443663" y="3741738"/>
            <a:ext cx="576262" cy="52070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019925" y="3213100"/>
            <a:ext cx="1116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135°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4500563" y="3141663"/>
            <a:ext cx="11112" cy="736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211638" y="2693988"/>
            <a:ext cx="111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90°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331913" y="5013325"/>
            <a:ext cx="647700" cy="287338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684213" y="4581525"/>
            <a:ext cx="1114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20°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>
            <a:off x="1187450" y="6237288"/>
            <a:ext cx="576263" cy="0"/>
          </a:xfrm>
          <a:prstGeom prst="line">
            <a:avLst/>
          </a:prstGeom>
          <a:ln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 sz="18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60363" y="6002338"/>
            <a:ext cx="1116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楷体" pitchFamily="2" charset="-122"/>
              </a:rPr>
              <a:t>0°</a:t>
            </a:r>
            <a:endParaRPr lang="zh-CN" altLang="en-US" sz="2800" b="1">
              <a:solidFill>
                <a:srgbClr val="FF0000"/>
              </a:solidFill>
              <a:latin typeface="华文新魏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  <p:bldP spid="2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PresentationFormat>全屏显示(4:3)</PresentationFormat>
  <Paragraphs>96</Paragraphs>
  <Slides>16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2016-10-24T06:28:41Z</dcterms:created>
  <dcterms:modified xsi:type="dcterms:W3CDTF">2016-10-24T06:35:01Z</dcterms:modified>
</cp:coreProperties>
</file>