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4E38BE-BFE3-4CB4-B471-CEB26DA07880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B4ECE-26F2-4C82-AA50-C1F63FD237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69314AE-E7C4-4593-BE05-C6130AC72F86}" type="slidenum">
              <a:rPr lang="zh-CN" altLang="en-US" sz="1200" b="0">
                <a:latin typeface="Calibri" pitchFamily="34" charset="0"/>
              </a:rPr>
              <a:pPr algn="r"/>
              <a:t>2</a:t>
            </a:fld>
            <a:endParaRPr lang="en-US" altLang="zh-CN" sz="1200" b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CBCF8C5-E8EF-4F61-855C-4684C3F36A1E}" type="slidenum">
              <a:rPr lang="en-US" altLang="zh-CN" sz="1200" b="0"/>
              <a:pPr algn="r"/>
              <a:t>15</a:t>
            </a:fld>
            <a:endParaRPr lang="en-US" altLang="zh-CN" sz="1200" b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36838"/>
            <a:ext cx="5168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908050"/>
            <a:ext cx="69850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8</a:t>
            </a:r>
            <a:r>
              <a:rPr lang="zh-CN" altLang="en-US" sz="3600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垂线和平行线</a:t>
            </a:r>
            <a:endParaRPr lang="en-US" altLang="zh-CN" sz="3600" b="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706813" y="2492375"/>
            <a:ext cx="482600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490913" y="1628775"/>
            <a:ext cx="5402262" cy="701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en-US" sz="4000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kumimoji="1" lang="en-US" altLang="zh-CN" sz="4000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kumimoji="1" lang="en-US" altLang="en-US" sz="4000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角的分类和画角</a:t>
            </a:r>
            <a:endParaRPr kumimoji="1" lang="zh-CN" altLang="en-US" sz="4000" noProof="1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628775"/>
            <a:ext cx="80645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68" name="Text Box 9"/>
          <p:cNvSpPr txBox="1">
            <a:spLocks noChangeArrowheads="1"/>
          </p:cNvSpPr>
          <p:nvPr/>
        </p:nvSpPr>
        <p:spPr bwMode="auto">
          <a:xfrm>
            <a:off x="2700338" y="1052513"/>
            <a:ext cx="54784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0">
                <a:latin typeface="Comic Sans MS" pitchFamily="66" charset="0"/>
                <a:ea typeface="华文新魏" pitchFamily="2" charset="-122"/>
              </a:rPr>
              <a:t>看图，填一填。</a:t>
            </a:r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1835150" y="4068763"/>
            <a:ext cx="685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90</a:t>
            </a:r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4932363" y="4065588"/>
            <a:ext cx="685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50</a:t>
            </a:r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7235825" y="3489325"/>
            <a:ext cx="936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130</a:t>
            </a:r>
          </a:p>
        </p:txBody>
      </p:sp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7308850" y="3997325"/>
            <a:ext cx="830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130</a:t>
            </a:r>
          </a:p>
        </p:txBody>
      </p:sp>
      <p:sp>
        <p:nvSpPr>
          <p:cNvPr id="5" name="同侧圆角矩形 1"/>
          <p:cNvSpPr/>
          <p:nvPr/>
        </p:nvSpPr>
        <p:spPr>
          <a:xfrm>
            <a:off x="468313" y="9810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典题精讲</a:t>
            </a:r>
          </a:p>
        </p:txBody>
      </p:sp>
      <p:sp>
        <p:nvSpPr>
          <p:cNvPr id="31756" name="圆角矩形标注 44"/>
          <p:cNvSpPr>
            <a:spLocks noChangeArrowheads="1"/>
          </p:cNvSpPr>
          <p:nvPr/>
        </p:nvSpPr>
        <p:spPr bwMode="auto">
          <a:xfrm>
            <a:off x="827088" y="4941888"/>
            <a:ext cx="2303462" cy="1368425"/>
          </a:xfrm>
          <a:prstGeom prst="wedgeRoundRectCallout">
            <a:avLst>
              <a:gd name="adj1" fmla="val -40074"/>
              <a:gd name="adj2" fmla="val 12875"/>
              <a:gd name="adj3" fmla="val 16667"/>
            </a:avLst>
          </a:prstGeom>
          <a:solidFill>
            <a:srgbClr val="FFFFBB"/>
          </a:solidFill>
          <a:ln w="12700">
            <a:solidFill>
              <a:srgbClr val="604A7B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∠</a:t>
            </a:r>
            <a:r>
              <a:rPr lang="en-US" altLang="zh-CN" sz="2400" b="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altLang="zh-CN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和∠</a:t>
            </a:r>
            <a:r>
              <a:rPr lang="en-US" altLang="zh-CN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合起来是一个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平角</a:t>
            </a:r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31757" name="圆角矩形标注 44"/>
          <p:cNvSpPr>
            <a:spLocks noChangeArrowheads="1"/>
          </p:cNvSpPr>
          <p:nvPr/>
        </p:nvSpPr>
        <p:spPr bwMode="auto">
          <a:xfrm>
            <a:off x="4067175" y="4941888"/>
            <a:ext cx="4897438" cy="1368425"/>
          </a:xfrm>
          <a:prstGeom prst="wedgeRoundRectCallout">
            <a:avLst>
              <a:gd name="adj1" fmla="val -45333"/>
              <a:gd name="adj2" fmla="val 7542"/>
              <a:gd name="adj3" fmla="val 16667"/>
            </a:avLst>
          </a:prstGeom>
          <a:solidFill>
            <a:srgbClr val="FFFFBB"/>
          </a:solidFill>
          <a:ln w="12700">
            <a:solidFill>
              <a:srgbClr val="604A7B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∠</a:t>
            </a:r>
            <a:r>
              <a:rPr lang="en-US" altLang="zh-CN" sz="2400" b="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altLang="zh-CN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和∠</a:t>
            </a:r>
            <a:r>
              <a:rPr lang="en-US" altLang="zh-CN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合起来是一个平角。 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∠</a:t>
            </a:r>
            <a:r>
              <a:rPr lang="en-US" altLang="zh-CN" sz="24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2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和∠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合起来是一个平角。</a:t>
            </a:r>
          </a:p>
          <a:p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∠</a:t>
            </a:r>
            <a:r>
              <a:rPr lang="en-US" altLang="zh-CN" sz="2400" b="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 1</a:t>
            </a:r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和∠</a:t>
            </a:r>
            <a:r>
              <a:rPr lang="en-US" altLang="zh-CN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相等， ∠</a:t>
            </a:r>
            <a:r>
              <a:rPr lang="en-US" altLang="zh-CN" sz="2400" b="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 2</a:t>
            </a:r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和∠</a:t>
            </a:r>
            <a:r>
              <a:rPr lang="en-US" altLang="zh-CN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相等</a:t>
            </a:r>
            <a:r>
              <a:rPr lang="zh-CN" altLang="en-US" sz="2400" b="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4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0" grpId="0"/>
      <p:bldP spid="61451" grpId="0"/>
      <p:bldP spid="61452" grpId="0"/>
      <p:bldP spid="61453" grpId="0"/>
      <p:bldP spid="31756" grpId="0" animBg="1"/>
      <p:bldP spid="317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827088" y="1628775"/>
            <a:ext cx="83169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以下面的射线为角的一边，用量角器分别画出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40°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125°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180°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的角。</a:t>
            </a:r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4308475"/>
            <a:ext cx="59055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5" name="Picture 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38138" y="2778125"/>
            <a:ext cx="3887788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179388" y="3227388"/>
            <a:ext cx="4476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00" b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62474" name="Line 10"/>
          <p:cNvSpPr>
            <a:spLocks noChangeShapeType="1"/>
          </p:cNvSpPr>
          <p:nvPr/>
        </p:nvSpPr>
        <p:spPr bwMode="auto">
          <a:xfrm flipH="1" flipV="1">
            <a:off x="323850" y="3333750"/>
            <a:ext cx="1282700" cy="10779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75" name="Rectangle 11"/>
          <p:cNvSpPr>
            <a:spLocks noChangeArrowheads="1"/>
          </p:cNvSpPr>
          <p:nvPr/>
        </p:nvSpPr>
        <p:spPr bwMode="auto">
          <a:xfrm>
            <a:off x="1331913" y="4724400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40°</a:t>
            </a:r>
            <a:endParaRPr lang="zh-CN" altLang="en-US"/>
          </a:p>
        </p:txBody>
      </p:sp>
      <p:pic>
        <p:nvPicPr>
          <p:cNvPr id="2" name="Picture 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2779713"/>
            <a:ext cx="3887788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8" name="Rectangle 14"/>
          <p:cNvSpPr>
            <a:spLocks noChangeArrowheads="1"/>
          </p:cNvSpPr>
          <p:nvPr/>
        </p:nvSpPr>
        <p:spPr bwMode="auto">
          <a:xfrm>
            <a:off x="3619500" y="3646488"/>
            <a:ext cx="4476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00" b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 flipH="1" flipV="1">
            <a:off x="3549650" y="3635375"/>
            <a:ext cx="1671638" cy="7778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80" name="Rectangle 16"/>
          <p:cNvSpPr>
            <a:spLocks noChangeArrowheads="1"/>
          </p:cNvSpPr>
          <p:nvPr/>
        </p:nvSpPr>
        <p:spPr bwMode="auto">
          <a:xfrm>
            <a:off x="4211638" y="4724400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125°</a:t>
            </a:r>
            <a:endParaRPr lang="zh-CN" altLang="en-US"/>
          </a:p>
        </p:txBody>
      </p:sp>
      <p:pic>
        <p:nvPicPr>
          <p:cNvPr id="3" name="Picture 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2779713"/>
            <a:ext cx="3887788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82" name="Rectangle 18"/>
          <p:cNvSpPr>
            <a:spLocks noChangeArrowheads="1"/>
          </p:cNvSpPr>
          <p:nvPr/>
        </p:nvSpPr>
        <p:spPr bwMode="auto">
          <a:xfrm>
            <a:off x="5492750" y="4318000"/>
            <a:ext cx="4476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00" b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62484" name="Rectangle 20"/>
          <p:cNvSpPr>
            <a:spLocks noChangeArrowheads="1"/>
          </p:cNvSpPr>
          <p:nvPr/>
        </p:nvSpPr>
        <p:spPr bwMode="auto">
          <a:xfrm>
            <a:off x="6962775" y="4724400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180°</a:t>
            </a:r>
            <a:endParaRPr lang="zh-CN" altLang="en-US"/>
          </a:p>
        </p:txBody>
      </p:sp>
      <p:sp>
        <p:nvSpPr>
          <p:cNvPr id="62485" name="Line 21"/>
          <p:cNvSpPr>
            <a:spLocks noChangeShapeType="1"/>
          </p:cNvSpPr>
          <p:nvPr/>
        </p:nvSpPr>
        <p:spPr bwMode="auto">
          <a:xfrm>
            <a:off x="5340350" y="4408488"/>
            <a:ext cx="190817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86" name="圆角矩形标注 44"/>
          <p:cNvSpPr>
            <a:spLocks noChangeArrowheads="1"/>
          </p:cNvSpPr>
          <p:nvPr/>
        </p:nvSpPr>
        <p:spPr bwMode="auto">
          <a:xfrm>
            <a:off x="1258888" y="5230813"/>
            <a:ext cx="6408737" cy="935037"/>
          </a:xfrm>
          <a:prstGeom prst="wedgeRoundRectCallout">
            <a:avLst>
              <a:gd name="adj1" fmla="val -46435"/>
              <a:gd name="adj2" fmla="val 42019"/>
              <a:gd name="adj3" fmla="val 16667"/>
            </a:avLst>
          </a:prstGeom>
          <a:solidFill>
            <a:srgbClr val="FFFFBB"/>
          </a:solidFill>
          <a:ln w="12700">
            <a:solidFill>
              <a:srgbClr val="604A7B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错解分析：没有区分内外圈刻度。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易错提醒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10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1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10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1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10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7" dur="10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1"/>
                            </p:stCondLst>
                            <p:childTnLst>
                              <p:par>
                                <p:cTn id="7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10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3" grpId="0"/>
      <p:bldP spid="62473" grpId="1"/>
      <p:bldP spid="62474" grpId="0" animBg="1"/>
      <p:bldP spid="62475" grpId="0"/>
      <p:bldP spid="62478" grpId="0"/>
      <p:bldP spid="62478" grpId="1"/>
      <p:bldP spid="62479" grpId="0" animBg="1"/>
      <p:bldP spid="62480" grpId="0"/>
      <p:bldP spid="62482" grpId="0"/>
      <p:bldP spid="62482" grpId="1"/>
      <p:bldP spid="62484" grpId="0"/>
      <p:bldP spid="62485" grpId="0" animBg="1"/>
      <p:bldP spid="3278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827088" y="1628775"/>
            <a:ext cx="83169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以下面的射线为角的一边，用量角器分别画出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40°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125°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180°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的角。</a:t>
            </a:r>
          </a:p>
        </p:txBody>
      </p:sp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4308475"/>
            <a:ext cx="59055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5" name="Picture 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38138" y="2778125"/>
            <a:ext cx="3887788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2738438" y="3227388"/>
            <a:ext cx="4476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00" b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62474" name="Line 10"/>
          <p:cNvSpPr>
            <a:spLocks noChangeShapeType="1"/>
          </p:cNvSpPr>
          <p:nvPr/>
        </p:nvSpPr>
        <p:spPr bwMode="auto">
          <a:xfrm flipV="1">
            <a:off x="1606550" y="3068638"/>
            <a:ext cx="1597025" cy="13430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75" name="Rectangle 11"/>
          <p:cNvSpPr>
            <a:spLocks noChangeArrowheads="1"/>
          </p:cNvSpPr>
          <p:nvPr/>
        </p:nvSpPr>
        <p:spPr bwMode="auto">
          <a:xfrm>
            <a:off x="1331913" y="4724400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40°</a:t>
            </a:r>
            <a:endParaRPr lang="zh-CN" altLang="en-US"/>
          </a:p>
        </p:txBody>
      </p:sp>
      <p:pic>
        <p:nvPicPr>
          <p:cNvPr id="2" name="Picture 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2779713"/>
            <a:ext cx="3887788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8" name="Rectangle 14"/>
          <p:cNvSpPr>
            <a:spLocks noChangeArrowheads="1"/>
          </p:cNvSpPr>
          <p:nvPr/>
        </p:nvSpPr>
        <p:spPr bwMode="auto">
          <a:xfrm>
            <a:off x="6030913" y="2935288"/>
            <a:ext cx="4476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00" b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 flipV="1">
            <a:off x="5208588" y="2708275"/>
            <a:ext cx="1222375" cy="17049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80" name="Rectangle 16"/>
          <p:cNvSpPr>
            <a:spLocks noChangeArrowheads="1"/>
          </p:cNvSpPr>
          <p:nvPr/>
        </p:nvSpPr>
        <p:spPr bwMode="auto">
          <a:xfrm>
            <a:off x="4211638" y="4724400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125°</a:t>
            </a:r>
            <a:endParaRPr lang="zh-CN" altLang="en-US"/>
          </a:p>
        </p:txBody>
      </p:sp>
      <p:pic>
        <p:nvPicPr>
          <p:cNvPr id="3" name="Picture 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2779713"/>
            <a:ext cx="3887788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82" name="Rectangle 18"/>
          <p:cNvSpPr>
            <a:spLocks noChangeArrowheads="1"/>
          </p:cNvSpPr>
          <p:nvPr/>
        </p:nvSpPr>
        <p:spPr bwMode="auto">
          <a:xfrm>
            <a:off x="8748713" y="4318000"/>
            <a:ext cx="4476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00" b="0">
                <a:solidFill>
                  <a:srgbClr val="FF0000"/>
                </a:solidFill>
              </a:rPr>
              <a:t>●</a:t>
            </a:r>
          </a:p>
        </p:txBody>
      </p:sp>
      <p:sp>
        <p:nvSpPr>
          <p:cNvPr id="62484" name="Rectangle 20"/>
          <p:cNvSpPr>
            <a:spLocks noChangeArrowheads="1"/>
          </p:cNvSpPr>
          <p:nvPr/>
        </p:nvSpPr>
        <p:spPr bwMode="auto">
          <a:xfrm>
            <a:off x="6962775" y="4724400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180°</a:t>
            </a:r>
            <a:endParaRPr lang="zh-CN" altLang="en-US"/>
          </a:p>
        </p:txBody>
      </p:sp>
      <p:sp>
        <p:nvSpPr>
          <p:cNvPr id="62485" name="Line 21"/>
          <p:cNvSpPr>
            <a:spLocks noChangeShapeType="1"/>
          </p:cNvSpPr>
          <p:nvPr/>
        </p:nvSpPr>
        <p:spPr bwMode="auto">
          <a:xfrm>
            <a:off x="7248525" y="4437063"/>
            <a:ext cx="190817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易错提醒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10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1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10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1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10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7" dur="10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1"/>
                            </p:stCondLst>
                            <p:childTnLst>
                              <p:par>
                                <p:cTn id="7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10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3" grpId="0"/>
      <p:bldP spid="62473" grpId="1"/>
      <p:bldP spid="62474" grpId="0" animBg="1"/>
      <p:bldP spid="62475" grpId="0"/>
      <p:bldP spid="62478" grpId="0"/>
      <p:bldP spid="62478" grpId="1"/>
      <p:bldP spid="62479" grpId="0" animBg="1"/>
      <p:bldP spid="62480" grpId="0"/>
      <p:bldP spid="62482" grpId="0"/>
      <p:bldP spid="62482" grpId="1"/>
      <p:bldP spid="62484" grpId="0"/>
      <p:bldP spid="6248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47813" y="1770063"/>
            <a:ext cx="6629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0">
                <a:latin typeface="Comic Sans MS" pitchFamily="66" charset="0"/>
                <a:ea typeface="华文新魏" pitchFamily="2" charset="-122"/>
              </a:rPr>
              <a:t>分一分，填一填。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476375" y="2352675"/>
            <a:ext cx="6781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0">
                <a:latin typeface="Comic Sans MS" pitchFamily="66" charset="0"/>
              </a:rPr>
              <a:t>93°  4 °  89 °  123 °  121 °75 °</a:t>
            </a:r>
          </a:p>
          <a:p>
            <a:pPr algn="ctr">
              <a:spcBef>
                <a:spcPct val="50000"/>
              </a:spcBef>
            </a:pPr>
            <a:r>
              <a:rPr lang="en-US" altLang="zh-CN" sz="2400" b="0">
                <a:latin typeface="Comic Sans MS" pitchFamily="66" charset="0"/>
              </a:rPr>
              <a:t>34 °  360 °  99 °  90 °  169 °  180 °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68313" y="3929063"/>
            <a:ext cx="2438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0">
                <a:latin typeface="Comic Sans MS" pitchFamily="66" charset="0"/>
                <a:ea typeface="华文新魏" pitchFamily="2" charset="-122"/>
              </a:rPr>
              <a:t>锐角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219700" y="3573463"/>
            <a:ext cx="152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0">
                <a:latin typeface="Comic Sans MS" pitchFamily="66" charset="0"/>
                <a:ea typeface="华文新魏" pitchFamily="2" charset="-122"/>
              </a:rPr>
              <a:t>直角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827088" y="5441950"/>
            <a:ext cx="1828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0">
                <a:latin typeface="Comic Sans MS" pitchFamily="66" charset="0"/>
                <a:ea typeface="华文新魏" pitchFamily="2" charset="-122"/>
              </a:rPr>
              <a:t>钝角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219700" y="4505325"/>
            <a:ext cx="152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0">
                <a:latin typeface="Comic Sans MS" pitchFamily="66" charset="0"/>
                <a:ea typeface="华文新魏" pitchFamily="2" charset="-122"/>
              </a:rPr>
              <a:t>平角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148263" y="5516563"/>
            <a:ext cx="1752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0">
                <a:latin typeface="Comic Sans MS" pitchFamily="66" charset="0"/>
                <a:ea typeface="华文新魏" pitchFamily="2" charset="-122"/>
              </a:rPr>
              <a:t>周角</a:t>
            </a:r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2411413" y="3573463"/>
            <a:ext cx="2232025" cy="108108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4346" name="Rectangle 12"/>
          <p:cNvSpPr>
            <a:spLocks noChangeArrowheads="1"/>
          </p:cNvSpPr>
          <p:nvPr/>
        </p:nvSpPr>
        <p:spPr bwMode="auto">
          <a:xfrm>
            <a:off x="2411413" y="5157788"/>
            <a:ext cx="2232025" cy="108108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4347" name="Rectangle 13"/>
          <p:cNvSpPr>
            <a:spLocks noChangeArrowheads="1"/>
          </p:cNvSpPr>
          <p:nvPr/>
        </p:nvSpPr>
        <p:spPr bwMode="auto">
          <a:xfrm>
            <a:off x="6588125" y="4437063"/>
            <a:ext cx="1584325" cy="7207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4348" name="Rectangle 14"/>
          <p:cNvSpPr>
            <a:spLocks noChangeArrowheads="1"/>
          </p:cNvSpPr>
          <p:nvPr/>
        </p:nvSpPr>
        <p:spPr bwMode="auto">
          <a:xfrm>
            <a:off x="6588125" y="3500438"/>
            <a:ext cx="1584325" cy="7207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4349" name="Rectangle 15"/>
          <p:cNvSpPr>
            <a:spLocks noChangeArrowheads="1"/>
          </p:cNvSpPr>
          <p:nvPr/>
        </p:nvSpPr>
        <p:spPr bwMode="auto">
          <a:xfrm>
            <a:off x="6588125" y="5516563"/>
            <a:ext cx="1584325" cy="7207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4350" name="Text Box 17"/>
          <p:cNvSpPr txBox="1">
            <a:spLocks noChangeArrowheads="1"/>
          </p:cNvSpPr>
          <p:nvPr/>
        </p:nvSpPr>
        <p:spPr bwMode="auto">
          <a:xfrm>
            <a:off x="2411413" y="3644900"/>
            <a:ext cx="20875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0">
                <a:latin typeface="Comic Sans MS" pitchFamily="66" charset="0"/>
              </a:rPr>
              <a:t>   4 °  89 °</a:t>
            </a:r>
          </a:p>
          <a:p>
            <a:pPr algn="ctr">
              <a:spcBef>
                <a:spcPct val="50000"/>
              </a:spcBef>
            </a:pPr>
            <a:r>
              <a:rPr lang="en-US" altLang="zh-CN" sz="2400" b="0">
                <a:latin typeface="Comic Sans MS" pitchFamily="66" charset="0"/>
              </a:rPr>
              <a:t>  75 °34 °</a:t>
            </a:r>
          </a:p>
        </p:txBody>
      </p:sp>
      <p:sp>
        <p:nvSpPr>
          <p:cNvPr id="14351" name="Text Box 19"/>
          <p:cNvSpPr txBox="1">
            <a:spLocks noChangeArrowheads="1"/>
          </p:cNvSpPr>
          <p:nvPr/>
        </p:nvSpPr>
        <p:spPr bwMode="auto">
          <a:xfrm>
            <a:off x="2268538" y="5160963"/>
            <a:ext cx="273526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0">
                <a:latin typeface="Comic Sans MS" pitchFamily="66" charset="0"/>
              </a:rPr>
              <a:t>93° 123   121°</a:t>
            </a:r>
          </a:p>
          <a:p>
            <a:pPr algn="ctr">
              <a:spcBef>
                <a:spcPct val="50000"/>
              </a:spcBef>
            </a:pPr>
            <a:r>
              <a:rPr lang="en-US" altLang="zh-CN" sz="2400" b="0">
                <a:latin typeface="Comic Sans MS" pitchFamily="66" charset="0"/>
              </a:rPr>
              <a:t>99 °  169 ° </a:t>
            </a:r>
          </a:p>
        </p:txBody>
      </p:sp>
      <p:sp>
        <p:nvSpPr>
          <p:cNvPr id="14352" name="Text Box 20"/>
          <p:cNvSpPr txBox="1">
            <a:spLocks noChangeArrowheads="1"/>
          </p:cNvSpPr>
          <p:nvPr/>
        </p:nvSpPr>
        <p:spPr bwMode="auto">
          <a:xfrm>
            <a:off x="6877050" y="3644900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0">
                <a:latin typeface="Comic Sans MS" pitchFamily="66" charset="0"/>
              </a:rPr>
              <a:t>90 °</a:t>
            </a:r>
          </a:p>
        </p:txBody>
      </p:sp>
      <p:sp>
        <p:nvSpPr>
          <p:cNvPr id="14353" name="Text Box 21"/>
          <p:cNvSpPr txBox="1">
            <a:spLocks noChangeArrowheads="1"/>
          </p:cNvSpPr>
          <p:nvPr/>
        </p:nvSpPr>
        <p:spPr bwMode="auto">
          <a:xfrm>
            <a:off x="6950075" y="4581525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0">
                <a:latin typeface="Comic Sans MS" pitchFamily="66" charset="0"/>
              </a:rPr>
              <a:t>180 °</a:t>
            </a:r>
          </a:p>
        </p:txBody>
      </p:sp>
      <p:sp>
        <p:nvSpPr>
          <p:cNvPr id="14354" name="Text Box 22"/>
          <p:cNvSpPr txBox="1">
            <a:spLocks noChangeArrowheads="1"/>
          </p:cNvSpPr>
          <p:nvPr/>
        </p:nvSpPr>
        <p:spPr bwMode="auto">
          <a:xfrm>
            <a:off x="6950075" y="5661025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0">
                <a:latin typeface="Comic Sans MS" pitchFamily="66" charset="0"/>
              </a:rPr>
              <a:t>360 °</a:t>
            </a:r>
          </a:p>
        </p:txBody>
      </p:sp>
      <p:sp>
        <p:nvSpPr>
          <p:cNvPr id="5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484438" y="1700213"/>
            <a:ext cx="2057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0">
                <a:latin typeface="华文新魏" pitchFamily="2" charset="-122"/>
                <a:ea typeface="华文新魏" pitchFamily="2" charset="-122"/>
              </a:rPr>
              <a:t>算一算。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84213" y="2516188"/>
            <a:ext cx="8208962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3200" b="0">
                <a:latin typeface="华文新魏" pitchFamily="2" charset="-122"/>
                <a:ea typeface="华文新魏" pitchFamily="2" charset="-122"/>
              </a:rPr>
              <a:t>平角比</a:t>
            </a:r>
            <a:r>
              <a:rPr lang="en-US" altLang="zh-CN" sz="3200" b="0">
                <a:latin typeface="华文新魏" pitchFamily="2" charset="-122"/>
                <a:ea typeface="华文新魏" pitchFamily="2" charset="-122"/>
              </a:rPr>
              <a:t>200°</a:t>
            </a:r>
            <a:r>
              <a:rPr lang="zh-CN" altLang="en-US" sz="3200" b="0">
                <a:latin typeface="华文新魏" pitchFamily="2" charset="-122"/>
                <a:ea typeface="华文新魏" pitchFamily="2" charset="-122"/>
              </a:rPr>
              <a:t>小（       ）</a:t>
            </a:r>
            <a:r>
              <a:rPr lang="en-US" altLang="zh-CN" sz="3200" b="0">
                <a:latin typeface="华文新魏" pitchFamily="2" charset="-122"/>
                <a:ea typeface="华文新魏" pitchFamily="2" charset="-122"/>
              </a:rPr>
              <a:t>°</a:t>
            </a:r>
          </a:p>
          <a:p>
            <a:pPr>
              <a:spcBef>
                <a:spcPct val="50000"/>
              </a:spcBef>
            </a:pPr>
            <a:r>
              <a:rPr lang="en-US" altLang="zh-CN" sz="3200" b="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200" b="0">
                <a:latin typeface="华文新魏" pitchFamily="2" charset="-122"/>
                <a:ea typeface="华文新魏" pitchFamily="2" charset="-122"/>
              </a:rPr>
              <a:t>平角的度数是直角的（          ），直角的度数是平角的（        ）。</a:t>
            </a:r>
          </a:p>
          <a:p>
            <a:pPr>
              <a:spcBef>
                <a:spcPct val="50000"/>
              </a:spcBef>
            </a:pPr>
            <a:r>
              <a:rPr lang="en-US" altLang="zh-CN" sz="3200" b="0">
                <a:latin typeface="华文新魏" pitchFamily="2" charset="-122"/>
                <a:ea typeface="华文新魏" pitchFamily="2" charset="-122"/>
              </a:rPr>
              <a:t>3.</a:t>
            </a:r>
            <a:r>
              <a:rPr lang="zh-CN" altLang="en-US" sz="3200" b="0">
                <a:latin typeface="华文新魏" pitchFamily="2" charset="-122"/>
                <a:ea typeface="华文新魏" pitchFamily="2" charset="-122"/>
              </a:rPr>
              <a:t>直角的一半是（        ）</a:t>
            </a:r>
            <a:r>
              <a:rPr lang="en-US" altLang="zh-CN" sz="3200" b="0">
                <a:latin typeface="华文新魏" pitchFamily="2" charset="-122"/>
                <a:ea typeface="华文新魏" pitchFamily="2" charset="-122"/>
              </a:rPr>
              <a:t>°</a:t>
            </a:r>
            <a:r>
              <a:rPr lang="zh-CN" altLang="en-US" sz="3200" b="0">
                <a:latin typeface="华文新魏" pitchFamily="2" charset="-122"/>
                <a:ea typeface="华文新魏" pitchFamily="2" charset="-122"/>
              </a:rPr>
              <a:t>，直角的（         ）倍是</a:t>
            </a:r>
            <a:r>
              <a:rPr lang="en-US" altLang="zh-CN" sz="3200" b="0">
                <a:latin typeface="华文新魏" pitchFamily="2" charset="-122"/>
                <a:ea typeface="华文新魏" pitchFamily="2" charset="-122"/>
              </a:rPr>
              <a:t>360°</a:t>
            </a:r>
            <a:r>
              <a:rPr lang="zh-CN" altLang="en-US" sz="3200" b="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en-US" altLang="zh-CN" sz="3200" b="0">
                <a:latin typeface="华文新魏" pitchFamily="2" charset="-122"/>
                <a:ea typeface="华文新魏" pitchFamily="2" charset="-122"/>
              </a:rPr>
              <a:t>360°</a:t>
            </a:r>
            <a:r>
              <a:rPr lang="zh-CN" altLang="en-US" sz="3200" b="0">
                <a:latin typeface="华文新魏" pitchFamily="2" charset="-122"/>
                <a:ea typeface="华文新魏" pitchFamily="2" charset="-122"/>
              </a:rPr>
              <a:t>的角是（         ）角。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4173538" y="2544763"/>
            <a:ext cx="685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20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5292725" y="3282950"/>
            <a:ext cx="99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倍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3059113" y="3768725"/>
            <a:ext cx="1143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一半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3851275" y="4486275"/>
            <a:ext cx="106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45</a:t>
            </a: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7537450" y="4508500"/>
            <a:ext cx="106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5867400" y="4941888"/>
            <a:ext cx="762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周</a:t>
            </a:r>
          </a:p>
        </p:txBody>
      </p:sp>
      <p:sp>
        <p:nvSpPr>
          <p:cNvPr id="5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5" grpId="0"/>
      <p:bldP spid="40966" grpId="0"/>
      <p:bldP spid="40967" grpId="0"/>
      <p:bldP spid="40968" grpId="0"/>
      <p:bldP spid="409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323850" y="1916113"/>
            <a:ext cx="83169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用三角尺或量角器分别画出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30°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45°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和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90°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的角。</a:t>
            </a:r>
          </a:p>
        </p:txBody>
      </p:sp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38138" y="2778125"/>
            <a:ext cx="3887788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313" y="2779713"/>
            <a:ext cx="3887787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10"/>
          <p:cNvSpPr>
            <a:spLocks noChangeShapeType="1"/>
          </p:cNvSpPr>
          <p:nvPr/>
        </p:nvSpPr>
        <p:spPr bwMode="auto">
          <a:xfrm flipV="1">
            <a:off x="1606550" y="3429000"/>
            <a:ext cx="1670050" cy="9826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4572000" y="2924175"/>
            <a:ext cx="1512888" cy="14874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625" y="2805113"/>
            <a:ext cx="3887788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0"/>
          <p:cNvSpPr>
            <a:spLocks noChangeShapeType="1"/>
          </p:cNvSpPr>
          <p:nvPr/>
        </p:nvSpPr>
        <p:spPr bwMode="auto">
          <a:xfrm flipV="1">
            <a:off x="7451725" y="2708275"/>
            <a:ext cx="0" cy="1727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7437438" y="4411663"/>
            <a:ext cx="1382712" cy="238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V="1">
            <a:off x="4572000" y="4424363"/>
            <a:ext cx="200818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V="1">
            <a:off x="1606550" y="4391025"/>
            <a:ext cx="2052638" cy="269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55650" y="2492375"/>
            <a:ext cx="81375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锐角比直角小，锐角小于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90°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。</a:t>
            </a:r>
            <a:endParaRPr lang="en-US" altLang="zh-CN" sz="320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钝角比直角大。钝角大于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90°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，小于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180°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。</a:t>
            </a:r>
            <a:endParaRPr lang="en-US" altLang="zh-CN" sz="320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直角等于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90°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。</a:t>
            </a:r>
            <a:endParaRPr lang="en-US" altLang="zh-CN" sz="320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平角是直角的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倍，等于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180°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17413" name="TextBox 3"/>
          <p:cNvSpPr txBox="1">
            <a:spLocks noChangeArrowheads="1"/>
          </p:cNvSpPr>
          <p:nvPr/>
        </p:nvSpPr>
        <p:spPr bwMode="auto">
          <a:xfrm>
            <a:off x="755650" y="1773238"/>
            <a:ext cx="7056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同学们，今天你有什么收获？</a:t>
            </a:r>
          </a:p>
        </p:txBody>
      </p:sp>
      <p:sp>
        <p:nvSpPr>
          <p:cNvPr id="17416" name="WordArt 8"/>
          <p:cNvSpPr>
            <a:spLocks noChangeArrowheads="1" noChangeShapeType="1" noTextEdit="1"/>
          </p:cNvSpPr>
          <p:nvPr/>
        </p:nvSpPr>
        <p:spPr bwMode="auto">
          <a:xfrm>
            <a:off x="7308850" y="5589588"/>
            <a:ext cx="1219200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数学大师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452438" y="908050"/>
            <a:ext cx="2032000" cy="649288"/>
            <a:chOff x="571126" y="1792176"/>
            <a:chExt cx="2031309" cy="648072"/>
          </a:xfrm>
        </p:grpSpPr>
        <p:cxnSp>
          <p:nvCxnSpPr>
            <p:cNvPr id="22" name="直线连接符 21"/>
            <p:cNvCxnSpPr/>
            <p:nvPr/>
          </p:nvCxnSpPr>
          <p:spPr>
            <a:xfrm>
              <a:off x="586996" y="2440248"/>
              <a:ext cx="2015439" cy="0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1126" y="1792176"/>
              <a:ext cx="2001156" cy="51655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noProof="1"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2" charset="-122"/>
                </a:rPr>
                <a:t>学习目标</a:t>
              </a:r>
            </a:p>
          </p:txBody>
        </p:sp>
      </p:grpSp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539750" y="3933825"/>
            <a:ext cx="813593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/>
            <a:r>
              <a:rPr lang="en-US" altLang="zh-CN" sz="2800" b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．使学生通过画、折、量等操作活动，形成角和各类不同的角的表象，初步学会估计角的大小，发展空间观念。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755650" y="2411413"/>
            <a:ext cx="80867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．使学生会用量角器画所指定的度数的角，会用三角尺画</a:t>
            </a:r>
            <a:r>
              <a:rPr lang="en-US" altLang="zh-CN" sz="2800" b="0">
                <a:latin typeface="华文新魏" pitchFamily="2" charset="-122"/>
                <a:ea typeface="华文新魏" pitchFamily="2" charset="-122"/>
              </a:rPr>
              <a:t>30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度、 </a:t>
            </a:r>
            <a:r>
              <a:rPr lang="en-US" altLang="zh-CN" sz="2800" b="0">
                <a:latin typeface="华文新魏" pitchFamily="2" charset="-122"/>
                <a:ea typeface="华文新魏" pitchFamily="2" charset="-122"/>
              </a:rPr>
              <a:t>45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度、</a:t>
            </a:r>
            <a:r>
              <a:rPr lang="en-US" altLang="zh-CN" sz="2800" b="0">
                <a:latin typeface="华文新魏" pitchFamily="2" charset="-122"/>
                <a:ea typeface="华文新魏" pitchFamily="2" charset="-122"/>
              </a:rPr>
              <a:t>60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度和</a:t>
            </a:r>
            <a:r>
              <a:rPr lang="en-US" altLang="zh-CN" sz="2800" b="0">
                <a:latin typeface="华文新魏" pitchFamily="2" charset="-122"/>
                <a:ea typeface="华文新魏" pitchFamily="2" charset="-122"/>
              </a:rPr>
              <a:t>90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度的角。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9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情景导入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9363" y="2851150"/>
            <a:ext cx="403225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圆角矩形标注 25"/>
          <p:cNvSpPr>
            <a:spLocks noChangeArrowheads="1"/>
          </p:cNvSpPr>
          <p:nvPr/>
        </p:nvSpPr>
        <p:spPr bwMode="auto">
          <a:xfrm>
            <a:off x="1692275" y="2119313"/>
            <a:ext cx="6048375" cy="719137"/>
          </a:xfrm>
          <a:prstGeom prst="wedgeRoundRectCallout">
            <a:avLst>
              <a:gd name="adj1" fmla="val -44722"/>
              <a:gd name="adj2" fmla="val -1435"/>
              <a:gd name="adj3" fmla="val 16667"/>
            </a:avLst>
          </a:prstGeom>
          <a:solidFill>
            <a:srgbClr val="E6E0EC"/>
          </a:solidFill>
          <a:ln w="12700">
            <a:solidFill>
              <a:srgbClr val="604A7B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你知道直角是多少度吗？量一量。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4500563" y="5287963"/>
            <a:ext cx="2159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4511675" y="3271838"/>
            <a:ext cx="12700" cy="2016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肘形连接符 38"/>
          <p:cNvCxnSpPr/>
          <p:nvPr/>
        </p:nvCxnSpPr>
        <p:spPr>
          <a:xfrm rot="16200000" flipH="1">
            <a:off x="4524375" y="4999038"/>
            <a:ext cx="288925" cy="288925"/>
          </a:xfrm>
          <a:prstGeom prst="bentConnector3">
            <a:avLst>
              <a:gd name="adj1" fmla="val -3598"/>
            </a:avLst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4811713" y="4332288"/>
            <a:ext cx="1114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90°</a:t>
            </a:r>
            <a:endParaRPr lang="zh-CN" altLang="en-US" sz="280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106" name="圆角矩形标注 50"/>
          <p:cNvSpPr>
            <a:spLocks noChangeArrowheads="1"/>
          </p:cNvSpPr>
          <p:nvPr/>
        </p:nvSpPr>
        <p:spPr bwMode="auto">
          <a:xfrm>
            <a:off x="3203575" y="5662613"/>
            <a:ext cx="3097213" cy="574675"/>
          </a:xfrm>
          <a:prstGeom prst="wedgeRoundRectCallout">
            <a:avLst>
              <a:gd name="adj1" fmla="val -39287"/>
              <a:gd name="adj2" fmla="val -13537"/>
              <a:gd name="adj3" fmla="val 16667"/>
            </a:avLst>
          </a:prstGeom>
          <a:solidFill>
            <a:srgbClr val="FFCCFF"/>
          </a:solidFill>
          <a:ln w="12700">
            <a:solidFill>
              <a:srgbClr val="FF3399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  直角等于</a:t>
            </a:r>
            <a:r>
              <a:rPr lang="en-US" altLang="zh-CN" sz="2800" b="0">
                <a:latin typeface="华文新魏" pitchFamily="2" charset="-122"/>
                <a:ea typeface="华文新魏" pitchFamily="2" charset="-122"/>
              </a:rPr>
              <a:t>90°</a:t>
            </a:r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1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323850" y="2133600"/>
            <a:ext cx="86756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0">
                <a:latin typeface="华文新魏" pitchFamily="2" charset="-122"/>
                <a:ea typeface="华文新魏" pitchFamily="2" charset="-122"/>
              </a:rPr>
              <a:t>把两根硬纸条钉在一起，使它们组成的角是直角。旋转其中的一条边，直到角的两条边在一条直线上为止。</a:t>
            </a:r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3563938" y="5878513"/>
            <a:ext cx="2952750" cy="360362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 rot="-5400000">
            <a:off x="1115219" y="5877719"/>
            <a:ext cx="5400675" cy="360363"/>
            <a:chOff x="0" y="0"/>
            <a:chExt cx="3402" cy="227"/>
          </a:xfrm>
        </p:grpSpPr>
        <p:sp>
          <p:nvSpPr>
            <p:cNvPr id="5130" name="Rectangle 4"/>
            <p:cNvSpPr>
              <a:spLocks noChangeArrowheads="1"/>
            </p:cNvSpPr>
            <p:nvPr/>
          </p:nvSpPr>
          <p:spPr bwMode="auto">
            <a:xfrm rot="5400000">
              <a:off x="1584" y="-1587"/>
              <a:ext cx="227" cy="3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5131" name="Rectangle 5"/>
            <p:cNvSpPr>
              <a:spLocks noChangeArrowheads="1"/>
            </p:cNvSpPr>
            <p:nvPr/>
          </p:nvSpPr>
          <p:spPr bwMode="auto">
            <a:xfrm>
              <a:off x="1542" y="0"/>
              <a:ext cx="1860" cy="227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b="0"/>
            </a:p>
          </p:txBody>
        </p:sp>
      </p:grpSp>
      <p:sp>
        <p:nvSpPr>
          <p:cNvPr id="5127" name="Oval 6"/>
          <p:cNvSpPr>
            <a:spLocks noChangeArrowheads="1"/>
          </p:cNvSpPr>
          <p:nvPr/>
        </p:nvSpPr>
        <p:spPr bwMode="auto">
          <a:xfrm>
            <a:off x="3708400" y="595153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cxnSp>
        <p:nvCxnSpPr>
          <p:cNvPr id="40" name="肘形连接符 39"/>
          <p:cNvCxnSpPr/>
          <p:nvPr/>
        </p:nvCxnSpPr>
        <p:spPr>
          <a:xfrm rot="16200000" flipH="1">
            <a:off x="4009232" y="5577681"/>
            <a:ext cx="287338" cy="288925"/>
          </a:xfrm>
          <a:prstGeom prst="bentConnector3">
            <a:avLst>
              <a:gd name="adj1" fmla="val -3598"/>
            </a:avLst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1</a:t>
            </a: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1338" y="2743200"/>
            <a:ext cx="403225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563938" y="5013325"/>
            <a:ext cx="2952750" cy="360363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 rot="10800000">
            <a:off x="1116013" y="5013325"/>
            <a:ext cx="5400675" cy="360363"/>
            <a:chOff x="0" y="0"/>
            <a:chExt cx="3402" cy="227"/>
          </a:xfrm>
        </p:grpSpPr>
        <p:sp>
          <p:nvSpPr>
            <p:cNvPr id="6160" name="Rectangle 4"/>
            <p:cNvSpPr>
              <a:spLocks noChangeArrowheads="1"/>
            </p:cNvSpPr>
            <p:nvPr/>
          </p:nvSpPr>
          <p:spPr bwMode="auto">
            <a:xfrm rot="5400000">
              <a:off x="1584" y="-1587"/>
              <a:ext cx="227" cy="3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6161" name="Rectangle 5"/>
            <p:cNvSpPr>
              <a:spLocks noChangeArrowheads="1"/>
            </p:cNvSpPr>
            <p:nvPr/>
          </p:nvSpPr>
          <p:spPr bwMode="auto">
            <a:xfrm>
              <a:off x="1542" y="0"/>
              <a:ext cx="1860" cy="227"/>
            </a:xfrm>
            <a:prstGeom prst="rect">
              <a:avLst/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zh-CN" altLang="en-US" b="0"/>
            </a:p>
          </p:txBody>
        </p:sp>
      </p:grpSp>
      <p:sp>
        <p:nvSpPr>
          <p:cNvPr id="18" name="Oval 6"/>
          <p:cNvSpPr>
            <a:spLocks noChangeArrowheads="1"/>
          </p:cNvSpPr>
          <p:nvPr/>
        </p:nvSpPr>
        <p:spPr bwMode="auto">
          <a:xfrm>
            <a:off x="3708400" y="5086350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2087563" y="4760913"/>
            <a:ext cx="3311525" cy="719137"/>
            <a:chOff x="0" y="0"/>
            <a:chExt cx="2086" cy="453"/>
          </a:xfrm>
        </p:grpSpPr>
        <p:sp>
          <p:nvSpPr>
            <p:cNvPr id="6157" name="Line 57"/>
            <p:cNvSpPr>
              <a:spLocks noChangeShapeType="1"/>
            </p:cNvSpPr>
            <p:nvPr/>
          </p:nvSpPr>
          <p:spPr bwMode="auto">
            <a:xfrm>
              <a:off x="0" y="273"/>
              <a:ext cx="208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8" name="Oval 58"/>
            <p:cNvSpPr>
              <a:spLocks noChangeArrowheads="1"/>
            </p:cNvSpPr>
            <p:nvPr/>
          </p:nvSpPr>
          <p:spPr bwMode="auto">
            <a:xfrm>
              <a:off x="1043" y="227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6159" name="Arc 59"/>
            <p:cNvSpPr>
              <a:spLocks noChangeArrowheads="1"/>
            </p:cNvSpPr>
            <p:nvPr/>
          </p:nvSpPr>
          <p:spPr bwMode="auto">
            <a:xfrm rot="-2490787">
              <a:off x="816" y="0"/>
              <a:ext cx="499" cy="453"/>
            </a:xfrm>
            <a:custGeom>
              <a:avLst/>
              <a:gdLst>
                <a:gd name="T0" fmla="*/ 0 w 33955"/>
                <a:gd name="T1" fmla="*/ 54 h 32806"/>
                <a:gd name="T2" fmla="*/ 182 w 33955"/>
                <a:gd name="T3" fmla="*/ 0 h 32806"/>
                <a:gd name="T4" fmla="*/ 499 w 33955"/>
                <a:gd name="T5" fmla="*/ 298 h 32806"/>
                <a:gd name="T6" fmla="*/ 453 w 33955"/>
                <a:gd name="T7" fmla="*/ 453 h 32806"/>
                <a:gd name="T8" fmla="*/ 0 w 33955"/>
                <a:gd name="T9" fmla="*/ 54 h 32806"/>
                <a:gd name="T10" fmla="*/ 182 w 33955"/>
                <a:gd name="T11" fmla="*/ 0 h 32806"/>
                <a:gd name="T12" fmla="*/ 499 w 33955"/>
                <a:gd name="T13" fmla="*/ 298 h 32806"/>
                <a:gd name="T14" fmla="*/ 453 w 33955"/>
                <a:gd name="T15" fmla="*/ 453 h 32806"/>
                <a:gd name="T16" fmla="*/ 182 w 33955"/>
                <a:gd name="T17" fmla="*/ 298 h 3280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955"/>
                <a:gd name="T28" fmla="*/ 0 h 32806"/>
                <a:gd name="T29" fmla="*/ 33955 w 33955"/>
                <a:gd name="T30" fmla="*/ 32806 h 3280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955" h="32806" fill="none">
                  <a:moveTo>
                    <a:pt x="0" y="3882"/>
                  </a:moveTo>
                  <a:cubicBezTo>
                    <a:pt x="3624" y="1355"/>
                    <a:pt x="7936" y="-1"/>
                    <a:pt x="12355" y="0"/>
                  </a:cubicBezTo>
                  <a:cubicBezTo>
                    <a:pt x="24284" y="0"/>
                    <a:pt x="33955" y="9670"/>
                    <a:pt x="33955" y="21600"/>
                  </a:cubicBezTo>
                  <a:cubicBezTo>
                    <a:pt x="33955" y="25551"/>
                    <a:pt x="32870" y="29427"/>
                    <a:pt x="30820" y="32805"/>
                  </a:cubicBezTo>
                </a:path>
                <a:path w="33955" h="32806" stroke="0">
                  <a:moveTo>
                    <a:pt x="0" y="3882"/>
                  </a:moveTo>
                  <a:cubicBezTo>
                    <a:pt x="3624" y="1355"/>
                    <a:pt x="7936" y="-1"/>
                    <a:pt x="12355" y="0"/>
                  </a:cubicBezTo>
                  <a:cubicBezTo>
                    <a:pt x="24284" y="0"/>
                    <a:pt x="33955" y="9670"/>
                    <a:pt x="33955" y="21600"/>
                  </a:cubicBezTo>
                  <a:cubicBezTo>
                    <a:pt x="33955" y="25551"/>
                    <a:pt x="32870" y="29427"/>
                    <a:pt x="30820" y="32805"/>
                  </a:cubicBezTo>
                  <a:lnTo>
                    <a:pt x="12355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 type="arrow" w="med" len="med"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153" name="圆角矩形标注 30"/>
          <p:cNvSpPr>
            <a:spLocks noChangeArrowheads="1"/>
          </p:cNvSpPr>
          <p:nvPr/>
        </p:nvSpPr>
        <p:spPr bwMode="auto">
          <a:xfrm>
            <a:off x="2987675" y="1341438"/>
            <a:ext cx="5256213" cy="1008062"/>
          </a:xfrm>
          <a:prstGeom prst="wedgeRoundRectCallout">
            <a:avLst>
              <a:gd name="adj1" fmla="val -50181"/>
              <a:gd name="adj2" fmla="val 5278"/>
              <a:gd name="adj3" fmla="val 16667"/>
            </a:avLst>
          </a:prstGeom>
          <a:solidFill>
            <a:srgbClr val="99CCFF"/>
          </a:solidFill>
          <a:ln w="12700">
            <a:solidFill>
              <a:srgbClr val="0099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这时形成的角包含几个直角？是多少度？量一量。</a:t>
            </a:r>
          </a:p>
        </p:txBody>
      </p:sp>
      <p:sp>
        <p:nvSpPr>
          <p:cNvPr id="6154" name="圆角矩形标注 36"/>
          <p:cNvSpPr>
            <a:spLocks noChangeArrowheads="1"/>
          </p:cNvSpPr>
          <p:nvPr/>
        </p:nvSpPr>
        <p:spPr bwMode="auto">
          <a:xfrm>
            <a:off x="3708400" y="2565400"/>
            <a:ext cx="3384550" cy="576263"/>
          </a:xfrm>
          <a:prstGeom prst="wedgeRoundRectCallout">
            <a:avLst>
              <a:gd name="adj1" fmla="val 49718"/>
              <a:gd name="adj2" fmla="val -13083"/>
              <a:gd name="adj3" fmla="val 16667"/>
            </a:avLst>
          </a:prstGeom>
          <a:solidFill>
            <a:srgbClr val="FDEADA"/>
          </a:soli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楷体" pitchFamily="2" charset="-122"/>
                <a:ea typeface="华文楷体" pitchFamily="2" charset="-122"/>
              </a:rPr>
              <a:t>这个角等于</a:t>
            </a:r>
            <a:r>
              <a:rPr lang="en-US" altLang="zh-CN" sz="2800">
                <a:latin typeface="华文楷体" pitchFamily="2" charset="-122"/>
                <a:ea typeface="华文楷体" pitchFamily="2" charset="-122"/>
              </a:rPr>
              <a:t>180°</a:t>
            </a:r>
            <a:r>
              <a:rPr lang="zh-CN" altLang="en-US" sz="2800">
                <a:latin typeface="华文楷体" pitchFamily="2" charset="-122"/>
                <a:ea typeface="华文楷体" pitchFamily="2" charset="-122"/>
              </a:rPr>
              <a:t>。</a:t>
            </a:r>
          </a:p>
        </p:txBody>
      </p:sp>
      <p:sp>
        <p:nvSpPr>
          <p:cNvPr id="42" name="TextBox 8"/>
          <p:cNvSpPr>
            <a:spLocks noChangeArrowheads="1"/>
          </p:cNvSpPr>
          <p:nvPr/>
        </p:nvSpPr>
        <p:spPr bwMode="auto">
          <a:xfrm>
            <a:off x="620713" y="5454650"/>
            <a:ext cx="7264400" cy="617538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角的两边乘一条直线时，这样的角叫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平角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43" name="TextBox 8"/>
          <p:cNvSpPr>
            <a:spLocks noChangeArrowheads="1"/>
          </p:cNvSpPr>
          <p:nvPr/>
        </p:nvSpPr>
        <p:spPr bwMode="auto">
          <a:xfrm>
            <a:off x="5867400" y="3933825"/>
            <a:ext cx="2862263" cy="617538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平角＝</a:t>
            </a:r>
            <a:r>
              <a:rPr lang="en-US" altLang="zh-CN" sz="28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180°</a:t>
            </a:r>
            <a:endParaRPr lang="zh-CN" altLang="en-US" sz="280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1</a:t>
            </a: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2325" y="2655888"/>
            <a:ext cx="3527425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43188"/>
            <a:ext cx="35274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827088" y="1703388"/>
            <a:ext cx="799306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锐角、钝角与直角、平角有什么关系？用活动角做出几个大小不同的锐角和钝角，先想一想，再量一量。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2051050" y="4786313"/>
            <a:ext cx="2159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2062163" y="3490913"/>
            <a:ext cx="1728787" cy="129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弧形 35"/>
          <p:cNvSpPr/>
          <p:nvPr/>
        </p:nvSpPr>
        <p:spPr>
          <a:xfrm>
            <a:off x="2327275" y="4451350"/>
            <a:ext cx="360363" cy="647700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b="0" noProof="1"/>
          </a:p>
        </p:txBody>
      </p:sp>
      <p:cxnSp>
        <p:nvCxnSpPr>
          <p:cNvPr id="37" name="直接连接符 36"/>
          <p:cNvCxnSpPr/>
          <p:nvPr/>
        </p:nvCxnSpPr>
        <p:spPr>
          <a:xfrm>
            <a:off x="6373813" y="4786313"/>
            <a:ext cx="2159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H="1" flipV="1">
            <a:off x="5148263" y="3562350"/>
            <a:ext cx="1236662" cy="12239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弧形 39"/>
          <p:cNvSpPr/>
          <p:nvPr/>
        </p:nvSpPr>
        <p:spPr>
          <a:xfrm>
            <a:off x="5832475" y="4427538"/>
            <a:ext cx="719138" cy="719137"/>
          </a:xfrm>
          <a:prstGeom prst="arc">
            <a:avLst>
              <a:gd name="adj1" fmla="val 14980451"/>
              <a:gd name="adj2" fmla="val 0"/>
            </a:avLst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b="0" noProof="1"/>
          </a:p>
        </p:txBody>
      </p:sp>
      <p:sp>
        <p:nvSpPr>
          <p:cNvPr id="7181" name="圆角矩形标注 44"/>
          <p:cNvSpPr>
            <a:spLocks noChangeArrowheads="1"/>
          </p:cNvSpPr>
          <p:nvPr/>
        </p:nvSpPr>
        <p:spPr bwMode="auto">
          <a:xfrm>
            <a:off x="611188" y="5230813"/>
            <a:ext cx="3457575" cy="935037"/>
          </a:xfrm>
          <a:prstGeom prst="wedgeRoundRectCallout">
            <a:avLst>
              <a:gd name="adj1" fmla="val -43389"/>
              <a:gd name="adj2" fmla="val 42019"/>
              <a:gd name="adj3" fmla="val 16667"/>
            </a:avLst>
          </a:prstGeom>
          <a:solidFill>
            <a:srgbClr val="FFFFBB"/>
          </a:solidFill>
          <a:ln w="12700">
            <a:solidFill>
              <a:srgbClr val="604A7B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锐角比直角小，锐角小于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90°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7182" name="圆角矩形标注 46"/>
          <p:cNvSpPr>
            <a:spLocks noChangeArrowheads="1"/>
          </p:cNvSpPr>
          <p:nvPr/>
        </p:nvSpPr>
        <p:spPr bwMode="auto">
          <a:xfrm>
            <a:off x="4500563" y="5084763"/>
            <a:ext cx="4248150" cy="1081087"/>
          </a:xfrm>
          <a:prstGeom prst="wedgeRoundRectCallout">
            <a:avLst>
              <a:gd name="adj1" fmla="val 31130"/>
              <a:gd name="adj2" fmla="val 30028"/>
              <a:gd name="adj3" fmla="val 16667"/>
            </a:avLst>
          </a:prstGeom>
          <a:solidFill>
            <a:srgbClr val="CCFFFF"/>
          </a:solidFill>
          <a:ln w="12700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钝角比直角大，比平角小。钝角大于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90°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，小于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180°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1</a:t>
            </a:r>
          </a:p>
        </p:txBody>
      </p:sp>
      <p:sp>
        <p:nvSpPr>
          <p:cNvPr id="8196" name="矩形 6"/>
          <p:cNvSpPr>
            <a:spLocks noChangeArrowheads="1"/>
          </p:cNvSpPr>
          <p:nvPr/>
        </p:nvSpPr>
        <p:spPr bwMode="auto">
          <a:xfrm>
            <a:off x="1403350" y="1685925"/>
            <a:ext cx="6480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锐角、钝角与直角、平角有什么关系？</a:t>
            </a:r>
          </a:p>
        </p:txBody>
      </p:sp>
      <p:graphicFrame>
        <p:nvGraphicFramePr>
          <p:cNvPr id="22571" name="Group 43"/>
          <p:cNvGraphicFramePr>
            <a:graphicFrameLocks noGrp="1"/>
          </p:cNvGraphicFramePr>
          <p:nvPr/>
        </p:nvGraphicFramePr>
        <p:xfrm>
          <a:off x="755650" y="2495550"/>
          <a:ext cx="7704138" cy="3528061"/>
        </p:xfrm>
        <a:graphic>
          <a:graphicData uri="http://schemas.openxmlformats.org/drawingml/2006/table">
            <a:tbl>
              <a:tblPr/>
              <a:tblGrid>
                <a:gridCol w="1541463"/>
                <a:gridCol w="1539875"/>
                <a:gridCol w="1541462"/>
                <a:gridCol w="1541463"/>
                <a:gridCol w="1539875"/>
              </a:tblGrid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名称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角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类别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锐角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直角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钝角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平角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图形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8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特点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69" name="Picture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4005263"/>
            <a:ext cx="1079500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0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3860800"/>
            <a:ext cx="981075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1" name="Picture 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4149725"/>
            <a:ext cx="1412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2" name="Picture 2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8488" y="4365625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2339975" y="5484813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小于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90°</a:t>
            </a:r>
            <a:endParaRPr lang="zh-CN" altLang="en-US" sz="24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3851275" y="5484813"/>
            <a:ext cx="172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等于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90°</a:t>
            </a:r>
            <a:endParaRPr lang="zh-CN" altLang="en-US" sz="24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5435600" y="5013325"/>
            <a:ext cx="2160588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大于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90°,</a:t>
            </a:r>
          </a:p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小于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180°</a:t>
            </a:r>
          </a:p>
        </p:txBody>
      </p: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7019925" y="5318125"/>
            <a:ext cx="212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等于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180°</a:t>
            </a:r>
            <a:endParaRPr lang="zh-CN" altLang="en-US" sz="24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1</a:t>
            </a:r>
          </a:p>
        </p:txBody>
      </p:sp>
      <p:sp>
        <p:nvSpPr>
          <p:cNvPr id="9220" name="矩形 6"/>
          <p:cNvSpPr>
            <a:spLocks noChangeArrowheads="1"/>
          </p:cNvSpPr>
          <p:nvPr/>
        </p:nvSpPr>
        <p:spPr bwMode="auto">
          <a:xfrm>
            <a:off x="900113" y="2492375"/>
            <a:ext cx="7777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继续旋转平角的一条边，直到与它的另一条边完全重合。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995738" y="3284538"/>
            <a:ext cx="2952750" cy="360362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sz="2400" b="0"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 rot="10800000">
            <a:off x="1547813" y="3284538"/>
            <a:ext cx="5400675" cy="360362"/>
            <a:chOff x="0" y="0"/>
            <a:chExt cx="3402" cy="227"/>
          </a:xfrm>
        </p:grpSpPr>
        <p:sp>
          <p:nvSpPr>
            <p:cNvPr id="9232" name="Rectangle 4"/>
            <p:cNvSpPr>
              <a:spLocks noChangeArrowheads="1"/>
            </p:cNvSpPr>
            <p:nvPr/>
          </p:nvSpPr>
          <p:spPr bwMode="auto">
            <a:xfrm rot="5400000">
              <a:off x="1584" y="-1587"/>
              <a:ext cx="227" cy="3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2400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9233" name="Rectangle 5"/>
            <p:cNvSpPr>
              <a:spLocks noChangeArrowheads="1"/>
            </p:cNvSpPr>
            <p:nvPr/>
          </p:nvSpPr>
          <p:spPr bwMode="auto">
            <a:xfrm>
              <a:off x="1542" y="0"/>
              <a:ext cx="1860" cy="227"/>
            </a:xfrm>
            <a:prstGeom prst="rect">
              <a:avLst/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zh-CN" altLang="en-US" sz="2400" b="0">
                <a:latin typeface="华文新魏" pitchFamily="2" charset="-122"/>
                <a:ea typeface="华文新魏" pitchFamily="2" charset="-122"/>
              </a:endParaRPr>
            </a:p>
          </p:txBody>
        </p:sp>
      </p:grpSp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4140200" y="3357563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 b="0"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3821113" y="3189288"/>
            <a:ext cx="3306762" cy="576262"/>
            <a:chOff x="0" y="0"/>
            <a:chExt cx="2083" cy="363"/>
          </a:xfrm>
        </p:grpSpPr>
        <p:sp>
          <p:nvSpPr>
            <p:cNvPr id="9229" name="Line 61"/>
            <p:cNvSpPr>
              <a:spLocks noChangeShapeType="1"/>
            </p:cNvSpPr>
            <p:nvPr/>
          </p:nvSpPr>
          <p:spPr bwMode="auto">
            <a:xfrm>
              <a:off x="268" y="181"/>
              <a:ext cx="181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0" name="Oval 62"/>
            <p:cNvSpPr>
              <a:spLocks noChangeArrowheads="1"/>
            </p:cNvSpPr>
            <p:nvPr/>
          </p:nvSpPr>
          <p:spPr bwMode="auto">
            <a:xfrm>
              <a:off x="223" y="136"/>
              <a:ext cx="91" cy="9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400" b="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9231" name="Arc 63"/>
            <p:cNvSpPr>
              <a:spLocks noChangeArrowheads="1"/>
            </p:cNvSpPr>
            <p:nvPr/>
          </p:nvSpPr>
          <p:spPr bwMode="auto">
            <a:xfrm rot="-344854">
              <a:off x="0" y="0"/>
              <a:ext cx="362" cy="363"/>
            </a:xfrm>
            <a:custGeom>
              <a:avLst/>
              <a:gdLst>
                <a:gd name="T0" fmla="*/ 358 w 42883"/>
                <a:gd name="T1" fmla="*/ 228 h 43200"/>
                <a:gd name="T2" fmla="*/ 182 w 42883"/>
                <a:gd name="T3" fmla="*/ 363 h 43200"/>
                <a:gd name="T4" fmla="*/ 0 w 42883"/>
                <a:gd name="T5" fmla="*/ 182 h 43200"/>
                <a:gd name="T6" fmla="*/ 182 w 42883"/>
                <a:gd name="T7" fmla="*/ 0 h 43200"/>
                <a:gd name="T8" fmla="*/ 362 w 42883"/>
                <a:gd name="T9" fmla="*/ 150 h 43200"/>
                <a:gd name="T10" fmla="*/ 358 w 42883"/>
                <a:gd name="T11" fmla="*/ 228 h 43200"/>
                <a:gd name="T12" fmla="*/ 182 w 42883"/>
                <a:gd name="T13" fmla="*/ 363 h 43200"/>
                <a:gd name="T14" fmla="*/ 0 w 42883"/>
                <a:gd name="T15" fmla="*/ 182 h 43200"/>
                <a:gd name="T16" fmla="*/ 182 w 42883"/>
                <a:gd name="T17" fmla="*/ 0 h 43200"/>
                <a:gd name="T18" fmla="*/ 362 w 42883"/>
                <a:gd name="T19" fmla="*/ 150 h 43200"/>
                <a:gd name="T20" fmla="*/ 182 w 42883"/>
                <a:gd name="T21" fmla="*/ 182 h 432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2883"/>
                <a:gd name="T34" fmla="*/ 0 h 43200"/>
                <a:gd name="T35" fmla="*/ 42883 w 42883"/>
                <a:gd name="T36" fmla="*/ 43200 h 432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2883" h="43200" fill="none">
                  <a:moveTo>
                    <a:pt x="42465" y="27183"/>
                  </a:moveTo>
                  <a:cubicBezTo>
                    <a:pt x="39937" y="36630"/>
                    <a:pt x="31378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2105" y="-1"/>
                    <a:pt x="41087" y="7558"/>
                    <a:pt x="42882" y="17910"/>
                  </a:cubicBezTo>
                </a:path>
                <a:path w="42883" h="43200" stroke="0">
                  <a:moveTo>
                    <a:pt x="42465" y="27183"/>
                  </a:moveTo>
                  <a:cubicBezTo>
                    <a:pt x="39937" y="36630"/>
                    <a:pt x="31378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2105" y="-1"/>
                    <a:pt x="41087" y="7558"/>
                    <a:pt x="42882" y="1791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arrow" w="med" len="med"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8" name="TextBox 8"/>
          <p:cNvSpPr>
            <a:spLocks noChangeArrowheads="1"/>
          </p:cNvSpPr>
          <p:nvPr/>
        </p:nvSpPr>
        <p:spPr bwMode="auto">
          <a:xfrm>
            <a:off x="1042988" y="4005263"/>
            <a:ext cx="7532687" cy="541337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一条射线绕它的端点旋转一周所形成的角叫作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周角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29" name="TextBox 8"/>
          <p:cNvSpPr>
            <a:spLocks noChangeArrowheads="1"/>
          </p:cNvSpPr>
          <p:nvPr/>
        </p:nvSpPr>
        <p:spPr bwMode="auto">
          <a:xfrm>
            <a:off x="3276600" y="4797425"/>
            <a:ext cx="2447925" cy="541338"/>
          </a:xfrm>
          <a:prstGeom prst="roundRect">
            <a:avLst>
              <a:gd name="adj" fmla="val 31787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周角＝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360°</a:t>
            </a:r>
            <a:endParaRPr lang="zh-CN" altLang="en-US" sz="240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1619250" y="5695950"/>
            <a:ext cx="58324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个周角＝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个平角＝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个直角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8" grpId="0"/>
      <p:bldP spid="29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2</a:t>
            </a:r>
          </a:p>
        </p:txBody>
      </p:sp>
      <p:sp>
        <p:nvSpPr>
          <p:cNvPr id="10244" name="矩形 6"/>
          <p:cNvSpPr>
            <a:spLocks noChangeArrowheads="1"/>
          </p:cNvSpPr>
          <p:nvPr/>
        </p:nvSpPr>
        <p:spPr bwMode="auto">
          <a:xfrm>
            <a:off x="1116013" y="1504950"/>
            <a:ext cx="4968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用量角器画一个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50°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的角。</a:t>
            </a:r>
          </a:p>
        </p:txBody>
      </p:sp>
      <p:grpSp>
        <p:nvGrpSpPr>
          <p:cNvPr id="2" name="组合 20"/>
          <p:cNvGrpSpPr>
            <a:grpSpLocks/>
          </p:cNvGrpSpPr>
          <p:nvPr/>
        </p:nvGrpSpPr>
        <p:grpSpPr bwMode="auto">
          <a:xfrm>
            <a:off x="781050" y="3860800"/>
            <a:ext cx="1524000" cy="144463"/>
            <a:chOff x="357158" y="4141793"/>
            <a:chExt cx="1523732" cy="144463"/>
          </a:xfrm>
        </p:grpSpPr>
        <p:sp>
          <p:nvSpPr>
            <p:cNvPr id="10257" name="Oval 9"/>
            <p:cNvSpPr>
              <a:spLocks noChangeArrowheads="1"/>
            </p:cNvSpPr>
            <p:nvPr/>
          </p:nvSpPr>
          <p:spPr bwMode="auto">
            <a:xfrm>
              <a:off x="357158" y="4141793"/>
              <a:ext cx="144462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10258" name="Line 11"/>
            <p:cNvSpPr>
              <a:spLocks noChangeShapeType="1"/>
            </p:cNvSpPr>
            <p:nvPr/>
          </p:nvSpPr>
          <p:spPr bwMode="auto">
            <a:xfrm>
              <a:off x="500034" y="4213231"/>
              <a:ext cx="138085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33" name="Picture 4" descr="量角器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520825"/>
            <a:ext cx="396081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Line 11"/>
          <p:cNvSpPr>
            <a:spLocks noChangeShapeType="1"/>
          </p:cNvSpPr>
          <p:nvPr/>
        </p:nvSpPr>
        <p:spPr bwMode="auto">
          <a:xfrm flipV="1">
            <a:off x="4572000" y="2263775"/>
            <a:ext cx="1373188" cy="16652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组合 25"/>
          <p:cNvGrpSpPr>
            <a:grpSpLocks/>
          </p:cNvGrpSpPr>
          <p:nvPr/>
        </p:nvGrpSpPr>
        <p:grpSpPr bwMode="auto">
          <a:xfrm>
            <a:off x="4495800" y="3856038"/>
            <a:ext cx="1524000" cy="144462"/>
            <a:chOff x="4071934" y="4214818"/>
            <a:chExt cx="1523732" cy="144463"/>
          </a:xfrm>
        </p:grpSpPr>
        <p:sp>
          <p:nvSpPr>
            <p:cNvPr id="10255" name="Oval 9"/>
            <p:cNvSpPr>
              <a:spLocks noChangeArrowheads="1"/>
            </p:cNvSpPr>
            <p:nvPr/>
          </p:nvSpPr>
          <p:spPr bwMode="auto">
            <a:xfrm>
              <a:off x="4071934" y="4214818"/>
              <a:ext cx="144462" cy="14446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10256" name="Line 11"/>
            <p:cNvSpPr>
              <a:spLocks noChangeShapeType="1"/>
            </p:cNvSpPr>
            <p:nvPr/>
          </p:nvSpPr>
          <p:spPr bwMode="auto">
            <a:xfrm>
              <a:off x="4214810" y="4286256"/>
              <a:ext cx="138085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5772150" y="2324100"/>
            <a:ext cx="144463" cy="1444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40" name="弧形 39"/>
          <p:cNvSpPr/>
          <p:nvPr/>
        </p:nvSpPr>
        <p:spPr>
          <a:xfrm>
            <a:off x="4643438" y="3608388"/>
            <a:ext cx="360362" cy="647700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b="0" noProof="1"/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5113338" y="3344863"/>
            <a:ext cx="1114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50°</a:t>
            </a:r>
            <a:endParaRPr lang="zh-CN" altLang="en-US" sz="280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3" name="Text Box 2"/>
          <p:cNvSpPr txBox="1">
            <a:spLocks noChangeArrowheads="1"/>
          </p:cNvSpPr>
          <p:nvPr/>
        </p:nvSpPr>
        <p:spPr bwMode="auto">
          <a:xfrm>
            <a:off x="971550" y="4256088"/>
            <a:ext cx="604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1. 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先画一条射线，这是角的一条边。</a:t>
            </a:r>
          </a:p>
        </p:txBody>
      </p:sp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900113" y="4760913"/>
            <a:ext cx="7416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2. 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量角器的中心和射线的端点重合，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0°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刻度线和射线重合。</a:t>
            </a:r>
            <a:endParaRPr lang="en-US" altLang="zh-CN" sz="24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900113" y="5661025"/>
            <a:ext cx="8243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3. 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从</a:t>
            </a:r>
            <a:r>
              <a:rPr lang="en-US" altLang="zh-CN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0°</a:t>
            </a:r>
            <a:r>
              <a:rPr lang="zh-CN" altLang="en-US" sz="240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起找到要画的度数，作出标记，画出另一条边。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7.86309E-7 L 0.41788 -0.0104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09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4" grpId="0" animBg="1"/>
      <p:bldP spid="42" grpId="0"/>
      <p:bldP spid="43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746</Words>
  <PresentationFormat>全屏显示(4:3)</PresentationFormat>
  <Paragraphs>111</Paragraphs>
  <Slides>16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2016-10-24T06:35:08Z</dcterms:created>
  <dcterms:modified xsi:type="dcterms:W3CDTF">2016-10-24T06:35:51Z</dcterms:modified>
</cp:coreProperties>
</file>