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70293-FA0C-4EDC-ABCA-3F11F28BE593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AAE4F-28C1-4F57-B5F0-68C3800AE4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6E4AD1F-1B62-448C-ACF0-49D749CFEB98}" type="slidenum">
              <a:rPr lang="zh-CN" altLang="en-US" smtClean="0">
                <a:latin typeface="Calibri" pitchFamily="34" charset="0"/>
              </a:rPr>
              <a:pPr/>
              <a:t>2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D2501E-4B7C-4A42-9F42-5925DF40BA45}" type="slidenum">
              <a:rPr lang="zh-CN" altLang="en-US" sz="1200">
                <a:latin typeface="Calibri" pitchFamily="34" charset="0"/>
              </a:rPr>
              <a:pPr algn="r"/>
              <a:t>13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00B908C-0C48-4DFA-86E3-25547BE4A880}" type="slidenum">
              <a:rPr lang="zh-CN" altLang="en-US" sz="1200">
                <a:latin typeface="Calibri" pitchFamily="34" charset="0"/>
              </a:rPr>
              <a:pPr algn="r"/>
              <a:t>14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EE3BE1B-3902-4FFF-9C10-BF3C540E8131}" type="slidenum">
              <a:rPr lang="zh-CN" altLang="en-US" sz="1200">
                <a:latin typeface="Calibri" pitchFamily="34" charset="0"/>
              </a:rPr>
              <a:pPr algn="r"/>
              <a:t>16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DBB8FF6-568F-4442-8DC6-7458B4D750D2}" type="slidenum">
              <a:rPr lang="zh-CN" altLang="en-US" sz="1200">
                <a:latin typeface="Calibri" pitchFamily="34" charset="0"/>
              </a:rPr>
              <a:pPr algn="r"/>
              <a:t>19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18A5A99-4039-4363-ACA6-81A5780EF11E}" type="slidenum">
              <a:rPr lang="zh-CN" altLang="en-US" sz="1200">
                <a:latin typeface="Calibri" pitchFamily="34" charset="0"/>
              </a:rPr>
              <a:pPr algn="r"/>
              <a:t>5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370028F-03E8-4ED1-87B9-256F935CA801}" type="slidenum">
              <a:rPr lang="zh-CN" altLang="en-US" sz="1200">
                <a:latin typeface="Calibri" pitchFamily="34" charset="0"/>
              </a:rPr>
              <a:pPr algn="r"/>
              <a:t>6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391CF0-7126-4579-A786-B67C8AF06ADD}" type="slidenum">
              <a:rPr lang="zh-CN" altLang="en-US" sz="1200">
                <a:latin typeface="Calibri" pitchFamily="34" charset="0"/>
              </a:rPr>
              <a:pPr algn="r"/>
              <a:t>7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CCF1C0C-478C-44E1-B8B0-AE19F361154E}" type="slidenum">
              <a:rPr lang="zh-CN" altLang="en-US" sz="1200">
                <a:latin typeface="Calibri" pitchFamily="34" charset="0"/>
              </a:rPr>
              <a:pPr algn="r"/>
              <a:t>8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6FD870D-BE81-4E9B-AD6A-D75AB8FB03E3}" type="slidenum">
              <a:rPr lang="zh-CN" altLang="en-US" sz="1200">
                <a:latin typeface="Calibri" pitchFamily="34" charset="0"/>
              </a:rPr>
              <a:pPr algn="r"/>
              <a:t>9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EE5AF3-9333-497F-AF46-5641270D0BCC}" type="slidenum">
              <a:rPr lang="zh-CN" altLang="en-US" sz="1200">
                <a:latin typeface="Calibri" pitchFamily="34" charset="0"/>
              </a:rPr>
              <a:pPr algn="r"/>
              <a:t>10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911FE-19E6-4314-A305-79F79D437D5B}" type="slidenum">
              <a:rPr lang="zh-CN" altLang="en-US" sz="1200">
                <a:latin typeface="Calibri" pitchFamily="34" charset="0"/>
              </a:rPr>
              <a:pPr algn="r"/>
              <a:t>11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D452E2-F769-4DAB-B568-98ADF8789727}" type="slidenum">
              <a:rPr lang="zh-CN" altLang="en-US" sz="1200">
                <a:latin typeface="Calibri" pitchFamily="34" charset="0"/>
              </a:rPr>
              <a:pPr algn="r"/>
              <a:t>12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62622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解决问题的策略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203575" y="2565400"/>
            <a:ext cx="4608513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59113" y="1700213"/>
            <a:ext cx="51133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解决问题的策略</a:t>
            </a:r>
            <a:r>
              <a:rPr kumimoji="1" lang="en-US" altLang="zh-CN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(1)</a:t>
            </a:r>
            <a:endParaRPr lang="en-US" altLang="zh-CN" sz="40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395288" y="4337050"/>
            <a:ext cx="2509837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楷体" pitchFamily="2" charset="-122"/>
                <a:ea typeface="华文新魏" pitchFamily="2" charset="-122"/>
              </a:rPr>
              <a:t>杏树的棵数</a:t>
            </a:r>
          </a:p>
        </p:txBody>
      </p:sp>
      <p:sp>
        <p:nvSpPr>
          <p:cNvPr id="31" name="TextBox 1"/>
          <p:cNvSpPr txBox="1">
            <a:spLocks noChangeArrowheads="1"/>
          </p:cNvSpPr>
          <p:nvPr/>
        </p:nvSpPr>
        <p:spPr bwMode="auto">
          <a:xfrm>
            <a:off x="3743325" y="4340225"/>
            <a:ext cx="2509838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楷体" pitchFamily="2" charset="-122"/>
                <a:ea typeface="华文新魏" pitchFamily="2" charset="-122"/>
              </a:rPr>
              <a:t>梨树的棵数</a:t>
            </a: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465263" y="4941888"/>
            <a:ext cx="3502025" cy="219075"/>
            <a:chOff x="2427272" y="4500570"/>
            <a:chExt cx="3502052" cy="429422"/>
          </a:xfrm>
        </p:grpSpPr>
        <p:cxnSp>
          <p:nvCxnSpPr>
            <p:cNvPr id="33" name="直接连接符 32"/>
            <p:cNvCxnSpPr/>
            <p:nvPr/>
          </p:nvCxnSpPr>
          <p:spPr>
            <a:xfrm rot="5400000">
              <a:off x="2214910" y="4716042"/>
              <a:ext cx="426311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5715375" y="4712932"/>
              <a:ext cx="426309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10800000">
              <a:off x="2428859" y="4926879"/>
              <a:ext cx="3500465" cy="311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1"/>
          <p:cNvSpPr txBox="1">
            <a:spLocks noChangeArrowheads="1"/>
          </p:cNvSpPr>
          <p:nvPr/>
        </p:nvSpPr>
        <p:spPr bwMode="auto">
          <a:xfrm>
            <a:off x="714375" y="5497513"/>
            <a:ext cx="6715125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楷体" pitchFamily="2" charset="-122"/>
                <a:ea typeface="华文新魏" pitchFamily="2" charset="-122"/>
              </a:rPr>
              <a:t>求差，就是杏树比梨树多的棵数</a:t>
            </a:r>
          </a:p>
        </p:txBody>
      </p:sp>
      <p:cxnSp>
        <p:nvCxnSpPr>
          <p:cNvPr id="38" name="直接箭头连接符 37"/>
          <p:cNvCxnSpPr>
            <a:cxnSpLocks noChangeShapeType="1"/>
          </p:cNvCxnSpPr>
          <p:nvPr/>
        </p:nvCxnSpPr>
        <p:spPr bwMode="auto">
          <a:xfrm>
            <a:off x="3033713" y="5157788"/>
            <a:ext cx="3175" cy="5032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1271" name="TextBox 1"/>
          <p:cNvSpPr txBox="1">
            <a:spLocks noChangeArrowheads="1"/>
          </p:cNvSpPr>
          <p:nvPr/>
        </p:nvSpPr>
        <p:spPr bwMode="auto">
          <a:xfrm>
            <a:off x="611188" y="2349500"/>
            <a:ext cx="4248150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杏树比梨树多多少棵？</a:t>
            </a:r>
          </a:p>
        </p:txBody>
      </p:sp>
      <p:sp>
        <p:nvSpPr>
          <p:cNvPr id="24598" name="圆角矩形标注 29"/>
          <p:cNvSpPr>
            <a:spLocks noChangeArrowheads="1"/>
          </p:cNvSpPr>
          <p:nvPr/>
        </p:nvSpPr>
        <p:spPr bwMode="auto">
          <a:xfrm>
            <a:off x="539750" y="2936875"/>
            <a:ext cx="4321175" cy="563563"/>
          </a:xfrm>
          <a:prstGeom prst="wedgeRoundRectCallout">
            <a:avLst>
              <a:gd name="adj1" fmla="val -22741"/>
              <a:gd name="adj2" fmla="val 44648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第二步：分析数量关系</a:t>
            </a:r>
          </a:p>
        </p:txBody>
      </p:sp>
      <p:sp>
        <p:nvSpPr>
          <p:cNvPr id="24609" name="圆角矩形标注 29"/>
          <p:cNvSpPr>
            <a:spLocks noChangeArrowheads="1"/>
          </p:cNvSpPr>
          <p:nvPr/>
        </p:nvSpPr>
        <p:spPr bwMode="auto">
          <a:xfrm>
            <a:off x="1260475" y="3538538"/>
            <a:ext cx="2590800" cy="563562"/>
          </a:xfrm>
          <a:prstGeom prst="wedgeRoundRectCallout">
            <a:avLst>
              <a:gd name="adj1" fmla="val -23958"/>
              <a:gd name="adj2" fmla="val 44648"/>
              <a:gd name="adj3" fmla="val 16667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 条件想起</a:t>
            </a:r>
          </a:p>
        </p:txBody>
      </p:sp>
      <p:graphicFrame>
        <p:nvGraphicFramePr>
          <p:cNvPr id="34878" name="Group 62"/>
          <p:cNvGraphicFramePr>
            <a:graphicFrameLocks noGrp="1"/>
          </p:cNvGraphicFramePr>
          <p:nvPr/>
        </p:nvGraphicFramePr>
        <p:xfrm>
          <a:off x="5292725" y="2420938"/>
          <a:ext cx="3643313" cy="1554480"/>
        </p:xfrm>
        <a:graphic>
          <a:graphicData uri="http://schemas.openxmlformats.org/drawingml/2006/table">
            <a:tbl>
              <a:tblPr/>
              <a:tblGrid>
                <a:gridCol w="1822450"/>
                <a:gridCol w="1820863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5287963" y="2420938"/>
            <a:ext cx="3643312" cy="1606550"/>
            <a:chOff x="3331" y="2609"/>
            <a:chExt cx="2295" cy="1012"/>
          </a:xfrm>
        </p:grpSpPr>
        <p:sp>
          <p:nvSpPr>
            <p:cNvPr id="11293" name="TextBox 1"/>
            <p:cNvSpPr txBox="1">
              <a:spLocks noChangeArrowheads="1"/>
            </p:cNvSpPr>
            <p:nvPr/>
          </p:nvSpPr>
          <p:spPr bwMode="auto">
            <a:xfrm>
              <a:off x="3511" y="2609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杏树</a:t>
              </a:r>
            </a:p>
          </p:txBody>
        </p:sp>
        <p:sp>
          <p:nvSpPr>
            <p:cNvPr id="11294" name="TextBox 1"/>
            <p:cNvSpPr txBox="1">
              <a:spLocks noChangeArrowheads="1"/>
            </p:cNvSpPr>
            <p:nvPr/>
          </p:nvSpPr>
          <p:spPr bwMode="auto">
            <a:xfrm>
              <a:off x="4681" y="2611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梨树</a:t>
              </a:r>
            </a:p>
          </p:txBody>
        </p:sp>
        <p:sp>
          <p:nvSpPr>
            <p:cNvPr id="11295" name="TextBox 1"/>
            <p:cNvSpPr txBox="1">
              <a:spLocks noChangeArrowheads="1"/>
            </p:cNvSpPr>
            <p:nvPr/>
          </p:nvSpPr>
          <p:spPr bwMode="auto">
            <a:xfrm>
              <a:off x="3511" y="2976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8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1296" name="TextBox 1"/>
            <p:cNvSpPr txBox="1">
              <a:spLocks noChangeArrowheads="1"/>
            </p:cNvSpPr>
            <p:nvPr/>
          </p:nvSpPr>
          <p:spPr bwMode="auto">
            <a:xfrm>
              <a:off x="3331" y="3294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  <p:sp>
          <p:nvSpPr>
            <p:cNvPr id="11297" name="TextBox 1"/>
            <p:cNvSpPr txBox="1">
              <a:spLocks noChangeArrowheads="1"/>
            </p:cNvSpPr>
            <p:nvPr/>
          </p:nvSpPr>
          <p:spPr bwMode="auto">
            <a:xfrm>
              <a:off x="4681" y="2976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1298" name="TextBox 1"/>
            <p:cNvSpPr txBox="1">
              <a:spLocks noChangeArrowheads="1"/>
            </p:cNvSpPr>
            <p:nvPr/>
          </p:nvSpPr>
          <p:spPr bwMode="auto">
            <a:xfrm>
              <a:off x="4501" y="3294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7" grpId="0" animBg="1"/>
      <p:bldP spid="24598" grpId="0" animBg="1"/>
      <p:bldP spid="246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1714500" y="4556125"/>
            <a:ext cx="4225925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求杏树比梨树多多少棵</a:t>
            </a:r>
          </a:p>
        </p:txBody>
      </p:sp>
      <p:grpSp>
        <p:nvGrpSpPr>
          <p:cNvPr id="2" name="组合 52"/>
          <p:cNvGrpSpPr>
            <a:grpSpLocks/>
          </p:cNvGrpSpPr>
          <p:nvPr/>
        </p:nvGrpSpPr>
        <p:grpSpPr bwMode="auto">
          <a:xfrm>
            <a:off x="2428875" y="5084763"/>
            <a:ext cx="3500438" cy="623887"/>
            <a:chOff x="2428858" y="4500570"/>
            <a:chExt cx="3500464" cy="928694"/>
          </a:xfrm>
        </p:grpSpPr>
        <p:cxnSp>
          <p:nvCxnSpPr>
            <p:cNvPr id="54" name="直接连接符 53"/>
            <p:cNvCxnSpPr/>
            <p:nvPr/>
          </p:nvCxnSpPr>
          <p:spPr>
            <a:xfrm rot="5400000">
              <a:off x="3928718" y="4713636"/>
              <a:ext cx="427719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0800000">
              <a:off x="2428858" y="4930653"/>
              <a:ext cx="35004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 rot="5400000">
              <a:off x="2179164" y="5177982"/>
              <a:ext cx="500975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/>
            <p:cNvCxnSpPr/>
            <p:nvPr/>
          </p:nvCxnSpPr>
          <p:spPr>
            <a:xfrm rot="5400000">
              <a:off x="5678040" y="5177982"/>
              <a:ext cx="500975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1"/>
          <p:cNvSpPr txBox="1">
            <a:spLocks noChangeArrowheads="1"/>
          </p:cNvSpPr>
          <p:nvPr/>
        </p:nvSpPr>
        <p:spPr bwMode="auto">
          <a:xfrm>
            <a:off x="1204913" y="5776913"/>
            <a:ext cx="2509837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杏树的棵数</a:t>
            </a:r>
          </a:p>
        </p:txBody>
      </p:sp>
      <p:sp>
        <p:nvSpPr>
          <p:cNvPr id="59" name="TextBox 1"/>
          <p:cNvSpPr txBox="1">
            <a:spLocks noChangeArrowheads="1"/>
          </p:cNvSpPr>
          <p:nvPr/>
        </p:nvSpPr>
        <p:spPr bwMode="auto">
          <a:xfrm>
            <a:off x="4705350" y="5780088"/>
            <a:ext cx="2509838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梨树的棵数</a:t>
            </a:r>
          </a:p>
        </p:txBody>
      </p:sp>
      <p:sp>
        <p:nvSpPr>
          <p:cNvPr id="67" name="TextBox 1"/>
          <p:cNvSpPr txBox="1">
            <a:spLocks noChangeArrowheads="1"/>
          </p:cNvSpPr>
          <p:nvPr/>
        </p:nvSpPr>
        <p:spPr bwMode="auto">
          <a:xfrm>
            <a:off x="3857625" y="5780088"/>
            <a:ext cx="7858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减</a:t>
            </a:r>
          </a:p>
        </p:txBody>
      </p:sp>
      <p:sp>
        <p:nvSpPr>
          <p:cNvPr id="12295" name="TextBox 1"/>
          <p:cNvSpPr txBox="1">
            <a:spLocks noChangeArrowheads="1"/>
          </p:cNvSpPr>
          <p:nvPr/>
        </p:nvSpPr>
        <p:spPr bwMode="auto">
          <a:xfrm>
            <a:off x="611188" y="2349500"/>
            <a:ext cx="4248150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杏树比梨树多多少棵？</a:t>
            </a:r>
          </a:p>
        </p:txBody>
      </p:sp>
      <p:sp>
        <p:nvSpPr>
          <p:cNvPr id="24598" name="圆角矩形标注 29"/>
          <p:cNvSpPr>
            <a:spLocks noChangeArrowheads="1"/>
          </p:cNvSpPr>
          <p:nvPr/>
        </p:nvSpPr>
        <p:spPr bwMode="auto">
          <a:xfrm>
            <a:off x="539750" y="2936875"/>
            <a:ext cx="4321175" cy="563563"/>
          </a:xfrm>
          <a:prstGeom prst="wedgeRoundRectCallout">
            <a:avLst>
              <a:gd name="adj1" fmla="val -22741"/>
              <a:gd name="adj2" fmla="val 44648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第二步：分析数量关系</a:t>
            </a:r>
          </a:p>
        </p:txBody>
      </p:sp>
      <p:sp>
        <p:nvSpPr>
          <p:cNvPr id="24609" name="圆角矩形标注 29"/>
          <p:cNvSpPr>
            <a:spLocks noChangeArrowheads="1"/>
          </p:cNvSpPr>
          <p:nvPr/>
        </p:nvSpPr>
        <p:spPr bwMode="auto">
          <a:xfrm>
            <a:off x="1260475" y="3657600"/>
            <a:ext cx="2590800" cy="563563"/>
          </a:xfrm>
          <a:prstGeom prst="wedgeRoundRectCallout">
            <a:avLst>
              <a:gd name="adj1" fmla="val -23958"/>
              <a:gd name="adj2" fmla="val 44648"/>
              <a:gd name="adj3" fmla="val 16667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从问题想起</a:t>
            </a:r>
          </a:p>
        </p:txBody>
      </p:sp>
      <p:graphicFrame>
        <p:nvGraphicFramePr>
          <p:cNvPr id="36927" name="Group 63"/>
          <p:cNvGraphicFramePr>
            <a:graphicFrameLocks noGrp="1"/>
          </p:cNvGraphicFramePr>
          <p:nvPr/>
        </p:nvGraphicFramePr>
        <p:xfrm>
          <a:off x="5287963" y="2781300"/>
          <a:ext cx="3643312" cy="1554480"/>
        </p:xfrm>
        <a:graphic>
          <a:graphicData uri="http://schemas.openxmlformats.org/drawingml/2006/table">
            <a:tbl>
              <a:tblPr/>
              <a:tblGrid>
                <a:gridCol w="1822450"/>
                <a:gridCol w="1820862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5287963" y="2781300"/>
            <a:ext cx="3643312" cy="1606550"/>
            <a:chOff x="3331" y="1752"/>
            <a:chExt cx="2295" cy="1012"/>
          </a:xfrm>
        </p:grpSpPr>
        <p:sp>
          <p:nvSpPr>
            <p:cNvPr id="12318" name="TextBox 1"/>
            <p:cNvSpPr txBox="1">
              <a:spLocks noChangeArrowheads="1"/>
            </p:cNvSpPr>
            <p:nvPr/>
          </p:nvSpPr>
          <p:spPr bwMode="auto">
            <a:xfrm>
              <a:off x="3511" y="1752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杏树</a:t>
              </a:r>
            </a:p>
          </p:txBody>
        </p:sp>
        <p:sp>
          <p:nvSpPr>
            <p:cNvPr id="12319" name="TextBox 1"/>
            <p:cNvSpPr txBox="1">
              <a:spLocks noChangeArrowheads="1"/>
            </p:cNvSpPr>
            <p:nvPr/>
          </p:nvSpPr>
          <p:spPr bwMode="auto">
            <a:xfrm>
              <a:off x="4681" y="1754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梨树</a:t>
              </a:r>
            </a:p>
          </p:txBody>
        </p:sp>
        <p:sp>
          <p:nvSpPr>
            <p:cNvPr id="12320" name="TextBox 1"/>
            <p:cNvSpPr txBox="1">
              <a:spLocks noChangeArrowheads="1"/>
            </p:cNvSpPr>
            <p:nvPr/>
          </p:nvSpPr>
          <p:spPr bwMode="auto">
            <a:xfrm>
              <a:off x="3511" y="2119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8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2321" name="TextBox 1"/>
            <p:cNvSpPr txBox="1">
              <a:spLocks noChangeArrowheads="1"/>
            </p:cNvSpPr>
            <p:nvPr/>
          </p:nvSpPr>
          <p:spPr bwMode="auto">
            <a:xfrm>
              <a:off x="3331" y="2437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  <p:sp>
          <p:nvSpPr>
            <p:cNvPr id="12322" name="TextBox 1"/>
            <p:cNvSpPr txBox="1">
              <a:spLocks noChangeArrowheads="1"/>
            </p:cNvSpPr>
            <p:nvPr/>
          </p:nvSpPr>
          <p:spPr bwMode="auto">
            <a:xfrm>
              <a:off x="4681" y="2119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2323" name="TextBox 1"/>
            <p:cNvSpPr txBox="1">
              <a:spLocks noChangeArrowheads="1"/>
            </p:cNvSpPr>
            <p:nvPr/>
          </p:nvSpPr>
          <p:spPr bwMode="auto">
            <a:xfrm>
              <a:off x="4501" y="2437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8" grpId="0" animBg="1"/>
      <p:bldP spid="59" grpId="0" animBg="1"/>
      <p:bldP spid="67" grpId="0" animBg="1"/>
      <p:bldP spid="24598" grpId="0" animBg="1"/>
      <p:bldP spid="246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1357313" y="3908425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8×6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48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32" name="TextBox 1"/>
          <p:cNvSpPr txBox="1">
            <a:spLocks noChangeArrowheads="1"/>
          </p:cNvSpPr>
          <p:nvPr/>
        </p:nvSpPr>
        <p:spPr bwMode="auto">
          <a:xfrm>
            <a:off x="1357313" y="4581525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4×5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39" name="TextBox 1"/>
          <p:cNvSpPr txBox="1">
            <a:spLocks noChangeArrowheads="1"/>
          </p:cNvSpPr>
          <p:nvPr/>
        </p:nvSpPr>
        <p:spPr bwMode="auto">
          <a:xfrm>
            <a:off x="1357313" y="5276850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28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43" name="TextBox 1"/>
          <p:cNvSpPr txBox="1">
            <a:spLocks noChangeArrowheads="1"/>
          </p:cNvSpPr>
          <p:nvPr/>
        </p:nvSpPr>
        <p:spPr bwMode="auto">
          <a:xfrm>
            <a:off x="611188" y="5805488"/>
            <a:ext cx="3998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答：杏树比梨树多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棵。</a:t>
            </a:r>
          </a:p>
        </p:txBody>
      </p:sp>
      <p:sp>
        <p:nvSpPr>
          <p:cNvPr id="13318" name="圆角矩形标注 29"/>
          <p:cNvSpPr>
            <a:spLocks noChangeArrowheads="1"/>
          </p:cNvSpPr>
          <p:nvPr/>
        </p:nvSpPr>
        <p:spPr bwMode="auto">
          <a:xfrm>
            <a:off x="755650" y="3141663"/>
            <a:ext cx="3816350" cy="642937"/>
          </a:xfrm>
          <a:prstGeom prst="wedgeRoundRectCallout">
            <a:avLst>
              <a:gd name="adj1" fmla="val -49167"/>
              <a:gd name="adj2" fmla="val 13704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第三步：列式解答</a:t>
            </a:r>
          </a:p>
        </p:txBody>
      </p:sp>
      <p:graphicFrame>
        <p:nvGraphicFramePr>
          <p:cNvPr id="38947" name="Group 35"/>
          <p:cNvGraphicFramePr>
            <a:graphicFrameLocks noGrp="1"/>
          </p:cNvGraphicFramePr>
          <p:nvPr/>
        </p:nvGraphicFramePr>
        <p:xfrm>
          <a:off x="5287963" y="2781300"/>
          <a:ext cx="3643312" cy="1554480"/>
        </p:xfrm>
        <a:graphic>
          <a:graphicData uri="http://schemas.openxmlformats.org/drawingml/2006/table">
            <a:tbl>
              <a:tblPr/>
              <a:tblGrid>
                <a:gridCol w="1822450"/>
                <a:gridCol w="1820862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5287963" y="2781300"/>
            <a:ext cx="3643312" cy="1606550"/>
            <a:chOff x="3331" y="1752"/>
            <a:chExt cx="2295" cy="1012"/>
          </a:xfrm>
        </p:grpSpPr>
        <p:sp>
          <p:nvSpPr>
            <p:cNvPr id="13339" name="TextBox 1"/>
            <p:cNvSpPr txBox="1">
              <a:spLocks noChangeArrowheads="1"/>
            </p:cNvSpPr>
            <p:nvPr/>
          </p:nvSpPr>
          <p:spPr bwMode="auto">
            <a:xfrm>
              <a:off x="3511" y="1752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杏树</a:t>
              </a:r>
            </a:p>
          </p:txBody>
        </p:sp>
        <p:sp>
          <p:nvSpPr>
            <p:cNvPr id="13340" name="TextBox 1"/>
            <p:cNvSpPr txBox="1">
              <a:spLocks noChangeArrowheads="1"/>
            </p:cNvSpPr>
            <p:nvPr/>
          </p:nvSpPr>
          <p:spPr bwMode="auto">
            <a:xfrm>
              <a:off x="4681" y="1754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梨树</a:t>
              </a:r>
            </a:p>
          </p:txBody>
        </p:sp>
        <p:sp>
          <p:nvSpPr>
            <p:cNvPr id="13341" name="TextBox 1"/>
            <p:cNvSpPr txBox="1">
              <a:spLocks noChangeArrowheads="1"/>
            </p:cNvSpPr>
            <p:nvPr/>
          </p:nvSpPr>
          <p:spPr bwMode="auto">
            <a:xfrm>
              <a:off x="3511" y="2119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8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3342" name="TextBox 1"/>
            <p:cNvSpPr txBox="1">
              <a:spLocks noChangeArrowheads="1"/>
            </p:cNvSpPr>
            <p:nvPr/>
          </p:nvSpPr>
          <p:spPr bwMode="auto">
            <a:xfrm>
              <a:off x="3331" y="2437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  <p:sp>
          <p:nvSpPr>
            <p:cNvPr id="13343" name="TextBox 1"/>
            <p:cNvSpPr txBox="1">
              <a:spLocks noChangeArrowheads="1"/>
            </p:cNvSpPr>
            <p:nvPr/>
          </p:nvSpPr>
          <p:spPr bwMode="auto">
            <a:xfrm>
              <a:off x="4681" y="2119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3344" name="TextBox 1"/>
            <p:cNvSpPr txBox="1">
              <a:spLocks noChangeArrowheads="1"/>
            </p:cNvSpPr>
            <p:nvPr/>
          </p:nvSpPr>
          <p:spPr bwMode="auto">
            <a:xfrm>
              <a:off x="4501" y="2437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每行</a:t>
              </a:r>
              <a:r>
                <a:rPr lang="en-US" altLang="zh-CN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棵</a:t>
              </a:r>
            </a:p>
          </p:txBody>
        </p:sp>
      </p:grp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34848" name="圆角矩形标注 29"/>
          <p:cNvSpPr>
            <a:spLocks noChangeArrowheads="1"/>
          </p:cNvSpPr>
          <p:nvPr/>
        </p:nvSpPr>
        <p:spPr bwMode="auto">
          <a:xfrm>
            <a:off x="5000625" y="5661025"/>
            <a:ext cx="3243263" cy="642938"/>
          </a:xfrm>
          <a:prstGeom prst="wedgeRoundRectCallout">
            <a:avLst>
              <a:gd name="adj1" fmla="val -49023"/>
              <a:gd name="adj2" fmla="val 13704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第四步：检验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9" grpId="0" animBg="1"/>
      <p:bldP spid="43" grpId="0"/>
      <p:bldP spid="348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684213" y="1412875"/>
            <a:ext cx="7991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春江小学三年级有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个班，四年级有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个班，五年级有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个班。</a:t>
            </a:r>
          </a:p>
        </p:txBody>
      </p:sp>
      <p:graphicFrame>
        <p:nvGraphicFramePr>
          <p:cNvPr id="40998" name="Group 38"/>
          <p:cNvGraphicFramePr>
            <a:graphicFrameLocks noGrp="1"/>
          </p:cNvGraphicFramePr>
          <p:nvPr/>
        </p:nvGraphicFramePr>
        <p:xfrm>
          <a:off x="1285875" y="2565400"/>
          <a:ext cx="4357688" cy="1554480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三年级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四年级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1285875" y="36671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graphicFrame>
        <p:nvGraphicFramePr>
          <p:cNvPr id="40997" name="Group 37"/>
          <p:cNvGraphicFramePr>
            <a:graphicFrameLocks noGrp="1"/>
          </p:cNvGraphicFramePr>
          <p:nvPr/>
        </p:nvGraphicFramePr>
        <p:xfrm>
          <a:off x="5643563" y="2565400"/>
          <a:ext cx="2179637" cy="1554480"/>
        </p:xfrm>
        <a:graphic>
          <a:graphicData uri="http://schemas.openxmlformats.org/drawingml/2006/table">
            <a:tbl>
              <a:tblPr/>
              <a:tblGrid>
                <a:gridCol w="2179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五年级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1285875" y="32004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3500438" y="36671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500438" y="32004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5643563" y="36671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5643563" y="32004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40999" name="TextBox 1"/>
          <p:cNvSpPr txBox="1">
            <a:spLocks noChangeArrowheads="1"/>
          </p:cNvSpPr>
          <p:nvPr/>
        </p:nvSpPr>
        <p:spPr bwMode="auto">
          <a:xfrm>
            <a:off x="468313" y="4221163"/>
            <a:ext cx="702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）三年级和 四年级一共有多少人？</a:t>
            </a:r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1404938" y="2565400"/>
            <a:ext cx="4103687" cy="1584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784225" y="4652963"/>
            <a:ext cx="3643313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3×45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135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784225" y="5084763"/>
            <a:ext cx="3643313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2×48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96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755650" y="5554663"/>
            <a:ext cx="4286250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135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96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231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323850" y="5924550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答：三年级和 四年级一共有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231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人。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79550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40999" grpId="0"/>
      <p:bldP spid="41000" grpId="0" animBg="1"/>
      <p:bldP spid="15" grpId="0" animBg="1"/>
      <p:bldP spid="23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1979613" y="3908425"/>
            <a:ext cx="4719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）四年级比五年级少多少人？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2627313" y="4581525"/>
            <a:ext cx="3643312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42×4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168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2643188" y="5267325"/>
            <a:ext cx="4286250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168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96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72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285750" y="5786438"/>
            <a:ext cx="842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答：四年级比五年级少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72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人。</a:t>
            </a:r>
          </a:p>
        </p:txBody>
      </p:sp>
      <p:graphicFrame>
        <p:nvGraphicFramePr>
          <p:cNvPr id="45094" name="Group 38"/>
          <p:cNvGraphicFramePr>
            <a:graphicFrameLocks noGrp="1"/>
          </p:cNvGraphicFramePr>
          <p:nvPr/>
        </p:nvGraphicFramePr>
        <p:xfrm>
          <a:off x="1501775" y="1879600"/>
          <a:ext cx="4357688" cy="1554480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三年级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四年级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0" name="TextBox 1"/>
          <p:cNvSpPr txBox="1">
            <a:spLocks noChangeArrowheads="1"/>
          </p:cNvSpPr>
          <p:nvPr/>
        </p:nvSpPr>
        <p:spPr bwMode="auto">
          <a:xfrm>
            <a:off x="1501775" y="29813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graphicFrame>
        <p:nvGraphicFramePr>
          <p:cNvPr id="45109" name="Group 53"/>
          <p:cNvGraphicFramePr>
            <a:graphicFrameLocks noGrp="1"/>
          </p:cNvGraphicFramePr>
          <p:nvPr/>
        </p:nvGraphicFramePr>
        <p:xfrm>
          <a:off x="5859463" y="1879600"/>
          <a:ext cx="2179637" cy="1554480"/>
        </p:xfrm>
        <a:graphic>
          <a:graphicData uri="http://schemas.openxmlformats.org/drawingml/2006/table">
            <a:tbl>
              <a:tblPr/>
              <a:tblGrid>
                <a:gridCol w="2179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五年级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1" name="TextBox 1"/>
          <p:cNvSpPr txBox="1">
            <a:spLocks noChangeArrowheads="1"/>
          </p:cNvSpPr>
          <p:nvPr/>
        </p:nvSpPr>
        <p:spPr bwMode="auto">
          <a:xfrm>
            <a:off x="1501775" y="25146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15392" name="TextBox 1"/>
          <p:cNvSpPr txBox="1">
            <a:spLocks noChangeArrowheads="1"/>
          </p:cNvSpPr>
          <p:nvPr/>
        </p:nvSpPr>
        <p:spPr bwMode="auto">
          <a:xfrm>
            <a:off x="3716338" y="29813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15393" name="TextBox 1"/>
          <p:cNvSpPr txBox="1">
            <a:spLocks noChangeArrowheads="1"/>
          </p:cNvSpPr>
          <p:nvPr/>
        </p:nvSpPr>
        <p:spPr bwMode="auto">
          <a:xfrm>
            <a:off x="3716338" y="25146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15394" name="TextBox 1"/>
          <p:cNvSpPr txBox="1">
            <a:spLocks noChangeArrowheads="1"/>
          </p:cNvSpPr>
          <p:nvPr/>
        </p:nvSpPr>
        <p:spPr bwMode="auto">
          <a:xfrm>
            <a:off x="5859463" y="29813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每班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15395" name="TextBox 1"/>
          <p:cNvSpPr txBox="1">
            <a:spLocks noChangeArrowheads="1"/>
          </p:cNvSpPr>
          <p:nvPr/>
        </p:nvSpPr>
        <p:spPr bwMode="auto">
          <a:xfrm>
            <a:off x="5859463" y="25146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个班</a:t>
            </a:r>
          </a:p>
        </p:txBody>
      </p:sp>
      <p:sp>
        <p:nvSpPr>
          <p:cNvPr id="40995" name="Rectangle 68"/>
          <p:cNvSpPr>
            <a:spLocks noChangeArrowheads="1"/>
          </p:cNvSpPr>
          <p:nvPr/>
        </p:nvSpPr>
        <p:spPr bwMode="auto">
          <a:xfrm>
            <a:off x="3781425" y="1844675"/>
            <a:ext cx="4103688" cy="1584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15" grpId="0" animBg="1"/>
      <p:bldP spid="24" grpId="0" animBg="1"/>
      <p:bldP spid="25" grpId="0"/>
      <p:bldP spid="409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700338" y="765175"/>
            <a:ext cx="5832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      岭西小学有三个运动队。田径队和乒乓球队各有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个组，武术队有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个组，田径</a:t>
            </a:r>
          </a:p>
        </p:txBody>
      </p:sp>
      <p:sp>
        <p:nvSpPr>
          <p:cNvPr id="16389" name="Rectangle 40"/>
          <p:cNvSpPr>
            <a:spLocks noChangeArrowheads="1"/>
          </p:cNvSpPr>
          <p:nvPr/>
        </p:nvSpPr>
        <p:spPr bwMode="auto">
          <a:xfrm>
            <a:off x="1187450" y="1989138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华文新魏" pitchFamily="2" charset="-122"/>
              </a:rPr>
              <a:t>田径队和武术队一共有多少人？</a:t>
            </a:r>
          </a:p>
        </p:txBody>
      </p:sp>
      <p:sp>
        <p:nvSpPr>
          <p:cNvPr id="16390" name="Rectangle 41"/>
          <p:cNvSpPr>
            <a:spLocks noChangeArrowheads="1"/>
          </p:cNvSpPr>
          <p:nvPr/>
        </p:nvSpPr>
        <p:spPr bwMode="auto">
          <a:xfrm>
            <a:off x="539750" y="1557338"/>
            <a:ext cx="835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队每组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16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人，乒乓球队每组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人，武术队每组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人。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3589338" y="4332288"/>
            <a:ext cx="3643312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 4×16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64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3595688" y="4800600"/>
            <a:ext cx="4286250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3×24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72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1255713" y="5708650"/>
            <a:ext cx="720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答：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田径队和武术队一共有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136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人。</a:t>
            </a:r>
          </a:p>
        </p:txBody>
      </p:sp>
      <p:graphicFrame>
        <p:nvGraphicFramePr>
          <p:cNvPr id="42100" name="Group 116"/>
          <p:cNvGraphicFramePr>
            <a:graphicFrameLocks noGrp="1"/>
          </p:cNvGraphicFramePr>
          <p:nvPr/>
        </p:nvGraphicFramePr>
        <p:xfrm>
          <a:off x="1501775" y="2492375"/>
          <a:ext cx="4357688" cy="1555433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田径队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乒乓球队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79" name="TextBox 1"/>
          <p:cNvSpPr txBox="1">
            <a:spLocks noChangeArrowheads="1"/>
          </p:cNvSpPr>
          <p:nvPr/>
        </p:nvSpPr>
        <p:spPr bwMode="auto">
          <a:xfrm>
            <a:off x="1501775" y="35575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每组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graphicFrame>
        <p:nvGraphicFramePr>
          <p:cNvPr id="45109" name="Group 53"/>
          <p:cNvGraphicFramePr>
            <a:graphicFrameLocks noGrp="1"/>
          </p:cNvGraphicFramePr>
          <p:nvPr/>
        </p:nvGraphicFramePr>
        <p:xfrm>
          <a:off x="5859463" y="2455863"/>
          <a:ext cx="2179637" cy="1555433"/>
        </p:xfrm>
        <a:graphic>
          <a:graphicData uri="http://schemas.openxmlformats.org/drawingml/2006/table">
            <a:tbl>
              <a:tblPr/>
              <a:tblGrid>
                <a:gridCol w="2179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华文新魏" panose="02010800040101010101" pitchFamily="2" charset="-122"/>
                        </a:rPr>
                        <a:t>武术队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90" name="TextBox 1"/>
          <p:cNvSpPr txBox="1">
            <a:spLocks noChangeArrowheads="1"/>
          </p:cNvSpPr>
          <p:nvPr/>
        </p:nvSpPr>
        <p:spPr bwMode="auto">
          <a:xfrm>
            <a:off x="1501775" y="30908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个组</a:t>
            </a:r>
          </a:p>
        </p:txBody>
      </p:sp>
      <p:sp>
        <p:nvSpPr>
          <p:cNvPr id="42091" name="TextBox 1"/>
          <p:cNvSpPr txBox="1">
            <a:spLocks noChangeArrowheads="1"/>
          </p:cNvSpPr>
          <p:nvPr/>
        </p:nvSpPr>
        <p:spPr bwMode="auto">
          <a:xfrm>
            <a:off x="3716338" y="35575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每组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42092" name="TextBox 1"/>
          <p:cNvSpPr txBox="1">
            <a:spLocks noChangeArrowheads="1"/>
          </p:cNvSpPr>
          <p:nvPr/>
        </p:nvSpPr>
        <p:spPr bwMode="auto">
          <a:xfrm>
            <a:off x="3716338" y="30908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个组</a:t>
            </a:r>
          </a:p>
        </p:txBody>
      </p:sp>
      <p:sp>
        <p:nvSpPr>
          <p:cNvPr id="42093" name="TextBox 1"/>
          <p:cNvSpPr txBox="1">
            <a:spLocks noChangeArrowheads="1"/>
          </p:cNvSpPr>
          <p:nvPr/>
        </p:nvSpPr>
        <p:spPr bwMode="auto">
          <a:xfrm>
            <a:off x="5859463" y="35575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每组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人</a:t>
            </a:r>
          </a:p>
        </p:txBody>
      </p:sp>
      <p:sp>
        <p:nvSpPr>
          <p:cNvPr id="42094" name="TextBox 1"/>
          <p:cNvSpPr txBox="1">
            <a:spLocks noChangeArrowheads="1"/>
          </p:cNvSpPr>
          <p:nvPr/>
        </p:nvSpPr>
        <p:spPr bwMode="auto">
          <a:xfrm>
            <a:off x="5859463" y="30908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个组</a:t>
            </a:r>
          </a:p>
        </p:txBody>
      </p:sp>
      <p:sp>
        <p:nvSpPr>
          <p:cNvPr id="40995" name="Rectangle 68"/>
          <p:cNvSpPr>
            <a:spLocks noChangeArrowheads="1"/>
          </p:cNvSpPr>
          <p:nvPr/>
        </p:nvSpPr>
        <p:spPr bwMode="auto">
          <a:xfrm>
            <a:off x="1619250" y="2492375"/>
            <a:ext cx="1800225" cy="1584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6084888" y="2492375"/>
            <a:ext cx="1800225" cy="1584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3595688" y="5267325"/>
            <a:ext cx="4286250" cy="4667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64+72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136</a:t>
            </a:r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（人）</a:t>
            </a:r>
          </a:p>
        </p:txBody>
      </p:sp>
      <p:sp>
        <p:nvSpPr>
          <p:cNvPr id="67595" name="AutoShape 11"/>
          <p:cNvSpPr>
            <a:spLocks noChangeArrowheads="1"/>
          </p:cNvSpPr>
          <p:nvPr/>
        </p:nvSpPr>
        <p:spPr bwMode="auto">
          <a:xfrm>
            <a:off x="179388" y="4365625"/>
            <a:ext cx="2232025" cy="1727200"/>
          </a:xfrm>
          <a:prstGeom prst="wedgeRoundRectCallout">
            <a:avLst>
              <a:gd name="adj1" fmla="val 43954"/>
              <a:gd name="adj2" fmla="val -56528"/>
              <a:gd name="adj3" fmla="val 16667"/>
            </a:avLst>
          </a:prstGeom>
          <a:solidFill>
            <a:srgbClr val="CCFFCC">
              <a:alpha val="83136"/>
            </a:srgbClr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chemeClr val="hlink"/>
                </a:solidFill>
                <a:ea typeface="华文新魏" pitchFamily="2" charset="-122"/>
              </a:rPr>
              <a:t>提醒：</a:t>
            </a:r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看清问题，找准对应的条件。</a:t>
            </a:r>
          </a:p>
        </p:txBody>
      </p:sp>
      <p:sp>
        <p:nvSpPr>
          <p:cNvPr id="42099" name="Line 115"/>
          <p:cNvSpPr>
            <a:spLocks noChangeShapeType="1"/>
          </p:cNvSpPr>
          <p:nvPr/>
        </p:nvSpPr>
        <p:spPr bwMode="auto">
          <a:xfrm>
            <a:off x="3708400" y="1557338"/>
            <a:ext cx="7191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2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5" grpId="0"/>
      <p:bldP spid="42079" grpId="0"/>
      <p:bldP spid="42090" grpId="0"/>
      <p:bldP spid="42091" grpId="0"/>
      <p:bldP spid="42092" grpId="0"/>
      <p:bldP spid="42093" grpId="0"/>
      <p:bldP spid="42094" grpId="0"/>
      <p:bldP spid="40995" grpId="0" animBg="1"/>
      <p:bldP spid="2" grpId="0" animBg="1"/>
      <p:bldP spid="3" grpId="0" animBg="1"/>
      <p:bldP spid="67595" grpId="0" animBg="1"/>
      <p:bldP spid="4209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11188" y="1412875"/>
            <a:ext cx="78168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江老师买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件长袖衫一共用去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270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元，买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件短袖衬衫一共用去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元。一件长袖衬衫比一件短袖衬衫贵多少元？</a:t>
            </a:r>
          </a:p>
        </p:txBody>
      </p:sp>
      <p:graphicFrame>
        <p:nvGraphicFramePr>
          <p:cNvPr id="47126" name="Group 22"/>
          <p:cNvGraphicFramePr>
            <a:graphicFrameLocks noGrp="1"/>
          </p:cNvGraphicFramePr>
          <p:nvPr/>
        </p:nvGraphicFramePr>
        <p:xfrm>
          <a:off x="2143125" y="2852738"/>
          <a:ext cx="4357688" cy="1554480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长袖衫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短袖衫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2143125" y="393223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270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28" name="TextBox 1"/>
          <p:cNvSpPr txBox="1">
            <a:spLocks noChangeArrowheads="1"/>
          </p:cNvSpPr>
          <p:nvPr/>
        </p:nvSpPr>
        <p:spPr bwMode="auto">
          <a:xfrm>
            <a:off x="2143125" y="34290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件</a:t>
            </a:r>
          </a:p>
        </p:txBody>
      </p:sp>
      <p:sp>
        <p:nvSpPr>
          <p:cNvPr id="33" name="TextBox 1"/>
          <p:cNvSpPr txBox="1">
            <a:spLocks noChangeArrowheads="1"/>
          </p:cNvSpPr>
          <p:nvPr/>
        </p:nvSpPr>
        <p:spPr bwMode="auto">
          <a:xfrm>
            <a:off x="4357688" y="39417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4357688" y="343693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件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643188" y="4581525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270÷2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643188" y="5013325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180÷3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643188" y="5445125"/>
            <a:ext cx="4286250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135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285750" y="5876925"/>
            <a:ext cx="842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答：一件长袖衬衫比一件短袖衬衫贵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元。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3" grpId="0"/>
      <p:bldP spid="34" grpId="0"/>
      <p:bldP spid="9" grpId="0" animBg="1"/>
      <p:bldP spid="10" grpId="0" animBg="1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357563"/>
            <a:ext cx="40386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836613"/>
            <a:ext cx="3384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11"/>
          <p:cNvSpPr txBox="1">
            <a:spLocks noChangeArrowheads="1"/>
          </p:cNvSpPr>
          <p:nvPr/>
        </p:nvSpPr>
        <p:spPr bwMode="auto">
          <a:xfrm>
            <a:off x="539750" y="1844675"/>
            <a:ext cx="4540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食堂买了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袋大米和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袋面粉。</a:t>
            </a:r>
          </a:p>
        </p:txBody>
      </p:sp>
      <p:pic>
        <p:nvPicPr>
          <p:cNvPr id="6862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2420938"/>
            <a:ext cx="482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9975" y="4737100"/>
            <a:ext cx="2609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5106988"/>
            <a:ext cx="26384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3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42988" y="5481638"/>
            <a:ext cx="31813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4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7088" y="5961063"/>
            <a:ext cx="4429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5" name="Picture 1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5463" y="2947988"/>
            <a:ext cx="41751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6" name="Picture 1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35600" y="3429000"/>
            <a:ext cx="32289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7" name="Picture 1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6825" y="4005263"/>
            <a:ext cx="3886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8280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924175"/>
            <a:ext cx="36004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4175" y="4318000"/>
            <a:ext cx="2800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30525" y="4749800"/>
            <a:ext cx="28098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62275" y="5183188"/>
            <a:ext cx="27622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1050" y="5661025"/>
            <a:ext cx="518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5" name="AutoShape 11"/>
          <p:cNvSpPr>
            <a:spLocks noChangeArrowheads="1"/>
          </p:cNvSpPr>
          <p:nvPr/>
        </p:nvSpPr>
        <p:spPr bwMode="auto">
          <a:xfrm>
            <a:off x="250825" y="4005263"/>
            <a:ext cx="2089150" cy="503237"/>
          </a:xfrm>
          <a:prstGeom prst="wedgeRoundRectCallout">
            <a:avLst>
              <a:gd name="adj1" fmla="val 63069"/>
              <a:gd name="adj2" fmla="val 53787"/>
              <a:gd name="adj3" fmla="val 16667"/>
            </a:avLst>
          </a:prstGeom>
          <a:solidFill>
            <a:srgbClr val="FFFFBB">
              <a:alpha val="83136"/>
            </a:srgbClr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>
                <a:ea typeface="华文新魏" pitchFamily="2" charset="-122"/>
              </a:rPr>
              <a:t>三年级采集的</a:t>
            </a:r>
          </a:p>
        </p:txBody>
      </p:sp>
      <p:sp>
        <p:nvSpPr>
          <p:cNvPr id="67596" name="AutoShape 12"/>
          <p:cNvSpPr>
            <a:spLocks noChangeArrowheads="1"/>
          </p:cNvSpPr>
          <p:nvPr/>
        </p:nvSpPr>
        <p:spPr bwMode="auto">
          <a:xfrm>
            <a:off x="6227763" y="4581525"/>
            <a:ext cx="2305050" cy="503238"/>
          </a:xfrm>
          <a:prstGeom prst="wedgeRoundRectCallout">
            <a:avLst>
              <a:gd name="adj1" fmla="val -69282"/>
              <a:gd name="adj2" fmla="val 22241"/>
              <a:gd name="adj3" fmla="val 16667"/>
            </a:avLst>
          </a:prstGeom>
          <a:solidFill>
            <a:srgbClr val="FFFFBB">
              <a:alpha val="83136"/>
            </a:srgbClr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>
                <a:ea typeface="华文新魏" pitchFamily="2" charset="-122"/>
              </a:rPr>
              <a:t>四年级采集的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5" grpId="0" animBg="1"/>
      <p:bldP spid="6759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214438" y="1412875"/>
            <a:ext cx="6715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华文楷体" pitchFamily="2" charset="-122"/>
                <a:ea typeface="华文新魏" pitchFamily="2" charset="-122"/>
              </a:rPr>
              <a:t>解决问题的方法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3" name="同侧圆角矩形 2"/>
          <p:cNvSpPr/>
          <p:nvPr/>
        </p:nvSpPr>
        <p:spPr>
          <a:xfrm>
            <a:off x="684213" y="118268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827088" y="2997200"/>
            <a:ext cx="3889375" cy="608013"/>
          </a:xfrm>
          <a:prstGeom prst="rect">
            <a:avLst/>
          </a:prstGeom>
          <a:solidFill>
            <a:srgbClr val="FFCC99">
              <a:alpha val="49019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华文新魏" pitchFamily="2" charset="-122"/>
              </a:rPr>
              <a:t>分析数量关系。</a:t>
            </a:r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971550" y="5661025"/>
            <a:ext cx="6840538" cy="608013"/>
          </a:xfrm>
          <a:prstGeom prst="rect">
            <a:avLst/>
          </a:prstGeom>
          <a:solidFill>
            <a:srgbClr val="FFCC99">
              <a:alpha val="49019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华文新魏" pitchFamily="2" charset="-122"/>
              </a:rPr>
              <a:t>算出答案，还要进行检验和反思。</a:t>
            </a: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755650" y="2205038"/>
            <a:ext cx="7993063" cy="608012"/>
          </a:xfrm>
          <a:prstGeom prst="rect">
            <a:avLst/>
          </a:prstGeom>
          <a:solidFill>
            <a:srgbClr val="FFCC99">
              <a:alpha val="49019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sz="3200" b="1">
                <a:latin typeface="黑体" pitchFamily="49" charset="-122"/>
                <a:ea typeface="华文新魏" pitchFamily="2" charset="-122"/>
              </a:rPr>
              <a:t>先要弄清题意，明确已知条件和所求问题。</a:t>
            </a:r>
            <a:endParaRPr lang="en-US" altLang="zh-CN" sz="3200" b="1">
              <a:latin typeface="黑体" pitchFamily="49" charset="-122"/>
              <a:ea typeface="华文新魏" pitchFamily="2" charset="-122"/>
            </a:endParaRPr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900113" y="4076700"/>
            <a:ext cx="2592387" cy="1401763"/>
          </a:xfrm>
          <a:prstGeom prst="rect">
            <a:avLst/>
          </a:prstGeom>
          <a:solidFill>
            <a:srgbClr val="FFFF99">
              <a:alpha val="58038"/>
            </a:srgbClr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ea typeface="华文新魏" pitchFamily="2" charset="-122"/>
              </a:rPr>
              <a:t>可以从条件想起，也可从问题想起。</a:t>
            </a: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3708400" y="4076700"/>
            <a:ext cx="2592388" cy="1401763"/>
          </a:xfrm>
          <a:prstGeom prst="rect">
            <a:avLst/>
          </a:prstGeom>
          <a:solidFill>
            <a:srgbClr val="FFFF99">
              <a:alpha val="58038"/>
            </a:srgbClr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ea typeface="华文新魏" pitchFamily="2" charset="-122"/>
              </a:rPr>
              <a:t>可以通过列表、画线段图等方法进行分析。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9" grpId="0" animBg="1"/>
      <p:bldP spid="63500" grpId="0" animBg="1"/>
      <p:bldP spid="63501" grpId="0" animBg="1"/>
      <p:bldP spid="63502" grpId="0" animBg="1"/>
      <p:bldP spid="635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900113" y="1927225"/>
            <a:ext cx="792003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使学生在解决简单实际问题的过程中，初步体会用画图和列表的方法整理相关信息的作用，感受画图和列表是解决问题的一种策略。会用画示意图或列表的方法整理简单实际问题所提供的信息，会通过画示意图或列表的过程分析数量关系，寻找解决问题的有效方法。 </a:t>
            </a:r>
          </a:p>
        </p:txBody>
      </p:sp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971550" y="4719638"/>
            <a:ext cx="777716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、使学生进一步积累解决问题的经验，增强解决问题的策略意识，获得解决问题的成功体验，提高学好数学的自信心。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116013" y="1773238"/>
            <a:ext cx="4095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补上缺少的条件或问题。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116013" y="2333625"/>
            <a:ext cx="5707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、小芳家栽了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行桃树，每行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棵。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128713" y="3486150"/>
            <a:ext cx="6834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、红花有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朵，蓝花的朵数是红花的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倍。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复习导入</a:t>
            </a:r>
          </a:p>
        </p:txBody>
      </p:sp>
      <p:sp>
        <p:nvSpPr>
          <p:cNvPr id="4103" name="Line 9"/>
          <p:cNvSpPr>
            <a:spLocks noChangeShapeType="1"/>
          </p:cNvSpPr>
          <p:nvPr/>
        </p:nvSpPr>
        <p:spPr bwMode="auto">
          <a:xfrm>
            <a:off x="1763713" y="3357563"/>
            <a:ext cx="4465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04" name="Line 10"/>
          <p:cNvSpPr>
            <a:spLocks noChangeShapeType="1"/>
          </p:cNvSpPr>
          <p:nvPr/>
        </p:nvSpPr>
        <p:spPr bwMode="auto">
          <a:xfrm>
            <a:off x="1762125" y="4581525"/>
            <a:ext cx="44656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88" name="Rectangle 11"/>
          <p:cNvSpPr>
            <a:spLocks noChangeArrowheads="1"/>
          </p:cNvSpPr>
          <p:nvPr/>
        </p:nvSpPr>
        <p:spPr bwMode="auto">
          <a:xfrm>
            <a:off x="2546350" y="2854325"/>
            <a:ext cx="267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桃树有多少棵？</a:t>
            </a:r>
          </a:p>
        </p:txBody>
      </p:sp>
      <p:sp>
        <p:nvSpPr>
          <p:cNvPr id="46089" name="Rectangle 12"/>
          <p:cNvSpPr>
            <a:spLocks noChangeArrowheads="1"/>
          </p:cNvSpPr>
          <p:nvPr/>
        </p:nvSpPr>
        <p:spPr bwMode="auto">
          <a:xfrm>
            <a:off x="2536825" y="4076700"/>
            <a:ext cx="267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蓝花有多少朵？</a:t>
            </a:r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1042988" y="4868863"/>
            <a:ext cx="7983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800" u="sng">
                <a:latin typeface="华文新魏" pitchFamily="2" charset="-122"/>
                <a:ea typeface="华文新魏" pitchFamily="2" charset="-122"/>
              </a:rPr>
              <a:t>                          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，梨树和桃树一共有多少棵？</a:t>
            </a:r>
          </a:p>
        </p:txBody>
      </p:sp>
      <p:sp>
        <p:nvSpPr>
          <p:cNvPr id="46091" name="AutoShape 15"/>
          <p:cNvSpPr>
            <a:spLocks noChangeArrowheads="1"/>
          </p:cNvSpPr>
          <p:nvPr/>
        </p:nvSpPr>
        <p:spPr bwMode="auto">
          <a:xfrm>
            <a:off x="1835150" y="5589588"/>
            <a:ext cx="5399088" cy="719137"/>
          </a:xfrm>
          <a:prstGeom prst="wedgeRoundRectCallout">
            <a:avLst>
              <a:gd name="adj1" fmla="val -26741"/>
              <a:gd name="adj2" fmla="val -82894"/>
              <a:gd name="adj3" fmla="val 16667"/>
            </a:avLst>
          </a:prstGeom>
          <a:solidFill>
            <a:srgbClr val="FFCC66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提示：梨树有</a:t>
            </a:r>
            <a:r>
              <a:rPr lang="en-US" altLang="zh-CN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棵，桃树有</a:t>
            </a:r>
            <a:r>
              <a:rPr lang="en-US" altLang="zh-CN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28</a:t>
            </a: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/>
      <p:bldP spid="46089" grpId="0"/>
      <p:bldP spid="460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781300"/>
            <a:ext cx="7453312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1331913" y="1916113"/>
            <a:ext cx="6911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小芳家栽了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行桃树、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行杏树和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行梨树。桃树每行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棵，杏树每行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棵，梨树每行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棵。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sp>
        <p:nvSpPr>
          <p:cNvPr id="19467" name="Text Box 90"/>
          <p:cNvSpPr txBox="1">
            <a:spLocks noChangeArrowheads="1"/>
          </p:cNvSpPr>
          <p:nvPr/>
        </p:nvSpPr>
        <p:spPr bwMode="auto">
          <a:xfrm>
            <a:off x="1547813" y="5734050"/>
            <a:ext cx="5903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FF3300"/>
                </a:solidFill>
                <a:ea typeface="华文新魏" pitchFamily="2" charset="-122"/>
              </a:rPr>
              <a:t>你能想办法整理题目中的条件吗？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827088" y="1762125"/>
            <a:ext cx="7786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小芳家栽了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行桃树、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行杏树和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行梨树。桃树每行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棵，杏树每行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棵，梨树每行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棵。</a:t>
            </a:r>
            <a:endParaRPr lang="zh-CN" altLang="en-US" sz="280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8" name="圆角矩形标注 20"/>
          <p:cNvSpPr>
            <a:spLocks noChangeArrowheads="1"/>
          </p:cNvSpPr>
          <p:nvPr/>
        </p:nvSpPr>
        <p:spPr bwMode="auto">
          <a:xfrm>
            <a:off x="1925638" y="3213100"/>
            <a:ext cx="4662487" cy="500063"/>
          </a:xfrm>
          <a:prstGeom prst="wedgeRoundRectCallout">
            <a:avLst>
              <a:gd name="adj1" fmla="val 49898"/>
              <a:gd name="adj2" fmla="val 28097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第一步：整理条件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graphicFrame>
        <p:nvGraphicFramePr>
          <p:cNvPr id="44067" name="Group 35"/>
          <p:cNvGraphicFramePr>
            <a:graphicFrameLocks noGrp="1"/>
          </p:cNvGraphicFramePr>
          <p:nvPr/>
        </p:nvGraphicFramePr>
        <p:xfrm>
          <a:off x="5287963" y="4460875"/>
          <a:ext cx="3643312" cy="1555433"/>
        </p:xfrm>
        <a:graphic>
          <a:graphicData uri="http://schemas.openxmlformats.org/drawingml/2006/table">
            <a:tbl>
              <a:tblPr/>
              <a:tblGrid>
                <a:gridCol w="1822450"/>
                <a:gridCol w="18208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8" name="TextBox 1"/>
          <p:cNvSpPr txBox="1">
            <a:spLocks noChangeArrowheads="1"/>
          </p:cNvSpPr>
          <p:nvPr/>
        </p:nvSpPr>
        <p:spPr bwMode="auto">
          <a:xfrm>
            <a:off x="657225" y="4329113"/>
            <a:ext cx="149066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桃树：</a:t>
            </a:r>
          </a:p>
        </p:txBody>
      </p:sp>
      <p:sp>
        <p:nvSpPr>
          <p:cNvPr id="20509" name="TextBox 1"/>
          <p:cNvSpPr txBox="1">
            <a:spLocks noChangeArrowheads="1"/>
          </p:cNvSpPr>
          <p:nvPr/>
        </p:nvSpPr>
        <p:spPr bwMode="auto">
          <a:xfrm>
            <a:off x="2076450" y="4332288"/>
            <a:ext cx="26400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行，每行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0510" name="TextBox 1"/>
          <p:cNvSpPr txBox="1">
            <a:spLocks noChangeArrowheads="1"/>
          </p:cNvSpPr>
          <p:nvPr/>
        </p:nvSpPr>
        <p:spPr bwMode="auto">
          <a:xfrm>
            <a:off x="635000" y="4953000"/>
            <a:ext cx="1490663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杏树：</a:t>
            </a:r>
          </a:p>
        </p:txBody>
      </p:sp>
      <p:sp>
        <p:nvSpPr>
          <p:cNvPr id="20511" name="TextBox 1"/>
          <p:cNvSpPr txBox="1">
            <a:spLocks noChangeArrowheads="1"/>
          </p:cNvSpPr>
          <p:nvPr/>
        </p:nvSpPr>
        <p:spPr bwMode="auto">
          <a:xfrm>
            <a:off x="2051050" y="4981575"/>
            <a:ext cx="2665413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行，每行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0512" name="TextBox 1"/>
          <p:cNvSpPr txBox="1">
            <a:spLocks noChangeArrowheads="1"/>
          </p:cNvSpPr>
          <p:nvPr/>
        </p:nvSpPr>
        <p:spPr bwMode="auto">
          <a:xfrm>
            <a:off x="635000" y="5561013"/>
            <a:ext cx="149066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梨树：</a:t>
            </a:r>
          </a:p>
        </p:txBody>
      </p:sp>
      <p:sp>
        <p:nvSpPr>
          <p:cNvPr id="20513" name="TextBox 1"/>
          <p:cNvSpPr txBox="1">
            <a:spLocks noChangeArrowheads="1"/>
          </p:cNvSpPr>
          <p:nvPr/>
        </p:nvSpPr>
        <p:spPr bwMode="auto">
          <a:xfrm>
            <a:off x="2054225" y="5564188"/>
            <a:ext cx="2662238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行，每行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5573713" y="450215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7431088" y="450532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5573713" y="49895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5287963" y="5510213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7431088" y="4992688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7145338" y="5513388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0520" name="Text Box 171"/>
          <p:cNvSpPr txBox="1">
            <a:spLocks noChangeArrowheads="1"/>
          </p:cNvSpPr>
          <p:nvPr/>
        </p:nvSpPr>
        <p:spPr bwMode="auto">
          <a:xfrm>
            <a:off x="1836738" y="3781425"/>
            <a:ext cx="1511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摘 录</a:t>
            </a:r>
          </a:p>
        </p:txBody>
      </p:sp>
      <p:sp>
        <p:nvSpPr>
          <p:cNvPr id="20521" name="Text Box 172"/>
          <p:cNvSpPr txBox="1">
            <a:spLocks noChangeArrowheads="1"/>
          </p:cNvSpPr>
          <p:nvPr/>
        </p:nvSpPr>
        <p:spPr bwMode="auto">
          <a:xfrm>
            <a:off x="6373813" y="3852863"/>
            <a:ext cx="1511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列 表</a:t>
            </a:r>
          </a:p>
        </p:txBody>
      </p:sp>
      <p:sp>
        <p:nvSpPr>
          <p:cNvPr id="20522" name="TextBox 1"/>
          <p:cNvSpPr txBox="1">
            <a:spLocks noChangeArrowheads="1"/>
          </p:cNvSpPr>
          <p:nvPr/>
        </p:nvSpPr>
        <p:spPr bwMode="auto">
          <a:xfrm>
            <a:off x="1000125" y="2622550"/>
            <a:ext cx="5732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桃树和梨树一共有多少棵？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508" grpId="0" animBg="1"/>
      <p:bldP spid="20509" grpId="0" animBg="1"/>
      <p:bldP spid="20510" grpId="0" animBg="1"/>
      <p:bldP spid="20511" grpId="0" animBg="1"/>
      <p:bldP spid="20512" grpId="0" animBg="1"/>
      <p:bldP spid="20513" grpId="0" animBg="1"/>
      <p:bldP spid="22" grpId="0"/>
      <p:bldP spid="23" grpId="0"/>
      <p:bldP spid="24" grpId="0"/>
      <p:bldP spid="25" grpId="0"/>
      <p:bldP spid="26" grpId="0"/>
      <p:bldP spid="27" grpId="0"/>
      <p:bldP spid="205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000125" y="2008188"/>
            <a:ext cx="5732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桃树和梨树一共有多少棵？</a:t>
            </a:r>
          </a:p>
        </p:txBody>
      </p:sp>
      <p:graphicFrame>
        <p:nvGraphicFramePr>
          <p:cNvPr id="46120" name="Group 40"/>
          <p:cNvGraphicFramePr>
            <a:graphicFrameLocks noGrp="1"/>
          </p:cNvGraphicFramePr>
          <p:nvPr/>
        </p:nvGraphicFramePr>
        <p:xfrm>
          <a:off x="5072063" y="2725738"/>
          <a:ext cx="3676650" cy="1677670"/>
        </p:xfrm>
        <a:graphic>
          <a:graphicData uri="http://schemas.openxmlformats.org/drawingml/2006/table">
            <a:tbl>
              <a:tblPr/>
              <a:tblGrid>
                <a:gridCol w="1839912"/>
                <a:gridCol w="18367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85" name="TextBox 1"/>
          <p:cNvSpPr txBox="1">
            <a:spLocks noChangeArrowheads="1"/>
          </p:cNvSpPr>
          <p:nvPr/>
        </p:nvSpPr>
        <p:spPr bwMode="auto">
          <a:xfrm>
            <a:off x="5357813" y="272256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</a:t>
            </a:r>
          </a:p>
        </p:txBody>
      </p:sp>
      <p:sp>
        <p:nvSpPr>
          <p:cNvPr id="7186" name="TextBox 1"/>
          <p:cNvSpPr txBox="1">
            <a:spLocks noChangeArrowheads="1"/>
          </p:cNvSpPr>
          <p:nvPr/>
        </p:nvSpPr>
        <p:spPr bwMode="auto">
          <a:xfrm>
            <a:off x="7215188" y="2725738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</a:t>
            </a:r>
          </a:p>
        </p:txBody>
      </p:sp>
      <p:sp>
        <p:nvSpPr>
          <p:cNvPr id="7187" name="TextBox 1"/>
          <p:cNvSpPr txBox="1">
            <a:spLocks noChangeArrowheads="1"/>
          </p:cNvSpPr>
          <p:nvPr/>
        </p:nvSpPr>
        <p:spPr bwMode="auto">
          <a:xfrm>
            <a:off x="5357813" y="33559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7188" name="TextBox 1"/>
          <p:cNvSpPr txBox="1">
            <a:spLocks noChangeArrowheads="1"/>
          </p:cNvSpPr>
          <p:nvPr/>
        </p:nvSpPr>
        <p:spPr bwMode="auto">
          <a:xfrm>
            <a:off x="5072063" y="3932238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7189" name="TextBox 1"/>
          <p:cNvSpPr txBox="1">
            <a:spLocks noChangeArrowheads="1"/>
          </p:cNvSpPr>
          <p:nvPr/>
        </p:nvSpPr>
        <p:spPr bwMode="auto">
          <a:xfrm>
            <a:off x="7215188" y="3341688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7190" name="TextBox 1"/>
          <p:cNvSpPr txBox="1">
            <a:spLocks noChangeArrowheads="1"/>
          </p:cNvSpPr>
          <p:nvPr/>
        </p:nvSpPr>
        <p:spPr bwMode="auto">
          <a:xfrm>
            <a:off x="6929438" y="3932238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4598" name="圆角矩形标注 29"/>
          <p:cNvSpPr>
            <a:spLocks noChangeArrowheads="1"/>
          </p:cNvSpPr>
          <p:nvPr/>
        </p:nvSpPr>
        <p:spPr bwMode="auto">
          <a:xfrm>
            <a:off x="539750" y="2708275"/>
            <a:ext cx="4321175" cy="563563"/>
          </a:xfrm>
          <a:prstGeom prst="wedgeRoundRectCallout">
            <a:avLst>
              <a:gd name="adj1" fmla="val -22741"/>
              <a:gd name="adj2" fmla="val 44648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第二步：分析数量关系</a:t>
            </a:r>
          </a:p>
        </p:txBody>
      </p:sp>
      <p:sp>
        <p:nvSpPr>
          <p:cNvPr id="31" name="TextBox 1"/>
          <p:cNvSpPr txBox="1">
            <a:spLocks noChangeArrowheads="1"/>
          </p:cNvSpPr>
          <p:nvPr/>
        </p:nvSpPr>
        <p:spPr bwMode="auto">
          <a:xfrm>
            <a:off x="1357313" y="4718050"/>
            <a:ext cx="2509837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桃树的棵数</a:t>
            </a:r>
          </a:p>
        </p:txBody>
      </p:sp>
      <p:sp>
        <p:nvSpPr>
          <p:cNvPr id="32" name="TextBox 1"/>
          <p:cNvSpPr txBox="1">
            <a:spLocks noChangeArrowheads="1"/>
          </p:cNvSpPr>
          <p:nvPr/>
        </p:nvSpPr>
        <p:spPr bwMode="auto">
          <a:xfrm>
            <a:off x="4705350" y="4721225"/>
            <a:ext cx="2509838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梨树的棵数</a:t>
            </a:r>
          </a:p>
        </p:txBody>
      </p: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2427288" y="5373688"/>
            <a:ext cx="3502025" cy="204787"/>
            <a:chOff x="2427272" y="4500570"/>
            <a:chExt cx="3502052" cy="429422"/>
          </a:xfrm>
        </p:grpSpPr>
        <p:cxnSp>
          <p:nvCxnSpPr>
            <p:cNvPr id="34" name="直接连接符 33"/>
            <p:cNvCxnSpPr/>
            <p:nvPr/>
          </p:nvCxnSpPr>
          <p:spPr>
            <a:xfrm rot="5400000">
              <a:off x="2213355" y="4714487"/>
              <a:ext cx="429422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5400000">
              <a:off x="5713818" y="4714488"/>
              <a:ext cx="429422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0800000">
              <a:off x="2428859" y="4929992"/>
              <a:ext cx="350046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1"/>
          <p:cNvSpPr txBox="1">
            <a:spLocks noChangeArrowheads="1"/>
          </p:cNvSpPr>
          <p:nvPr/>
        </p:nvSpPr>
        <p:spPr bwMode="auto">
          <a:xfrm>
            <a:off x="2339975" y="5856288"/>
            <a:ext cx="4032250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桃树和梨树的总棵数</a:t>
            </a:r>
          </a:p>
        </p:txBody>
      </p:sp>
      <p:sp>
        <p:nvSpPr>
          <p:cNvPr id="24603" name="Rectangle 41"/>
          <p:cNvSpPr>
            <a:spLocks noChangeArrowheads="1"/>
          </p:cNvSpPr>
          <p:nvPr/>
        </p:nvSpPr>
        <p:spPr bwMode="auto">
          <a:xfrm>
            <a:off x="3563938" y="514191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求和</a:t>
            </a:r>
          </a:p>
        </p:txBody>
      </p:sp>
      <p:sp>
        <p:nvSpPr>
          <p:cNvPr id="24604" name="Line 42"/>
          <p:cNvSpPr>
            <a:spLocks noChangeShapeType="1"/>
          </p:cNvSpPr>
          <p:nvPr/>
        </p:nvSpPr>
        <p:spPr bwMode="auto">
          <a:xfrm>
            <a:off x="3995738" y="5589588"/>
            <a:ext cx="0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圆角矩形标注 29"/>
          <p:cNvSpPr>
            <a:spLocks noChangeArrowheads="1"/>
          </p:cNvSpPr>
          <p:nvPr/>
        </p:nvSpPr>
        <p:spPr bwMode="auto">
          <a:xfrm>
            <a:off x="1042988" y="3500438"/>
            <a:ext cx="2590800" cy="563562"/>
          </a:xfrm>
          <a:prstGeom prst="wedgeRoundRectCallout">
            <a:avLst>
              <a:gd name="adj1" fmla="val -26718"/>
              <a:gd name="adj2" fmla="val 44648"/>
              <a:gd name="adj3" fmla="val 16667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从条件想起：</a:t>
            </a:r>
          </a:p>
        </p:txBody>
      </p: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8" grpId="0" animBg="1"/>
      <p:bldP spid="31" grpId="0" animBg="1"/>
      <p:bldP spid="32" grpId="0" animBg="1"/>
      <p:bldP spid="41" grpId="0" animBg="1"/>
      <p:bldP spid="24603" grpId="0"/>
      <p:bldP spid="24604" grpId="0" animBg="1"/>
      <p:bldP spid="246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1"/>
          <p:cNvSpPr txBox="1">
            <a:spLocks noChangeArrowheads="1"/>
          </p:cNvSpPr>
          <p:nvPr/>
        </p:nvSpPr>
        <p:spPr bwMode="auto">
          <a:xfrm>
            <a:off x="1714500" y="4052888"/>
            <a:ext cx="4929188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 求桃树和梨树的总棵数</a:t>
            </a:r>
          </a:p>
        </p:txBody>
      </p:sp>
      <p:grpSp>
        <p:nvGrpSpPr>
          <p:cNvPr id="2" name="组合 32"/>
          <p:cNvGrpSpPr>
            <a:grpSpLocks/>
          </p:cNvGrpSpPr>
          <p:nvPr/>
        </p:nvGrpSpPr>
        <p:grpSpPr bwMode="auto">
          <a:xfrm>
            <a:off x="2428875" y="4500563"/>
            <a:ext cx="3500438" cy="928687"/>
            <a:chOff x="2428858" y="4500570"/>
            <a:chExt cx="3500464" cy="928694"/>
          </a:xfrm>
        </p:grpSpPr>
        <p:cxnSp>
          <p:nvCxnSpPr>
            <p:cNvPr id="36" name="直接连接符 35"/>
            <p:cNvCxnSpPr/>
            <p:nvPr/>
          </p:nvCxnSpPr>
          <p:spPr>
            <a:xfrm rot="5400000">
              <a:off x="3928263" y="4714091"/>
              <a:ext cx="428628" cy="158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0800000">
              <a:off x="2428858" y="4930785"/>
              <a:ext cx="35004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rot="5400000">
              <a:off x="2179619" y="5178437"/>
              <a:ext cx="500066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rot="5400000">
              <a:off x="5678495" y="5178437"/>
              <a:ext cx="500066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1"/>
          <p:cNvSpPr txBox="1">
            <a:spLocks noChangeArrowheads="1"/>
          </p:cNvSpPr>
          <p:nvPr/>
        </p:nvSpPr>
        <p:spPr bwMode="auto">
          <a:xfrm>
            <a:off x="1204913" y="5497513"/>
            <a:ext cx="2509837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桃树的棵数</a:t>
            </a:r>
          </a:p>
        </p:txBody>
      </p:sp>
      <p:sp>
        <p:nvSpPr>
          <p:cNvPr id="38" name="TextBox 1"/>
          <p:cNvSpPr txBox="1">
            <a:spLocks noChangeArrowheads="1"/>
          </p:cNvSpPr>
          <p:nvPr/>
        </p:nvSpPr>
        <p:spPr bwMode="auto">
          <a:xfrm>
            <a:off x="4705350" y="5500688"/>
            <a:ext cx="2509838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梨树的棵数</a:t>
            </a:r>
          </a:p>
        </p:txBody>
      </p:sp>
      <p:sp>
        <p:nvSpPr>
          <p:cNvPr id="39" name="TextBox 1"/>
          <p:cNvSpPr txBox="1">
            <a:spLocks noChangeArrowheads="1"/>
          </p:cNvSpPr>
          <p:nvPr/>
        </p:nvSpPr>
        <p:spPr bwMode="auto">
          <a:xfrm>
            <a:off x="3857625" y="5500688"/>
            <a:ext cx="7858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加</a:t>
            </a:r>
          </a:p>
        </p:txBody>
      </p:sp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827088" y="1901825"/>
            <a:ext cx="5732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桃树和梨树一共有多少棵？</a:t>
            </a:r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/>
        </p:nvGraphicFramePr>
        <p:xfrm>
          <a:off x="5072063" y="2279650"/>
          <a:ext cx="3676650" cy="1677670"/>
        </p:xfrm>
        <a:graphic>
          <a:graphicData uri="http://schemas.openxmlformats.org/drawingml/2006/table">
            <a:tbl>
              <a:tblPr/>
              <a:tblGrid>
                <a:gridCol w="1839912"/>
                <a:gridCol w="18367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4" name="TextBox 1"/>
          <p:cNvSpPr txBox="1">
            <a:spLocks noChangeArrowheads="1"/>
          </p:cNvSpPr>
          <p:nvPr/>
        </p:nvSpPr>
        <p:spPr bwMode="auto">
          <a:xfrm>
            <a:off x="5357813" y="22764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</a:t>
            </a:r>
          </a:p>
        </p:txBody>
      </p:sp>
      <p:sp>
        <p:nvSpPr>
          <p:cNvPr id="8215" name="TextBox 1"/>
          <p:cNvSpPr txBox="1">
            <a:spLocks noChangeArrowheads="1"/>
          </p:cNvSpPr>
          <p:nvPr/>
        </p:nvSpPr>
        <p:spPr bwMode="auto">
          <a:xfrm>
            <a:off x="7215188" y="227965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</a:t>
            </a:r>
          </a:p>
        </p:txBody>
      </p:sp>
      <p:sp>
        <p:nvSpPr>
          <p:cNvPr id="8216" name="TextBox 1"/>
          <p:cNvSpPr txBox="1">
            <a:spLocks noChangeArrowheads="1"/>
          </p:cNvSpPr>
          <p:nvPr/>
        </p:nvSpPr>
        <p:spPr bwMode="auto">
          <a:xfrm>
            <a:off x="5357813" y="2909888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8217" name="TextBox 1"/>
          <p:cNvSpPr txBox="1">
            <a:spLocks noChangeArrowheads="1"/>
          </p:cNvSpPr>
          <p:nvPr/>
        </p:nvSpPr>
        <p:spPr bwMode="auto">
          <a:xfrm>
            <a:off x="5072063" y="3486150"/>
            <a:ext cx="1785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8218" name="TextBox 1"/>
          <p:cNvSpPr txBox="1">
            <a:spLocks noChangeArrowheads="1"/>
          </p:cNvSpPr>
          <p:nvPr/>
        </p:nvSpPr>
        <p:spPr bwMode="auto">
          <a:xfrm>
            <a:off x="7215188" y="28956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8219" name="TextBox 1"/>
          <p:cNvSpPr txBox="1">
            <a:spLocks noChangeArrowheads="1"/>
          </p:cNvSpPr>
          <p:nvPr/>
        </p:nvSpPr>
        <p:spPr bwMode="auto">
          <a:xfrm>
            <a:off x="6929438" y="3486150"/>
            <a:ext cx="1785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8220" name="圆角矩形标注 29"/>
          <p:cNvSpPr>
            <a:spLocks noChangeArrowheads="1"/>
          </p:cNvSpPr>
          <p:nvPr/>
        </p:nvSpPr>
        <p:spPr bwMode="auto">
          <a:xfrm>
            <a:off x="539750" y="2636838"/>
            <a:ext cx="4321175" cy="563562"/>
          </a:xfrm>
          <a:prstGeom prst="wedgeRoundRectCallout">
            <a:avLst>
              <a:gd name="adj1" fmla="val -22741"/>
              <a:gd name="adj2" fmla="val 44648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第二步：分析数量关系</a:t>
            </a:r>
          </a:p>
        </p:txBody>
      </p:sp>
      <p:sp>
        <p:nvSpPr>
          <p:cNvPr id="26657" name="圆角矩形标注 29"/>
          <p:cNvSpPr>
            <a:spLocks noChangeArrowheads="1"/>
          </p:cNvSpPr>
          <p:nvPr/>
        </p:nvSpPr>
        <p:spPr bwMode="auto">
          <a:xfrm>
            <a:off x="1042988" y="3284538"/>
            <a:ext cx="2590800" cy="563562"/>
          </a:xfrm>
          <a:prstGeom prst="wedgeRoundRectCallout">
            <a:avLst>
              <a:gd name="adj1" fmla="val -26718"/>
              <a:gd name="adj2" fmla="val 44648"/>
              <a:gd name="adj3" fmla="val 16667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从问题想起：</a:t>
            </a:r>
          </a:p>
        </p:txBody>
      </p: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5" grpId="0" animBg="1"/>
      <p:bldP spid="38" grpId="0" animBg="1"/>
      <p:bldP spid="39" grpId="0" animBg="1"/>
      <p:bldP spid="266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784225" y="2420938"/>
            <a:ext cx="4651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桃树和梨树一共有多少棵？</a:t>
            </a:r>
          </a:p>
        </p:txBody>
      </p:sp>
      <p:graphicFrame>
        <p:nvGraphicFramePr>
          <p:cNvPr id="28706" name="Group 34"/>
          <p:cNvGraphicFramePr>
            <a:graphicFrameLocks noGrp="1"/>
          </p:cNvGraphicFramePr>
          <p:nvPr/>
        </p:nvGraphicFramePr>
        <p:xfrm>
          <a:off x="5143500" y="3244850"/>
          <a:ext cx="3643313" cy="1554480"/>
        </p:xfrm>
        <a:graphic>
          <a:graphicData uri="http://schemas.openxmlformats.org/drawingml/2006/table">
            <a:tbl>
              <a:tblPr/>
              <a:tblGrid>
                <a:gridCol w="1822450"/>
                <a:gridCol w="182086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3" name="TextBox 1"/>
          <p:cNvSpPr txBox="1">
            <a:spLocks noChangeArrowheads="1"/>
          </p:cNvSpPr>
          <p:nvPr/>
        </p:nvSpPr>
        <p:spPr bwMode="auto">
          <a:xfrm>
            <a:off x="5429250" y="32131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桃树</a:t>
            </a:r>
          </a:p>
        </p:txBody>
      </p:sp>
      <p:sp>
        <p:nvSpPr>
          <p:cNvPr id="9234" name="TextBox 1"/>
          <p:cNvSpPr txBox="1">
            <a:spLocks noChangeArrowheads="1"/>
          </p:cNvSpPr>
          <p:nvPr/>
        </p:nvSpPr>
        <p:spPr bwMode="auto">
          <a:xfrm>
            <a:off x="7286625" y="32162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</a:t>
            </a:r>
          </a:p>
        </p:txBody>
      </p:sp>
      <p:sp>
        <p:nvSpPr>
          <p:cNvPr id="9235" name="TextBox 1"/>
          <p:cNvSpPr txBox="1">
            <a:spLocks noChangeArrowheads="1"/>
          </p:cNvSpPr>
          <p:nvPr/>
        </p:nvSpPr>
        <p:spPr bwMode="auto">
          <a:xfrm>
            <a:off x="5429250" y="37750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9236" name="TextBox 1"/>
          <p:cNvSpPr txBox="1">
            <a:spLocks noChangeArrowheads="1"/>
          </p:cNvSpPr>
          <p:nvPr/>
        </p:nvSpPr>
        <p:spPr bwMode="auto">
          <a:xfrm>
            <a:off x="5143500" y="4278313"/>
            <a:ext cx="1785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9237" name="TextBox 1"/>
          <p:cNvSpPr txBox="1">
            <a:spLocks noChangeArrowheads="1"/>
          </p:cNvSpPr>
          <p:nvPr/>
        </p:nvSpPr>
        <p:spPr bwMode="auto">
          <a:xfrm>
            <a:off x="7286625" y="37750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9238" name="TextBox 1"/>
          <p:cNvSpPr txBox="1">
            <a:spLocks noChangeArrowheads="1"/>
          </p:cNvSpPr>
          <p:nvPr/>
        </p:nvSpPr>
        <p:spPr bwMode="auto">
          <a:xfrm>
            <a:off x="7000875" y="4278313"/>
            <a:ext cx="1785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9239" name="圆角矩形标注 29"/>
          <p:cNvSpPr>
            <a:spLocks noChangeArrowheads="1"/>
          </p:cNvSpPr>
          <p:nvPr/>
        </p:nvSpPr>
        <p:spPr bwMode="auto">
          <a:xfrm>
            <a:off x="755650" y="3141663"/>
            <a:ext cx="4143375" cy="642937"/>
          </a:xfrm>
          <a:prstGeom prst="wedgeRoundRectCallout">
            <a:avLst>
              <a:gd name="adj1" fmla="val -49231"/>
              <a:gd name="adj2" fmla="val 13704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第三步：列式解答</a:t>
            </a:r>
          </a:p>
        </p:txBody>
      </p:sp>
      <p:sp>
        <p:nvSpPr>
          <p:cNvPr id="31" name="TextBox 1"/>
          <p:cNvSpPr txBox="1">
            <a:spLocks noChangeArrowheads="1"/>
          </p:cNvSpPr>
          <p:nvPr/>
        </p:nvSpPr>
        <p:spPr bwMode="auto">
          <a:xfrm>
            <a:off x="1357313" y="3979863"/>
            <a:ext cx="3643312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3×7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21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32" name="TextBox 1"/>
          <p:cNvSpPr txBox="1">
            <a:spLocks noChangeArrowheads="1"/>
          </p:cNvSpPr>
          <p:nvPr/>
        </p:nvSpPr>
        <p:spPr bwMode="auto">
          <a:xfrm>
            <a:off x="1357313" y="4508500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4×5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33" name="TextBox 1"/>
          <p:cNvSpPr txBox="1">
            <a:spLocks noChangeArrowheads="1"/>
          </p:cNvSpPr>
          <p:nvPr/>
        </p:nvSpPr>
        <p:spPr bwMode="auto">
          <a:xfrm>
            <a:off x="1357313" y="5072063"/>
            <a:ext cx="3643312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41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366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26652" name="圆角矩形标注 29"/>
          <p:cNvSpPr>
            <a:spLocks noChangeArrowheads="1"/>
          </p:cNvSpPr>
          <p:nvPr/>
        </p:nvSpPr>
        <p:spPr bwMode="auto">
          <a:xfrm>
            <a:off x="5292725" y="5589588"/>
            <a:ext cx="2665413" cy="642937"/>
          </a:xfrm>
          <a:prstGeom prst="wedgeRoundRectCallout">
            <a:avLst>
              <a:gd name="adj1" fmla="val -45653"/>
              <a:gd name="adj2" fmla="val 12468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第四步：检验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971550" y="5734050"/>
            <a:ext cx="4135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答：桃树和梨树一共有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41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棵。</a:t>
            </a:r>
            <a:endParaRPr lang="en-US" altLang="zh-CN" sz="240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26652" grpId="0" animBg="1"/>
      <p:bldP spid="266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05" name="Group 37"/>
          <p:cNvGraphicFramePr>
            <a:graphicFrameLocks noGrp="1"/>
          </p:cNvGraphicFramePr>
          <p:nvPr/>
        </p:nvGraphicFramePr>
        <p:xfrm>
          <a:off x="1042988" y="4346575"/>
          <a:ext cx="3643312" cy="1555433"/>
        </p:xfrm>
        <a:graphic>
          <a:graphicData uri="http://schemas.openxmlformats.org/drawingml/2006/table">
            <a:tbl>
              <a:tblPr/>
              <a:tblGrid>
                <a:gridCol w="1822450"/>
                <a:gridCol w="18208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TextBox 1"/>
          <p:cNvSpPr txBox="1">
            <a:spLocks noChangeArrowheads="1"/>
          </p:cNvSpPr>
          <p:nvPr/>
        </p:nvSpPr>
        <p:spPr bwMode="auto">
          <a:xfrm>
            <a:off x="1328738" y="43434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杏树</a:t>
            </a:r>
          </a:p>
        </p:txBody>
      </p:sp>
      <p:sp>
        <p:nvSpPr>
          <p:cNvPr id="43" name="TextBox 1"/>
          <p:cNvSpPr txBox="1">
            <a:spLocks noChangeArrowheads="1"/>
          </p:cNvSpPr>
          <p:nvPr/>
        </p:nvSpPr>
        <p:spPr bwMode="auto">
          <a:xfrm>
            <a:off x="3186113" y="4346575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梨树</a:t>
            </a:r>
          </a:p>
        </p:txBody>
      </p:sp>
      <p:sp>
        <p:nvSpPr>
          <p:cNvPr id="44" name="TextBox 1"/>
          <p:cNvSpPr txBox="1">
            <a:spLocks noChangeArrowheads="1"/>
          </p:cNvSpPr>
          <p:nvPr/>
        </p:nvSpPr>
        <p:spPr bwMode="auto">
          <a:xfrm>
            <a:off x="1328738" y="49260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45" name="TextBox 1"/>
          <p:cNvSpPr txBox="1">
            <a:spLocks noChangeArrowheads="1"/>
          </p:cNvSpPr>
          <p:nvPr/>
        </p:nvSpPr>
        <p:spPr bwMode="auto">
          <a:xfrm>
            <a:off x="1042988" y="5430838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46" name="TextBox 1"/>
          <p:cNvSpPr txBox="1">
            <a:spLocks noChangeArrowheads="1"/>
          </p:cNvSpPr>
          <p:nvPr/>
        </p:nvSpPr>
        <p:spPr bwMode="auto">
          <a:xfrm>
            <a:off x="3186113" y="49260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47" name="TextBox 1"/>
          <p:cNvSpPr txBox="1">
            <a:spLocks noChangeArrowheads="1"/>
          </p:cNvSpPr>
          <p:nvPr/>
        </p:nvSpPr>
        <p:spPr bwMode="auto">
          <a:xfrm>
            <a:off x="2900363" y="5430838"/>
            <a:ext cx="1785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088" y="2636838"/>
            <a:ext cx="4248150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杏树比梨树多多少棵？</a:t>
            </a:r>
          </a:p>
        </p:txBody>
      </p:sp>
      <p:sp>
        <p:nvSpPr>
          <p:cNvPr id="20488" name="圆角矩形标注 20"/>
          <p:cNvSpPr>
            <a:spLocks noChangeArrowheads="1"/>
          </p:cNvSpPr>
          <p:nvPr/>
        </p:nvSpPr>
        <p:spPr bwMode="auto">
          <a:xfrm>
            <a:off x="557213" y="3357563"/>
            <a:ext cx="4662487" cy="500062"/>
          </a:xfrm>
          <a:prstGeom prst="wedgeRoundRectCallout">
            <a:avLst>
              <a:gd name="adj1" fmla="val 22898"/>
              <a:gd name="adj2" fmla="val 44602"/>
              <a:gd name="adj3" fmla="val 16667"/>
            </a:avLst>
          </a:prstGeom>
          <a:solidFill>
            <a:srgbClr val="E6E0EC"/>
          </a:solidFill>
          <a:ln w="12700">
            <a:solidFill>
              <a:srgbClr val="8064A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第一步：整理条件</a:t>
            </a:r>
          </a:p>
        </p:txBody>
      </p: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684213" y="9080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10266" name="TextBox 1"/>
          <p:cNvSpPr txBox="1">
            <a:spLocks noChangeArrowheads="1"/>
          </p:cNvSpPr>
          <p:nvPr/>
        </p:nvSpPr>
        <p:spPr bwMode="auto">
          <a:xfrm>
            <a:off x="827088" y="1546225"/>
            <a:ext cx="7786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小芳家栽了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行桃树、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行杏树和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行梨树。桃树每行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棵，杏树每行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棵，梨树每行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棵。</a:t>
            </a:r>
            <a:endParaRPr lang="zh-CN" altLang="en-US" sz="280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1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2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2" grpId="0" animBg="1"/>
      <p:bldP spid="2048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1186</Words>
  <PresentationFormat>全屏显示(4:3)</PresentationFormat>
  <Paragraphs>211</Paragraphs>
  <Slides>19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</cp:revision>
  <dcterms:created xsi:type="dcterms:W3CDTF">2016-10-24T06:22:29Z</dcterms:created>
  <dcterms:modified xsi:type="dcterms:W3CDTF">2016-10-24T06:38:59Z</dcterms:modified>
</cp:coreProperties>
</file>