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DBA014-9367-44FF-91C4-40B7130BF8F4}" type="datetimeFigureOut">
              <a:rPr lang="zh-CN" altLang="en-US" smtClean="0"/>
              <a:t>2016/10/24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BEBA8-3683-4A1E-B35F-FB3D4AFF65C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7E587BA-7C15-40B6-ADCD-68D1EA9C7152}" type="slidenum">
              <a:rPr lang="zh-CN" altLang="en-US" smtClean="0">
                <a:latin typeface="Calibri" pitchFamily="34" charset="0"/>
              </a:rPr>
              <a:pPr/>
              <a:t>2</a:t>
            </a:fld>
            <a:endParaRPr lang="en-US" altLang="zh-CN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E0BFF00-2F0C-41BA-8AD6-CEA2E3E2EDA0}" type="slidenum">
              <a:rPr lang="zh-CN" altLang="en-US" sz="1200">
                <a:latin typeface="Calibri" pitchFamily="34" charset="0"/>
              </a:rPr>
              <a:pPr algn="r"/>
              <a:t>13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150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D7360C1-6F6C-4170-BCF9-3F2B16C763E3}" type="slidenum">
              <a:rPr lang="zh-CN" altLang="en-US" sz="1200">
                <a:latin typeface="Calibri" pitchFamily="34" charset="0"/>
              </a:rPr>
              <a:pPr algn="r"/>
              <a:t>4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253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C79CFD9-DF2C-4142-8921-5C25E392D21B}" type="slidenum">
              <a:rPr lang="zh-CN" altLang="en-US" sz="1200">
                <a:latin typeface="Calibri" pitchFamily="34" charset="0"/>
              </a:rPr>
              <a:pPr algn="r"/>
              <a:t>5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355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8386131-5CB7-485A-8AF7-BBCD5D6EB054}" type="slidenum">
              <a:rPr lang="zh-CN" altLang="en-US" sz="1200">
                <a:latin typeface="Calibri" pitchFamily="34" charset="0"/>
              </a:rPr>
              <a:pPr algn="r"/>
              <a:t>6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457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458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A593F4-EAB3-45B8-8DFE-9FE1F63FB68A}" type="slidenum">
              <a:rPr lang="zh-CN" altLang="en-US" sz="1200">
                <a:latin typeface="Calibri" pitchFamily="34" charset="0"/>
              </a:rPr>
              <a:pPr algn="r"/>
              <a:t>7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560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D6E7FB4-8BF9-427C-B70E-F52AB83F0AA7}" type="slidenum">
              <a:rPr lang="zh-CN" altLang="en-US" sz="1200">
                <a:latin typeface="Calibri" pitchFamily="34" charset="0"/>
              </a:rPr>
              <a:pPr algn="r"/>
              <a:t>8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662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2CFEE08-4240-4F3A-808B-9B67123ADE64}" type="slidenum">
              <a:rPr lang="zh-CN" altLang="en-US" sz="1200">
                <a:latin typeface="Calibri" pitchFamily="34" charset="0"/>
              </a:rPr>
              <a:pPr algn="r"/>
              <a:t>9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BDB82E7-B2AA-4967-8DA1-E4E2C21FE3CF}" type="slidenum">
              <a:rPr lang="zh-CN" altLang="en-US" sz="1200">
                <a:latin typeface="Calibri" pitchFamily="34" charset="0"/>
              </a:rPr>
              <a:pPr algn="r"/>
              <a:t>10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867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7E67826-651A-4D09-9C9B-7EE77440F0B6}" type="slidenum">
              <a:rPr lang="zh-CN" altLang="en-US" sz="1200">
                <a:latin typeface="Calibri" pitchFamily="34" charset="0"/>
              </a:rPr>
              <a:pPr algn="r"/>
              <a:t>12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36838"/>
            <a:ext cx="51689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0825" y="908050"/>
            <a:ext cx="662622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单元   解决问题的策略</a:t>
            </a:r>
            <a:endParaRPr lang="en-US" altLang="zh-CN" sz="360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>
            <a:off x="3419475" y="2565400"/>
            <a:ext cx="4392613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276600" y="1700213"/>
            <a:ext cx="489585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2 </a:t>
            </a:r>
            <a:r>
              <a:rPr kumimoji="1" lang="zh-CN" altLang="en-US" sz="4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解决问题的策略</a:t>
            </a:r>
            <a:r>
              <a:rPr kumimoji="1" lang="en-US" altLang="zh-CN" sz="40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76" name="Group 40"/>
          <p:cNvGraphicFramePr>
            <a:graphicFrameLocks noGrp="1"/>
          </p:cNvGraphicFramePr>
          <p:nvPr/>
        </p:nvGraphicFramePr>
        <p:xfrm>
          <a:off x="1536700" y="1876425"/>
          <a:ext cx="4357688" cy="1554480"/>
        </p:xfrm>
        <a:graphic>
          <a:graphicData uri="http://schemas.openxmlformats.org/drawingml/2006/table">
            <a:tbl>
              <a:tblPr/>
              <a:tblGrid>
                <a:gridCol w="2179638"/>
                <a:gridCol w="217805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小明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小军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小丽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9975" name="Group 39"/>
          <p:cNvGraphicFramePr>
            <a:graphicFrameLocks noGrp="1"/>
          </p:cNvGraphicFramePr>
          <p:nvPr/>
        </p:nvGraphicFramePr>
        <p:xfrm>
          <a:off x="5894388" y="1876425"/>
          <a:ext cx="2179637" cy="1554480"/>
        </p:xfrm>
        <a:graphic>
          <a:graphicData uri="http://schemas.openxmlformats.org/drawingml/2006/table">
            <a:tbl>
              <a:tblPr/>
              <a:tblGrid>
                <a:gridCol w="217963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90" name="TextBox 1"/>
          <p:cNvSpPr txBox="1">
            <a:spLocks noChangeArrowheads="1"/>
          </p:cNvSpPr>
          <p:nvPr/>
        </p:nvSpPr>
        <p:spPr bwMode="auto">
          <a:xfrm>
            <a:off x="3679825" y="1873250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本</a:t>
            </a:r>
          </a:p>
        </p:txBody>
      </p:sp>
      <p:sp>
        <p:nvSpPr>
          <p:cNvPr id="11291" name="TextBox 1"/>
          <p:cNvSpPr txBox="1">
            <a:spLocks noChangeArrowheads="1"/>
          </p:cNvSpPr>
          <p:nvPr/>
        </p:nvSpPr>
        <p:spPr bwMode="auto">
          <a:xfrm>
            <a:off x="5894388" y="1876425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18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元</a:t>
            </a:r>
          </a:p>
        </p:txBody>
      </p:sp>
      <p:sp>
        <p:nvSpPr>
          <p:cNvPr id="11292" name="TextBox 1"/>
          <p:cNvSpPr txBox="1">
            <a:spLocks noChangeArrowheads="1"/>
          </p:cNvSpPr>
          <p:nvPr/>
        </p:nvSpPr>
        <p:spPr bwMode="auto">
          <a:xfrm>
            <a:off x="3679825" y="2430463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本</a:t>
            </a:r>
          </a:p>
        </p:txBody>
      </p:sp>
      <p:sp>
        <p:nvSpPr>
          <p:cNvPr id="11293" name="TextBox 1"/>
          <p:cNvSpPr txBox="1">
            <a:spLocks noChangeArrowheads="1"/>
          </p:cNvSpPr>
          <p:nvPr/>
        </p:nvSpPr>
        <p:spPr bwMode="auto">
          <a:xfrm>
            <a:off x="5894388" y="2430463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？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元</a:t>
            </a:r>
          </a:p>
        </p:txBody>
      </p:sp>
      <p:sp>
        <p:nvSpPr>
          <p:cNvPr id="11294" name="TextBox 1"/>
          <p:cNvSpPr txBox="1">
            <a:spLocks noChangeArrowheads="1"/>
          </p:cNvSpPr>
          <p:nvPr/>
        </p:nvSpPr>
        <p:spPr bwMode="auto">
          <a:xfrm>
            <a:off x="3679825" y="2933700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？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本</a:t>
            </a:r>
          </a:p>
        </p:txBody>
      </p:sp>
      <p:sp>
        <p:nvSpPr>
          <p:cNvPr id="11295" name="TextBox 1"/>
          <p:cNvSpPr txBox="1">
            <a:spLocks noChangeArrowheads="1"/>
          </p:cNvSpPr>
          <p:nvPr/>
        </p:nvSpPr>
        <p:spPr bwMode="auto">
          <a:xfrm>
            <a:off x="5894388" y="3006725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42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元</a:t>
            </a:r>
          </a:p>
        </p:txBody>
      </p:sp>
      <p:sp>
        <p:nvSpPr>
          <p:cNvPr id="11296" name="TextBox 1"/>
          <p:cNvSpPr txBox="1">
            <a:spLocks noChangeArrowheads="1"/>
          </p:cNvSpPr>
          <p:nvPr/>
        </p:nvSpPr>
        <p:spPr bwMode="auto">
          <a:xfrm>
            <a:off x="539750" y="3500438"/>
            <a:ext cx="8286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小军用去多少元？小丽能买多少本？</a:t>
            </a:r>
          </a:p>
        </p:txBody>
      </p:sp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987675" y="4076700"/>
            <a:ext cx="3643313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18÷3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（元）</a:t>
            </a:r>
          </a:p>
        </p:txBody>
      </p:sp>
      <p:sp>
        <p:nvSpPr>
          <p:cNvPr id="19" name="TextBox 1"/>
          <p:cNvSpPr txBox="1">
            <a:spLocks noChangeArrowheads="1"/>
          </p:cNvSpPr>
          <p:nvPr/>
        </p:nvSpPr>
        <p:spPr bwMode="auto">
          <a:xfrm>
            <a:off x="3059113" y="4581525"/>
            <a:ext cx="3643312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5×6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30</a:t>
            </a: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（元）</a:t>
            </a: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3022600" y="5084763"/>
            <a:ext cx="4286250" cy="528637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42÷6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（本）</a:t>
            </a:r>
          </a:p>
        </p:txBody>
      </p:sp>
      <p:sp>
        <p:nvSpPr>
          <p:cNvPr id="21" name="TextBox 1"/>
          <p:cNvSpPr txBox="1">
            <a:spLocks noChangeArrowheads="1"/>
          </p:cNvSpPr>
          <p:nvPr/>
        </p:nvSpPr>
        <p:spPr bwMode="auto">
          <a:xfrm>
            <a:off x="539750" y="5589588"/>
            <a:ext cx="8429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答：小军用去</a:t>
            </a: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30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元，小丽能买</a:t>
            </a: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本。</a:t>
            </a: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684213" y="1125538"/>
            <a:ext cx="2071687" cy="661987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5" name="同侧圆角矩形 4"/>
          <p:cNvSpPr/>
          <p:nvPr/>
        </p:nvSpPr>
        <p:spPr>
          <a:xfrm>
            <a:off x="684213" y="1125538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典题精讲</a:t>
            </a:r>
          </a:p>
        </p:txBody>
      </p:sp>
      <p:sp>
        <p:nvSpPr>
          <p:cNvPr id="40979" name="Rectangle 19"/>
          <p:cNvSpPr>
            <a:spLocks noChangeArrowheads="1"/>
          </p:cNvSpPr>
          <p:nvPr/>
        </p:nvSpPr>
        <p:spPr bwMode="auto">
          <a:xfrm>
            <a:off x="3851275" y="1844675"/>
            <a:ext cx="4105275" cy="50323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35" name="AutoShape 43"/>
          <p:cNvSpPr>
            <a:spLocks noChangeArrowheads="1"/>
          </p:cNvSpPr>
          <p:nvPr/>
        </p:nvSpPr>
        <p:spPr bwMode="auto">
          <a:xfrm>
            <a:off x="107950" y="4078288"/>
            <a:ext cx="2519363" cy="503237"/>
          </a:xfrm>
          <a:prstGeom prst="wedgeRoundRectCallout">
            <a:avLst>
              <a:gd name="adj1" fmla="val 62602"/>
              <a:gd name="adj2" fmla="val 1736"/>
              <a:gd name="adj3" fmla="val 16667"/>
            </a:avLst>
          </a:prstGeom>
          <a:solidFill>
            <a:srgbClr val="FFCC66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000" b="1">
                <a:ea typeface="华文新魏" pitchFamily="2" charset="-122"/>
              </a:rPr>
              <a:t>先求出一本的价钱</a:t>
            </a:r>
          </a:p>
        </p:txBody>
      </p:sp>
      <p:sp>
        <p:nvSpPr>
          <p:cNvPr id="33836" name="AutoShape 44"/>
          <p:cNvSpPr>
            <a:spLocks noChangeArrowheads="1"/>
          </p:cNvSpPr>
          <p:nvPr/>
        </p:nvSpPr>
        <p:spPr bwMode="auto">
          <a:xfrm>
            <a:off x="6084888" y="4508500"/>
            <a:ext cx="2519362" cy="503238"/>
          </a:xfrm>
          <a:prstGeom prst="wedgeRoundRectCallout">
            <a:avLst>
              <a:gd name="adj1" fmla="val -61532"/>
              <a:gd name="adj2" fmla="val 20032"/>
              <a:gd name="adj3" fmla="val 16667"/>
            </a:avLst>
          </a:prstGeom>
          <a:solidFill>
            <a:srgbClr val="FFCC66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2000" b="1">
                <a:ea typeface="华文新魏" pitchFamily="2" charset="-122"/>
              </a:rPr>
              <a:t>5</a:t>
            </a:r>
            <a:r>
              <a:rPr lang="zh-CN" altLang="en-US" sz="2000" b="1">
                <a:ea typeface="华文新魏" pitchFamily="2" charset="-122"/>
              </a:rPr>
              <a:t>本的价钱</a:t>
            </a:r>
          </a:p>
        </p:txBody>
      </p:sp>
      <p:sp>
        <p:nvSpPr>
          <p:cNvPr id="33837" name="AutoShape 45"/>
          <p:cNvSpPr>
            <a:spLocks noChangeArrowheads="1"/>
          </p:cNvSpPr>
          <p:nvPr/>
        </p:nvSpPr>
        <p:spPr bwMode="auto">
          <a:xfrm>
            <a:off x="6011863" y="5086350"/>
            <a:ext cx="2881312" cy="503238"/>
          </a:xfrm>
          <a:prstGeom prst="wedgeRoundRectCallout">
            <a:avLst>
              <a:gd name="adj1" fmla="val -60083"/>
              <a:gd name="adj2" fmla="val 4259"/>
              <a:gd name="adj3" fmla="val 16667"/>
            </a:avLst>
          </a:prstGeom>
          <a:solidFill>
            <a:srgbClr val="FFCC66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000" b="1">
                <a:ea typeface="华文新魏" pitchFamily="2" charset="-122"/>
              </a:rPr>
              <a:t>总价</a:t>
            </a:r>
            <a:r>
              <a:rPr lang="zh-CN" altLang="en-US" sz="2000" b="1">
                <a:latin typeface="华文新魏" pitchFamily="2" charset="-122"/>
                <a:ea typeface="华文新魏" pitchFamily="2" charset="-122"/>
              </a:rPr>
              <a:t>钱</a:t>
            </a: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÷</a:t>
            </a:r>
            <a:r>
              <a:rPr lang="zh-CN" altLang="en-US" sz="2000" b="1">
                <a:latin typeface="华文新魏" pitchFamily="2" charset="-122"/>
                <a:ea typeface="华文新魏" pitchFamily="2" charset="-122"/>
              </a:rPr>
              <a:t>单价</a:t>
            </a: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=</a:t>
            </a:r>
            <a:r>
              <a:rPr lang="zh-CN" altLang="en-US" sz="2000" b="1">
                <a:latin typeface="华文新魏" pitchFamily="2" charset="-122"/>
                <a:ea typeface="华文新魏" pitchFamily="2" charset="-122"/>
              </a:rPr>
              <a:t>数量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3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3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  <p:bldP spid="21" grpId="0"/>
      <p:bldP spid="40979" grpId="0" animBg="1"/>
      <p:bldP spid="33835" grpId="0" animBg="1"/>
      <p:bldP spid="33836" grpId="0" animBg="1"/>
      <p:bldP spid="338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易错提醒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628775"/>
            <a:ext cx="824706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3573463"/>
            <a:ext cx="28003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2138" y="4435475"/>
            <a:ext cx="22574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59113" y="5011738"/>
            <a:ext cx="27908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9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68538" y="5776913"/>
            <a:ext cx="4824412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0" name="AutoShape 10"/>
          <p:cNvSpPr>
            <a:spLocks noChangeArrowheads="1"/>
          </p:cNvSpPr>
          <p:nvPr/>
        </p:nvSpPr>
        <p:spPr bwMode="auto">
          <a:xfrm>
            <a:off x="539750" y="3357563"/>
            <a:ext cx="2303463" cy="503237"/>
          </a:xfrm>
          <a:prstGeom prst="wedgeRoundRectCallout">
            <a:avLst>
              <a:gd name="adj1" fmla="val 59236"/>
              <a:gd name="adj2" fmla="val 28231"/>
              <a:gd name="adj3" fmla="val 16667"/>
            </a:avLst>
          </a:prstGeom>
          <a:solidFill>
            <a:srgbClr val="FFCC66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000" b="1">
                <a:ea typeface="华文新魏" pitchFamily="2" charset="-122"/>
              </a:rPr>
              <a:t>原来买</a:t>
            </a:r>
            <a:r>
              <a:rPr lang="en-US" altLang="zh-CN" sz="2000" b="1">
                <a:ea typeface="华文新魏" pitchFamily="2" charset="-122"/>
              </a:rPr>
              <a:t>6</a:t>
            </a:r>
            <a:r>
              <a:rPr lang="zh-CN" altLang="en-US" sz="2000" b="1">
                <a:ea typeface="华文新魏" pitchFamily="2" charset="-122"/>
              </a:rPr>
              <a:t>架的钱</a:t>
            </a:r>
          </a:p>
        </p:txBody>
      </p:sp>
      <p:sp>
        <p:nvSpPr>
          <p:cNvPr id="40971" name="Line 11"/>
          <p:cNvSpPr>
            <a:spLocks noChangeShapeType="1"/>
          </p:cNvSpPr>
          <p:nvPr/>
        </p:nvSpPr>
        <p:spPr bwMode="auto">
          <a:xfrm>
            <a:off x="6659563" y="2060575"/>
            <a:ext cx="2160587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>
            <a:off x="611188" y="2565400"/>
            <a:ext cx="2376487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973" name="AutoShape 13"/>
          <p:cNvSpPr>
            <a:spLocks noChangeArrowheads="1"/>
          </p:cNvSpPr>
          <p:nvPr/>
        </p:nvSpPr>
        <p:spPr bwMode="auto">
          <a:xfrm>
            <a:off x="539750" y="4076700"/>
            <a:ext cx="2303463" cy="503238"/>
          </a:xfrm>
          <a:prstGeom prst="wedgeRoundRectCallout">
            <a:avLst>
              <a:gd name="adj1" fmla="val 61167"/>
              <a:gd name="adj2" fmla="val 49370"/>
              <a:gd name="adj3" fmla="val 16667"/>
            </a:avLst>
          </a:prstGeom>
          <a:solidFill>
            <a:srgbClr val="FFCC66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000" b="1">
                <a:ea typeface="华文新魏" pitchFamily="2" charset="-122"/>
              </a:rPr>
              <a:t>现在可以买</a:t>
            </a:r>
            <a:r>
              <a:rPr lang="en-US" altLang="zh-CN" sz="2000" b="1">
                <a:ea typeface="华文新魏" pitchFamily="2" charset="-122"/>
              </a:rPr>
              <a:t>9</a:t>
            </a:r>
            <a:r>
              <a:rPr lang="zh-CN" altLang="en-US" sz="2000" b="1">
                <a:ea typeface="华文新魏" pitchFamily="2" charset="-122"/>
              </a:rPr>
              <a:t>架</a:t>
            </a:r>
          </a:p>
        </p:txBody>
      </p:sp>
      <p:sp>
        <p:nvSpPr>
          <p:cNvPr id="40974" name="AutoShape 14"/>
          <p:cNvSpPr>
            <a:spLocks noChangeArrowheads="1"/>
          </p:cNvSpPr>
          <p:nvPr/>
        </p:nvSpPr>
        <p:spPr bwMode="auto">
          <a:xfrm>
            <a:off x="6011863" y="4797425"/>
            <a:ext cx="2519362" cy="503238"/>
          </a:xfrm>
          <a:prstGeom prst="wedgeRoundRectCallout">
            <a:avLst>
              <a:gd name="adj1" fmla="val -56556"/>
              <a:gd name="adj2" fmla="val 29181"/>
              <a:gd name="adj3" fmla="val 16667"/>
            </a:avLst>
          </a:prstGeom>
          <a:solidFill>
            <a:srgbClr val="FFCC66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000" b="1">
                <a:ea typeface="华文新魏" pitchFamily="2" charset="-122"/>
              </a:rPr>
              <a:t>降价后的价格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0" grpId="0" animBg="1"/>
      <p:bldP spid="40971" grpId="0" animBg="1"/>
      <p:bldP spid="40972" grpId="0" animBg="1"/>
      <p:bldP spid="40973" grpId="0" animBg="1"/>
      <p:bldP spid="4097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516063"/>
            <a:ext cx="8358187" cy="272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2012" name="Group 28"/>
          <p:cNvGraphicFramePr>
            <a:graphicFrameLocks noGrp="1"/>
          </p:cNvGraphicFramePr>
          <p:nvPr/>
        </p:nvGraphicFramePr>
        <p:xfrm>
          <a:off x="928688" y="4279900"/>
          <a:ext cx="4714875" cy="1036320"/>
        </p:xfrm>
        <a:graphic>
          <a:graphicData uri="http://schemas.openxmlformats.org/drawingml/2006/table">
            <a:tbl>
              <a:tblPr/>
              <a:tblGrid>
                <a:gridCol w="2357437"/>
                <a:gridCol w="2357438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6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本字典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15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本字典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高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168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毫米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2011" name="Group 27"/>
          <p:cNvGraphicFramePr>
            <a:graphicFrameLocks noGrp="1"/>
          </p:cNvGraphicFramePr>
          <p:nvPr/>
        </p:nvGraphicFramePr>
        <p:xfrm>
          <a:off x="5643563" y="4279900"/>
          <a:ext cx="2428875" cy="1036320"/>
        </p:xfrm>
        <a:graphic>
          <a:graphicData uri="http://schemas.openxmlformats.org/drawingml/2006/table">
            <a:tbl>
              <a:tblPr/>
              <a:tblGrid>
                <a:gridCol w="242887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高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504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毫米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3429000" y="4797425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高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？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毫米</a:t>
            </a:r>
          </a:p>
        </p:txBody>
      </p:sp>
      <p:sp>
        <p:nvSpPr>
          <p:cNvPr id="19" name="TextBox 1"/>
          <p:cNvSpPr txBox="1">
            <a:spLocks noChangeArrowheads="1"/>
          </p:cNvSpPr>
          <p:nvPr/>
        </p:nvSpPr>
        <p:spPr bwMode="auto">
          <a:xfrm>
            <a:off x="5643563" y="4283075"/>
            <a:ext cx="2428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？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本字典</a:t>
            </a:r>
          </a:p>
        </p:txBody>
      </p:sp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866" name="AutoShape 26"/>
          <p:cNvSpPr>
            <a:spLocks noChangeArrowheads="1"/>
          </p:cNvSpPr>
          <p:nvPr/>
        </p:nvSpPr>
        <p:spPr bwMode="auto">
          <a:xfrm>
            <a:off x="971550" y="4221163"/>
            <a:ext cx="2232025" cy="1368425"/>
          </a:xfrm>
          <a:prstGeom prst="wedgeRoundRectCallout">
            <a:avLst>
              <a:gd name="adj1" fmla="val 36630"/>
              <a:gd name="adj2" fmla="val -72389"/>
              <a:gd name="adj3" fmla="val 16667"/>
            </a:avLst>
          </a:prstGeom>
          <a:solidFill>
            <a:srgbClr val="FFCC66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400" b="1">
                <a:ea typeface="华文新魏" pitchFamily="2" charset="-122"/>
              </a:rPr>
              <a:t>找出题中隐含的信息，整理条件和问题。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5866" grpId="0" animBg="1"/>
      <p:bldP spid="3586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916" name="Group 28"/>
          <p:cNvGraphicFramePr>
            <a:graphicFrameLocks noGrp="1"/>
          </p:cNvGraphicFramePr>
          <p:nvPr/>
        </p:nvGraphicFramePr>
        <p:xfrm>
          <a:off x="1428750" y="2049463"/>
          <a:ext cx="4714875" cy="1036320"/>
        </p:xfrm>
        <a:graphic>
          <a:graphicData uri="http://schemas.openxmlformats.org/drawingml/2006/table">
            <a:tbl>
              <a:tblPr/>
              <a:tblGrid>
                <a:gridCol w="2357438"/>
                <a:gridCol w="235743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6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本字典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15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本字典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高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168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毫米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915" name="Group 27"/>
          <p:cNvGraphicFramePr>
            <a:graphicFrameLocks noGrp="1"/>
          </p:cNvGraphicFramePr>
          <p:nvPr/>
        </p:nvGraphicFramePr>
        <p:xfrm>
          <a:off x="6143625" y="2049463"/>
          <a:ext cx="2428875" cy="1036320"/>
        </p:xfrm>
        <a:graphic>
          <a:graphicData uri="http://schemas.openxmlformats.org/drawingml/2006/table">
            <a:tbl>
              <a:tblPr/>
              <a:tblGrid>
                <a:gridCol w="242887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高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504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毫米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4357" name="TextBox 1"/>
          <p:cNvSpPr txBox="1">
            <a:spLocks noChangeArrowheads="1"/>
          </p:cNvSpPr>
          <p:nvPr/>
        </p:nvSpPr>
        <p:spPr bwMode="auto">
          <a:xfrm>
            <a:off x="3929063" y="2622550"/>
            <a:ext cx="2143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高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？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毫米</a:t>
            </a:r>
          </a:p>
        </p:txBody>
      </p:sp>
      <p:sp>
        <p:nvSpPr>
          <p:cNvPr id="14358" name="TextBox 1"/>
          <p:cNvSpPr txBox="1">
            <a:spLocks noChangeArrowheads="1"/>
          </p:cNvSpPr>
          <p:nvPr/>
        </p:nvSpPr>
        <p:spPr bwMode="auto">
          <a:xfrm>
            <a:off x="6143625" y="2052638"/>
            <a:ext cx="2428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？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本字典</a:t>
            </a: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2643188" y="3476625"/>
            <a:ext cx="4286250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168÷6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28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（毫米）</a:t>
            </a: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2643188" y="4124325"/>
            <a:ext cx="4286250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15×28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420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（毫米）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643188" y="4772025"/>
            <a:ext cx="5041900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504÷28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18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（本）</a:t>
            </a:r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1547813" y="5362575"/>
            <a:ext cx="64801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答：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本字典高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420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毫米，高度是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504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毫米的有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18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本字典。</a:t>
            </a:r>
          </a:p>
        </p:txBody>
      </p:sp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919" name="AutoShape 31"/>
          <p:cNvSpPr>
            <a:spLocks noChangeArrowheads="1"/>
          </p:cNvSpPr>
          <p:nvPr/>
        </p:nvSpPr>
        <p:spPr bwMode="auto">
          <a:xfrm>
            <a:off x="179388" y="3573463"/>
            <a:ext cx="2519362" cy="503237"/>
          </a:xfrm>
          <a:prstGeom prst="wedgeRoundRectCallout">
            <a:avLst>
              <a:gd name="adj1" fmla="val 51009"/>
              <a:gd name="adj2" fmla="val -8676"/>
              <a:gd name="adj3" fmla="val 16667"/>
            </a:avLst>
          </a:prstGeom>
          <a:solidFill>
            <a:srgbClr val="FFCC66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000" b="1">
                <a:ea typeface="华文新魏" pitchFamily="2" charset="-122"/>
              </a:rPr>
              <a:t>先求出一本的高度</a:t>
            </a:r>
          </a:p>
        </p:txBody>
      </p:sp>
      <p:sp>
        <p:nvSpPr>
          <p:cNvPr id="37920" name="AutoShape 32"/>
          <p:cNvSpPr>
            <a:spLocks noChangeArrowheads="1"/>
          </p:cNvSpPr>
          <p:nvPr/>
        </p:nvSpPr>
        <p:spPr bwMode="auto">
          <a:xfrm>
            <a:off x="6300788" y="3789363"/>
            <a:ext cx="2519362" cy="503237"/>
          </a:xfrm>
          <a:prstGeom prst="wedgeRoundRectCallout">
            <a:avLst>
              <a:gd name="adj1" fmla="val -55708"/>
              <a:gd name="adj2" fmla="val 25185"/>
              <a:gd name="adj3" fmla="val 16667"/>
            </a:avLst>
          </a:prstGeom>
          <a:solidFill>
            <a:srgbClr val="FFCC66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CN" sz="2000" b="1">
                <a:ea typeface="华文新魏" pitchFamily="2" charset="-122"/>
              </a:rPr>
              <a:t>15</a:t>
            </a:r>
            <a:r>
              <a:rPr lang="zh-CN" altLang="en-US" sz="2000" b="1">
                <a:ea typeface="华文新魏" pitchFamily="2" charset="-122"/>
              </a:rPr>
              <a:t>本的高度</a:t>
            </a:r>
          </a:p>
        </p:txBody>
      </p:sp>
      <p:sp>
        <p:nvSpPr>
          <p:cNvPr id="37922" name="AutoShape 34"/>
          <p:cNvSpPr>
            <a:spLocks noChangeArrowheads="1"/>
          </p:cNvSpPr>
          <p:nvPr/>
        </p:nvSpPr>
        <p:spPr bwMode="auto">
          <a:xfrm>
            <a:off x="6084888" y="4581525"/>
            <a:ext cx="2519362" cy="792163"/>
          </a:xfrm>
          <a:prstGeom prst="wedgeRoundRectCallout">
            <a:avLst>
              <a:gd name="adj1" fmla="val -61532"/>
              <a:gd name="adj2" fmla="val -5509"/>
              <a:gd name="adj3" fmla="val 16667"/>
            </a:avLst>
          </a:prstGeom>
          <a:solidFill>
            <a:srgbClr val="FFCC66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000" b="1">
                <a:ea typeface="华文新魏" pitchFamily="2" charset="-122"/>
              </a:rPr>
              <a:t>除以每本的高度得出有多少本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7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7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7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  <p:bldP spid="37919" grpId="0" animBg="1"/>
      <p:bldP spid="37920" grpId="0" animBg="1"/>
      <p:bldP spid="379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052513"/>
            <a:ext cx="8208963" cy="203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4863" y="3165475"/>
            <a:ext cx="3384550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01738" y="4365625"/>
            <a:ext cx="2743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71575" y="4868863"/>
            <a:ext cx="28384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3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5373688"/>
            <a:ext cx="46005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4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80063" y="4632325"/>
            <a:ext cx="27908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5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80063" y="5327650"/>
            <a:ext cx="2667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5459413" y="3141663"/>
            <a:ext cx="1704975" cy="912812"/>
            <a:chOff x="2668" y="1970"/>
            <a:chExt cx="1074" cy="576"/>
          </a:xfrm>
        </p:grpSpPr>
        <p:pic>
          <p:nvPicPr>
            <p:cNvPr id="15372" name="Picture 1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668" y="1970"/>
              <a:ext cx="1074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3" name="Text Box 13"/>
            <p:cNvSpPr txBox="1">
              <a:spLocks noChangeArrowheads="1"/>
            </p:cNvSpPr>
            <p:nvPr/>
          </p:nvSpPr>
          <p:spPr bwMode="auto">
            <a:xfrm>
              <a:off x="2728" y="2235"/>
              <a:ext cx="40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latin typeface="楷体_GB2312" pitchFamily="49" charset="-122"/>
                  <a:ea typeface="楷体_GB2312" pitchFamily="49" charset="-122"/>
                </a:rPr>
                <a:t>700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844675"/>
            <a:ext cx="825658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3716338"/>
            <a:ext cx="25812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4437063"/>
            <a:ext cx="26193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7675" y="5157788"/>
            <a:ext cx="33623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330" name="AutoShape 10"/>
          <p:cNvSpPr>
            <a:spLocks noChangeArrowheads="1"/>
          </p:cNvSpPr>
          <p:nvPr/>
        </p:nvSpPr>
        <p:spPr bwMode="auto">
          <a:xfrm>
            <a:off x="179388" y="3573463"/>
            <a:ext cx="2952750" cy="647700"/>
          </a:xfrm>
          <a:prstGeom prst="wedgeRoundRectCallout">
            <a:avLst>
              <a:gd name="adj1" fmla="val 54569"/>
              <a:gd name="adj2" fmla="val 25000"/>
              <a:gd name="adj3" fmla="val 16667"/>
            </a:avLst>
          </a:prstGeom>
          <a:solidFill>
            <a:srgbClr val="FFCC66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400" b="1">
                <a:ea typeface="华文新魏" pitchFamily="2" charset="-122"/>
              </a:rPr>
              <a:t>先求出花的总盆数</a:t>
            </a:r>
            <a:endParaRPr lang="en-US" altLang="zh-CN" sz="2400" b="1"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412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4508500"/>
            <a:ext cx="2030412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692275" y="1916113"/>
            <a:ext cx="56689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说说你觉得列表整理有什么好处？</a:t>
            </a:r>
            <a:r>
              <a:rPr lang="zh-CN" altLang="en-US"/>
              <a:t> </a:t>
            </a: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1187450" y="2924175"/>
            <a:ext cx="62642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       通过列表整理能很清晰的理清条件和问题，便于我们分析数量关系，探寻解题思路的策略。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452438" y="908050"/>
            <a:ext cx="2032000" cy="649288"/>
            <a:chOff x="571126" y="1792176"/>
            <a:chExt cx="2031309" cy="648072"/>
          </a:xfrm>
        </p:grpSpPr>
        <p:cxnSp>
          <p:nvCxnSpPr>
            <p:cNvPr id="22" name="直线连接符 21"/>
            <p:cNvCxnSpPr/>
            <p:nvPr/>
          </p:nvCxnSpPr>
          <p:spPr>
            <a:xfrm>
              <a:off x="586996" y="2440248"/>
              <a:ext cx="2015439" cy="0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1126" y="1792176"/>
              <a:ext cx="2001156" cy="51655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noProof="1"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2" charset="-122"/>
                </a:rPr>
                <a:t>学习目标</a:t>
              </a:r>
            </a:p>
          </p:txBody>
        </p:sp>
      </p:grp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84213" y="1844675"/>
            <a:ext cx="81359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使学生经历探索解决问题方法的过程，理解和掌握归一问题的结构和数量关系；进一步感受用列表法整理条件和问题的过程，体会从条件和问题出发分析数量关系，探寻解题思路的策略。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611188" y="3786188"/>
            <a:ext cx="78486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使学生经历把现实问题抽象成数学问题的过程，培养发现和提出问题的能力，增强用数学眼光观察生活现象的意识。 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539750" y="5430838"/>
            <a:ext cx="78628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3.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在学习过程中，培养学生学习数学的积极情感。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/>
      <p:bldP spid="174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同侧圆角矩形 5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情境导入</a:t>
            </a:r>
          </a:p>
        </p:txBody>
      </p:sp>
      <p:cxnSp>
        <p:nvCxnSpPr>
          <p:cNvPr id="8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00" name="TextBox 1"/>
          <p:cNvSpPr txBox="1">
            <a:spLocks noChangeArrowheads="1"/>
          </p:cNvSpPr>
          <p:nvPr/>
        </p:nvSpPr>
        <p:spPr bwMode="auto">
          <a:xfrm>
            <a:off x="611188" y="1700213"/>
            <a:ext cx="80645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一座水库某天从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7:00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起开始放水。水库管理员每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小时观测一次水位下降情况，下面是他的观测记录。</a:t>
            </a:r>
          </a:p>
        </p:txBody>
      </p:sp>
      <p:pic>
        <p:nvPicPr>
          <p:cNvPr id="4101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357563"/>
            <a:ext cx="7488238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7" name="TextBox 1"/>
          <p:cNvSpPr txBox="1">
            <a:spLocks noChangeArrowheads="1"/>
          </p:cNvSpPr>
          <p:nvPr/>
        </p:nvSpPr>
        <p:spPr bwMode="auto">
          <a:xfrm>
            <a:off x="1979613" y="5157788"/>
            <a:ext cx="4681537" cy="485775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从表中你得到了什么信息？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611188" y="1700213"/>
            <a:ext cx="80645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一座水库某天从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7:00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起开始放水。水库管理员每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小时观测一次水位下降情况，下面是他的观测记录。</a:t>
            </a:r>
          </a:p>
        </p:txBody>
      </p:sp>
      <p:pic>
        <p:nvPicPr>
          <p:cNvPr id="5123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3386138"/>
            <a:ext cx="7488237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合 5"/>
          <p:cNvGrpSpPr>
            <a:grpSpLocks/>
          </p:cNvGrpSpPr>
          <p:nvPr/>
        </p:nvGrpSpPr>
        <p:grpSpPr bwMode="auto">
          <a:xfrm>
            <a:off x="6842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6604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2030413" y="5113338"/>
            <a:ext cx="5421312" cy="547687"/>
          </a:xfrm>
          <a:prstGeom prst="rect">
            <a:avLst/>
          </a:prstGeom>
          <a:solidFill>
            <a:srgbClr val="CCFFFF">
              <a:alpha val="78038"/>
            </a:srgbClr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水位每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小时下降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厘米</a:t>
            </a:r>
          </a:p>
        </p:txBody>
      </p:sp>
      <p:sp>
        <p:nvSpPr>
          <p:cNvPr id="40979" name="Rectangle 19"/>
          <p:cNvSpPr>
            <a:spLocks noChangeArrowheads="1"/>
          </p:cNvSpPr>
          <p:nvPr/>
        </p:nvSpPr>
        <p:spPr bwMode="auto">
          <a:xfrm>
            <a:off x="2627313" y="3386138"/>
            <a:ext cx="2592387" cy="5032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0" name="Rectangle 20"/>
          <p:cNvSpPr>
            <a:spLocks noChangeArrowheads="1"/>
          </p:cNvSpPr>
          <p:nvPr/>
        </p:nvSpPr>
        <p:spPr bwMode="auto">
          <a:xfrm>
            <a:off x="4067175" y="3386138"/>
            <a:ext cx="2592388" cy="503237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1" name="Rectangle 21"/>
          <p:cNvSpPr>
            <a:spLocks noChangeArrowheads="1"/>
          </p:cNvSpPr>
          <p:nvPr/>
        </p:nvSpPr>
        <p:spPr bwMode="auto">
          <a:xfrm>
            <a:off x="5435600" y="3386138"/>
            <a:ext cx="2592388" cy="503237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43213" y="2736850"/>
            <a:ext cx="3743325" cy="547688"/>
          </a:xfrm>
          <a:prstGeom prst="rect">
            <a:avLst/>
          </a:prstGeom>
          <a:solidFill>
            <a:srgbClr val="FFFFBB">
              <a:alpha val="78038"/>
            </a:srgbClr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每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小时测量一次</a:t>
            </a:r>
          </a:p>
        </p:txBody>
      </p:sp>
      <p:sp>
        <p:nvSpPr>
          <p:cNvPr id="40984" name="Rectangle 24"/>
          <p:cNvSpPr>
            <a:spLocks noChangeArrowheads="1"/>
          </p:cNvSpPr>
          <p:nvPr/>
        </p:nvSpPr>
        <p:spPr bwMode="auto">
          <a:xfrm>
            <a:off x="2627313" y="4033838"/>
            <a:ext cx="2592387" cy="5032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3" name="Rectangle 23"/>
          <p:cNvSpPr>
            <a:spLocks noChangeArrowheads="1"/>
          </p:cNvSpPr>
          <p:nvPr/>
        </p:nvSpPr>
        <p:spPr bwMode="auto">
          <a:xfrm>
            <a:off x="4067175" y="4033838"/>
            <a:ext cx="2592388" cy="503237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5" name="Rectangle 25"/>
          <p:cNvSpPr>
            <a:spLocks noChangeArrowheads="1"/>
          </p:cNvSpPr>
          <p:nvPr/>
        </p:nvSpPr>
        <p:spPr bwMode="auto">
          <a:xfrm>
            <a:off x="5435600" y="4033838"/>
            <a:ext cx="2592388" cy="503237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09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09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0979" grpId="0" animBg="1"/>
      <p:bldP spid="40980" grpId="0" animBg="1"/>
      <p:bldP spid="40981" grpId="0" animBg="1"/>
      <p:bldP spid="2" grpId="0" animBg="1"/>
      <p:bldP spid="40984" grpId="0" animBg="1"/>
      <p:bldP spid="40983" grpId="0" animBg="1"/>
      <p:bldP spid="4098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000125" y="1614488"/>
            <a:ext cx="77866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照这样的速度，要使水位下降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厘米，一共要放水多少小时？</a:t>
            </a:r>
          </a:p>
        </p:txBody>
      </p:sp>
      <p:pic>
        <p:nvPicPr>
          <p:cNvPr id="6147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2489200"/>
            <a:ext cx="7888287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>
          <a:xfrm>
            <a:off x="1042988" y="1557338"/>
            <a:ext cx="2376487" cy="571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6842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6604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1330325" y="3716338"/>
            <a:ext cx="6500813" cy="528637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水位每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小时下降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厘米。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2411413" y="4797425"/>
            <a:ext cx="5357812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计算出每小时下降的水位</a:t>
            </a:r>
            <a:endParaRPr lang="en-US" altLang="zh-CN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" name="下箭头 12"/>
          <p:cNvSpPr/>
          <p:nvPr/>
        </p:nvSpPr>
        <p:spPr>
          <a:xfrm>
            <a:off x="4211638" y="4221163"/>
            <a:ext cx="214312" cy="500062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1909763" y="5734050"/>
            <a:ext cx="5399087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计算出下降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厘米需要的时间</a:t>
            </a:r>
            <a:endParaRPr lang="en-US" altLang="zh-CN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6" name="下箭头 15"/>
          <p:cNvSpPr/>
          <p:nvPr/>
        </p:nvSpPr>
        <p:spPr>
          <a:xfrm>
            <a:off x="4211638" y="5300663"/>
            <a:ext cx="214312" cy="500062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13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3643313" y="4071938"/>
            <a:ext cx="3643312" cy="528637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12÷2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（厘米）</a:t>
            </a:r>
          </a:p>
        </p:txBody>
      </p: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3643313" y="4857750"/>
            <a:ext cx="4429125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120÷6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20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（小时）</a:t>
            </a:r>
          </a:p>
        </p:txBody>
      </p:sp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2771775" y="5715000"/>
            <a:ext cx="5040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答：一共要放水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小时。</a:t>
            </a:r>
          </a:p>
        </p:txBody>
      </p:sp>
      <p:graphicFrame>
        <p:nvGraphicFramePr>
          <p:cNvPr id="29727" name="Group 31"/>
          <p:cNvGraphicFramePr>
            <a:graphicFrameLocks noGrp="1"/>
          </p:cNvGraphicFramePr>
          <p:nvPr/>
        </p:nvGraphicFramePr>
        <p:xfrm>
          <a:off x="250825" y="3717925"/>
          <a:ext cx="3059113" cy="1295400"/>
        </p:xfrm>
        <a:graphic>
          <a:graphicData uri="http://schemas.openxmlformats.org/drawingml/2006/table">
            <a:tbl>
              <a:tblPr/>
              <a:tblGrid>
                <a:gridCol w="1530350"/>
                <a:gridCol w="1528763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小时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B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12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厘米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BB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120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厘米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5" name="TextBox 1"/>
          <p:cNvSpPr txBox="1">
            <a:spLocks noChangeArrowheads="1"/>
          </p:cNvSpPr>
          <p:nvPr/>
        </p:nvSpPr>
        <p:spPr bwMode="auto">
          <a:xfrm>
            <a:off x="250825" y="4365625"/>
            <a:ext cx="1441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？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小时</a:t>
            </a:r>
          </a:p>
        </p:txBody>
      </p:sp>
      <p:sp>
        <p:nvSpPr>
          <p:cNvPr id="7185" name="TextBox 1"/>
          <p:cNvSpPr txBox="1">
            <a:spLocks noChangeArrowheads="1"/>
          </p:cNvSpPr>
          <p:nvPr/>
        </p:nvSpPr>
        <p:spPr bwMode="auto">
          <a:xfrm>
            <a:off x="2987675" y="954088"/>
            <a:ext cx="5472113" cy="528637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水位每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小时下降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厘米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3400425" y="2035175"/>
            <a:ext cx="5357813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计算出每小时下降的水位</a:t>
            </a:r>
            <a:endParaRPr lang="en-US" altLang="zh-CN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" name="下箭头 12"/>
          <p:cNvSpPr/>
          <p:nvPr/>
        </p:nvSpPr>
        <p:spPr>
          <a:xfrm>
            <a:off x="5200650" y="1458913"/>
            <a:ext cx="214313" cy="500062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2898775" y="2971800"/>
            <a:ext cx="5399088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计算出下降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厘米需要的时间</a:t>
            </a:r>
            <a:endParaRPr lang="en-US" altLang="zh-CN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6" name="下箭头 15"/>
          <p:cNvSpPr/>
          <p:nvPr/>
        </p:nvSpPr>
        <p:spPr>
          <a:xfrm>
            <a:off x="5200650" y="2538413"/>
            <a:ext cx="214313" cy="500062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708025" y="1136650"/>
            <a:ext cx="2071688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684213" y="11239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/>
      <p:bldP spid="25" grpId="0"/>
      <p:bldP spid="11" grpId="0" animBg="1"/>
      <p:bldP spid="13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3059113" y="1965325"/>
            <a:ext cx="5584825" cy="528638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水位每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小时下降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厘米。</a:t>
            </a: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3132138" y="1341438"/>
            <a:ext cx="5286375" cy="528637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你还有其他解题思路吗？</a:t>
            </a:r>
          </a:p>
        </p:txBody>
      </p:sp>
      <p:sp>
        <p:nvSpPr>
          <p:cNvPr id="12" name="下箭头 11"/>
          <p:cNvSpPr/>
          <p:nvPr/>
        </p:nvSpPr>
        <p:spPr>
          <a:xfrm>
            <a:off x="6516688" y="2565400"/>
            <a:ext cx="287337" cy="101123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noProof="1">
              <a:solidFill>
                <a:srgbClr val="FFFF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6027738" y="3860800"/>
            <a:ext cx="1928812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厘米</a:t>
            </a:r>
            <a:endParaRPr lang="en-US" altLang="zh-CN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5" name="下箭头 14"/>
          <p:cNvSpPr/>
          <p:nvPr/>
        </p:nvSpPr>
        <p:spPr>
          <a:xfrm>
            <a:off x="4787900" y="2565400"/>
            <a:ext cx="285750" cy="1082675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noProof="1">
              <a:solidFill>
                <a:srgbClr val="FFFF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4140200" y="3860800"/>
            <a:ext cx="1928813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小时</a:t>
            </a:r>
            <a:endParaRPr lang="en-US" altLang="zh-CN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492500" y="4437063"/>
            <a:ext cx="2936875" cy="528637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120÷12=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10</a:t>
            </a: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3492500" y="5229225"/>
            <a:ext cx="3600450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10 × 2 =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20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（小时）</a:t>
            </a:r>
          </a:p>
        </p:txBody>
      </p:sp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923925" y="1352550"/>
            <a:ext cx="2071688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900113" y="13398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2771775" y="5715000"/>
            <a:ext cx="5040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答：一共要放水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小时。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  <p:bldP spid="13" grpId="0" animBg="1"/>
      <p:bldP spid="15" grpId="0" animBg="1"/>
      <p:bldP spid="16" grpId="0" animBg="1"/>
      <p:bldP spid="2" grpId="0" animBg="1"/>
      <p:bldP spid="3" grpId="0" animBg="1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971550" y="1989138"/>
            <a:ext cx="78200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照这样的速度，经过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小时水位一共下降多少厘米？</a:t>
            </a:r>
          </a:p>
        </p:txBody>
      </p:sp>
      <p:sp>
        <p:nvSpPr>
          <p:cNvPr id="57352" name="TextBox 1"/>
          <p:cNvSpPr txBox="1">
            <a:spLocks noChangeArrowheads="1"/>
          </p:cNvSpPr>
          <p:nvPr/>
        </p:nvSpPr>
        <p:spPr bwMode="auto">
          <a:xfrm>
            <a:off x="2143125" y="3141663"/>
            <a:ext cx="6500813" cy="528637"/>
          </a:xfrm>
          <a:prstGeom prst="rect">
            <a:avLst/>
          </a:prstGeom>
          <a:solidFill>
            <a:srgbClr val="FFFFCC"/>
          </a:solidFill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水库的水位每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小时下降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厘米。</a:t>
            </a: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3881438" y="4268788"/>
            <a:ext cx="3643312" cy="528637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12÷2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（厘米）</a:t>
            </a:r>
          </a:p>
        </p:txBody>
      </p: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3887788" y="4987925"/>
            <a:ext cx="4429125" cy="528638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12×6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72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（厘米）</a:t>
            </a:r>
          </a:p>
        </p:txBody>
      </p:sp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357188" y="5715000"/>
            <a:ext cx="8429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答：经过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小时水位一共下降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72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厘米。</a:t>
            </a:r>
          </a:p>
        </p:txBody>
      </p:sp>
      <p:graphicFrame>
        <p:nvGraphicFramePr>
          <p:cNvPr id="57356" name="Group 12"/>
          <p:cNvGraphicFramePr>
            <a:graphicFrameLocks noGrp="1"/>
          </p:cNvGraphicFramePr>
          <p:nvPr/>
        </p:nvGraphicFramePr>
        <p:xfrm>
          <a:off x="250825" y="4005263"/>
          <a:ext cx="3059113" cy="1295400"/>
        </p:xfrm>
        <a:graphic>
          <a:graphicData uri="http://schemas.openxmlformats.org/drawingml/2006/table">
            <a:tbl>
              <a:tblPr/>
              <a:tblGrid>
                <a:gridCol w="1512888"/>
                <a:gridCol w="154622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小时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12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厘米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12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小时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5" name="TextBox 1"/>
          <p:cNvSpPr txBox="1">
            <a:spLocks noChangeArrowheads="1"/>
          </p:cNvSpPr>
          <p:nvPr/>
        </p:nvSpPr>
        <p:spPr bwMode="auto">
          <a:xfrm>
            <a:off x="1835150" y="4724400"/>
            <a:ext cx="1441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？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厘米</a:t>
            </a: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923925" y="1065213"/>
            <a:ext cx="2071688" cy="661987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900113" y="10525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2" grpId="0" animBg="1"/>
      <p:bldP spid="14" grpId="0" animBg="1"/>
      <p:bldP spid="17" grpId="0" animBg="1"/>
      <p:bldP spid="18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925" name="Group 37"/>
          <p:cNvGraphicFramePr>
            <a:graphicFrameLocks noGrp="1"/>
          </p:cNvGraphicFramePr>
          <p:nvPr/>
        </p:nvGraphicFramePr>
        <p:xfrm>
          <a:off x="1285875" y="4076700"/>
          <a:ext cx="4357688" cy="1554480"/>
        </p:xfrm>
        <a:graphic>
          <a:graphicData uri="http://schemas.openxmlformats.org/drawingml/2006/table">
            <a:tbl>
              <a:tblPr/>
              <a:tblGrid>
                <a:gridCol w="2179638"/>
                <a:gridCol w="2178050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小明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小军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华文楷体"/>
                        </a:rPr>
                        <a:t>小丽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7924" name="Group 36"/>
          <p:cNvGraphicFramePr>
            <a:graphicFrameLocks noGrp="1"/>
          </p:cNvGraphicFramePr>
          <p:nvPr/>
        </p:nvGraphicFramePr>
        <p:xfrm>
          <a:off x="5643563" y="4068763"/>
          <a:ext cx="2179637" cy="1554480"/>
        </p:xfrm>
        <a:graphic>
          <a:graphicData uri="http://schemas.openxmlformats.org/drawingml/2006/table">
            <a:tbl>
              <a:tblPr/>
              <a:tblGrid>
                <a:gridCol w="217963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  <a:cs typeface="华文楷体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3429000" y="4065588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本</a:t>
            </a:r>
          </a:p>
        </p:txBody>
      </p:sp>
      <p:pic>
        <p:nvPicPr>
          <p:cNvPr id="10267" name="Picture 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4650" y="908050"/>
            <a:ext cx="532923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5643563" y="4068763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18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元</a:t>
            </a:r>
          </a:p>
        </p:txBody>
      </p:sp>
      <p:sp>
        <p:nvSpPr>
          <p:cNvPr id="23" name="TextBox 1"/>
          <p:cNvSpPr txBox="1">
            <a:spLocks noChangeArrowheads="1"/>
          </p:cNvSpPr>
          <p:nvPr/>
        </p:nvSpPr>
        <p:spPr bwMode="auto">
          <a:xfrm>
            <a:off x="3429000" y="4652963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本</a:t>
            </a:r>
          </a:p>
        </p:txBody>
      </p:sp>
      <p:sp>
        <p:nvSpPr>
          <p:cNvPr id="24" name="TextBox 1"/>
          <p:cNvSpPr txBox="1">
            <a:spLocks noChangeArrowheads="1"/>
          </p:cNvSpPr>
          <p:nvPr/>
        </p:nvSpPr>
        <p:spPr bwMode="auto">
          <a:xfrm>
            <a:off x="5643563" y="4652963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？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元</a:t>
            </a:r>
          </a:p>
        </p:txBody>
      </p:sp>
      <p:sp>
        <p:nvSpPr>
          <p:cNvPr id="25" name="TextBox 1"/>
          <p:cNvSpPr txBox="1">
            <a:spLocks noChangeArrowheads="1"/>
          </p:cNvSpPr>
          <p:nvPr/>
        </p:nvSpPr>
        <p:spPr bwMode="auto">
          <a:xfrm>
            <a:off x="3429000" y="5157788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？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本</a:t>
            </a:r>
          </a:p>
        </p:txBody>
      </p:sp>
      <p:sp>
        <p:nvSpPr>
          <p:cNvPr id="26" name="TextBox 1"/>
          <p:cNvSpPr txBox="1">
            <a:spLocks noChangeArrowheads="1"/>
          </p:cNvSpPr>
          <p:nvPr/>
        </p:nvSpPr>
        <p:spPr bwMode="auto">
          <a:xfrm>
            <a:off x="5643563" y="5157788"/>
            <a:ext cx="2143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42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元</a:t>
            </a:r>
          </a:p>
        </p:txBody>
      </p:sp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66788"/>
            <a:ext cx="2071687" cy="661987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5" name="同侧圆角矩形 4"/>
          <p:cNvSpPr/>
          <p:nvPr/>
        </p:nvSpPr>
        <p:spPr>
          <a:xfrm>
            <a:off x="468313" y="966788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典题精讲</a:t>
            </a:r>
          </a:p>
        </p:txBody>
      </p:sp>
      <p:sp>
        <p:nvSpPr>
          <p:cNvPr id="31782" name="AutoShape 38"/>
          <p:cNvSpPr>
            <a:spLocks noChangeArrowheads="1"/>
          </p:cNvSpPr>
          <p:nvPr/>
        </p:nvSpPr>
        <p:spPr bwMode="auto">
          <a:xfrm>
            <a:off x="468313" y="2997200"/>
            <a:ext cx="2519362" cy="792163"/>
          </a:xfrm>
          <a:prstGeom prst="wedgeRoundRectCallout">
            <a:avLst>
              <a:gd name="adj1" fmla="val 33051"/>
              <a:gd name="adj2" fmla="val 72847"/>
              <a:gd name="adj3" fmla="val 16667"/>
            </a:avLst>
          </a:prstGeom>
          <a:solidFill>
            <a:srgbClr val="FFCC66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400" b="1">
                <a:ea typeface="华文新魏" pitchFamily="2" charset="-122"/>
              </a:rPr>
              <a:t>整理条件和问题</a:t>
            </a:r>
          </a:p>
        </p:txBody>
      </p:sp>
      <p:sp>
        <p:nvSpPr>
          <p:cNvPr id="10276" name="TextBox 1"/>
          <p:cNvSpPr txBox="1">
            <a:spLocks noChangeArrowheads="1"/>
          </p:cNvSpPr>
          <p:nvPr/>
        </p:nvSpPr>
        <p:spPr bwMode="auto">
          <a:xfrm>
            <a:off x="3851275" y="2997200"/>
            <a:ext cx="48307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小军用去多少元？小丽能买多少本？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5" grpId="0"/>
      <p:bldP spid="23" grpId="0"/>
      <p:bldP spid="24" grpId="0"/>
      <p:bldP spid="25" grpId="0"/>
      <p:bldP spid="26" grpId="0"/>
      <p:bldP spid="31782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698</Words>
  <PresentationFormat>全屏显示(4:3)</PresentationFormat>
  <Paragraphs>120</Paragraphs>
  <Slides>16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2</cp:revision>
  <dcterms:created xsi:type="dcterms:W3CDTF">2016-10-24T06:22:53Z</dcterms:created>
  <dcterms:modified xsi:type="dcterms:W3CDTF">2016-10-24T06:23:37Z</dcterms:modified>
</cp:coreProperties>
</file>