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activeX/activeX1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activeX/activeX10.xml" ContentType="application/vnd.ms-office.activeX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8.xml" ContentType="application/vnd.ms-office.activeX+xml"/>
  <Override PartName="/ppt/activeX/activeX9.xml" ContentType="application/vnd.ms-office.activeX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activeX/activeX5.xml" ContentType="application/vnd.ms-office.activeX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activeX/activeX12.xml" ContentType="application/vnd.ms-office.activeX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10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11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12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5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6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7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8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activeX/activeX9.xml><?xml version="1.0" encoding="utf-8"?>
<ax:ocx xmlns:ax="http://schemas.microsoft.com/office/2006/activeX" xmlns:r="http://schemas.openxmlformats.org/officeDocument/2006/relationships" ax:classid="{8BD21D10-EC42-11CE-9E0D-00AA006002F3}" ax:persistence="persistPropertyBag">
  <ax:ocxPr ax:name="VariousPropertyBits" ax:value="746604571"/>
  <ax:ocxPr ax:name="ForeColor" ax:value="255"/>
  <ax:ocxPr ax:name="Size" ax:value="1490;1310"/>
  <ax:ocxPr ax:name="FontName" ax:value="黑体"/>
  <ax:ocxPr ax:name="FontEffects" ax:value="1073741825"/>
  <ax:ocxPr ax:name="FontHeight" ax:value="645"/>
  <ax:ocxPr ax:name="FontCharSet" ax:value="134"/>
  <ax:ocxPr ax:name="FontPitchAndFamily" ax:value="34"/>
  <ax:ocxPr ax:name="FontWeight" ax:value="700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4EA8F-205B-400A-A491-B46BB1C5DD35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CB845-18AB-4BB1-8222-D9269B030A2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E1FB90E-70F6-4C87-B455-BDCBE5FA10B3}" type="slidenum">
              <a:rPr lang="zh-CN" altLang="en-US" smtClean="0">
                <a:latin typeface="Calibri" pitchFamily="34" charset="0"/>
              </a:rPr>
              <a:pPr/>
              <a:t>2</a:t>
            </a:fld>
            <a:endParaRPr lang="en-US" altLang="zh-CN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ontrol" Target="../activeX/activeX7.xml"/><Relationship Id="rId13" Type="http://schemas.openxmlformats.org/officeDocument/2006/relationships/control" Target="../activeX/activeX12.xml"/><Relationship Id="rId3" Type="http://schemas.openxmlformats.org/officeDocument/2006/relationships/control" Target="../activeX/activeX2.xml"/><Relationship Id="rId7" Type="http://schemas.openxmlformats.org/officeDocument/2006/relationships/control" Target="../activeX/activeX6.xml"/><Relationship Id="rId12" Type="http://schemas.openxmlformats.org/officeDocument/2006/relationships/control" Target="../activeX/activeX11.xml"/><Relationship Id="rId2" Type="http://schemas.openxmlformats.org/officeDocument/2006/relationships/control" Target="../activeX/activeX1.xml"/><Relationship Id="rId16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5.xml"/><Relationship Id="rId11" Type="http://schemas.openxmlformats.org/officeDocument/2006/relationships/control" Target="../activeX/activeX10.xml"/><Relationship Id="rId5" Type="http://schemas.openxmlformats.org/officeDocument/2006/relationships/control" Target="../activeX/activeX4.xml"/><Relationship Id="rId15" Type="http://schemas.openxmlformats.org/officeDocument/2006/relationships/image" Target="../media/image9.png"/><Relationship Id="rId10" Type="http://schemas.openxmlformats.org/officeDocument/2006/relationships/control" Target="../activeX/activeX9.xml"/><Relationship Id="rId4" Type="http://schemas.openxmlformats.org/officeDocument/2006/relationships/control" Target="../activeX/activeX3.xml"/><Relationship Id="rId9" Type="http://schemas.openxmlformats.org/officeDocument/2006/relationships/control" Target="../activeX/activeX8.xml"/><Relationship Id="rId1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781300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4392613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6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 可能性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960813" y="2565400"/>
            <a:ext cx="2771775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851275" y="1700213"/>
            <a:ext cx="3097213" cy="823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48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  </a:t>
            </a:r>
            <a:r>
              <a:rPr kumimoji="1" lang="zh-CN" altLang="en-US" sz="48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可能性</a:t>
            </a:r>
            <a:endParaRPr lang="zh-CN" altLang="en-US" sz="48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2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6948488" y="836613"/>
            <a:ext cx="1728787" cy="5746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991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摸牌游戏</a:t>
            </a: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771775" y="836613"/>
            <a:ext cx="4105275" cy="1296987"/>
            <a:chOff x="1474" y="1055"/>
            <a:chExt cx="3402" cy="1134"/>
          </a:xfrm>
        </p:grpSpPr>
        <p:pic>
          <p:nvPicPr>
            <p:cNvPr id="12309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74" y="1071"/>
              <a:ext cx="3402" cy="1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10" name="Picture 6" descr="u=2401923019,3609387215&amp;fm=21&amp;gp=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85" y="1055"/>
              <a:ext cx="887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84213" y="2276475"/>
            <a:ext cx="8072437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小组合作要求：</a:t>
            </a:r>
            <a:endParaRPr lang="zh-CN" altLang="en-US" sz="28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eaLnBrk="0" hangingPunct="0"/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、把</a:t>
            </a:r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张牌反放在桌上，从中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任意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摸出一张，摸后放回，再打乱后继续摸。</a:t>
            </a:r>
            <a:endParaRPr lang="en-US" altLang="zh-CN" sz="2800" b="1">
              <a:latin typeface="华文新魏" pitchFamily="2" charset="-122"/>
              <a:ea typeface="华文新魏" pitchFamily="2" charset="-122"/>
            </a:endParaRPr>
          </a:p>
          <a:p>
            <a:pPr eaLnBrk="0" hangingPunct="0"/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、一共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摸</a:t>
            </a:r>
            <a:r>
              <a:rPr lang="en-US" altLang="zh-CN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40</a:t>
            </a:r>
            <a:r>
              <a:rPr lang="zh-CN" altLang="en-US" sz="28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次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。</a:t>
            </a:r>
            <a:endParaRPr lang="en-US" altLang="zh-CN" sz="2800" b="1">
              <a:latin typeface="华文新魏" pitchFamily="2" charset="-122"/>
              <a:ea typeface="华文新魏" pitchFamily="2" charset="-122"/>
            </a:endParaRPr>
          </a:p>
          <a:p>
            <a:pPr eaLnBrk="0" hangingPunct="0"/>
            <a:r>
              <a:rPr lang="en-US" altLang="zh-CN" sz="2800" b="1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1">
                <a:latin typeface="华文新魏" pitchFamily="2" charset="-122"/>
                <a:ea typeface="华文新魏" pitchFamily="2" charset="-122"/>
              </a:rPr>
              <a:t>、将每次摸到牌的花色记录在下表中。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11" name="Group 40"/>
          <p:cNvGraphicFramePr>
            <a:graphicFrameLocks noGrp="1"/>
          </p:cNvGraphicFramePr>
          <p:nvPr/>
        </p:nvGraphicFramePr>
        <p:xfrm>
          <a:off x="755650" y="4913313"/>
          <a:ext cx="7459663" cy="1037273"/>
        </p:xfrm>
        <a:graphic>
          <a:graphicData uri="http://schemas.openxmlformats.org/drawingml/2006/table">
            <a:tbl>
              <a:tblPr/>
              <a:tblGrid>
                <a:gridCol w="912813"/>
                <a:gridCol w="5176837"/>
                <a:gridCol w="1370013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红桃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共（    ）次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黑桃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共（    ）次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2</a:t>
            </a:r>
          </a:p>
        </p:txBody>
      </p:sp>
      <p:sp>
        <p:nvSpPr>
          <p:cNvPr id="1040" name="WordArt 4"/>
          <p:cNvSpPr>
            <a:spLocks noChangeArrowheads="1" noChangeShapeType="1" noTextEdit="1"/>
          </p:cNvSpPr>
          <p:nvPr/>
        </p:nvSpPr>
        <p:spPr bwMode="auto">
          <a:xfrm>
            <a:off x="6948488" y="836613"/>
            <a:ext cx="1728787" cy="5746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991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摸牌游戏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771775" y="836613"/>
            <a:ext cx="4105275" cy="1296987"/>
            <a:chOff x="1474" y="1055"/>
            <a:chExt cx="3402" cy="1134"/>
          </a:xfrm>
        </p:grpSpPr>
        <p:pic>
          <p:nvPicPr>
            <p:cNvPr id="1073" name="Picture 6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1474" y="1071"/>
              <a:ext cx="3402" cy="1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4" name="Picture 6" descr="u=2401923019,3609387215&amp;fm=21&amp;gp=0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3985" y="1055"/>
              <a:ext cx="887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68"/>
          <p:cNvGrpSpPr>
            <a:grpSpLocks/>
          </p:cNvGrpSpPr>
          <p:nvPr/>
        </p:nvGrpSpPr>
        <p:grpSpPr bwMode="auto">
          <a:xfrm>
            <a:off x="2700338" y="2060575"/>
            <a:ext cx="3311525" cy="3816350"/>
            <a:chOff x="2018" y="1389"/>
            <a:chExt cx="2086" cy="2404"/>
          </a:xfrm>
        </p:grpSpPr>
        <p:sp>
          <p:nvSpPr>
            <p:cNvPr id="1048" name="Text Box 35"/>
            <p:cNvSpPr txBox="1">
              <a:spLocks noChangeArrowheads="1"/>
            </p:cNvSpPr>
            <p:nvPr/>
          </p:nvSpPr>
          <p:spPr bwMode="auto">
            <a:xfrm>
              <a:off x="2117" y="1389"/>
              <a:ext cx="89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ea typeface="华文新魏" pitchFamily="2" charset="-122"/>
                </a:rPr>
                <a:t>红桃</a:t>
              </a:r>
            </a:p>
          </p:txBody>
        </p:sp>
        <p:sp>
          <p:nvSpPr>
            <p:cNvPr id="1049" name="Text Box 36"/>
            <p:cNvSpPr txBox="1">
              <a:spLocks noChangeArrowheads="1"/>
            </p:cNvSpPr>
            <p:nvPr/>
          </p:nvSpPr>
          <p:spPr bwMode="auto">
            <a:xfrm>
              <a:off x="3210" y="1389"/>
              <a:ext cx="8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ea typeface="华文新魏" pitchFamily="2" charset="-122"/>
                </a:rPr>
                <a:t>黑桃</a:t>
              </a:r>
            </a:p>
          </p:txBody>
        </p:sp>
        <p:grpSp>
          <p:nvGrpSpPr>
            <p:cNvPr id="5" name="Group 51"/>
            <p:cNvGrpSpPr>
              <a:grpSpLocks/>
            </p:cNvGrpSpPr>
            <p:nvPr/>
          </p:nvGrpSpPr>
          <p:grpSpPr bwMode="auto">
            <a:xfrm>
              <a:off x="2018" y="1389"/>
              <a:ext cx="2037" cy="2404"/>
              <a:chOff x="2064" y="1389"/>
              <a:chExt cx="1860" cy="2404"/>
            </a:xfrm>
          </p:grpSpPr>
          <p:sp>
            <p:nvSpPr>
              <p:cNvPr id="1064" name="Line 25"/>
              <p:cNvSpPr>
                <a:spLocks noChangeShapeType="1"/>
              </p:cNvSpPr>
              <p:nvPr/>
            </p:nvSpPr>
            <p:spPr bwMode="auto">
              <a:xfrm>
                <a:off x="2064" y="1661"/>
                <a:ext cx="18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5" name="Line 26"/>
              <p:cNvSpPr>
                <a:spLocks noChangeShapeType="1"/>
              </p:cNvSpPr>
              <p:nvPr/>
            </p:nvSpPr>
            <p:spPr bwMode="auto">
              <a:xfrm>
                <a:off x="2064" y="1389"/>
                <a:ext cx="18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6" name="Line 27"/>
              <p:cNvSpPr>
                <a:spLocks noChangeShapeType="1"/>
              </p:cNvSpPr>
              <p:nvPr/>
            </p:nvSpPr>
            <p:spPr bwMode="auto">
              <a:xfrm>
                <a:off x="2971" y="1389"/>
                <a:ext cx="0" cy="240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7" name="Line 28"/>
              <p:cNvSpPr>
                <a:spLocks noChangeShapeType="1"/>
              </p:cNvSpPr>
              <p:nvPr/>
            </p:nvSpPr>
            <p:spPr bwMode="auto">
              <a:xfrm>
                <a:off x="2064" y="2296"/>
                <a:ext cx="18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8" name="Line 29"/>
              <p:cNvSpPr>
                <a:spLocks noChangeShapeType="1"/>
              </p:cNvSpPr>
              <p:nvPr/>
            </p:nvSpPr>
            <p:spPr bwMode="auto">
              <a:xfrm>
                <a:off x="2064" y="1979"/>
                <a:ext cx="18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9" name="Line 30"/>
              <p:cNvSpPr>
                <a:spLocks noChangeShapeType="1"/>
              </p:cNvSpPr>
              <p:nvPr/>
            </p:nvSpPr>
            <p:spPr bwMode="auto">
              <a:xfrm>
                <a:off x="2064" y="2931"/>
                <a:ext cx="18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0" name="Line 31"/>
              <p:cNvSpPr>
                <a:spLocks noChangeShapeType="1"/>
              </p:cNvSpPr>
              <p:nvPr/>
            </p:nvSpPr>
            <p:spPr bwMode="auto">
              <a:xfrm>
                <a:off x="2064" y="2614"/>
                <a:ext cx="18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1" name="Line 33"/>
              <p:cNvSpPr>
                <a:spLocks noChangeShapeType="1"/>
              </p:cNvSpPr>
              <p:nvPr/>
            </p:nvSpPr>
            <p:spPr bwMode="auto">
              <a:xfrm>
                <a:off x="2064" y="3249"/>
                <a:ext cx="18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2" name="Line 50"/>
              <p:cNvSpPr>
                <a:spLocks noChangeShapeType="1"/>
              </p:cNvSpPr>
              <p:nvPr/>
            </p:nvSpPr>
            <p:spPr bwMode="auto">
              <a:xfrm>
                <a:off x="2064" y="3657"/>
                <a:ext cx="186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" name="Group 66"/>
            <p:cNvGrpSpPr>
              <a:grpSpLocks/>
            </p:cNvGrpSpPr>
            <p:nvPr/>
          </p:nvGrpSpPr>
          <p:grpSpPr bwMode="auto">
            <a:xfrm>
              <a:off x="2637" y="1661"/>
              <a:ext cx="1367" cy="1921"/>
              <a:chOff x="2629" y="1661"/>
              <a:chExt cx="1249" cy="1921"/>
            </a:xfrm>
          </p:grpSpPr>
          <p:sp>
            <p:nvSpPr>
              <p:cNvPr id="1052" name="Text Box 54"/>
              <p:cNvSpPr txBox="1">
                <a:spLocks noChangeArrowheads="1"/>
              </p:cNvSpPr>
              <p:nvPr/>
            </p:nvSpPr>
            <p:spPr bwMode="auto">
              <a:xfrm>
                <a:off x="2629" y="1661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53" name="Text Box 55"/>
              <p:cNvSpPr txBox="1">
                <a:spLocks noChangeArrowheads="1"/>
              </p:cNvSpPr>
              <p:nvPr/>
            </p:nvSpPr>
            <p:spPr bwMode="auto">
              <a:xfrm>
                <a:off x="3560" y="1661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54" name="Text Box 56"/>
              <p:cNvSpPr txBox="1">
                <a:spLocks noChangeArrowheads="1"/>
              </p:cNvSpPr>
              <p:nvPr/>
            </p:nvSpPr>
            <p:spPr bwMode="auto">
              <a:xfrm>
                <a:off x="2653" y="2024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55" name="Text Box 57"/>
              <p:cNvSpPr txBox="1">
                <a:spLocks noChangeArrowheads="1"/>
              </p:cNvSpPr>
              <p:nvPr/>
            </p:nvSpPr>
            <p:spPr bwMode="auto">
              <a:xfrm>
                <a:off x="3560" y="2024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56" name="Text Box 58"/>
              <p:cNvSpPr txBox="1">
                <a:spLocks noChangeArrowheads="1"/>
              </p:cNvSpPr>
              <p:nvPr/>
            </p:nvSpPr>
            <p:spPr bwMode="auto">
              <a:xfrm>
                <a:off x="2653" y="2341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57" name="Text Box 59"/>
              <p:cNvSpPr txBox="1">
                <a:spLocks noChangeArrowheads="1"/>
              </p:cNvSpPr>
              <p:nvPr/>
            </p:nvSpPr>
            <p:spPr bwMode="auto">
              <a:xfrm>
                <a:off x="3560" y="2341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58" name="Text Box 60"/>
              <p:cNvSpPr txBox="1">
                <a:spLocks noChangeArrowheads="1"/>
              </p:cNvSpPr>
              <p:nvPr/>
            </p:nvSpPr>
            <p:spPr bwMode="auto">
              <a:xfrm>
                <a:off x="2653" y="2659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59" name="Text Box 61"/>
              <p:cNvSpPr txBox="1">
                <a:spLocks noChangeArrowheads="1"/>
              </p:cNvSpPr>
              <p:nvPr/>
            </p:nvSpPr>
            <p:spPr bwMode="auto">
              <a:xfrm>
                <a:off x="3560" y="2659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60" name="Text Box 62"/>
              <p:cNvSpPr txBox="1">
                <a:spLocks noChangeArrowheads="1"/>
              </p:cNvSpPr>
              <p:nvPr/>
            </p:nvSpPr>
            <p:spPr bwMode="auto">
              <a:xfrm>
                <a:off x="2653" y="2931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61" name="Text Box 63"/>
              <p:cNvSpPr txBox="1">
                <a:spLocks noChangeArrowheads="1"/>
              </p:cNvSpPr>
              <p:nvPr/>
            </p:nvSpPr>
            <p:spPr bwMode="auto">
              <a:xfrm>
                <a:off x="3560" y="2931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62" name="Text Box 64"/>
              <p:cNvSpPr txBox="1">
                <a:spLocks noChangeArrowheads="1"/>
              </p:cNvSpPr>
              <p:nvPr/>
            </p:nvSpPr>
            <p:spPr bwMode="auto">
              <a:xfrm>
                <a:off x="2653" y="3294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  <p:sp>
            <p:nvSpPr>
              <p:cNvPr id="1063" name="Text Box 65"/>
              <p:cNvSpPr txBox="1">
                <a:spLocks noChangeArrowheads="1"/>
              </p:cNvSpPr>
              <p:nvPr/>
            </p:nvSpPr>
            <p:spPr bwMode="auto">
              <a:xfrm>
                <a:off x="3560" y="3294"/>
                <a:ext cx="31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ea typeface="华文新魏" pitchFamily="2" charset="-122"/>
                  </a:rPr>
                  <a:t>次</a:t>
                </a:r>
              </a:p>
            </p:txBody>
          </p:sp>
        </p:grpSp>
      </p:grp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95513" y="5703888"/>
            <a:ext cx="6048375" cy="579437"/>
          </a:xfrm>
          <a:prstGeom prst="rect">
            <a:avLst/>
          </a:prstGeom>
          <a:solidFill>
            <a:srgbClr val="F2DCDB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3200">
                <a:latin typeface="Times New Roman" pitchFamily="18" charset="0"/>
                <a:ea typeface="华文新魏" pitchFamily="2" charset="-122"/>
              </a:rPr>
              <a:t>摸到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（     ）</a:t>
            </a:r>
            <a:r>
              <a:rPr lang="zh-CN" altLang="en-US" sz="3200">
                <a:latin typeface="Times New Roman" pitchFamily="18" charset="0"/>
                <a:ea typeface="华文新魏" pitchFamily="2" charset="-122"/>
              </a:rPr>
              <a:t>的可能性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  <a:ea typeface="华文新魏" pitchFamily="2" charset="-122"/>
              </a:rPr>
              <a:t>（      ）</a:t>
            </a:r>
            <a:r>
              <a:rPr lang="zh-CN" altLang="en-US" sz="3200">
                <a:latin typeface="Times New Roman" pitchFamily="18" charset="0"/>
                <a:ea typeface="华文新魏" pitchFamily="2" charset="-122"/>
              </a:rPr>
              <a:t>。</a:t>
            </a:r>
            <a:endParaRPr lang="zh-CN" altLang="en-US" sz="3200">
              <a:ea typeface="华文新魏" pitchFamily="2" charset="-122"/>
            </a:endParaRPr>
          </a:p>
        </p:txBody>
      </p:sp>
      <p:grpSp>
        <p:nvGrpSpPr>
          <p:cNvPr id="9" name="Group 73"/>
          <p:cNvGrpSpPr>
            <a:grpSpLocks/>
          </p:cNvGrpSpPr>
          <p:nvPr/>
        </p:nvGrpSpPr>
        <p:grpSpPr bwMode="auto">
          <a:xfrm>
            <a:off x="6443663" y="2132013"/>
            <a:ext cx="2376487" cy="3457575"/>
            <a:chOff x="4059" y="1298"/>
            <a:chExt cx="1497" cy="2178"/>
          </a:xfrm>
        </p:grpSpPr>
        <p:sp>
          <p:nvSpPr>
            <p:cNvPr id="1046" name="AutoShape 71"/>
            <p:cNvSpPr>
              <a:spLocks noChangeArrowheads="1"/>
            </p:cNvSpPr>
            <p:nvPr/>
          </p:nvSpPr>
          <p:spPr bwMode="auto">
            <a:xfrm>
              <a:off x="4059" y="1298"/>
              <a:ext cx="1497" cy="2178"/>
            </a:xfrm>
            <a:prstGeom prst="wedgeRoundRectCallout">
              <a:avLst>
                <a:gd name="adj1" fmla="val -71111"/>
                <a:gd name="adj2" fmla="val -3032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1047" name="Text Box 72"/>
            <p:cNvSpPr txBox="1">
              <a:spLocks noChangeArrowheads="1"/>
            </p:cNvSpPr>
            <p:nvPr/>
          </p:nvSpPr>
          <p:spPr bwMode="auto">
            <a:xfrm>
              <a:off x="4150" y="1486"/>
              <a:ext cx="1315" cy="194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    提示：记录各小组的数据，对比观察分析，得出摸到红球的可能性大。</a:t>
              </a:r>
            </a:p>
          </p:txBody>
        </p:sp>
      </p:grpSp>
    </p:spTree>
    <p:controls>
      <p:control spid="1026" name="TextBox1" r:id="rId2" imgW="533520" imgH="476280"/>
      <p:control spid="1027" name="TextBox2" r:id="rId3" imgW="533520" imgH="476280"/>
      <p:control spid="1028" name="TextBox3" r:id="rId4" imgW="533520" imgH="476280"/>
      <p:control spid="1029" name="TextBox4" r:id="rId5" imgW="533520" imgH="476280"/>
      <p:control spid="1030" name="TextBox5" r:id="rId6" imgW="533520" imgH="476280"/>
      <p:control spid="1031" name="TextBox6" r:id="rId7" imgW="533520" imgH="476280"/>
      <p:control spid="1032" name="TextBox7" r:id="rId8" imgW="533520" imgH="476280"/>
      <p:control spid="1033" name="TextBox8" r:id="rId9" imgW="533520" imgH="476280"/>
      <p:control spid="1034" name="TextBox9" r:id="rId10" imgW="533520" imgH="476280"/>
      <p:control spid="1035" name="TextBox10" r:id="rId11" imgW="533520" imgH="476280"/>
      <p:control spid="1036" name="TextBox11" r:id="rId12" imgW="533520" imgH="476280"/>
      <p:control spid="1037" name="TextBox12" r:id="rId13" imgW="533520" imgH="476280"/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16" name="Picture 5" descr="F:\七彩课堂插图板式封面\排版用图标、页眉页脚\标题jpg\我会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5300663"/>
            <a:ext cx="1512888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11188" y="1628775"/>
            <a:ext cx="8351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有</a:t>
            </a:r>
            <a:r>
              <a:rPr lang="zh-CN" altLang="en-US" sz="3200">
                <a:solidFill>
                  <a:srgbClr val="9933FF"/>
                </a:solidFill>
                <a:latin typeface="华文新魏" pitchFamily="2" charset="-122"/>
                <a:ea typeface="华文新魏" pitchFamily="2" charset="-122"/>
              </a:rPr>
              <a:t>紫色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3200">
                <a:solidFill>
                  <a:srgbClr val="FF6699"/>
                </a:solidFill>
                <a:latin typeface="华文新魏" pitchFamily="2" charset="-122"/>
                <a:ea typeface="华文新魏" pitchFamily="2" charset="-122"/>
              </a:rPr>
              <a:t>粉色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3200">
                <a:solidFill>
                  <a:srgbClr val="33CC33"/>
                </a:solidFill>
                <a:latin typeface="华文新魏" pitchFamily="2" charset="-122"/>
                <a:ea typeface="华文新魏" pitchFamily="2" charset="-122"/>
              </a:rPr>
              <a:t>绿色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三种球。（</a:t>
            </a:r>
            <a:r>
              <a:rPr lang="zh-CN" altLang="en-US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只能放</a:t>
            </a:r>
            <a:r>
              <a:rPr lang="en-US" altLang="zh-CN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个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95288" y="2349500"/>
            <a:ext cx="828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）任意摸一个，一定是</a:t>
            </a:r>
            <a:r>
              <a:rPr lang="zh-CN" altLang="en-US" sz="2800">
                <a:solidFill>
                  <a:srgbClr val="9933FF"/>
                </a:solidFill>
                <a:latin typeface="华文新魏" pitchFamily="2" charset="-122"/>
                <a:ea typeface="华文新魏" pitchFamily="2" charset="-122"/>
              </a:rPr>
              <a:t>紫色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81000" y="2994025"/>
            <a:ext cx="7143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）任意摸一个，不可能是</a:t>
            </a:r>
            <a:r>
              <a:rPr lang="zh-CN" altLang="en-US" sz="2800">
                <a:solidFill>
                  <a:srgbClr val="9933FF"/>
                </a:solidFill>
                <a:latin typeface="华文新魏" pitchFamily="2" charset="-122"/>
                <a:ea typeface="华文新魏" pitchFamily="2" charset="-122"/>
              </a:rPr>
              <a:t>紫色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2124075" y="5373688"/>
            <a:ext cx="3028950" cy="519112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盒子里该怎样放？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443663" y="2420938"/>
            <a:ext cx="2449512" cy="1295400"/>
            <a:chOff x="4059" y="1525"/>
            <a:chExt cx="1406" cy="816"/>
          </a:xfrm>
        </p:grpSpPr>
        <p:sp>
          <p:nvSpPr>
            <p:cNvPr id="13325" name="AutoShape 10"/>
            <p:cNvSpPr>
              <a:spLocks noChangeArrowheads="1"/>
            </p:cNvSpPr>
            <p:nvPr/>
          </p:nvSpPr>
          <p:spPr bwMode="auto">
            <a:xfrm>
              <a:off x="4059" y="1525"/>
              <a:ext cx="1406" cy="816"/>
            </a:xfrm>
            <a:prstGeom prst="wedgeRoundRectCallout">
              <a:avLst>
                <a:gd name="adj1" fmla="val -90681"/>
                <a:gd name="adj2" fmla="val -34190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13326" name="Text Box 11"/>
            <p:cNvSpPr txBox="1">
              <a:spLocks noChangeArrowheads="1"/>
            </p:cNvSpPr>
            <p:nvPr/>
          </p:nvSpPr>
          <p:spPr bwMode="auto">
            <a:xfrm>
              <a:off x="4150" y="1616"/>
              <a:ext cx="1225" cy="67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    放</a:t>
              </a:r>
              <a:r>
                <a:rPr lang="en-US" altLang="zh-CN" sz="32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32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个紫色的球。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484438" y="3644900"/>
            <a:ext cx="3816350" cy="1295400"/>
            <a:chOff x="1565" y="2296"/>
            <a:chExt cx="2404" cy="816"/>
          </a:xfrm>
        </p:grpSpPr>
        <p:sp>
          <p:nvSpPr>
            <p:cNvPr id="13323" name="AutoShape 14"/>
            <p:cNvSpPr>
              <a:spLocks noChangeArrowheads="1"/>
            </p:cNvSpPr>
            <p:nvPr/>
          </p:nvSpPr>
          <p:spPr bwMode="auto">
            <a:xfrm>
              <a:off x="1565" y="2296"/>
              <a:ext cx="2404" cy="816"/>
            </a:xfrm>
            <a:prstGeom prst="wedgeRoundRectCallout">
              <a:avLst>
                <a:gd name="adj1" fmla="val -63602"/>
                <a:gd name="adj2" fmla="val -56741"/>
                <a:gd name="adj3" fmla="val 16667"/>
              </a:avLst>
            </a:prstGeom>
            <a:solidFill>
              <a:srgbClr val="CCFFFF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13324" name="Text Box 15"/>
            <p:cNvSpPr txBox="1">
              <a:spLocks noChangeArrowheads="1"/>
            </p:cNvSpPr>
            <p:nvPr/>
          </p:nvSpPr>
          <p:spPr bwMode="auto">
            <a:xfrm>
              <a:off x="1721" y="2387"/>
              <a:ext cx="2094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    放</a:t>
              </a:r>
              <a:r>
                <a:rPr lang="en-US" altLang="zh-CN" sz="32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32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个球，只要没有紫色就行。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23559" grpId="0"/>
      <p:bldP spid="2356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340" name="Picture 5" descr="F:\七彩课堂插图板式封面\排版用图标、页眉页脚\标题jpg\我会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5300663"/>
            <a:ext cx="1512888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11188" y="1628775"/>
            <a:ext cx="8351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有</a:t>
            </a:r>
            <a:r>
              <a:rPr lang="zh-CN" altLang="en-US" sz="3200">
                <a:solidFill>
                  <a:srgbClr val="9933FF"/>
                </a:solidFill>
                <a:latin typeface="华文新魏" pitchFamily="2" charset="-122"/>
                <a:ea typeface="华文新魏" pitchFamily="2" charset="-122"/>
              </a:rPr>
              <a:t>紫色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3200">
                <a:solidFill>
                  <a:srgbClr val="FF6699"/>
                </a:solidFill>
                <a:latin typeface="华文新魏" pitchFamily="2" charset="-122"/>
                <a:ea typeface="华文新魏" pitchFamily="2" charset="-122"/>
              </a:rPr>
              <a:t>粉色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en-US" sz="3200">
                <a:solidFill>
                  <a:srgbClr val="33CC33"/>
                </a:solidFill>
                <a:latin typeface="华文新魏" pitchFamily="2" charset="-122"/>
                <a:ea typeface="华文新魏" pitchFamily="2" charset="-122"/>
              </a:rPr>
              <a:t>绿色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三种球。（</a:t>
            </a:r>
            <a:r>
              <a:rPr lang="zh-CN" altLang="en-US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只能放</a:t>
            </a:r>
            <a:r>
              <a:rPr lang="en-US" altLang="zh-CN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个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468313" y="2420938"/>
            <a:ext cx="84439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）任意摸一个，可能是</a:t>
            </a:r>
            <a:r>
              <a:rPr lang="zh-CN" altLang="en-US" sz="2800">
                <a:solidFill>
                  <a:srgbClr val="33CC33"/>
                </a:solidFill>
                <a:latin typeface="华文新魏" pitchFamily="2" charset="-122"/>
                <a:ea typeface="华文新魏" pitchFamily="2" charset="-122"/>
              </a:rPr>
              <a:t>绿色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或</a:t>
            </a:r>
            <a:r>
              <a:rPr lang="zh-CN" altLang="en-US" sz="2800">
                <a:solidFill>
                  <a:srgbClr val="9933FF"/>
                </a:solidFill>
                <a:latin typeface="华文新魏" pitchFamily="2" charset="-122"/>
                <a:ea typeface="华文新魏" pitchFamily="2" charset="-122"/>
              </a:rPr>
              <a:t>紫色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，并且</a:t>
            </a:r>
            <a:r>
              <a:rPr lang="zh-CN" altLang="en-US" sz="2800">
                <a:solidFill>
                  <a:srgbClr val="9933FF"/>
                </a:solidFill>
                <a:latin typeface="华文新魏" pitchFamily="2" charset="-122"/>
                <a:ea typeface="华文新魏" pitchFamily="2" charset="-122"/>
              </a:rPr>
              <a:t>紫色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的可能性大一些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51211" name="AutoShape 11"/>
          <p:cNvSpPr>
            <a:spLocks noChangeArrowheads="1"/>
          </p:cNvSpPr>
          <p:nvPr/>
        </p:nvSpPr>
        <p:spPr bwMode="auto">
          <a:xfrm>
            <a:off x="1979613" y="3860800"/>
            <a:ext cx="5472112" cy="2232025"/>
          </a:xfrm>
          <a:prstGeom prst="wedgeRoundRectCallout">
            <a:avLst>
              <a:gd name="adj1" fmla="val 22296"/>
              <a:gd name="adj2" fmla="val -45731"/>
              <a:gd name="adj3" fmla="val 16667"/>
            </a:avLst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>
              <a:solidFill>
                <a:schemeClr val="hlink"/>
              </a:solidFill>
            </a:endParaRPr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2268538" y="4062413"/>
            <a:ext cx="4679950" cy="5191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放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个球，有绿色和紫色。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2555875" y="4749800"/>
            <a:ext cx="4479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可以是</a:t>
            </a:r>
            <a:r>
              <a:rPr lang="en-US" altLang="zh-CN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个绿色和</a:t>
            </a:r>
            <a:r>
              <a:rPr lang="en-US" altLang="zh-CN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个紫色。</a:t>
            </a:r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2555875" y="5357813"/>
            <a:ext cx="4900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也可以是</a:t>
            </a:r>
            <a:r>
              <a:rPr lang="en-US" altLang="zh-CN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个绿色和</a:t>
            </a:r>
            <a:r>
              <a:rPr lang="en-US" altLang="zh-CN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个紫色。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1" grpId="0" animBg="1"/>
      <p:bldP spid="51212" grpId="0" animBg="1"/>
      <p:bldP spid="51213" grpId="0"/>
      <p:bldP spid="512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364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797425"/>
            <a:ext cx="2160587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125538"/>
            <a:ext cx="5832475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388" name="Picture 3" descr="F:\七彩课堂插图板式封面\排版用图标、页眉页脚\标题jpg\读读比比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797425"/>
            <a:ext cx="2160588" cy="150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555875" y="4746625"/>
            <a:ext cx="4392613" cy="1419225"/>
            <a:chOff x="1610" y="2886"/>
            <a:chExt cx="2767" cy="894"/>
          </a:xfrm>
        </p:grpSpPr>
        <p:sp>
          <p:nvSpPr>
            <p:cNvPr id="16391" name="AutoShape 7"/>
            <p:cNvSpPr>
              <a:spLocks noChangeArrowheads="1"/>
            </p:cNvSpPr>
            <p:nvPr/>
          </p:nvSpPr>
          <p:spPr bwMode="auto">
            <a:xfrm>
              <a:off x="1610" y="2886"/>
              <a:ext cx="2767" cy="894"/>
            </a:xfrm>
            <a:prstGeom prst="wedgeRoundRectCallout">
              <a:avLst>
                <a:gd name="adj1" fmla="val 39014"/>
                <a:gd name="adj2" fmla="val -69912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1882" y="3067"/>
              <a:ext cx="2356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错误分析</a:t>
              </a: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：不止</a:t>
              </a:r>
              <a:r>
                <a:rPr lang="en-US" altLang="zh-CN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1</a:t>
              </a: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幅图。</a:t>
              </a:r>
            </a:p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不要漏选哟！</a:t>
              </a:r>
            </a:p>
          </p:txBody>
        </p:sp>
      </p:grpSp>
      <p:pic>
        <p:nvPicPr>
          <p:cNvPr id="16390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981075"/>
            <a:ext cx="5472113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拓展延伸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606" name="Picture 1" descr="C:\Documents and Settings\Administrator\Application Data\Tencent\Users\23545616\QQ\WinTemp\RichOle\_U%(FWA0)AD85QAZ5SJ@FT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071688"/>
            <a:ext cx="5975350" cy="423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411413" y="844550"/>
            <a:ext cx="65166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     在同一条件下，把抛硬币的试验反复进行多次，结果会怎样？有什么发现？</a:t>
            </a: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5940425" y="3094038"/>
            <a:ext cx="2665413" cy="5048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755650" y="1844675"/>
            <a:ext cx="1728788" cy="4321175"/>
            <a:chOff x="476" y="1162"/>
            <a:chExt cx="1089" cy="2722"/>
          </a:xfrm>
        </p:grpSpPr>
        <p:sp>
          <p:nvSpPr>
            <p:cNvPr id="17417" name="AutoShape 10"/>
            <p:cNvSpPr>
              <a:spLocks noChangeArrowheads="1"/>
            </p:cNvSpPr>
            <p:nvPr/>
          </p:nvSpPr>
          <p:spPr bwMode="auto">
            <a:xfrm>
              <a:off x="476" y="1162"/>
              <a:ext cx="1089" cy="2722"/>
            </a:xfrm>
            <a:prstGeom prst="wedgeRoundRectCallout">
              <a:avLst>
                <a:gd name="adj1" fmla="val 92884"/>
                <a:gd name="adj2" fmla="val -3782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17418" name="Text Box 11"/>
            <p:cNvSpPr txBox="1">
              <a:spLocks noChangeArrowheads="1"/>
            </p:cNvSpPr>
            <p:nvPr/>
          </p:nvSpPr>
          <p:spPr bwMode="auto">
            <a:xfrm>
              <a:off x="566" y="1298"/>
              <a:ext cx="953" cy="2479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如果实验次数很多，正面朝上和反面朝上的次数就很</a:t>
              </a:r>
              <a:r>
                <a:rPr lang="zh-CN" altLang="en-US" sz="2800">
                  <a:solidFill>
                    <a:srgbClr val="FF0000"/>
                  </a:solidFill>
                  <a:latin typeface="华文新魏" pitchFamily="2" charset="-122"/>
                  <a:ea typeface="华文新魏" pitchFamily="2" charset="-122"/>
                </a:rPr>
                <a:t>接近</a:t>
              </a:r>
              <a:r>
                <a:rPr lang="zh-CN" altLang="en-US" sz="28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436" name="Picture 2" descr="F:\七彩课堂插图板式封面\排版用图标、页眉页脚\标题jpg\课外书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4941888"/>
            <a:ext cx="19494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611188" y="2492375"/>
            <a:ext cx="82296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太阳（            ）从东方升起。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摸彩票（          ）会中奖。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爸爸的年龄（          ）比我小。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下个星期四（          ）会下雨。</a:t>
            </a:r>
          </a:p>
        </p:txBody>
      </p:sp>
      <p:sp>
        <p:nvSpPr>
          <p:cNvPr id="46086" name="Rectangle 5"/>
          <p:cNvSpPr>
            <a:spLocks noChangeArrowheads="1"/>
          </p:cNvSpPr>
          <p:nvPr/>
        </p:nvSpPr>
        <p:spPr bwMode="auto">
          <a:xfrm>
            <a:off x="2843213" y="895350"/>
            <a:ext cx="1657350" cy="544513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我会填。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6087" name="内容占位符 2"/>
          <p:cNvSpPr>
            <a:spLocks noChangeArrowheads="1"/>
          </p:cNvSpPr>
          <p:nvPr/>
        </p:nvSpPr>
        <p:spPr bwMode="auto">
          <a:xfrm>
            <a:off x="755650" y="1773238"/>
            <a:ext cx="60483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用“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”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可能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”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不可能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”填空。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2484438" y="2492375"/>
            <a:ext cx="1079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一定</a:t>
            </a: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2700338" y="3141663"/>
            <a:ext cx="1079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可能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3346450" y="3644900"/>
            <a:ext cx="1512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不可能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3563938" y="4292600"/>
            <a:ext cx="1079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ea typeface="华文新魏" pitchFamily="2" charset="-122"/>
              </a:rPr>
              <a:t>可能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46086" grpId="0" animBg="1"/>
      <p:bldP spid="46087" grpId="0"/>
      <p:bldP spid="46088" grpId="0"/>
      <p:bldP spid="46089" grpId="0"/>
      <p:bldP spid="46090" grpId="0"/>
      <p:bldP spid="4609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134" name="Rectangle 5"/>
          <p:cNvSpPr>
            <a:spLocks noChangeArrowheads="1"/>
          </p:cNvSpPr>
          <p:nvPr/>
        </p:nvSpPr>
        <p:spPr bwMode="auto">
          <a:xfrm>
            <a:off x="2843213" y="895350"/>
            <a:ext cx="1657350" cy="544513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我会说。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8135" name="内容占位符 2"/>
          <p:cNvSpPr>
            <a:spLocks noChangeArrowheads="1"/>
          </p:cNvSpPr>
          <p:nvPr/>
        </p:nvSpPr>
        <p:spPr bwMode="auto">
          <a:xfrm>
            <a:off x="755650" y="1773238"/>
            <a:ext cx="604837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用“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”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可能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”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“</a:t>
            </a:r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不可能</a:t>
            </a:r>
            <a:r>
              <a:rPr lang="zh-CN" altLang="en-US" sz="2800">
                <a:solidFill>
                  <a:srgbClr val="FF0000"/>
                </a:solidFill>
                <a:latin typeface="黑体" pitchFamily="49" charset="-122"/>
                <a:ea typeface="华文新魏" pitchFamily="2" charset="-122"/>
              </a:rPr>
              <a:t>”填空。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4" name="Group 108"/>
          <p:cNvGrpSpPr>
            <a:grpSpLocks/>
          </p:cNvGrpSpPr>
          <p:nvPr/>
        </p:nvGrpSpPr>
        <p:grpSpPr bwMode="auto">
          <a:xfrm>
            <a:off x="7019925" y="2522538"/>
            <a:ext cx="2016125" cy="2016125"/>
            <a:chOff x="4195" y="1979"/>
            <a:chExt cx="828" cy="934"/>
          </a:xfrm>
        </p:grpSpPr>
        <p:pic>
          <p:nvPicPr>
            <p:cNvPr id="1947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95" y="1979"/>
              <a:ext cx="828" cy="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7" name="Text Box 110"/>
            <p:cNvSpPr txBox="1">
              <a:spLocks noChangeArrowheads="1"/>
            </p:cNvSpPr>
            <p:nvPr/>
          </p:nvSpPr>
          <p:spPr bwMode="auto">
            <a:xfrm>
              <a:off x="4513" y="2069"/>
              <a:ext cx="272" cy="18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chemeClr val="hlink"/>
                  </a:solidFill>
                </a:rPr>
                <a:t> 4</a:t>
              </a:r>
            </a:p>
          </p:txBody>
        </p:sp>
      </p:grpSp>
      <p:grpSp>
        <p:nvGrpSpPr>
          <p:cNvPr id="5" name="Group 111"/>
          <p:cNvGrpSpPr>
            <a:grpSpLocks/>
          </p:cNvGrpSpPr>
          <p:nvPr/>
        </p:nvGrpSpPr>
        <p:grpSpPr bwMode="auto">
          <a:xfrm>
            <a:off x="5148263" y="2522538"/>
            <a:ext cx="1790700" cy="1949450"/>
            <a:chOff x="3198" y="2387"/>
            <a:chExt cx="735" cy="903"/>
          </a:xfrm>
        </p:grpSpPr>
        <p:pic>
          <p:nvPicPr>
            <p:cNvPr id="19474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98" y="2387"/>
              <a:ext cx="735" cy="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5" name="Text Box 113"/>
            <p:cNvSpPr txBox="1">
              <a:spLocks noChangeArrowheads="1"/>
            </p:cNvSpPr>
            <p:nvPr/>
          </p:nvSpPr>
          <p:spPr bwMode="auto">
            <a:xfrm>
              <a:off x="3424" y="2432"/>
              <a:ext cx="272" cy="18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chemeClr val="hlink"/>
                  </a:solidFill>
                </a:rPr>
                <a:t> 3</a:t>
              </a:r>
            </a:p>
          </p:txBody>
        </p:sp>
      </p:grpSp>
      <p:grpSp>
        <p:nvGrpSpPr>
          <p:cNvPr id="6" name="Group 114"/>
          <p:cNvGrpSpPr>
            <a:grpSpLocks/>
          </p:cNvGrpSpPr>
          <p:nvPr/>
        </p:nvGrpSpPr>
        <p:grpSpPr bwMode="auto">
          <a:xfrm>
            <a:off x="611188" y="2451100"/>
            <a:ext cx="1754187" cy="2020888"/>
            <a:chOff x="657" y="1933"/>
            <a:chExt cx="720" cy="937"/>
          </a:xfrm>
        </p:grpSpPr>
        <p:pic>
          <p:nvPicPr>
            <p:cNvPr id="19472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7" y="1933"/>
              <a:ext cx="720" cy="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3" name="Text Box 116"/>
            <p:cNvSpPr txBox="1">
              <a:spLocks noChangeArrowheads="1"/>
            </p:cNvSpPr>
            <p:nvPr/>
          </p:nvSpPr>
          <p:spPr bwMode="auto">
            <a:xfrm>
              <a:off x="884" y="2024"/>
              <a:ext cx="272" cy="18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chemeClr val="hlink"/>
                  </a:solidFill>
                </a:rPr>
                <a:t> 1</a:t>
              </a:r>
            </a:p>
          </p:txBody>
        </p:sp>
      </p:grpSp>
      <p:grpSp>
        <p:nvGrpSpPr>
          <p:cNvPr id="7" name="Group 117"/>
          <p:cNvGrpSpPr>
            <a:grpSpLocks/>
          </p:cNvGrpSpPr>
          <p:nvPr/>
        </p:nvGrpSpPr>
        <p:grpSpPr bwMode="auto">
          <a:xfrm>
            <a:off x="2627313" y="2522538"/>
            <a:ext cx="2016125" cy="2016125"/>
            <a:chOff x="2381" y="1162"/>
            <a:chExt cx="828" cy="934"/>
          </a:xfrm>
        </p:grpSpPr>
        <p:grpSp>
          <p:nvGrpSpPr>
            <p:cNvPr id="8" name="组合 6"/>
            <p:cNvGrpSpPr>
              <a:grpSpLocks/>
            </p:cNvGrpSpPr>
            <p:nvPr/>
          </p:nvGrpSpPr>
          <p:grpSpPr bwMode="auto">
            <a:xfrm>
              <a:off x="2381" y="1162"/>
              <a:ext cx="828" cy="934"/>
              <a:chOff x="3000364" y="2071678"/>
              <a:chExt cx="1314454" cy="1482974"/>
            </a:xfrm>
          </p:grpSpPr>
          <p:pic>
            <p:nvPicPr>
              <p:cNvPr id="19469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000364" y="2071678"/>
                <a:ext cx="1314454" cy="14829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70" name="Picture 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600442" y="2824158"/>
                <a:ext cx="228600" cy="190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71" name="Picture 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428992" y="2876546"/>
                <a:ext cx="228600" cy="190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9468" name="Text Box 122"/>
            <p:cNvSpPr txBox="1">
              <a:spLocks noChangeArrowheads="1"/>
            </p:cNvSpPr>
            <p:nvPr/>
          </p:nvSpPr>
          <p:spPr bwMode="auto">
            <a:xfrm>
              <a:off x="2653" y="1253"/>
              <a:ext cx="272" cy="18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chemeClr val="hlink"/>
                  </a:solidFill>
                </a:rPr>
                <a:t>2</a:t>
              </a:r>
            </a:p>
          </p:txBody>
        </p:sp>
      </p:grpSp>
      <p:sp>
        <p:nvSpPr>
          <p:cNvPr id="48151" name="Text Box 23"/>
          <p:cNvSpPr txBox="1">
            <a:spLocks noChangeArrowheads="1"/>
          </p:cNvSpPr>
          <p:nvPr/>
        </p:nvSpPr>
        <p:spPr bwMode="auto">
          <a:xfrm>
            <a:off x="1052513" y="5445125"/>
            <a:ext cx="7143750" cy="544513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(     )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号袋子（      ）摸出（    ）球。</a:t>
            </a:r>
            <a:endParaRPr lang="en-US" altLang="zh-CN" sz="280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animBg="1"/>
      <p:bldP spid="48135" grpId="0"/>
      <p:bldP spid="481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73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" name="Group 94"/>
          <p:cNvGrpSpPr>
            <a:grpSpLocks/>
          </p:cNvGrpSpPr>
          <p:nvPr/>
        </p:nvGrpSpPr>
        <p:grpSpPr bwMode="auto">
          <a:xfrm>
            <a:off x="838200" y="1709738"/>
            <a:ext cx="1676400" cy="1371600"/>
            <a:chOff x="528" y="768"/>
            <a:chExt cx="1056" cy="864"/>
          </a:xfrm>
        </p:grpSpPr>
        <p:sp>
          <p:nvSpPr>
            <p:cNvPr id="20534" name="Oval 39"/>
            <p:cNvSpPr>
              <a:spLocks noChangeArrowheads="1"/>
            </p:cNvSpPr>
            <p:nvPr/>
          </p:nvSpPr>
          <p:spPr bwMode="auto">
            <a:xfrm>
              <a:off x="528" y="768"/>
              <a:ext cx="1056" cy="864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35" name="AutoShape 64"/>
            <p:cNvSpPr>
              <a:spLocks noChangeArrowheads="1"/>
            </p:cNvSpPr>
            <p:nvPr/>
          </p:nvSpPr>
          <p:spPr bwMode="auto">
            <a:xfrm>
              <a:off x="1200" y="96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36" name="AutoShape 65"/>
            <p:cNvSpPr>
              <a:spLocks noChangeArrowheads="1"/>
            </p:cNvSpPr>
            <p:nvPr/>
          </p:nvSpPr>
          <p:spPr bwMode="auto">
            <a:xfrm>
              <a:off x="1008" y="96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37" name="AutoShape 66"/>
            <p:cNvSpPr>
              <a:spLocks noChangeArrowheads="1"/>
            </p:cNvSpPr>
            <p:nvPr/>
          </p:nvSpPr>
          <p:spPr bwMode="auto">
            <a:xfrm>
              <a:off x="864" y="96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38" name="AutoShape 67"/>
            <p:cNvSpPr>
              <a:spLocks noChangeArrowheads="1"/>
            </p:cNvSpPr>
            <p:nvPr/>
          </p:nvSpPr>
          <p:spPr bwMode="auto">
            <a:xfrm>
              <a:off x="672" y="96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39" name="Oval 81"/>
            <p:cNvSpPr>
              <a:spLocks noChangeArrowheads="1"/>
            </p:cNvSpPr>
            <p:nvPr/>
          </p:nvSpPr>
          <p:spPr bwMode="auto">
            <a:xfrm>
              <a:off x="1248" y="1248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40" name="Oval 82"/>
            <p:cNvSpPr>
              <a:spLocks noChangeArrowheads="1"/>
            </p:cNvSpPr>
            <p:nvPr/>
          </p:nvSpPr>
          <p:spPr bwMode="auto">
            <a:xfrm>
              <a:off x="1056" y="1248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41" name="Oval 83"/>
            <p:cNvSpPr>
              <a:spLocks noChangeArrowheads="1"/>
            </p:cNvSpPr>
            <p:nvPr/>
          </p:nvSpPr>
          <p:spPr bwMode="auto">
            <a:xfrm>
              <a:off x="864" y="1248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42" name="Oval 84"/>
            <p:cNvSpPr>
              <a:spLocks noChangeArrowheads="1"/>
            </p:cNvSpPr>
            <p:nvPr/>
          </p:nvSpPr>
          <p:spPr bwMode="auto">
            <a:xfrm>
              <a:off x="672" y="1248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</p:grpSp>
      <p:grpSp>
        <p:nvGrpSpPr>
          <p:cNvPr id="7" name="Group 104"/>
          <p:cNvGrpSpPr>
            <a:grpSpLocks/>
          </p:cNvGrpSpPr>
          <p:nvPr/>
        </p:nvGrpSpPr>
        <p:grpSpPr bwMode="auto">
          <a:xfrm>
            <a:off x="4343400" y="1709738"/>
            <a:ext cx="1676400" cy="1371600"/>
            <a:chOff x="2976" y="720"/>
            <a:chExt cx="1056" cy="864"/>
          </a:xfrm>
        </p:grpSpPr>
        <p:sp>
          <p:nvSpPr>
            <p:cNvPr id="20525" name="Oval 55"/>
            <p:cNvSpPr>
              <a:spLocks noChangeArrowheads="1"/>
            </p:cNvSpPr>
            <p:nvPr/>
          </p:nvSpPr>
          <p:spPr bwMode="auto">
            <a:xfrm>
              <a:off x="2976" y="720"/>
              <a:ext cx="1056" cy="864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26" name="Oval 85"/>
            <p:cNvSpPr>
              <a:spLocks noChangeArrowheads="1"/>
            </p:cNvSpPr>
            <p:nvPr/>
          </p:nvSpPr>
          <p:spPr bwMode="auto">
            <a:xfrm>
              <a:off x="3696" y="1200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27" name="Oval 86"/>
            <p:cNvSpPr>
              <a:spLocks noChangeArrowheads="1"/>
            </p:cNvSpPr>
            <p:nvPr/>
          </p:nvSpPr>
          <p:spPr bwMode="auto">
            <a:xfrm>
              <a:off x="3504" y="1200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28" name="Oval 87"/>
            <p:cNvSpPr>
              <a:spLocks noChangeArrowheads="1"/>
            </p:cNvSpPr>
            <p:nvPr/>
          </p:nvSpPr>
          <p:spPr bwMode="auto">
            <a:xfrm>
              <a:off x="3312" y="1200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29" name="Oval 88"/>
            <p:cNvSpPr>
              <a:spLocks noChangeArrowheads="1"/>
            </p:cNvSpPr>
            <p:nvPr/>
          </p:nvSpPr>
          <p:spPr bwMode="auto">
            <a:xfrm>
              <a:off x="3120" y="1200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30" name="Oval 89"/>
            <p:cNvSpPr>
              <a:spLocks noChangeArrowheads="1"/>
            </p:cNvSpPr>
            <p:nvPr/>
          </p:nvSpPr>
          <p:spPr bwMode="auto">
            <a:xfrm>
              <a:off x="3696" y="960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31" name="Oval 90"/>
            <p:cNvSpPr>
              <a:spLocks noChangeArrowheads="1"/>
            </p:cNvSpPr>
            <p:nvPr/>
          </p:nvSpPr>
          <p:spPr bwMode="auto">
            <a:xfrm>
              <a:off x="3504" y="960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32" name="Oval 91"/>
            <p:cNvSpPr>
              <a:spLocks noChangeArrowheads="1"/>
            </p:cNvSpPr>
            <p:nvPr/>
          </p:nvSpPr>
          <p:spPr bwMode="auto">
            <a:xfrm>
              <a:off x="3312" y="960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33" name="Oval 92"/>
            <p:cNvSpPr>
              <a:spLocks noChangeArrowheads="1"/>
            </p:cNvSpPr>
            <p:nvPr/>
          </p:nvSpPr>
          <p:spPr bwMode="auto">
            <a:xfrm>
              <a:off x="3120" y="960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</p:grpSp>
      <p:grpSp>
        <p:nvGrpSpPr>
          <p:cNvPr id="8" name="Group 105"/>
          <p:cNvGrpSpPr>
            <a:grpSpLocks/>
          </p:cNvGrpSpPr>
          <p:nvPr/>
        </p:nvGrpSpPr>
        <p:grpSpPr bwMode="auto">
          <a:xfrm>
            <a:off x="6096000" y="1709738"/>
            <a:ext cx="1676400" cy="1371600"/>
            <a:chOff x="4176" y="768"/>
            <a:chExt cx="1056" cy="864"/>
          </a:xfrm>
        </p:grpSpPr>
        <p:sp>
          <p:nvSpPr>
            <p:cNvPr id="20516" name="Oval 56"/>
            <p:cNvSpPr>
              <a:spLocks noChangeArrowheads="1"/>
            </p:cNvSpPr>
            <p:nvPr/>
          </p:nvSpPr>
          <p:spPr bwMode="auto">
            <a:xfrm>
              <a:off x="4176" y="768"/>
              <a:ext cx="1056" cy="864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17" name="AutoShape 68"/>
            <p:cNvSpPr>
              <a:spLocks noChangeArrowheads="1"/>
            </p:cNvSpPr>
            <p:nvPr/>
          </p:nvSpPr>
          <p:spPr bwMode="auto">
            <a:xfrm>
              <a:off x="4896" y="912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18" name="AutoShape 69"/>
            <p:cNvSpPr>
              <a:spLocks noChangeArrowheads="1"/>
            </p:cNvSpPr>
            <p:nvPr/>
          </p:nvSpPr>
          <p:spPr bwMode="auto">
            <a:xfrm>
              <a:off x="4752" y="912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19" name="AutoShape 70"/>
            <p:cNvSpPr>
              <a:spLocks noChangeArrowheads="1"/>
            </p:cNvSpPr>
            <p:nvPr/>
          </p:nvSpPr>
          <p:spPr bwMode="auto">
            <a:xfrm>
              <a:off x="4560" y="912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20" name="AutoShape 71"/>
            <p:cNvSpPr>
              <a:spLocks noChangeArrowheads="1"/>
            </p:cNvSpPr>
            <p:nvPr/>
          </p:nvSpPr>
          <p:spPr bwMode="auto">
            <a:xfrm>
              <a:off x="4944" y="120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21" name="AutoShape 75"/>
            <p:cNvSpPr>
              <a:spLocks noChangeArrowheads="1"/>
            </p:cNvSpPr>
            <p:nvPr/>
          </p:nvSpPr>
          <p:spPr bwMode="auto">
            <a:xfrm>
              <a:off x="4752" y="120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22" name="AutoShape 76"/>
            <p:cNvSpPr>
              <a:spLocks noChangeArrowheads="1"/>
            </p:cNvSpPr>
            <p:nvPr/>
          </p:nvSpPr>
          <p:spPr bwMode="auto">
            <a:xfrm>
              <a:off x="4560" y="120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23" name="AutoShape 77"/>
            <p:cNvSpPr>
              <a:spLocks noChangeArrowheads="1"/>
            </p:cNvSpPr>
            <p:nvPr/>
          </p:nvSpPr>
          <p:spPr bwMode="auto">
            <a:xfrm>
              <a:off x="4368" y="120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24" name="Oval 93"/>
            <p:cNvSpPr>
              <a:spLocks noChangeArrowheads="1"/>
            </p:cNvSpPr>
            <p:nvPr/>
          </p:nvSpPr>
          <p:spPr bwMode="auto">
            <a:xfrm>
              <a:off x="4368" y="960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</p:grpSp>
      <p:grpSp>
        <p:nvGrpSpPr>
          <p:cNvPr id="9" name="Group 103"/>
          <p:cNvGrpSpPr>
            <a:grpSpLocks/>
          </p:cNvGrpSpPr>
          <p:nvPr/>
        </p:nvGrpSpPr>
        <p:grpSpPr bwMode="auto">
          <a:xfrm>
            <a:off x="2590800" y="1709738"/>
            <a:ext cx="1676400" cy="1371600"/>
            <a:chOff x="1728" y="768"/>
            <a:chExt cx="1056" cy="864"/>
          </a:xfrm>
        </p:grpSpPr>
        <p:sp>
          <p:nvSpPr>
            <p:cNvPr id="20507" name="Oval 54"/>
            <p:cNvSpPr>
              <a:spLocks noChangeArrowheads="1"/>
            </p:cNvSpPr>
            <p:nvPr/>
          </p:nvSpPr>
          <p:spPr bwMode="auto">
            <a:xfrm>
              <a:off x="1728" y="768"/>
              <a:ext cx="1056" cy="864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476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8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08" name="AutoShape 72"/>
            <p:cNvSpPr>
              <a:spLocks noChangeArrowheads="1"/>
            </p:cNvSpPr>
            <p:nvPr/>
          </p:nvSpPr>
          <p:spPr bwMode="auto">
            <a:xfrm>
              <a:off x="2448" y="120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9" name="AutoShape 96"/>
            <p:cNvSpPr>
              <a:spLocks noChangeArrowheads="1"/>
            </p:cNvSpPr>
            <p:nvPr/>
          </p:nvSpPr>
          <p:spPr bwMode="auto">
            <a:xfrm>
              <a:off x="2064" y="120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10" name="AutoShape 97"/>
            <p:cNvSpPr>
              <a:spLocks noChangeArrowheads="1"/>
            </p:cNvSpPr>
            <p:nvPr/>
          </p:nvSpPr>
          <p:spPr bwMode="auto">
            <a:xfrm>
              <a:off x="1872" y="120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11" name="AutoShape 98"/>
            <p:cNvSpPr>
              <a:spLocks noChangeArrowheads="1"/>
            </p:cNvSpPr>
            <p:nvPr/>
          </p:nvSpPr>
          <p:spPr bwMode="auto">
            <a:xfrm>
              <a:off x="2448" y="96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12" name="AutoShape 99"/>
            <p:cNvSpPr>
              <a:spLocks noChangeArrowheads="1"/>
            </p:cNvSpPr>
            <p:nvPr/>
          </p:nvSpPr>
          <p:spPr bwMode="auto">
            <a:xfrm>
              <a:off x="2256" y="96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13" name="AutoShape 100"/>
            <p:cNvSpPr>
              <a:spLocks noChangeArrowheads="1"/>
            </p:cNvSpPr>
            <p:nvPr/>
          </p:nvSpPr>
          <p:spPr bwMode="auto">
            <a:xfrm>
              <a:off x="2064" y="96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14" name="AutoShape 101"/>
            <p:cNvSpPr>
              <a:spLocks noChangeArrowheads="1"/>
            </p:cNvSpPr>
            <p:nvPr/>
          </p:nvSpPr>
          <p:spPr bwMode="auto">
            <a:xfrm>
              <a:off x="1872" y="96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15" name="AutoShape 102"/>
            <p:cNvSpPr>
              <a:spLocks noChangeArrowheads="1"/>
            </p:cNvSpPr>
            <p:nvPr/>
          </p:nvSpPr>
          <p:spPr bwMode="auto">
            <a:xfrm>
              <a:off x="2256" y="1200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7151" name="Oval 109"/>
          <p:cNvSpPr>
            <a:spLocks noChangeArrowheads="1"/>
          </p:cNvSpPr>
          <p:nvPr/>
        </p:nvSpPr>
        <p:spPr bwMode="auto">
          <a:xfrm>
            <a:off x="7239000" y="5138738"/>
            <a:ext cx="228600" cy="228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357" name="AutoShape 117"/>
          <p:cNvSpPr>
            <a:spLocks noChangeArrowheads="1"/>
          </p:cNvSpPr>
          <p:nvPr/>
        </p:nvSpPr>
        <p:spPr bwMode="auto">
          <a:xfrm>
            <a:off x="5257800" y="5084763"/>
            <a:ext cx="304800" cy="228600"/>
          </a:xfrm>
          <a:custGeom>
            <a:avLst/>
            <a:gdLst>
              <a:gd name="T0" fmla="*/ 0 w 304800"/>
              <a:gd name="T1" fmla="*/ 87317 h 228600"/>
              <a:gd name="T2" fmla="*/ 116423 w 304800"/>
              <a:gd name="T3" fmla="*/ 87317 h 228600"/>
              <a:gd name="T4" fmla="*/ 152400 w 304800"/>
              <a:gd name="T5" fmla="*/ 0 h 228600"/>
              <a:gd name="T6" fmla="*/ 188376 w 304800"/>
              <a:gd name="T7" fmla="*/ 87317 h 228600"/>
              <a:gd name="T8" fmla="*/ 304799 w 304800"/>
              <a:gd name="T9" fmla="*/ 87317 h 228600"/>
              <a:gd name="T10" fmla="*/ 210610 w 304800"/>
              <a:gd name="T11" fmla="*/ 141281 h 228600"/>
              <a:gd name="T12" fmla="*/ 246588 w 304800"/>
              <a:gd name="T13" fmla="*/ 228599 h 228600"/>
              <a:gd name="T14" fmla="*/ 152400 w 304800"/>
              <a:gd name="T15" fmla="*/ 174633 h 228600"/>
              <a:gd name="T16" fmla="*/ 58211 w 304800"/>
              <a:gd name="T17" fmla="*/ 228599 h 228600"/>
              <a:gd name="T18" fmla="*/ 94189 w 304800"/>
              <a:gd name="T19" fmla="*/ 141281 h 228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04800"/>
              <a:gd name="T31" fmla="*/ 0 h 228600"/>
              <a:gd name="T32" fmla="*/ 304800 w 304800"/>
              <a:gd name="T33" fmla="*/ 228600 h 228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04800" h="228600">
                <a:moveTo>
                  <a:pt x="0" y="87317"/>
                </a:moveTo>
                <a:lnTo>
                  <a:pt x="116423" y="87317"/>
                </a:lnTo>
                <a:lnTo>
                  <a:pt x="152400" y="0"/>
                </a:lnTo>
                <a:lnTo>
                  <a:pt x="188376" y="87317"/>
                </a:lnTo>
                <a:lnTo>
                  <a:pt x="304799" y="87317"/>
                </a:lnTo>
                <a:lnTo>
                  <a:pt x="210610" y="141281"/>
                </a:lnTo>
                <a:lnTo>
                  <a:pt x="246588" y="228599"/>
                </a:lnTo>
                <a:lnTo>
                  <a:pt x="152400" y="174633"/>
                </a:lnTo>
                <a:lnTo>
                  <a:pt x="58211" y="228599"/>
                </a:lnTo>
                <a:lnTo>
                  <a:pt x="94189" y="141281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12" name="Group 136"/>
          <p:cNvGrpSpPr>
            <a:grpSpLocks/>
          </p:cNvGrpSpPr>
          <p:nvPr/>
        </p:nvGrpSpPr>
        <p:grpSpPr bwMode="auto">
          <a:xfrm>
            <a:off x="1219200" y="4365625"/>
            <a:ext cx="990600" cy="1025525"/>
            <a:chOff x="768" y="2390"/>
            <a:chExt cx="624" cy="646"/>
          </a:xfrm>
        </p:grpSpPr>
        <p:sp>
          <p:nvSpPr>
            <p:cNvPr id="20505" name="AutoShape 118"/>
            <p:cNvSpPr>
              <a:spLocks noChangeArrowheads="1"/>
            </p:cNvSpPr>
            <p:nvPr/>
          </p:nvSpPr>
          <p:spPr bwMode="auto">
            <a:xfrm>
              <a:off x="1056" y="2832"/>
              <a:ext cx="192" cy="144"/>
            </a:xfrm>
            <a:custGeom>
              <a:avLst/>
              <a:gdLst>
                <a:gd name="T0" fmla="*/ 0 w 192"/>
                <a:gd name="T1" fmla="*/ 55 h 144"/>
                <a:gd name="T2" fmla="*/ 73 w 192"/>
                <a:gd name="T3" fmla="*/ 55 h 144"/>
                <a:gd name="T4" fmla="*/ 96 w 192"/>
                <a:gd name="T5" fmla="*/ 0 h 144"/>
                <a:gd name="T6" fmla="*/ 118 w 192"/>
                <a:gd name="T7" fmla="*/ 55 h 144"/>
                <a:gd name="T8" fmla="*/ 191 w 192"/>
                <a:gd name="T9" fmla="*/ 55 h 144"/>
                <a:gd name="T10" fmla="*/ 132 w 192"/>
                <a:gd name="T11" fmla="*/ 88 h 144"/>
                <a:gd name="T12" fmla="*/ 155 w 192"/>
                <a:gd name="T13" fmla="*/ 143 h 144"/>
                <a:gd name="T14" fmla="*/ 96 w 192"/>
                <a:gd name="T15" fmla="*/ 110 h 144"/>
                <a:gd name="T16" fmla="*/ 36 w 192"/>
                <a:gd name="T17" fmla="*/ 143 h 144"/>
                <a:gd name="T18" fmla="*/ 59 w 192"/>
                <a:gd name="T19" fmla="*/ 88 h 1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2"/>
                <a:gd name="T31" fmla="*/ 0 h 144"/>
                <a:gd name="T32" fmla="*/ 192 w 192"/>
                <a:gd name="T33" fmla="*/ 144 h 1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2" h="144">
                  <a:moveTo>
                    <a:pt x="0" y="55"/>
                  </a:moveTo>
                  <a:lnTo>
                    <a:pt x="73" y="55"/>
                  </a:lnTo>
                  <a:lnTo>
                    <a:pt x="96" y="0"/>
                  </a:lnTo>
                  <a:lnTo>
                    <a:pt x="118" y="55"/>
                  </a:lnTo>
                  <a:lnTo>
                    <a:pt x="191" y="55"/>
                  </a:lnTo>
                  <a:lnTo>
                    <a:pt x="132" y="88"/>
                  </a:lnTo>
                  <a:lnTo>
                    <a:pt x="155" y="143"/>
                  </a:lnTo>
                  <a:lnTo>
                    <a:pt x="96" y="110"/>
                  </a:lnTo>
                  <a:lnTo>
                    <a:pt x="36" y="143"/>
                  </a:lnTo>
                  <a:lnTo>
                    <a:pt x="59" y="88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06" name="Text Box 120"/>
            <p:cNvSpPr txBox="1">
              <a:spLocks noChangeArrowheads="1"/>
            </p:cNvSpPr>
            <p:nvPr/>
          </p:nvSpPr>
          <p:spPr bwMode="auto">
            <a:xfrm>
              <a:off x="768" y="2390"/>
              <a:ext cx="624" cy="64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摸出的的一定是</a:t>
              </a:r>
            </a:p>
          </p:txBody>
        </p:sp>
      </p:grpSp>
      <p:grpSp>
        <p:nvGrpSpPr>
          <p:cNvPr id="13" name="Group 137"/>
          <p:cNvGrpSpPr>
            <a:grpSpLocks/>
          </p:cNvGrpSpPr>
          <p:nvPr/>
        </p:nvGrpSpPr>
        <p:grpSpPr bwMode="auto">
          <a:xfrm>
            <a:off x="2971800" y="4365625"/>
            <a:ext cx="990600" cy="1025525"/>
            <a:chOff x="1872" y="2352"/>
            <a:chExt cx="624" cy="646"/>
          </a:xfrm>
        </p:grpSpPr>
        <p:sp>
          <p:nvSpPr>
            <p:cNvPr id="20503" name="Oval 108"/>
            <p:cNvSpPr>
              <a:spLocks noChangeArrowheads="1"/>
            </p:cNvSpPr>
            <p:nvPr/>
          </p:nvSpPr>
          <p:spPr bwMode="auto">
            <a:xfrm>
              <a:off x="2160" y="2784"/>
              <a:ext cx="144" cy="14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2000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0504" name="Text Box 132"/>
            <p:cNvSpPr txBox="1">
              <a:spLocks noChangeArrowheads="1"/>
            </p:cNvSpPr>
            <p:nvPr/>
          </p:nvSpPr>
          <p:spPr bwMode="auto">
            <a:xfrm>
              <a:off x="1872" y="2352"/>
              <a:ext cx="624" cy="646"/>
            </a:xfrm>
            <a:prstGeom prst="rect">
              <a:avLst/>
            </a:prstGeom>
            <a:noFill/>
            <a:ln w="19050">
              <a:solidFill>
                <a:srgbClr val="0033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>
                  <a:solidFill>
                    <a:srgbClr val="0000FF"/>
                  </a:solidFill>
                  <a:latin typeface="华文新魏" pitchFamily="2" charset="-122"/>
                  <a:ea typeface="华文新魏" pitchFamily="2" charset="-122"/>
                </a:rPr>
                <a:t>摸出的的一定是</a:t>
              </a:r>
            </a:p>
          </p:txBody>
        </p:sp>
      </p:grpSp>
      <p:sp>
        <p:nvSpPr>
          <p:cNvPr id="47159" name="Text Box 133"/>
          <p:cNvSpPr txBox="1">
            <a:spLocks noChangeArrowheads="1"/>
          </p:cNvSpPr>
          <p:nvPr/>
        </p:nvSpPr>
        <p:spPr bwMode="auto">
          <a:xfrm>
            <a:off x="4716463" y="4365625"/>
            <a:ext cx="990600" cy="1025525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摸出的的可能是</a:t>
            </a:r>
          </a:p>
        </p:txBody>
      </p:sp>
      <p:sp>
        <p:nvSpPr>
          <p:cNvPr id="47160" name="Text Box 134"/>
          <p:cNvSpPr txBox="1">
            <a:spLocks noChangeArrowheads="1"/>
          </p:cNvSpPr>
          <p:nvPr/>
        </p:nvSpPr>
        <p:spPr bwMode="auto">
          <a:xfrm>
            <a:off x="6588125" y="4365625"/>
            <a:ext cx="990600" cy="1025525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摸出的的不可能是</a:t>
            </a: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V="1">
            <a:off x="1676400" y="3157538"/>
            <a:ext cx="16764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oval" w="med" len="med"/>
            <a:tailEnd type="oval" w="med" len="med"/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 flipV="1">
            <a:off x="3505200" y="3157538"/>
            <a:ext cx="16764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oval" w="med" len="med"/>
            <a:tailEnd type="oval" w="med" len="med"/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 flipV="1">
            <a:off x="5257800" y="3157538"/>
            <a:ext cx="1676400" cy="1066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oval" w="med" len="med"/>
            <a:tailEnd type="oval" w="med" len="med"/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1676400" y="3233738"/>
            <a:ext cx="3581400" cy="990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oval" w="med" len="med"/>
            <a:tailEnd type="oval" w="med" len="med"/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505200" y="3157538"/>
            <a:ext cx="3581400" cy="11430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oval" w="med" len="med"/>
            <a:tailEnd type="oval" w="med" len="med"/>
          </a:ln>
          <a:effectLst>
            <a:outerShdw dist="45791" dir="2021404" algn="ctr" rotWithShape="0">
              <a:srgbClr val="9999FF"/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47167" name="Rectangle 5"/>
          <p:cNvSpPr>
            <a:spLocks noChangeArrowheads="1"/>
          </p:cNvSpPr>
          <p:nvPr/>
        </p:nvSpPr>
        <p:spPr bwMode="auto">
          <a:xfrm>
            <a:off x="2843213" y="895350"/>
            <a:ext cx="1657350" cy="544513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我会连。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14" name="Group 69"/>
          <p:cNvGrpSpPr>
            <a:grpSpLocks/>
          </p:cNvGrpSpPr>
          <p:nvPr/>
        </p:nvGrpSpPr>
        <p:grpSpPr bwMode="auto">
          <a:xfrm>
            <a:off x="2051050" y="5589588"/>
            <a:ext cx="3600450" cy="719137"/>
            <a:chOff x="1292" y="3521"/>
            <a:chExt cx="2268" cy="453"/>
          </a:xfrm>
        </p:grpSpPr>
        <p:sp>
          <p:nvSpPr>
            <p:cNvPr id="20501" name="AutoShape 65"/>
            <p:cNvSpPr>
              <a:spLocks noChangeArrowheads="1"/>
            </p:cNvSpPr>
            <p:nvPr/>
          </p:nvSpPr>
          <p:spPr bwMode="auto">
            <a:xfrm>
              <a:off x="1338" y="3521"/>
              <a:ext cx="2222" cy="453"/>
            </a:xfrm>
            <a:prstGeom prst="wedgeRoundRectCallout">
              <a:avLst>
                <a:gd name="adj1" fmla="val 43384"/>
                <a:gd name="adj2" fmla="val -79801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20502" name="Text Box 66"/>
            <p:cNvSpPr txBox="1">
              <a:spLocks noChangeArrowheads="1"/>
            </p:cNvSpPr>
            <p:nvPr/>
          </p:nvSpPr>
          <p:spPr bwMode="auto">
            <a:xfrm>
              <a:off x="1292" y="3612"/>
              <a:ext cx="2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    提示：不止</a:t>
              </a:r>
              <a:r>
                <a:rPr lang="en-US" altLang="zh-CN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1</a:t>
              </a: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幅图。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7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51" grpId="0" animBg="1"/>
      <p:bldP spid="10357" grpId="0" animBg="1"/>
      <p:bldP spid="47159" grpId="0" animBg="1"/>
      <p:bldP spid="47160" grpId="0" animBg="1"/>
      <p:bldP spid="4716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835025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noProof="1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2" charset="-122"/>
                </a:rPr>
                <a:t>学习目标</a:t>
              </a:r>
            </a:p>
          </p:txBody>
        </p:sp>
      </p:grpSp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395288" y="1773238"/>
            <a:ext cx="83534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36000" rIns="36000" bIns="36000"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、学生通过实际操作和思考，初步体会有些事情的发生是确定的，有些则是不确定的，初步会用“一定”“可能”“不可能”等词语描述生活中的一些事件的发生的可能性，感受可能性的大小。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360363" y="3711575"/>
            <a:ext cx="845978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、学生经历活动过程，初步感受简单随机现象在日常生活中的应用，形成初步的随机意识，培养初步的判断和推理能力。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395288" y="5287963"/>
            <a:ext cx="84978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、培养学生学习数学的兴趣，形成良好的合作学习兴趣。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7" grpId="0"/>
      <p:bldP spid="174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158" name="Rectangle 5"/>
          <p:cNvSpPr>
            <a:spLocks noChangeArrowheads="1"/>
          </p:cNvSpPr>
          <p:nvPr/>
        </p:nvSpPr>
        <p:spPr bwMode="auto">
          <a:xfrm>
            <a:off x="2843213" y="895350"/>
            <a:ext cx="1657350" cy="544513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华文新魏" pitchFamily="2" charset="-122"/>
                <a:ea typeface="华文新魏" pitchFamily="2" charset="-122"/>
              </a:rPr>
              <a:t>我会涂。</a:t>
            </a: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971550" y="2708275"/>
            <a:ext cx="3744913" cy="2016125"/>
            <a:chOff x="1536" y="768"/>
            <a:chExt cx="2688" cy="1440"/>
          </a:xfrm>
        </p:grpSpPr>
        <p:pic>
          <p:nvPicPr>
            <p:cNvPr id="21534" name="Picture 45" descr="篮子图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CFD"/>
                </a:clrFrom>
                <a:clrTo>
                  <a:srgbClr val="FFFCFD">
                    <a:alpha val="0"/>
                  </a:srgbClr>
                </a:clrTo>
              </a:clrChange>
              <a:lum bright="-4000"/>
            </a:blip>
            <a:srcRect/>
            <a:stretch>
              <a:fillRect/>
            </a:stretch>
          </p:blipFill>
          <p:spPr bwMode="auto">
            <a:xfrm>
              <a:off x="1536" y="768"/>
              <a:ext cx="2688" cy="1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5" name="Picture 47" descr="苹果图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5" r="23076" b="30769"/>
            <a:stretch>
              <a:fillRect/>
            </a:stretch>
          </p:blipFill>
          <p:spPr bwMode="auto">
            <a:xfrm>
              <a:off x="3264" y="1296"/>
              <a:ext cx="42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6" name="Picture 53" descr="苹果图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5" r="23076" b="30769"/>
            <a:stretch>
              <a:fillRect/>
            </a:stretch>
          </p:blipFill>
          <p:spPr bwMode="auto">
            <a:xfrm>
              <a:off x="2741" y="1008"/>
              <a:ext cx="42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7" name="Picture 54" descr="苹果图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5" r="23076" b="30769"/>
            <a:stretch>
              <a:fillRect/>
            </a:stretch>
          </p:blipFill>
          <p:spPr bwMode="auto">
            <a:xfrm>
              <a:off x="2352" y="1008"/>
              <a:ext cx="42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8" name="Picture 55" descr="苹果图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5" r="23076" b="30769"/>
            <a:stretch>
              <a:fillRect/>
            </a:stretch>
          </p:blipFill>
          <p:spPr bwMode="auto">
            <a:xfrm>
              <a:off x="2880" y="1344"/>
              <a:ext cx="42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9" name="Picture 56" descr="苹果图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5" r="23076" b="30769"/>
            <a:stretch>
              <a:fillRect/>
            </a:stretch>
          </p:blipFill>
          <p:spPr bwMode="auto">
            <a:xfrm>
              <a:off x="2496" y="1344"/>
              <a:ext cx="42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0" name="Picture 57" descr="苹果图3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5" r="23076" b="30769"/>
            <a:stretch>
              <a:fillRect/>
            </a:stretch>
          </p:blipFill>
          <p:spPr bwMode="auto">
            <a:xfrm>
              <a:off x="2165" y="1344"/>
              <a:ext cx="42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219700" y="1412875"/>
            <a:ext cx="3370263" cy="685800"/>
            <a:chOff x="3288" y="1207"/>
            <a:chExt cx="2123" cy="432"/>
          </a:xfrm>
        </p:grpSpPr>
        <p:pic>
          <p:nvPicPr>
            <p:cNvPr id="21532" name="Picture 69" descr="苹果图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 l="21429" r="21428" b="33333"/>
            <a:stretch>
              <a:fillRect/>
            </a:stretch>
          </p:blipFill>
          <p:spPr bwMode="auto">
            <a:xfrm>
              <a:off x="4967" y="1207"/>
              <a:ext cx="44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33" name="Rectangle 19"/>
            <p:cNvSpPr>
              <a:spLocks noChangeArrowheads="1"/>
            </p:cNvSpPr>
            <p:nvPr/>
          </p:nvSpPr>
          <p:spPr bwMode="auto">
            <a:xfrm>
              <a:off x="3288" y="1253"/>
              <a:ext cx="168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0000FF"/>
                  </a:solidFill>
                  <a:ea typeface="华文新魏" pitchFamily="2" charset="-122"/>
                </a:rPr>
                <a:t>摸到的</a:t>
              </a:r>
              <a:r>
                <a:rPr lang="zh-CN" altLang="en-US" sz="2800" b="1">
                  <a:ea typeface="华文新魏" pitchFamily="2" charset="-122"/>
                </a:rPr>
                <a:t>不可能</a:t>
              </a:r>
              <a:r>
                <a:rPr lang="zh-CN" altLang="en-US" sz="2800" b="1">
                  <a:solidFill>
                    <a:srgbClr val="0000FF"/>
                  </a:solidFill>
                  <a:ea typeface="华文新魏" pitchFamily="2" charset="-122"/>
                </a:rPr>
                <a:t>是</a:t>
              </a:r>
            </a:p>
          </p:txBody>
        </p:sp>
      </p:grp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1979613" y="1628775"/>
            <a:ext cx="1296987" cy="971550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任意摸出一个</a:t>
            </a:r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5219700" y="2565400"/>
            <a:ext cx="3370263" cy="685800"/>
            <a:chOff x="3288" y="1207"/>
            <a:chExt cx="2123" cy="432"/>
          </a:xfrm>
        </p:grpSpPr>
        <p:pic>
          <p:nvPicPr>
            <p:cNvPr id="21530" name="Picture 69" descr="苹果图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 l="21429" r="21428" b="33333"/>
            <a:stretch>
              <a:fillRect/>
            </a:stretch>
          </p:blipFill>
          <p:spPr bwMode="auto">
            <a:xfrm>
              <a:off x="4967" y="1207"/>
              <a:ext cx="44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31" name="Rectangle 24"/>
            <p:cNvSpPr>
              <a:spLocks noChangeArrowheads="1"/>
            </p:cNvSpPr>
            <p:nvPr/>
          </p:nvSpPr>
          <p:spPr bwMode="auto">
            <a:xfrm>
              <a:off x="3288" y="1253"/>
              <a:ext cx="146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0000FF"/>
                  </a:solidFill>
                  <a:ea typeface="华文新魏" pitchFamily="2" charset="-122"/>
                </a:rPr>
                <a:t>摸到的</a:t>
              </a:r>
              <a:r>
                <a:rPr lang="zh-CN" altLang="en-US" sz="2800" b="1">
                  <a:ea typeface="华文新魏" pitchFamily="2" charset="-122"/>
                </a:rPr>
                <a:t>一定</a:t>
              </a:r>
              <a:r>
                <a:rPr lang="zh-CN" altLang="en-US" sz="2800" b="1">
                  <a:solidFill>
                    <a:srgbClr val="0000FF"/>
                  </a:solidFill>
                  <a:ea typeface="华文新魏" pitchFamily="2" charset="-122"/>
                </a:rPr>
                <a:t>是</a:t>
              </a:r>
            </a:p>
          </p:txBody>
        </p:sp>
      </p:grpSp>
      <p:pic>
        <p:nvPicPr>
          <p:cNvPr id="49180" name="Picture 61" descr="苹果图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21429" r="21428" b="33333"/>
          <a:stretch>
            <a:fillRect/>
          </a:stretch>
        </p:blipFill>
        <p:spPr bwMode="auto">
          <a:xfrm>
            <a:off x="442913" y="2924175"/>
            <a:ext cx="6794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2" name="Picture 66" descr="苹果图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24001" t="3999" r="28000" b="39999"/>
          <a:stretch>
            <a:fillRect/>
          </a:stretch>
        </p:blipFill>
        <p:spPr bwMode="auto">
          <a:xfrm>
            <a:off x="468313" y="3860800"/>
            <a:ext cx="5762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3940175" y="3500438"/>
            <a:ext cx="5203825" cy="1260475"/>
            <a:chOff x="2562" y="2614"/>
            <a:chExt cx="3278" cy="794"/>
          </a:xfrm>
        </p:grpSpPr>
        <p:pic>
          <p:nvPicPr>
            <p:cNvPr id="21525" name="Picture 69" descr="苹果图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</a:blip>
            <a:srcRect l="21429" r="21428" b="33333"/>
            <a:stretch>
              <a:fillRect/>
            </a:stretch>
          </p:blipFill>
          <p:spPr bwMode="auto">
            <a:xfrm>
              <a:off x="3560" y="2976"/>
              <a:ext cx="44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3288" y="2614"/>
              <a:ext cx="2552" cy="432"/>
              <a:chOff x="3288" y="1207"/>
              <a:chExt cx="2552" cy="432"/>
            </a:xfrm>
          </p:grpSpPr>
          <p:pic>
            <p:nvPicPr>
              <p:cNvPr id="21528" name="Picture 69" descr="苹果图2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AFAFA"/>
                  </a:clrFrom>
                  <a:clrTo>
                    <a:srgbClr val="FAFAFA">
                      <a:alpha val="0"/>
                    </a:srgbClr>
                  </a:clrTo>
                </a:clrChange>
              </a:blip>
              <a:srcRect l="21429" r="21428" b="33333"/>
              <a:stretch>
                <a:fillRect/>
              </a:stretch>
            </p:blipFill>
            <p:spPr bwMode="auto">
              <a:xfrm>
                <a:off x="4967" y="1207"/>
                <a:ext cx="444" cy="4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29" name="Rectangle 27"/>
              <p:cNvSpPr>
                <a:spLocks noChangeArrowheads="1"/>
              </p:cNvSpPr>
              <p:nvPr/>
            </p:nvSpPr>
            <p:spPr bwMode="auto">
              <a:xfrm>
                <a:off x="3288" y="1246"/>
                <a:ext cx="255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2800" b="1">
                    <a:solidFill>
                      <a:srgbClr val="0000FF"/>
                    </a:solidFill>
                    <a:ea typeface="华文新魏" pitchFamily="2" charset="-122"/>
                  </a:rPr>
                  <a:t>摸到的</a:t>
                </a:r>
                <a:r>
                  <a:rPr lang="zh-CN" altLang="en-US" sz="2800" b="1">
                    <a:ea typeface="华文新魏" pitchFamily="2" charset="-122"/>
                  </a:rPr>
                  <a:t>可能</a:t>
                </a:r>
                <a:r>
                  <a:rPr lang="zh-CN" altLang="en-US" sz="2800" b="1">
                    <a:solidFill>
                      <a:srgbClr val="0000FF"/>
                    </a:solidFill>
                    <a:ea typeface="华文新魏" pitchFamily="2" charset="-122"/>
                  </a:rPr>
                  <a:t>是              ，</a:t>
                </a:r>
              </a:p>
            </p:txBody>
          </p:sp>
        </p:grpSp>
        <p:sp>
          <p:nvSpPr>
            <p:cNvPr id="21527" name="Rectangle 33"/>
            <p:cNvSpPr>
              <a:spLocks noChangeArrowheads="1"/>
            </p:cNvSpPr>
            <p:nvPr/>
          </p:nvSpPr>
          <p:spPr bwMode="auto">
            <a:xfrm>
              <a:off x="2562" y="3012"/>
              <a:ext cx="31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0000FF"/>
                  </a:solidFill>
                  <a:ea typeface="华文新魏" pitchFamily="2" charset="-122"/>
                </a:rPr>
                <a:t>并且摸到        的</a:t>
              </a:r>
              <a:r>
                <a:rPr lang="zh-CN" altLang="en-US" sz="2800" b="1">
                  <a:ea typeface="华文新魏" pitchFamily="2" charset="-122"/>
                </a:rPr>
                <a:t>可能大一些。</a:t>
              </a:r>
              <a:endParaRPr lang="zh-CN" altLang="en-US" sz="2800" b="1">
                <a:solidFill>
                  <a:srgbClr val="0000FF"/>
                </a:solidFill>
                <a:ea typeface="华文新魏" pitchFamily="2" charset="-122"/>
              </a:endParaRPr>
            </a:p>
          </p:txBody>
        </p:sp>
      </p:grpSp>
      <p:grpSp>
        <p:nvGrpSpPr>
          <p:cNvPr id="9" name="Group 52"/>
          <p:cNvGrpSpPr>
            <a:grpSpLocks/>
          </p:cNvGrpSpPr>
          <p:nvPr/>
        </p:nvGrpSpPr>
        <p:grpSpPr bwMode="auto">
          <a:xfrm>
            <a:off x="4284663" y="1268413"/>
            <a:ext cx="4032250" cy="720725"/>
            <a:chOff x="2154" y="300"/>
            <a:chExt cx="2540" cy="454"/>
          </a:xfrm>
        </p:grpSpPr>
        <p:sp>
          <p:nvSpPr>
            <p:cNvPr id="21523" name="AutoShape 50"/>
            <p:cNvSpPr>
              <a:spLocks noChangeArrowheads="1"/>
            </p:cNvSpPr>
            <p:nvPr/>
          </p:nvSpPr>
          <p:spPr bwMode="auto">
            <a:xfrm>
              <a:off x="2154" y="300"/>
              <a:ext cx="2540" cy="454"/>
            </a:xfrm>
            <a:prstGeom prst="wedgeRoundRectCallout">
              <a:avLst>
                <a:gd name="adj1" fmla="val 22204"/>
                <a:gd name="adj2" fmla="val 94935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21524" name="Rectangle 51"/>
            <p:cNvSpPr>
              <a:spLocks noChangeArrowheads="1"/>
            </p:cNvSpPr>
            <p:nvPr/>
          </p:nvSpPr>
          <p:spPr bwMode="auto">
            <a:xfrm>
              <a:off x="2426" y="391"/>
              <a:ext cx="21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提示：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个全部涂红色。</a:t>
              </a:r>
            </a:p>
          </p:txBody>
        </p:sp>
      </p:grpSp>
      <p:grpSp>
        <p:nvGrpSpPr>
          <p:cNvPr id="10" name="Group 55"/>
          <p:cNvGrpSpPr>
            <a:grpSpLocks/>
          </p:cNvGrpSpPr>
          <p:nvPr/>
        </p:nvGrpSpPr>
        <p:grpSpPr bwMode="auto">
          <a:xfrm>
            <a:off x="3059113" y="4941888"/>
            <a:ext cx="5688012" cy="1152525"/>
            <a:chOff x="1429" y="3067"/>
            <a:chExt cx="3583" cy="726"/>
          </a:xfrm>
        </p:grpSpPr>
        <p:sp>
          <p:nvSpPr>
            <p:cNvPr id="21521" name="AutoShape 53"/>
            <p:cNvSpPr>
              <a:spLocks noChangeArrowheads="1"/>
            </p:cNvSpPr>
            <p:nvPr/>
          </p:nvSpPr>
          <p:spPr bwMode="auto">
            <a:xfrm>
              <a:off x="1429" y="3067"/>
              <a:ext cx="3583" cy="726"/>
            </a:xfrm>
            <a:prstGeom prst="wedgeRoundRectCallout">
              <a:avLst>
                <a:gd name="adj1" fmla="val 4088"/>
                <a:gd name="adj2" fmla="val -60880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21522" name="Rectangle 54"/>
            <p:cNvSpPr>
              <a:spLocks noChangeArrowheads="1"/>
            </p:cNvSpPr>
            <p:nvPr/>
          </p:nvSpPr>
          <p:spPr bwMode="auto">
            <a:xfrm>
              <a:off x="1837" y="3203"/>
              <a:ext cx="299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chemeClr val="hlink"/>
                  </a:solidFill>
                </a:rPr>
                <a:t>提示：</a:t>
              </a:r>
              <a:r>
                <a:rPr lang="en-US" altLang="zh-CN" sz="2400"/>
                <a:t>1</a:t>
              </a:r>
              <a:r>
                <a:rPr lang="zh-CN" altLang="en-US" sz="2400"/>
                <a:t>、可以涂</a:t>
              </a:r>
              <a:r>
                <a:rPr lang="en-US" altLang="zh-CN" sz="2400"/>
                <a:t>5</a:t>
              </a:r>
              <a:r>
                <a:rPr lang="zh-CN" altLang="en-US" sz="2400"/>
                <a:t>个红色</a:t>
              </a:r>
              <a:r>
                <a:rPr lang="en-US" altLang="zh-CN" sz="2400"/>
                <a:t>1</a:t>
              </a:r>
              <a:r>
                <a:rPr lang="zh-CN" altLang="en-US" sz="2400"/>
                <a:t>个绿色。</a:t>
              </a:r>
              <a:r>
                <a:rPr lang="en-US" altLang="zh-CN" sz="2400"/>
                <a:t>2</a:t>
              </a:r>
              <a:r>
                <a:rPr lang="zh-CN" altLang="en-US" sz="2400"/>
                <a:t>、可以涂</a:t>
              </a:r>
              <a:r>
                <a:rPr lang="en-US" altLang="zh-CN" sz="2400"/>
                <a:t>4</a:t>
              </a:r>
              <a:r>
                <a:rPr lang="zh-CN" altLang="en-US" sz="2400"/>
                <a:t>个红色</a:t>
              </a:r>
              <a:r>
                <a:rPr lang="en-US" altLang="zh-CN" sz="2400"/>
                <a:t>2</a:t>
              </a:r>
              <a:r>
                <a:rPr lang="zh-CN" altLang="en-US" sz="2400"/>
                <a:t>个绿色。</a:t>
              </a:r>
            </a:p>
          </p:txBody>
        </p:sp>
      </p:grpSp>
      <p:grpSp>
        <p:nvGrpSpPr>
          <p:cNvPr id="11" name="Group 58"/>
          <p:cNvGrpSpPr>
            <a:grpSpLocks/>
          </p:cNvGrpSpPr>
          <p:nvPr/>
        </p:nvGrpSpPr>
        <p:grpSpPr bwMode="auto">
          <a:xfrm>
            <a:off x="4643438" y="2276475"/>
            <a:ext cx="4032250" cy="720725"/>
            <a:chOff x="2154" y="300"/>
            <a:chExt cx="2540" cy="454"/>
          </a:xfrm>
        </p:grpSpPr>
        <p:sp>
          <p:nvSpPr>
            <p:cNvPr id="21519" name="AutoShape 56"/>
            <p:cNvSpPr>
              <a:spLocks noChangeArrowheads="1"/>
            </p:cNvSpPr>
            <p:nvPr/>
          </p:nvSpPr>
          <p:spPr bwMode="auto">
            <a:xfrm>
              <a:off x="2154" y="300"/>
              <a:ext cx="2540" cy="454"/>
            </a:xfrm>
            <a:prstGeom prst="wedgeRoundRectCallout">
              <a:avLst>
                <a:gd name="adj1" fmla="val -29449"/>
                <a:gd name="adj2" fmla="val -98898"/>
                <a:gd name="adj3" fmla="val 16667"/>
              </a:avLst>
            </a:prstGeom>
            <a:solidFill>
              <a:srgbClr val="FFFF99"/>
            </a:solidFill>
            <a:ln w="25400">
              <a:solidFill>
                <a:srgbClr val="FF66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21520" name="Rectangle 57"/>
            <p:cNvSpPr>
              <a:spLocks noChangeArrowheads="1"/>
            </p:cNvSpPr>
            <p:nvPr/>
          </p:nvSpPr>
          <p:spPr bwMode="auto">
            <a:xfrm>
              <a:off x="2426" y="391"/>
              <a:ext cx="21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提示：</a:t>
              </a: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6</a:t>
              </a:r>
              <a:r>
                <a:rPr lang="zh-CN" altLang="en-US" sz="2400">
                  <a:latin typeface="华文新魏" pitchFamily="2" charset="-122"/>
                  <a:ea typeface="华文新魏" pitchFamily="2" charset="-122"/>
                </a:rPr>
                <a:t>个全部涂绿色。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 animBg="1"/>
      <p:bldP spid="4917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532" name="Picture 2" descr="F:\七彩课堂插图板式封面\排版用图标、页眉页脚\标题图（终-排版用）共29个\概括主题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868863"/>
            <a:ext cx="2030412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内容占位符 2"/>
          <p:cNvSpPr>
            <a:spLocks noChangeArrowheads="1"/>
          </p:cNvSpPr>
          <p:nvPr/>
        </p:nvSpPr>
        <p:spPr bwMode="auto">
          <a:xfrm>
            <a:off x="1042988" y="2420938"/>
            <a:ext cx="691356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endParaRPr lang="zh-CN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827088" y="2349500"/>
            <a:ext cx="79216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>
                <a:ea typeface="华文新魏" pitchFamily="2" charset="-122"/>
              </a:rPr>
              <a:t>       生活中很多事件的发生不是</a:t>
            </a:r>
            <a:r>
              <a:rPr lang="zh-CN" altLang="en-US" sz="3200">
                <a:solidFill>
                  <a:srgbClr val="FF0000"/>
                </a:solidFill>
                <a:ea typeface="华文新魏" pitchFamily="2" charset="-122"/>
              </a:rPr>
              <a:t>确定</a:t>
            </a:r>
            <a:r>
              <a:rPr lang="zh-CN" altLang="en-US" sz="3200">
                <a:ea typeface="华文新魏" pitchFamily="2" charset="-122"/>
              </a:rPr>
              <a:t>的。有时</a:t>
            </a:r>
            <a:r>
              <a:rPr lang="zh-CN" altLang="en-US" sz="3200">
                <a:solidFill>
                  <a:srgbClr val="FF0000"/>
                </a:solidFill>
                <a:ea typeface="华文新魏" pitchFamily="2" charset="-122"/>
              </a:rPr>
              <a:t>一定</a:t>
            </a:r>
            <a:r>
              <a:rPr lang="zh-CN" altLang="en-US" sz="3200">
                <a:ea typeface="华文新魏" pitchFamily="2" charset="-122"/>
              </a:rPr>
              <a:t>发生，有时</a:t>
            </a:r>
            <a:r>
              <a:rPr lang="zh-CN" altLang="en-US" sz="3200">
                <a:solidFill>
                  <a:srgbClr val="FF0000"/>
                </a:solidFill>
                <a:ea typeface="华文新魏" pitchFamily="2" charset="-122"/>
              </a:rPr>
              <a:t>可能</a:t>
            </a:r>
            <a:r>
              <a:rPr lang="zh-CN" altLang="en-US" sz="3200">
                <a:ea typeface="华文新魏" pitchFamily="2" charset="-122"/>
              </a:rPr>
              <a:t>发生，有时</a:t>
            </a:r>
            <a:r>
              <a:rPr lang="zh-CN" altLang="en-US" sz="3200">
                <a:solidFill>
                  <a:srgbClr val="FF0000"/>
                </a:solidFill>
                <a:ea typeface="华文新魏" pitchFamily="2" charset="-122"/>
              </a:rPr>
              <a:t>不可能</a:t>
            </a:r>
            <a:r>
              <a:rPr lang="zh-CN" altLang="en-US" sz="3200">
                <a:ea typeface="华文新魏" pitchFamily="2" charset="-122"/>
              </a:rPr>
              <a:t>发生，在可能发生的事情中，有的可能性</a:t>
            </a:r>
            <a:r>
              <a:rPr lang="zh-CN" altLang="en-US" sz="3200">
                <a:solidFill>
                  <a:schemeClr val="hlink"/>
                </a:solidFill>
                <a:ea typeface="华文新魏" pitchFamily="2" charset="-122"/>
              </a:rPr>
              <a:t>大一些</a:t>
            </a:r>
            <a:r>
              <a:rPr lang="zh-CN" altLang="en-US" sz="3200">
                <a:ea typeface="华文新魏" pitchFamily="2" charset="-122"/>
              </a:rPr>
              <a:t>，有的可能性</a:t>
            </a:r>
            <a:r>
              <a:rPr lang="zh-CN" altLang="en-US" sz="3200">
                <a:solidFill>
                  <a:schemeClr val="hlink"/>
                </a:solidFill>
                <a:ea typeface="华文新魏" pitchFamily="2" charset="-122"/>
              </a:rPr>
              <a:t>小一些</a:t>
            </a:r>
            <a:r>
              <a:rPr lang="zh-CN" altLang="en-US" sz="3200">
                <a:ea typeface="华文新魏" pitchFamily="2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338" name="Picture 6" descr="3179704_110525240133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1341438"/>
            <a:ext cx="1800225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5508625" y="836613"/>
            <a:ext cx="3095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谁能中奖呢？</a:t>
            </a:r>
            <a:endParaRPr lang="en-US" altLang="zh-CN" sz="3600" b="1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14346" name="Picture 3" descr="u=1493988990,598128753&amp;fm=21&amp;gp=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1557338"/>
            <a:ext cx="1057275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4" descr="u=3856040552,3699325486&amp;fm=21&amp;gp=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1773238"/>
            <a:ext cx="1127125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5" descr="u=2983703168,1974762037&amp;fm=21&amp;gp=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838" y="3213100"/>
            <a:ext cx="1239837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116013" y="5229225"/>
            <a:ext cx="6696075" cy="936625"/>
            <a:chOff x="703" y="3294"/>
            <a:chExt cx="4218" cy="590"/>
          </a:xfrm>
        </p:grpSpPr>
        <p:sp>
          <p:nvSpPr>
            <p:cNvPr id="5131" name="AutoShape 10"/>
            <p:cNvSpPr>
              <a:spLocks noChangeArrowheads="1"/>
            </p:cNvSpPr>
            <p:nvPr/>
          </p:nvSpPr>
          <p:spPr bwMode="auto">
            <a:xfrm>
              <a:off x="703" y="3294"/>
              <a:ext cx="4218" cy="590"/>
            </a:xfrm>
            <a:prstGeom prst="wedgeRoundRectCallout">
              <a:avLst>
                <a:gd name="adj1" fmla="val -28213"/>
                <a:gd name="adj2" fmla="val 51019"/>
                <a:gd name="adj3" fmla="val 16667"/>
              </a:avLst>
            </a:prstGeom>
            <a:solidFill>
              <a:srgbClr val="FFFFBB"/>
            </a:solidFill>
            <a:ln w="31750">
              <a:solidFill>
                <a:srgbClr val="FF99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5132" name="Text Box 11"/>
            <p:cNvSpPr txBox="1">
              <a:spLocks noChangeArrowheads="1"/>
            </p:cNvSpPr>
            <p:nvPr/>
          </p:nvSpPr>
          <p:spPr bwMode="auto">
            <a:xfrm>
              <a:off x="1156" y="3339"/>
              <a:ext cx="357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600">
                  <a:solidFill>
                    <a:schemeClr val="hlink"/>
                  </a:solidFill>
                  <a:ea typeface="华文新魏" pitchFamily="2" charset="-122"/>
                </a:rPr>
                <a:t>三只小动物都有可能中奖。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22535" name="WordArt 4"/>
          <p:cNvSpPr>
            <a:spLocks noChangeArrowheads="1" noChangeShapeType="1" noTextEdit="1"/>
          </p:cNvSpPr>
          <p:nvPr/>
        </p:nvSpPr>
        <p:spPr bwMode="auto">
          <a:xfrm>
            <a:off x="6948488" y="836613"/>
            <a:ext cx="1728787" cy="504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摸球游戏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268538" y="2133600"/>
            <a:ext cx="1544637" cy="1944688"/>
            <a:chOff x="2426" y="436"/>
            <a:chExt cx="973" cy="1225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426" y="436"/>
              <a:ext cx="973" cy="1225"/>
              <a:chOff x="2290" y="300"/>
              <a:chExt cx="973" cy="1225"/>
            </a:xfrm>
          </p:grpSpPr>
          <p:pic>
            <p:nvPicPr>
              <p:cNvPr id="6158" name="Picture 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290" y="300"/>
                <a:ext cx="973" cy="1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59" name="Oval 10"/>
              <p:cNvSpPr>
                <a:spLocks noChangeArrowheads="1"/>
              </p:cNvSpPr>
              <p:nvPr/>
            </p:nvSpPr>
            <p:spPr bwMode="auto">
              <a:xfrm>
                <a:off x="2517" y="1026"/>
                <a:ext cx="226" cy="226"/>
              </a:xfrm>
              <a:prstGeom prst="ellipse">
                <a:avLst/>
              </a:prstGeom>
              <a:solidFill>
                <a:srgbClr val="FF0000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60" name="Oval 11"/>
              <p:cNvSpPr>
                <a:spLocks noChangeArrowheads="1"/>
              </p:cNvSpPr>
              <p:nvPr/>
            </p:nvSpPr>
            <p:spPr bwMode="auto">
              <a:xfrm>
                <a:off x="2789" y="1026"/>
                <a:ext cx="226" cy="226"/>
              </a:xfrm>
              <a:prstGeom prst="ellipse">
                <a:avLst/>
              </a:prstGeom>
              <a:solidFill>
                <a:srgbClr val="FF0000"/>
              </a:solidFill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57" name="Oval 12"/>
            <p:cNvSpPr>
              <a:spLocks noChangeArrowheads="1"/>
            </p:cNvSpPr>
            <p:nvPr/>
          </p:nvSpPr>
          <p:spPr bwMode="auto">
            <a:xfrm>
              <a:off x="2925" y="1162"/>
              <a:ext cx="226" cy="226"/>
            </a:xfrm>
            <a:prstGeom prst="ellipse">
              <a:avLst/>
            </a:prstGeom>
            <a:solidFill>
              <a:srgbClr val="33CC33"/>
            </a:solidFill>
            <a:ln w="7620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611188" y="5013325"/>
            <a:ext cx="7991475" cy="936625"/>
            <a:chOff x="340" y="3203"/>
            <a:chExt cx="5034" cy="590"/>
          </a:xfrm>
        </p:grpSpPr>
        <p:sp>
          <p:nvSpPr>
            <p:cNvPr id="6154" name="AutoShape 15"/>
            <p:cNvSpPr>
              <a:spLocks noChangeArrowheads="1"/>
            </p:cNvSpPr>
            <p:nvPr/>
          </p:nvSpPr>
          <p:spPr bwMode="auto">
            <a:xfrm>
              <a:off x="340" y="3203"/>
              <a:ext cx="5034" cy="590"/>
            </a:xfrm>
            <a:prstGeom prst="wedgeRoundRectCallout">
              <a:avLst>
                <a:gd name="adj1" fmla="val -31745"/>
                <a:gd name="adj2" fmla="val 51019"/>
                <a:gd name="adj3" fmla="val 16667"/>
              </a:avLst>
            </a:prstGeom>
            <a:solidFill>
              <a:srgbClr val="FFFFBB"/>
            </a:solidFill>
            <a:ln w="31750">
              <a:solidFill>
                <a:srgbClr val="FF99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6155" name="Text Box 16"/>
            <p:cNvSpPr txBox="1">
              <a:spLocks noChangeArrowheads="1"/>
            </p:cNvSpPr>
            <p:nvPr/>
          </p:nvSpPr>
          <p:spPr bwMode="auto">
            <a:xfrm>
              <a:off x="476" y="3298"/>
              <a:ext cx="48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36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每次任意摸出</a:t>
              </a:r>
              <a:r>
                <a:rPr lang="en-US" altLang="zh-CN" sz="36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1</a:t>
              </a:r>
              <a:r>
                <a:rPr lang="zh-CN" altLang="en-US" sz="3600">
                  <a:solidFill>
                    <a:schemeClr val="hlink"/>
                  </a:solidFill>
                  <a:latin typeface="华文新魏" pitchFamily="2" charset="-122"/>
                  <a:ea typeface="华文新魏" pitchFamily="2" charset="-122"/>
                </a:rPr>
                <a:t>个，会摸出（   ）球。</a:t>
              </a:r>
            </a:p>
          </p:txBody>
        </p:sp>
      </p:grp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5292725" y="3122613"/>
            <a:ext cx="1295400" cy="666750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chemeClr val="hlink"/>
                </a:solidFill>
                <a:ea typeface="华文新魏" pitchFamily="2" charset="-122"/>
              </a:rPr>
              <a:t>可能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6875463" y="2708275"/>
            <a:ext cx="1296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ea typeface="华文新魏" pitchFamily="2" charset="-122"/>
              </a:rPr>
              <a:t>红</a:t>
            </a:r>
            <a:r>
              <a:rPr lang="zh-CN" altLang="en-US" sz="3600">
                <a:ea typeface="华文新魏" pitchFamily="2" charset="-122"/>
              </a:rPr>
              <a:t>球</a:t>
            </a:r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6877050" y="3500438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32EA00"/>
                </a:solidFill>
                <a:ea typeface="华文新魏" pitchFamily="2" charset="-122"/>
              </a:rPr>
              <a:t>绿</a:t>
            </a:r>
            <a:r>
              <a:rPr lang="zh-CN" altLang="en-US" sz="3600">
                <a:ea typeface="华文新魏" pitchFamily="2" charset="-122"/>
              </a:rPr>
              <a:t>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22546" grpId="0" animBg="1"/>
      <p:bldP spid="22547" grpId="0"/>
      <p:bldP spid="225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6948488" y="836613"/>
            <a:ext cx="1728787" cy="504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摸球游戏</a:t>
            </a:r>
          </a:p>
        </p:txBody>
      </p:sp>
      <p:sp>
        <p:nvSpPr>
          <p:cNvPr id="39955" name="Rectangle 19"/>
          <p:cNvSpPr>
            <a:spLocks noChangeArrowheads="1"/>
          </p:cNvSpPr>
          <p:nvPr/>
        </p:nvSpPr>
        <p:spPr bwMode="auto">
          <a:xfrm>
            <a:off x="6804025" y="1412875"/>
            <a:ext cx="2038350" cy="666750"/>
          </a:xfrm>
          <a:prstGeom prst="rect">
            <a:avLst/>
          </a:prstGeom>
          <a:solidFill>
            <a:srgbClr val="FFFF99"/>
          </a:solidFill>
          <a:ln w="25400">
            <a:solidFill>
              <a:srgbClr val="FF99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男女比赛</a:t>
            </a:r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1403350" y="4292600"/>
            <a:ext cx="5473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、摸到的</a:t>
            </a:r>
            <a:r>
              <a:rPr lang="zh-CN" altLang="en-US" sz="3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红球多</a:t>
            </a:r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的获胜。</a:t>
            </a:r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1403350" y="3579813"/>
            <a:ext cx="272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、摸</a:t>
            </a:r>
            <a:r>
              <a:rPr lang="en-US" altLang="zh-CN" sz="3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10</a:t>
            </a:r>
            <a:r>
              <a:rPr lang="zh-CN" altLang="en-US" sz="3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次</a:t>
            </a:r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395288" y="1628775"/>
            <a:ext cx="247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游戏规则：</a:t>
            </a:r>
          </a:p>
        </p:txBody>
      </p:sp>
      <p:sp>
        <p:nvSpPr>
          <p:cNvPr id="15387" name="Rectangle 3"/>
          <p:cNvSpPr>
            <a:spLocks noChangeArrowheads="1"/>
          </p:cNvSpPr>
          <p:nvPr/>
        </p:nvSpPr>
        <p:spPr bwMode="auto">
          <a:xfrm>
            <a:off x="1403350" y="2420938"/>
            <a:ext cx="6767513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、每人依次从口袋中</a:t>
            </a:r>
            <a:r>
              <a:rPr lang="zh-CN" altLang="en-US" sz="36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任意</a:t>
            </a:r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摸一个球，摸后放回。</a:t>
            </a:r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2368550" y="5072063"/>
            <a:ext cx="5516563" cy="1168400"/>
            <a:chOff x="1111" y="3195"/>
            <a:chExt cx="3475" cy="736"/>
          </a:xfrm>
        </p:grpSpPr>
        <p:sp>
          <p:nvSpPr>
            <p:cNvPr id="7182" name="Line 25"/>
            <p:cNvSpPr>
              <a:spLocks noChangeShapeType="1"/>
            </p:cNvSpPr>
            <p:nvPr/>
          </p:nvSpPr>
          <p:spPr bwMode="auto">
            <a:xfrm>
              <a:off x="1111" y="3203"/>
              <a:ext cx="340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3" name="Line 26"/>
            <p:cNvSpPr>
              <a:spLocks noChangeShapeType="1"/>
            </p:cNvSpPr>
            <p:nvPr/>
          </p:nvSpPr>
          <p:spPr bwMode="auto">
            <a:xfrm>
              <a:off x="1111" y="3566"/>
              <a:ext cx="340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4" name="Line 27"/>
            <p:cNvSpPr>
              <a:spLocks noChangeShapeType="1"/>
            </p:cNvSpPr>
            <p:nvPr/>
          </p:nvSpPr>
          <p:spPr bwMode="auto">
            <a:xfrm>
              <a:off x="1111" y="3929"/>
              <a:ext cx="340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5" name="Line 28"/>
            <p:cNvSpPr>
              <a:spLocks noChangeShapeType="1"/>
            </p:cNvSpPr>
            <p:nvPr/>
          </p:nvSpPr>
          <p:spPr bwMode="auto">
            <a:xfrm>
              <a:off x="1927" y="3203"/>
              <a:ext cx="0" cy="7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6" name="Text Box 29"/>
            <p:cNvSpPr txBox="1">
              <a:spLocks noChangeArrowheads="1"/>
            </p:cNvSpPr>
            <p:nvPr/>
          </p:nvSpPr>
          <p:spPr bwMode="auto">
            <a:xfrm>
              <a:off x="1361" y="3201"/>
              <a:ext cx="3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ea typeface="华文新魏" pitchFamily="2" charset="-122"/>
                </a:rPr>
                <a:t>女</a:t>
              </a:r>
            </a:p>
          </p:txBody>
        </p:sp>
        <p:sp>
          <p:nvSpPr>
            <p:cNvPr id="7187" name="Text Box 30"/>
            <p:cNvSpPr txBox="1">
              <a:spLocks noChangeArrowheads="1"/>
            </p:cNvSpPr>
            <p:nvPr/>
          </p:nvSpPr>
          <p:spPr bwMode="auto">
            <a:xfrm>
              <a:off x="1358" y="3566"/>
              <a:ext cx="37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ea typeface="华文新魏" pitchFamily="2" charset="-122"/>
                </a:rPr>
                <a:t>男</a:t>
              </a:r>
            </a:p>
          </p:txBody>
        </p:sp>
        <p:sp>
          <p:nvSpPr>
            <p:cNvPr id="7188" name="Text Box 31"/>
            <p:cNvSpPr txBox="1">
              <a:spLocks noChangeArrowheads="1"/>
            </p:cNvSpPr>
            <p:nvPr/>
          </p:nvSpPr>
          <p:spPr bwMode="auto">
            <a:xfrm>
              <a:off x="3560" y="3195"/>
              <a:ext cx="102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ea typeface="华文新魏" pitchFamily="2" charset="-122"/>
                </a:rPr>
                <a:t>（  ）次</a:t>
              </a:r>
            </a:p>
          </p:txBody>
        </p:sp>
        <p:sp>
          <p:nvSpPr>
            <p:cNvPr id="7189" name="Text Box 32"/>
            <p:cNvSpPr txBox="1">
              <a:spLocks noChangeArrowheads="1"/>
            </p:cNvSpPr>
            <p:nvPr/>
          </p:nvSpPr>
          <p:spPr bwMode="auto">
            <a:xfrm>
              <a:off x="3558" y="3566"/>
              <a:ext cx="102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3200">
                  <a:ea typeface="华文新魏" pitchFamily="2" charset="-122"/>
                </a:rPr>
                <a:t>（  ）次</a:t>
              </a:r>
            </a:p>
          </p:txBody>
        </p:sp>
      </p:grpSp>
      <p:sp>
        <p:nvSpPr>
          <p:cNvPr id="39969" name="Rectangle 33"/>
          <p:cNvSpPr>
            <a:spLocks noChangeArrowheads="1"/>
          </p:cNvSpPr>
          <p:nvPr/>
        </p:nvSpPr>
        <p:spPr bwMode="auto">
          <a:xfrm>
            <a:off x="855663" y="5084763"/>
            <a:ext cx="1295400" cy="1212850"/>
          </a:xfrm>
          <a:prstGeom prst="rect">
            <a:avLst/>
          </a:prstGeom>
          <a:solidFill>
            <a:srgbClr val="FFFF99"/>
          </a:solidFill>
          <a:ln w="25400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记录摸到红球的次数</a:t>
            </a:r>
          </a:p>
        </p:txBody>
      </p:sp>
      <p:pic>
        <p:nvPicPr>
          <p:cNvPr id="39981" name="Picture 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927100"/>
            <a:ext cx="17287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82" name="Rectangle 46"/>
          <p:cNvSpPr>
            <a:spLocks noChangeArrowheads="1"/>
          </p:cNvSpPr>
          <p:nvPr/>
        </p:nvSpPr>
        <p:spPr bwMode="auto">
          <a:xfrm>
            <a:off x="3563938" y="1484313"/>
            <a:ext cx="1800225" cy="431800"/>
          </a:xfrm>
          <a:prstGeom prst="rect">
            <a:avLst/>
          </a:prstGeom>
          <a:solidFill>
            <a:srgbClr val="FFCC99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5" grpId="0" animBg="1"/>
      <p:bldP spid="15383" grpId="0"/>
      <p:bldP spid="15384" grpId="0"/>
      <p:bldP spid="15386" grpId="0"/>
      <p:bldP spid="15387" grpId="0"/>
      <p:bldP spid="39969" grpId="0" animBg="1"/>
      <p:bldP spid="3998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6948488" y="836613"/>
            <a:ext cx="1728787" cy="504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摸球游戏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6804025" y="1412875"/>
            <a:ext cx="2038350" cy="666750"/>
          </a:xfrm>
          <a:prstGeom prst="rect">
            <a:avLst/>
          </a:prstGeom>
          <a:solidFill>
            <a:srgbClr val="FFFF99"/>
          </a:solidFill>
          <a:ln w="25400">
            <a:solidFill>
              <a:srgbClr val="FF99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男女比赛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2987675" y="1700213"/>
            <a:ext cx="1403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200">
                <a:solidFill>
                  <a:srgbClr val="FF3399"/>
                </a:solidFill>
                <a:ea typeface="华文新魏" pitchFamily="2" charset="-122"/>
              </a:rPr>
              <a:t>女生袋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771775" y="2420938"/>
            <a:ext cx="1657350" cy="2087562"/>
            <a:chOff x="2290" y="300"/>
            <a:chExt cx="973" cy="1225"/>
          </a:xfrm>
        </p:grpSpPr>
        <p:pic>
          <p:nvPicPr>
            <p:cNvPr id="8202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90" y="300"/>
              <a:ext cx="973" cy="1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3" name="Oval 16"/>
            <p:cNvSpPr>
              <a:spLocks noChangeArrowheads="1"/>
            </p:cNvSpPr>
            <p:nvPr/>
          </p:nvSpPr>
          <p:spPr bwMode="auto">
            <a:xfrm>
              <a:off x="2517" y="1026"/>
              <a:ext cx="226" cy="226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04" name="Oval 17"/>
            <p:cNvSpPr>
              <a:spLocks noChangeArrowheads="1"/>
            </p:cNvSpPr>
            <p:nvPr/>
          </p:nvSpPr>
          <p:spPr bwMode="auto">
            <a:xfrm>
              <a:off x="2789" y="1026"/>
              <a:ext cx="226" cy="226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2006" name="内容占位符 2"/>
          <p:cNvSpPr>
            <a:spLocks noChangeArrowheads="1"/>
          </p:cNvSpPr>
          <p:nvPr/>
        </p:nvSpPr>
        <p:spPr bwMode="auto">
          <a:xfrm>
            <a:off x="6084888" y="3213100"/>
            <a:ext cx="1223962" cy="719138"/>
          </a:xfrm>
          <a:prstGeom prst="rect">
            <a:avLst/>
          </a:prstGeom>
          <a:solidFill>
            <a:srgbClr val="FFFFBB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一定</a:t>
            </a: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1187450" y="4797425"/>
            <a:ext cx="69135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思考：女生袋里放</a:t>
            </a:r>
            <a:r>
              <a:rPr lang="en-US" altLang="zh-CN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个红球呢？</a:t>
            </a:r>
            <a:r>
              <a:rPr lang="en-US" altLang="zh-CN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32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个？更多个红球？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7" grpId="0"/>
      <p:bldP spid="42006" grpId="0" animBg="1"/>
      <p:bldP spid="420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1</a:t>
            </a: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6948488" y="836613"/>
            <a:ext cx="1728787" cy="504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摸球游戏</a:t>
            </a: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6804025" y="1412875"/>
            <a:ext cx="2038350" cy="666750"/>
          </a:xfrm>
          <a:prstGeom prst="rect">
            <a:avLst/>
          </a:prstGeom>
          <a:solidFill>
            <a:srgbClr val="FFFF99"/>
          </a:solidFill>
          <a:ln w="25400">
            <a:solidFill>
              <a:srgbClr val="FF99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男女比赛</a:t>
            </a: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3276600" y="1557338"/>
            <a:ext cx="1403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200">
                <a:solidFill>
                  <a:schemeClr val="hlink"/>
                </a:solidFill>
                <a:ea typeface="华文新魏" pitchFamily="2" charset="-122"/>
              </a:rPr>
              <a:t>男生袋</a:t>
            </a: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3203575" y="2349500"/>
            <a:ext cx="1660525" cy="2089150"/>
            <a:chOff x="2336" y="1933"/>
            <a:chExt cx="1046" cy="1316"/>
          </a:xfrm>
        </p:grpSpPr>
        <p:pic>
          <p:nvPicPr>
            <p:cNvPr id="9227" name="Picture 1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36" y="1933"/>
              <a:ext cx="1046" cy="1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8" name="Oval 16"/>
            <p:cNvSpPr>
              <a:spLocks noChangeArrowheads="1"/>
            </p:cNvSpPr>
            <p:nvPr/>
          </p:nvSpPr>
          <p:spPr bwMode="auto">
            <a:xfrm>
              <a:off x="2608" y="2795"/>
              <a:ext cx="226" cy="226"/>
            </a:xfrm>
            <a:prstGeom prst="ellipse">
              <a:avLst/>
            </a:prstGeom>
            <a:solidFill>
              <a:srgbClr val="FFFF00"/>
            </a:solidFill>
            <a:ln w="762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9" name="Oval 17"/>
            <p:cNvSpPr>
              <a:spLocks noChangeArrowheads="1"/>
            </p:cNvSpPr>
            <p:nvPr/>
          </p:nvSpPr>
          <p:spPr bwMode="auto">
            <a:xfrm>
              <a:off x="2925" y="2795"/>
              <a:ext cx="226" cy="226"/>
            </a:xfrm>
            <a:prstGeom prst="ellipse">
              <a:avLst/>
            </a:prstGeom>
            <a:solidFill>
              <a:srgbClr val="33CC33"/>
            </a:solidFill>
            <a:ln w="7620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55315" name="内容占位符 2"/>
          <p:cNvSpPr>
            <a:spLocks noChangeArrowheads="1"/>
          </p:cNvSpPr>
          <p:nvPr/>
        </p:nvSpPr>
        <p:spPr bwMode="auto">
          <a:xfrm>
            <a:off x="5076825" y="4797425"/>
            <a:ext cx="1295400" cy="719138"/>
          </a:xfrm>
          <a:prstGeom prst="rect">
            <a:avLst/>
          </a:prstGeom>
          <a:solidFill>
            <a:srgbClr val="FFFFBB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可能</a:t>
            </a:r>
          </a:p>
        </p:txBody>
      </p:sp>
      <p:sp>
        <p:nvSpPr>
          <p:cNvPr id="55316" name="内容占位符 2"/>
          <p:cNvSpPr>
            <a:spLocks noChangeArrowheads="1"/>
          </p:cNvSpPr>
          <p:nvPr/>
        </p:nvSpPr>
        <p:spPr bwMode="auto">
          <a:xfrm>
            <a:off x="1547813" y="4797425"/>
            <a:ext cx="1727200" cy="719138"/>
          </a:xfrm>
          <a:prstGeom prst="rect">
            <a:avLst/>
          </a:prstGeom>
          <a:solidFill>
            <a:srgbClr val="FFFFBB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6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不可能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4" grpId="0"/>
      <p:bldP spid="55315" grpId="0" animBg="1"/>
      <p:bldP spid="553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2</a:t>
            </a:r>
          </a:p>
        </p:txBody>
      </p:sp>
      <p:pic>
        <p:nvPicPr>
          <p:cNvPr id="10244" name="Picture 3" descr="u=888257590,2848054476&amp;fm=21&amp;gp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765175"/>
            <a:ext cx="8636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1700213"/>
            <a:ext cx="54006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WordArt 4"/>
          <p:cNvSpPr>
            <a:spLocks noChangeArrowheads="1" noChangeShapeType="1" noTextEdit="1"/>
          </p:cNvSpPr>
          <p:nvPr/>
        </p:nvSpPr>
        <p:spPr bwMode="auto">
          <a:xfrm>
            <a:off x="6948488" y="836613"/>
            <a:ext cx="1728787" cy="5746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991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摸牌游戏</a:t>
            </a:r>
          </a:p>
        </p:txBody>
      </p:sp>
      <p:sp>
        <p:nvSpPr>
          <p:cNvPr id="40975" name="Rectangle 15"/>
          <p:cNvSpPr>
            <a:spLocks noChangeArrowheads="1"/>
          </p:cNvSpPr>
          <p:nvPr/>
        </p:nvSpPr>
        <p:spPr bwMode="auto">
          <a:xfrm>
            <a:off x="1979613" y="3716338"/>
            <a:ext cx="65532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每张牌都（         ）被摸到，</a:t>
            </a:r>
          </a:p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摸之前并不能（          ），</a:t>
            </a:r>
          </a:p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被摸到的机会是（         ）的。</a:t>
            </a:r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1908175" y="5411788"/>
            <a:ext cx="6121400" cy="579437"/>
          </a:xfrm>
          <a:prstGeom prst="rect">
            <a:avLst/>
          </a:prstGeom>
          <a:solidFill>
            <a:schemeClr val="bg1">
              <a:alpha val="27058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0">
              <a:tabLst>
                <a:tab pos="695325" algn="l"/>
              </a:tabLst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摸出红桃的可能性（         ）。</a:t>
            </a:r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395288" y="2133600"/>
            <a:ext cx="1763712" cy="971550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任意摸出一张牌</a:t>
            </a: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4140200" y="3716338"/>
            <a:ext cx="1079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ea typeface="华文新魏" pitchFamily="2" charset="-122"/>
              </a:rPr>
              <a:t>可能</a:t>
            </a:r>
          </a:p>
        </p:txBody>
      </p:sp>
      <p:sp>
        <p:nvSpPr>
          <p:cNvPr id="40980" name="Text Box 20"/>
          <p:cNvSpPr txBox="1">
            <a:spLocks noChangeArrowheads="1"/>
          </p:cNvSpPr>
          <p:nvPr/>
        </p:nvSpPr>
        <p:spPr bwMode="auto">
          <a:xfrm>
            <a:off x="4932363" y="4221163"/>
            <a:ext cx="1079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ea typeface="华文新魏" pitchFamily="2" charset="-122"/>
              </a:rPr>
              <a:t>确定</a:t>
            </a:r>
          </a:p>
        </p:txBody>
      </p:sp>
      <p:sp>
        <p:nvSpPr>
          <p:cNvPr id="40981" name="Text Box 21"/>
          <p:cNvSpPr txBox="1">
            <a:spLocks noChangeArrowheads="1"/>
          </p:cNvSpPr>
          <p:nvPr/>
        </p:nvSpPr>
        <p:spPr bwMode="auto">
          <a:xfrm>
            <a:off x="5292725" y="4652963"/>
            <a:ext cx="1079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ea typeface="华文新魏" pitchFamily="2" charset="-122"/>
              </a:rPr>
              <a:t>相等</a:t>
            </a:r>
          </a:p>
        </p:txBody>
      </p:sp>
      <p:sp>
        <p:nvSpPr>
          <p:cNvPr id="40982" name="Text Box 22"/>
          <p:cNvSpPr txBox="1">
            <a:spLocks noChangeArrowheads="1"/>
          </p:cNvSpPr>
          <p:nvPr/>
        </p:nvSpPr>
        <p:spPr bwMode="auto">
          <a:xfrm>
            <a:off x="5580063" y="5373688"/>
            <a:ext cx="1079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chemeClr val="hlink"/>
                </a:solidFill>
                <a:ea typeface="华文新魏" pitchFamily="2" charset="-122"/>
              </a:rPr>
              <a:t>一定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09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5" grpId="0"/>
      <p:bldP spid="40976" grpId="0" animBg="1"/>
      <p:bldP spid="40978" grpId="0" animBg="1"/>
      <p:bldP spid="40979" grpId="0"/>
      <p:bldP spid="40980" grpId="0"/>
      <p:bldP spid="40981" grpId="0"/>
      <p:bldP spid="409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  <a:r>
              <a:rPr lang="en-US" altLang="zh-CN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2</a:t>
            </a:r>
          </a:p>
        </p:txBody>
      </p:sp>
      <p:pic>
        <p:nvPicPr>
          <p:cNvPr id="11268" name="Picture 3" descr="u=888257590,2848054476&amp;fm=21&amp;gp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765175"/>
            <a:ext cx="8636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1700213"/>
            <a:ext cx="54006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WordArt 4"/>
          <p:cNvSpPr>
            <a:spLocks noChangeArrowheads="1" noChangeShapeType="1" noTextEdit="1"/>
          </p:cNvSpPr>
          <p:nvPr/>
        </p:nvSpPr>
        <p:spPr bwMode="auto">
          <a:xfrm>
            <a:off x="6948488" y="836613"/>
            <a:ext cx="1728787" cy="5746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991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摸牌游戏</a:t>
            </a:r>
          </a:p>
        </p:txBody>
      </p:sp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2627313" y="4149725"/>
            <a:ext cx="4752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能摸出（      ）种花色。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1187450" y="5013325"/>
            <a:ext cx="7561263" cy="579438"/>
          </a:xfrm>
          <a:prstGeom prst="rect">
            <a:avLst/>
          </a:prstGeom>
          <a:solidFill>
            <a:schemeClr val="bg1">
              <a:alpha val="27058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0">
              <a:tabLst>
                <a:tab pos="695325" algn="l"/>
              </a:tabLst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猜一猜，摸出（         ）的可能性大。</a:t>
            </a:r>
          </a:p>
        </p:txBody>
      </p:sp>
      <p:sp>
        <p:nvSpPr>
          <p:cNvPr id="11273" name="Rectangle 11"/>
          <p:cNvSpPr>
            <a:spLocks noChangeArrowheads="1"/>
          </p:cNvSpPr>
          <p:nvPr/>
        </p:nvSpPr>
        <p:spPr bwMode="auto">
          <a:xfrm>
            <a:off x="395288" y="2133600"/>
            <a:ext cx="1763712" cy="971550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任意摸出一张牌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4356100" y="4149725"/>
            <a:ext cx="107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ea typeface="华文新魏" pitchFamily="2" charset="-122"/>
              </a:rPr>
              <a:t>2</a:t>
            </a: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3995738" y="5013325"/>
            <a:ext cx="107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00"/>
                </a:solidFill>
                <a:ea typeface="华文新魏" pitchFamily="2" charset="-122"/>
              </a:rPr>
              <a:t>红桃</a:t>
            </a:r>
          </a:p>
        </p:txBody>
      </p:sp>
      <p:pic>
        <p:nvPicPr>
          <p:cNvPr id="18464" name="Picture 6" descr="u=2401923019,3609387215&amp;fm=21&amp;gp=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6188" y="1674813"/>
            <a:ext cx="14081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7" grpId="0"/>
      <p:bldP spid="43018" grpId="0" animBg="1"/>
      <p:bldP spid="43021" grpId="0"/>
      <p:bldP spid="4302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888</Words>
  <PresentationFormat>全屏显示(4:3)</PresentationFormat>
  <Paragraphs>144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2016-10-24T06:23:44Z</dcterms:created>
  <dcterms:modified xsi:type="dcterms:W3CDTF">2016-10-24T06:24:02Z</dcterms:modified>
</cp:coreProperties>
</file>