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08" y="-7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D41A61-4601-417F-8E66-EE597F772486}" type="datetimeFigureOut">
              <a:rPr lang="zh-CN" altLang="en-US" smtClean="0"/>
              <a:t>2016/10/24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51EC6-773D-4F18-8AB3-B183D3AC5F6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457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4580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97FD0767-1A85-4E2E-9F27-3186480E7662}" type="slidenum">
              <a:rPr lang="zh-CN" altLang="en-US" sz="1200">
                <a:latin typeface="Calibri" pitchFamily="34" charset="0"/>
              </a:rPr>
              <a:pPr algn="r"/>
              <a:t>2</a:t>
            </a:fld>
            <a:endParaRPr lang="en-US" altLang="zh-CN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3F81BBB-F0B9-4EFB-803B-3AB3093F49F4}" type="slidenum">
              <a:rPr lang="en-US" altLang="zh-CN" sz="1200"/>
              <a:pPr algn="r"/>
              <a:t>6</a:t>
            </a:fld>
            <a:endParaRPr lang="en-US" altLang="zh-CN" sz="120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5604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BD26476-999E-4A30-A3ED-C755B18D53CA}" type="slidenum">
              <a:rPr lang="en-US" altLang="zh-CN" sz="1200"/>
              <a:pPr algn="r"/>
              <a:t>10</a:t>
            </a:fld>
            <a:endParaRPr lang="en-US" altLang="zh-CN" sz="120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A80DD40-FDA1-417C-9894-1709CF91C917}" type="slidenum">
              <a:rPr lang="en-US" altLang="zh-CN" sz="1200"/>
              <a:pPr algn="r"/>
              <a:t>11</a:t>
            </a:fld>
            <a:endParaRPr lang="en-US" altLang="zh-CN" sz="120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BAF1ADB9-BAD0-4181-80B3-16E0E705CF9E}" type="slidenum">
              <a:rPr lang="en-US" altLang="zh-CN" sz="1200"/>
              <a:pPr algn="r"/>
              <a:t>16</a:t>
            </a:fld>
            <a:endParaRPr lang="en-US" altLang="zh-CN" sz="120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ln>
            <a:miter lim="800000"/>
          </a:ln>
        </p:spPr>
      </p:sp>
      <p:sp>
        <p:nvSpPr>
          <p:cNvPr id="28676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endParaRPr lang="zh-CN" altLang="zh-CN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2016/10/24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audio" Target="../media/audio2.wav"/><Relationship Id="rId7" Type="http://schemas.openxmlformats.org/officeDocument/2006/relationships/image" Target="../media/image1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3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C:\Users\duyanlin\Desktop\二年级上学路上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636838"/>
            <a:ext cx="5168900" cy="3524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50825" y="908050"/>
            <a:ext cx="6985000" cy="641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第</a:t>
            </a:r>
            <a:r>
              <a:rPr lang="en-US" altLang="zh-CN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4</a:t>
            </a:r>
            <a:r>
              <a:rPr lang="zh-CN" altLang="en-US" sz="3600" b="1">
                <a:effectLst>
                  <a:outerShdw blurRad="38100" dist="38100" dir="2700000" algn="tl">
                    <a:srgbClr val="C0C0C0"/>
                  </a:outerShdw>
                </a:effectLst>
                <a:latin typeface="华文楷体" pitchFamily="2" charset="-122"/>
                <a:ea typeface="华文楷体" pitchFamily="2" charset="-122"/>
              </a:rPr>
              <a:t>单元   统计表和条形统计图</a:t>
            </a:r>
            <a:endParaRPr lang="zh-CN" altLang="en-US" sz="3600">
              <a:latin typeface="华文楷体" pitchFamily="2" charset="-122"/>
              <a:ea typeface="华文楷体" pitchFamily="2" charset="-122"/>
            </a:endParaRPr>
          </a:p>
        </p:txBody>
      </p:sp>
      <p:cxnSp>
        <p:nvCxnSpPr>
          <p:cNvPr id="6" name="直线连接符 21"/>
          <p:cNvCxnSpPr/>
          <p:nvPr/>
        </p:nvCxnSpPr>
        <p:spPr>
          <a:xfrm>
            <a:off x="3635375" y="2565400"/>
            <a:ext cx="2376488" cy="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490913" y="1841500"/>
            <a:ext cx="3168650" cy="641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kumimoji="1" lang="en-US" altLang="zh-CN" sz="36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3   </a:t>
            </a:r>
            <a:r>
              <a:rPr kumimoji="1" lang="zh-CN" altLang="en-US" sz="3600" b="1" noProof="1">
                <a:effectLst>
                  <a:outerShdw blurRad="38100" dist="38100" dir="2700000" algn="tl">
                    <a:srgbClr val="C0C0C0"/>
                  </a:outerShdw>
                </a:effectLst>
                <a:latin typeface="黑体" panose="02010609060101010101" pitchFamily="2" charset="-122"/>
                <a:ea typeface="黑体" panose="02010609060101010101" pitchFamily="2" charset="-122"/>
              </a:rPr>
              <a:t>平均数</a:t>
            </a:r>
            <a:endParaRPr kumimoji="1" lang="zh-CN" altLang="en-US" sz="3600" b="1" noProof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1331913" y="835025"/>
            <a:ext cx="7272337" cy="424973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4427538" y="1700213"/>
            <a:ext cx="504825" cy="2889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4427538" y="1916113"/>
            <a:ext cx="504825" cy="2889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6588125" y="2492375"/>
            <a:ext cx="504825" cy="15843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5508625" y="2205038"/>
            <a:ext cx="503238" cy="1871662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427538" y="2205038"/>
            <a:ext cx="504825" cy="1871662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3348038" y="2492375"/>
            <a:ext cx="504825" cy="15843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3563938" y="692150"/>
            <a:ext cx="3381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男生套圈成绩统计图</a:t>
            </a:r>
          </a:p>
        </p:txBody>
      </p:sp>
      <p:sp>
        <p:nvSpPr>
          <p:cNvPr id="11274" name="Line 10"/>
          <p:cNvSpPr>
            <a:spLocks noChangeShapeType="1"/>
          </p:cNvSpPr>
          <p:nvPr/>
        </p:nvSpPr>
        <p:spPr bwMode="auto">
          <a:xfrm>
            <a:off x="2790825" y="4060825"/>
            <a:ext cx="5094288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5" name="Line 11"/>
          <p:cNvSpPr>
            <a:spLocks noChangeShapeType="1"/>
          </p:cNvSpPr>
          <p:nvPr/>
        </p:nvSpPr>
        <p:spPr bwMode="auto">
          <a:xfrm rot="-5400000">
            <a:off x="1172369" y="2440781"/>
            <a:ext cx="32385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6" name="Line 12"/>
          <p:cNvSpPr>
            <a:spLocks noChangeShapeType="1"/>
          </p:cNvSpPr>
          <p:nvPr/>
        </p:nvSpPr>
        <p:spPr bwMode="auto">
          <a:xfrm rot="5400000">
            <a:off x="1905001" y="2616200"/>
            <a:ext cx="2887662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7" name="Line 13"/>
          <p:cNvSpPr>
            <a:spLocks noChangeShapeType="1"/>
          </p:cNvSpPr>
          <p:nvPr/>
        </p:nvSpPr>
        <p:spPr bwMode="auto">
          <a:xfrm rot="5400000">
            <a:off x="2422526" y="2616200"/>
            <a:ext cx="2887662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8" name="Line 14"/>
          <p:cNvSpPr>
            <a:spLocks noChangeShapeType="1"/>
          </p:cNvSpPr>
          <p:nvPr/>
        </p:nvSpPr>
        <p:spPr bwMode="auto">
          <a:xfrm rot="5400000">
            <a:off x="2984501" y="2616200"/>
            <a:ext cx="2887662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79" name="Line 15"/>
          <p:cNvSpPr>
            <a:spLocks noChangeShapeType="1"/>
          </p:cNvSpPr>
          <p:nvPr/>
        </p:nvSpPr>
        <p:spPr bwMode="auto">
          <a:xfrm rot="5400000">
            <a:off x="3492501" y="2616200"/>
            <a:ext cx="2887662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0" name="Line 16"/>
          <p:cNvSpPr>
            <a:spLocks noChangeShapeType="1"/>
          </p:cNvSpPr>
          <p:nvPr/>
        </p:nvSpPr>
        <p:spPr bwMode="auto">
          <a:xfrm rot="5400000">
            <a:off x="4065588" y="2616200"/>
            <a:ext cx="2887662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1" name="Line 17"/>
          <p:cNvSpPr>
            <a:spLocks noChangeShapeType="1"/>
          </p:cNvSpPr>
          <p:nvPr/>
        </p:nvSpPr>
        <p:spPr bwMode="auto">
          <a:xfrm rot="5400000">
            <a:off x="4568826" y="2616200"/>
            <a:ext cx="2887662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2" name="Line 18"/>
          <p:cNvSpPr>
            <a:spLocks noChangeShapeType="1"/>
          </p:cNvSpPr>
          <p:nvPr/>
        </p:nvSpPr>
        <p:spPr bwMode="auto">
          <a:xfrm rot="5400000">
            <a:off x="5145088" y="2616200"/>
            <a:ext cx="2887662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3" name="Line 19"/>
          <p:cNvSpPr>
            <a:spLocks noChangeShapeType="1"/>
          </p:cNvSpPr>
          <p:nvPr/>
        </p:nvSpPr>
        <p:spPr bwMode="auto">
          <a:xfrm rot="5400000">
            <a:off x="5635626" y="2616200"/>
            <a:ext cx="2887662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4" name="Line 20"/>
          <p:cNvSpPr>
            <a:spLocks noChangeShapeType="1"/>
          </p:cNvSpPr>
          <p:nvPr/>
        </p:nvSpPr>
        <p:spPr bwMode="auto">
          <a:xfrm rot="5400000">
            <a:off x="6173788" y="2616200"/>
            <a:ext cx="2887662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5" name="Line 21"/>
          <p:cNvSpPr>
            <a:spLocks noChangeShapeType="1"/>
          </p:cNvSpPr>
          <p:nvPr/>
        </p:nvSpPr>
        <p:spPr bwMode="auto">
          <a:xfrm flipV="1">
            <a:off x="2790825" y="379730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6" name="Line 22"/>
          <p:cNvSpPr>
            <a:spLocks noChangeShapeType="1"/>
          </p:cNvSpPr>
          <p:nvPr/>
        </p:nvSpPr>
        <p:spPr bwMode="auto">
          <a:xfrm>
            <a:off x="2790825" y="3535363"/>
            <a:ext cx="4826000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7" name="Line 23"/>
          <p:cNvSpPr>
            <a:spLocks noChangeShapeType="1"/>
          </p:cNvSpPr>
          <p:nvPr/>
        </p:nvSpPr>
        <p:spPr bwMode="auto">
          <a:xfrm flipV="1">
            <a:off x="2790825" y="327025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2790825" y="3008313"/>
            <a:ext cx="4826000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flipV="1">
            <a:off x="2790825" y="2746375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2790825" y="248285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 flipV="1">
            <a:off x="2790825" y="222250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2" name="Line 28"/>
          <p:cNvSpPr>
            <a:spLocks noChangeShapeType="1"/>
          </p:cNvSpPr>
          <p:nvPr/>
        </p:nvSpPr>
        <p:spPr bwMode="auto">
          <a:xfrm>
            <a:off x="2790825" y="1957388"/>
            <a:ext cx="4826000" cy="1587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3" name="Line 29"/>
          <p:cNvSpPr>
            <a:spLocks noChangeShapeType="1"/>
          </p:cNvSpPr>
          <p:nvPr/>
        </p:nvSpPr>
        <p:spPr bwMode="auto">
          <a:xfrm>
            <a:off x="2790825" y="1698625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4" name="Line 30"/>
          <p:cNvSpPr>
            <a:spLocks noChangeShapeType="1"/>
          </p:cNvSpPr>
          <p:nvPr/>
        </p:nvSpPr>
        <p:spPr bwMode="auto">
          <a:xfrm flipV="1">
            <a:off x="2790825" y="1438275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5" name="Line 31"/>
          <p:cNvSpPr>
            <a:spLocks noChangeShapeType="1"/>
          </p:cNvSpPr>
          <p:nvPr/>
        </p:nvSpPr>
        <p:spPr bwMode="auto">
          <a:xfrm>
            <a:off x="2790825" y="1171575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296" name="Rectangle 32"/>
          <p:cNvSpPr>
            <a:spLocks noChangeArrowheads="1"/>
          </p:cNvSpPr>
          <p:nvPr/>
        </p:nvSpPr>
        <p:spPr bwMode="auto">
          <a:xfrm>
            <a:off x="2471738" y="3886200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0</a:t>
            </a:r>
          </a:p>
        </p:txBody>
      </p:sp>
      <p:sp>
        <p:nvSpPr>
          <p:cNvPr id="11297" name="Rectangle 33"/>
          <p:cNvSpPr>
            <a:spLocks noChangeArrowheads="1"/>
          </p:cNvSpPr>
          <p:nvPr/>
        </p:nvSpPr>
        <p:spPr bwMode="auto">
          <a:xfrm>
            <a:off x="2478088" y="3622675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</a:t>
            </a:r>
          </a:p>
        </p:txBody>
      </p:sp>
      <p:sp>
        <p:nvSpPr>
          <p:cNvPr id="11298" name="Rectangle 34"/>
          <p:cNvSpPr>
            <a:spLocks noChangeArrowheads="1"/>
          </p:cNvSpPr>
          <p:nvPr/>
        </p:nvSpPr>
        <p:spPr bwMode="auto">
          <a:xfrm>
            <a:off x="2471738" y="3359150"/>
            <a:ext cx="2936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2</a:t>
            </a:r>
          </a:p>
        </p:txBody>
      </p:sp>
      <p:sp>
        <p:nvSpPr>
          <p:cNvPr id="11299" name="Rectangle 35"/>
          <p:cNvSpPr>
            <a:spLocks noChangeArrowheads="1"/>
          </p:cNvSpPr>
          <p:nvPr/>
        </p:nvSpPr>
        <p:spPr bwMode="auto">
          <a:xfrm>
            <a:off x="2478088" y="3098800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3</a:t>
            </a:r>
          </a:p>
        </p:txBody>
      </p:sp>
      <p:sp>
        <p:nvSpPr>
          <p:cNvPr id="11300" name="Rectangle 36"/>
          <p:cNvSpPr>
            <a:spLocks noChangeArrowheads="1"/>
          </p:cNvSpPr>
          <p:nvPr/>
        </p:nvSpPr>
        <p:spPr bwMode="auto">
          <a:xfrm>
            <a:off x="2471738" y="2832100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4</a:t>
            </a:r>
          </a:p>
        </p:txBody>
      </p:sp>
      <p:sp>
        <p:nvSpPr>
          <p:cNvPr id="11301" name="Rectangle 37"/>
          <p:cNvSpPr>
            <a:spLocks noChangeArrowheads="1"/>
          </p:cNvSpPr>
          <p:nvPr/>
        </p:nvSpPr>
        <p:spPr bwMode="auto">
          <a:xfrm>
            <a:off x="2478088" y="2573338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5</a:t>
            </a:r>
          </a:p>
        </p:txBody>
      </p:sp>
      <p:sp>
        <p:nvSpPr>
          <p:cNvPr id="11302" name="Rectangle 38"/>
          <p:cNvSpPr>
            <a:spLocks noChangeArrowheads="1"/>
          </p:cNvSpPr>
          <p:nvPr/>
        </p:nvSpPr>
        <p:spPr bwMode="auto">
          <a:xfrm>
            <a:off x="2471738" y="2309813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6</a:t>
            </a:r>
          </a:p>
        </p:txBody>
      </p:sp>
      <p:sp>
        <p:nvSpPr>
          <p:cNvPr id="11303" name="Rectangle 39"/>
          <p:cNvSpPr>
            <a:spLocks noChangeArrowheads="1"/>
          </p:cNvSpPr>
          <p:nvPr/>
        </p:nvSpPr>
        <p:spPr bwMode="auto">
          <a:xfrm>
            <a:off x="2478088" y="2046288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7</a:t>
            </a:r>
          </a:p>
        </p:txBody>
      </p:sp>
      <p:sp>
        <p:nvSpPr>
          <p:cNvPr id="11304" name="Rectangle 40"/>
          <p:cNvSpPr>
            <a:spLocks noChangeArrowheads="1"/>
          </p:cNvSpPr>
          <p:nvPr/>
        </p:nvSpPr>
        <p:spPr bwMode="auto">
          <a:xfrm>
            <a:off x="2471738" y="1785938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8</a:t>
            </a:r>
          </a:p>
        </p:txBody>
      </p:sp>
      <p:sp>
        <p:nvSpPr>
          <p:cNvPr id="11305" name="Rectangle 41"/>
          <p:cNvSpPr>
            <a:spLocks noChangeArrowheads="1"/>
          </p:cNvSpPr>
          <p:nvPr/>
        </p:nvSpPr>
        <p:spPr bwMode="auto">
          <a:xfrm>
            <a:off x="2478088" y="1522413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9</a:t>
            </a:r>
          </a:p>
        </p:txBody>
      </p:sp>
      <p:sp>
        <p:nvSpPr>
          <p:cNvPr id="11306" name="Rectangle 42"/>
          <p:cNvSpPr>
            <a:spLocks noChangeArrowheads="1"/>
          </p:cNvSpPr>
          <p:nvPr/>
        </p:nvSpPr>
        <p:spPr bwMode="auto">
          <a:xfrm>
            <a:off x="2417763" y="1260475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10</a:t>
            </a:r>
          </a:p>
        </p:txBody>
      </p:sp>
      <p:sp>
        <p:nvSpPr>
          <p:cNvPr id="11307" name="Rectangle 43"/>
          <p:cNvSpPr>
            <a:spLocks noChangeArrowheads="1"/>
          </p:cNvSpPr>
          <p:nvPr/>
        </p:nvSpPr>
        <p:spPr bwMode="auto">
          <a:xfrm>
            <a:off x="2424113" y="996950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11</a:t>
            </a:r>
          </a:p>
        </p:txBody>
      </p:sp>
      <p:sp>
        <p:nvSpPr>
          <p:cNvPr id="11308" name="Text Box 44"/>
          <p:cNvSpPr txBox="1">
            <a:spLocks noChangeArrowheads="1"/>
          </p:cNvSpPr>
          <p:nvPr/>
        </p:nvSpPr>
        <p:spPr bwMode="auto">
          <a:xfrm>
            <a:off x="3432175" y="4006850"/>
            <a:ext cx="454025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李小钢</a:t>
            </a:r>
          </a:p>
        </p:txBody>
      </p:sp>
      <p:sp>
        <p:nvSpPr>
          <p:cNvPr id="11309" name="Text Box 45"/>
          <p:cNvSpPr txBox="1">
            <a:spLocks noChangeArrowheads="1"/>
          </p:cNvSpPr>
          <p:nvPr/>
        </p:nvSpPr>
        <p:spPr bwMode="auto">
          <a:xfrm>
            <a:off x="4522788" y="4005263"/>
            <a:ext cx="4556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张    明</a:t>
            </a:r>
          </a:p>
        </p:txBody>
      </p:sp>
      <p:sp>
        <p:nvSpPr>
          <p:cNvPr id="11310" name="Text Box 46"/>
          <p:cNvSpPr txBox="1">
            <a:spLocks noChangeArrowheads="1"/>
          </p:cNvSpPr>
          <p:nvPr/>
        </p:nvSpPr>
        <p:spPr bwMode="auto">
          <a:xfrm>
            <a:off x="5583238" y="4005263"/>
            <a:ext cx="4556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王    宇</a:t>
            </a:r>
          </a:p>
        </p:txBody>
      </p:sp>
      <p:sp>
        <p:nvSpPr>
          <p:cNvPr id="11311" name="Text Box 47"/>
          <p:cNvSpPr txBox="1">
            <a:spLocks noChangeArrowheads="1"/>
          </p:cNvSpPr>
          <p:nvPr/>
        </p:nvSpPr>
        <p:spPr bwMode="auto">
          <a:xfrm>
            <a:off x="6653213" y="4017963"/>
            <a:ext cx="4556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陈晓杰</a:t>
            </a:r>
          </a:p>
        </p:txBody>
      </p:sp>
      <p:sp>
        <p:nvSpPr>
          <p:cNvPr id="11312" name="Rectangle 48"/>
          <p:cNvSpPr>
            <a:spLocks noChangeArrowheads="1"/>
          </p:cNvSpPr>
          <p:nvPr/>
        </p:nvSpPr>
        <p:spPr bwMode="auto">
          <a:xfrm>
            <a:off x="2776538" y="715963"/>
            <a:ext cx="790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1600">
                <a:ea typeface="楷体_GB2312" pitchFamily="49" charset="-122"/>
              </a:rPr>
              <a:t>（个）</a:t>
            </a:r>
          </a:p>
        </p:txBody>
      </p:sp>
      <p:grpSp>
        <p:nvGrpSpPr>
          <p:cNvPr id="2" name="Group 49"/>
          <p:cNvGrpSpPr>
            <a:grpSpLocks/>
          </p:cNvGrpSpPr>
          <p:nvPr/>
        </p:nvGrpSpPr>
        <p:grpSpPr bwMode="auto">
          <a:xfrm>
            <a:off x="2844800" y="4797425"/>
            <a:ext cx="4803775" cy="574675"/>
            <a:chOff x="1383" y="3612"/>
            <a:chExt cx="3026" cy="362"/>
          </a:xfrm>
        </p:grpSpPr>
        <p:sp>
          <p:nvSpPr>
            <p:cNvPr id="11324" name="AutoShape 50"/>
            <p:cNvSpPr>
              <a:spLocks noChangeArrowheads="1"/>
            </p:cNvSpPr>
            <p:nvPr/>
          </p:nvSpPr>
          <p:spPr bwMode="auto">
            <a:xfrm>
              <a:off x="1383" y="3612"/>
              <a:ext cx="290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CC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D60093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11325" name="Rectangle 51"/>
            <p:cNvSpPr>
              <a:spLocks noChangeArrowheads="1"/>
            </p:cNvSpPr>
            <p:nvPr/>
          </p:nvSpPr>
          <p:spPr bwMode="auto">
            <a:xfrm>
              <a:off x="1383" y="3634"/>
              <a:ext cx="302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30000"/>
                </a:spcBef>
              </a:pP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男生平均每人套中多少个圈？</a:t>
              </a:r>
            </a:p>
          </p:txBody>
        </p:sp>
      </p:grpSp>
      <p:sp>
        <p:nvSpPr>
          <p:cNvPr id="36916" name="Rectangle 52"/>
          <p:cNvSpPr>
            <a:spLocks noChangeArrowheads="1"/>
          </p:cNvSpPr>
          <p:nvPr/>
        </p:nvSpPr>
        <p:spPr bwMode="auto">
          <a:xfrm>
            <a:off x="3563938" y="5399088"/>
            <a:ext cx="34734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6+9+7+6=28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36917" name="Rectangle 53"/>
          <p:cNvSpPr>
            <a:spLocks noChangeArrowheads="1"/>
          </p:cNvSpPr>
          <p:nvPr/>
        </p:nvSpPr>
        <p:spPr bwMode="auto">
          <a:xfrm>
            <a:off x="3684588" y="5845175"/>
            <a:ext cx="27066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28÷4=7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36918" name="AutoShape 54"/>
          <p:cNvSpPr>
            <a:spLocks noChangeArrowheads="1"/>
          </p:cNvSpPr>
          <p:nvPr/>
        </p:nvSpPr>
        <p:spPr bwMode="auto">
          <a:xfrm>
            <a:off x="3348038" y="5445125"/>
            <a:ext cx="3744912" cy="83185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D60093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1317" name="Text Box 55"/>
          <p:cNvSpPr txBox="1">
            <a:spLocks noChangeArrowheads="1"/>
          </p:cNvSpPr>
          <p:nvPr/>
        </p:nvSpPr>
        <p:spPr bwMode="auto">
          <a:xfrm>
            <a:off x="1795463" y="19812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2400">
              <a:solidFill>
                <a:srgbClr val="FF0000"/>
              </a:solidFill>
            </a:endParaRPr>
          </a:p>
        </p:txBody>
      </p:sp>
      <p:sp>
        <p:nvSpPr>
          <p:cNvPr id="11318" name="Text Box 56"/>
          <p:cNvSpPr txBox="1">
            <a:spLocks noChangeArrowheads="1"/>
          </p:cNvSpPr>
          <p:nvPr/>
        </p:nvSpPr>
        <p:spPr bwMode="auto">
          <a:xfrm>
            <a:off x="3395663" y="21336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11319" name="Text Box 57"/>
          <p:cNvSpPr txBox="1">
            <a:spLocks noChangeArrowheads="1"/>
          </p:cNvSpPr>
          <p:nvPr/>
        </p:nvSpPr>
        <p:spPr bwMode="auto">
          <a:xfrm>
            <a:off x="4462463" y="12954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11320" name="Text Box 58"/>
          <p:cNvSpPr txBox="1">
            <a:spLocks noChangeArrowheads="1"/>
          </p:cNvSpPr>
          <p:nvPr/>
        </p:nvSpPr>
        <p:spPr bwMode="auto">
          <a:xfrm>
            <a:off x="5605463" y="17526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11321" name="Text Box 59"/>
          <p:cNvSpPr txBox="1">
            <a:spLocks noChangeArrowheads="1"/>
          </p:cNvSpPr>
          <p:nvPr/>
        </p:nvSpPr>
        <p:spPr bwMode="auto">
          <a:xfrm>
            <a:off x="6672263" y="198120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6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19100" y="1477963"/>
            <a:ext cx="2071688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395288" y="83502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1000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1000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000"/>
                                        <p:tgtEl>
                                          <p:spTgt spid="369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369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369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916" grpId="0"/>
      <p:bldP spid="36917" grpId="0"/>
      <p:bldP spid="369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ChangeArrowheads="1"/>
          </p:cNvSpPr>
          <p:nvPr/>
        </p:nvSpPr>
        <p:spPr bwMode="auto">
          <a:xfrm>
            <a:off x="2987675" y="692150"/>
            <a:ext cx="3381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女生套圈成绩统计图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2124075" y="4652963"/>
            <a:ext cx="4803775" cy="574675"/>
            <a:chOff x="1383" y="3612"/>
            <a:chExt cx="3026" cy="362"/>
          </a:xfrm>
        </p:grpSpPr>
        <p:sp>
          <p:nvSpPr>
            <p:cNvPr id="12351" name="AutoShape 5"/>
            <p:cNvSpPr>
              <a:spLocks noChangeArrowheads="1"/>
            </p:cNvSpPr>
            <p:nvPr/>
          </p:nvSpPr>
          <p:spPr bwMode="auto">
            <a:xfrm>
              <a:off x="1383" y="3612"/>
              <a:ext cx="2903" cy="362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FF99CC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rgbClr val="D60093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12352" name="Rectangle 6"/>
            <p:cNvSpPr>
              <a:spLocks noChangeArrowheads="1"/>
            </p:cNvSpPr>
            <p:nvPr/>
          </p:nvSpPr>
          <p:spPr bwMode="auto">
            <a:xfrm>
              <a:off x="1383" y="3634"/>
              <a:ext cx="302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30000"/>
                </a:spcBef>
              </a:pPr>
              <a:r>
                <a:rPr lang="zh-CN" altLang="en-US" sz="2800">
                  <a:latin typeface="华文新魏" pitchFamily="2" charset="-122"/>
                  <a:ea typeface="华文新魏" pitchFamily="2" charset="-122"/>
                </a:rPr>
                <a:t>女生平均每人套中多少个圈？</a:t>
              </a:r>
            </a:p>
          </p:txBody>
        </p:sp>
      </p:grp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2555875" y="5286375"/>
            <a:ext cx="40719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10+4+7+5+4=30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2581275" y="5789613"/>
            <a:ext cx="27146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30÷5=6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38921" name="AutoShape 9"/>
          <p:cNvSpPr>
            <a:spLocks noChangeArrowheads="1"/>
          </p:cNvSpPr>
          <p:nvPr/>
        </p:nvSpPr>
        <p:spPr bwMode="auto">
          <a:xfrm>
            <a:off x="2411413" y="5259388"/>
            <a:ext cx="4229100" cy="97790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D60093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2295" name="Rectangle 10"/>
          <p:cNvSpPr>
            <a:spLocks noChangeArrowheads="1"/>
          </p:cNvSpPr>
          <p:nvPr/>
        </p:nvSpPr>
        <p:spPr bwMode="auto">
          <a:xfrm>
            <a:off x="5570538" y="3068638"/>
            <a:ext cx="322262" cy="865187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2296" name="Rectangle 11"/>
          <p:cNvSpPr>
            <a:spLocks noChangeArrowheads="1"/>
          </p:cNvSpPr>
          <p:nvPr/>
        </p:nvSpPr>
        <p:spPr bwMode="auto">
          <a:xfrm>
            <a:off x="4941888" y="2852738"/>
            <a:ext cx="350837" cy="109537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pPr algn="ctr"/>
            <a:endParaRPr lang="zh-CN" altLang="en-US"/>
          </a:p>
        </p:txBody>
      </p:sp>
      <p:sp>
        <p:nvSpPr>
          <p:cNvPr id="12297" name="Rectangle 12"/>
          <p:cNvSpPr>
            <a:spLocks noChangeArrowheads="1"/>
          </p:cNvSpPr>
          <p:nvPr/>
        </p:nvSpPr>
        <p:spPr bwMode="auto">
          <a:xfrm>
            <a:off x="4260850" y="2409825"/>
            <a:ext cx="322263" cy="15494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2298" name="Rectangle 13"/>
          <p:cNvSpPr>
            <a:spLocks noChangeArrowheads="1"/>
          </p:cNvSpPr>
          <p:nvPr/>
        </p:nvSpPr>
        <p:spPr bwMode="auto">
          <a:xfrm>
            <a:off x="3619500" y="3082925"/>
            <a:ext cx="322263" cy="8509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2299" name="Rectangle 14"/>
          <p:cNvSpPr>
            <a:spLocks noChangeArrowheads="1"/>
          </p:cNvSpPr>
          <p:nvPr/>
        </p:nvSpPr>
        <p:spPr bwMode="auto">
          <a:xfrm>
            <a:off x="2979738" y="1714500"/>
            <a:ext cx="325437" cy="2209800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12300" name="Rectangle 15"/>
          <p:cNvSpPr>
            <a:spLocks noChangeArrowheads="1"/>
          </p:cNvSpPr>
          <p:nvPr/>
        </p:nvSpPr>
        <p:spPr bwMode="auto">
          <a:xfrm>
            <a:off x="2286000" y="1508125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10</a:t>
            </a:r>
          </a:p>
        </p:txBody>
      </p:sp>
      <p:sp>
        <p:nvSpPr>
          <p:cNvPr id="12301" name="Rectangle 16"/>
          <p:cNvSpPr>
            <a:spLocks noChangeArrowheads="1"/>
          </p:cNvSpPr>
          <p:nvPr/>
        </p:nvSpPr>
        <p:spPr bwMode="auto">
          <a:xfrm>
            <a:off x="2293938" y="1266825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11</a:t>
            </a:r>
          </a:p>
        </p:txBody>
      </p:sp>
      <p:grpSp>
        <p:nvGrpSpPr>
          <p:cNvPr id="3" name="Group 17"/>
          <p:cNvGrpSpPr>
            <a:grpSpLocks/>
          </p:cNvGrpSpPr>
          <p:nvPr/>
        </p:nvGrpSpPr>
        <p:grpSpPr bwMode="auto">
          <a:xfrm>
            <a:off x="2405063" y="981075"/>
            <a:ext cx="3937000" cy="3767138"/>
            <a:chOff x="2618" y="1253"/>
            <a:chExt cx="3097" cy="2152"/>
          </a:xfrm>
        </p:grpSpPr>
        <p:sp>
          <p:nvSpPr>
            <p:cNvPr id="12311" name="Text Box 18"/>
            <p:cNvSpPr txBox="1">
              <a:spLocks noChangeArrowheads="1"/>
            </p:cNvSpPr>
            <p:nvPr/>
          </p:nvSpPr>
          <p:spPr bwMode="auto">
            <a:xfrm>
              <a:off x="2966" y="2942"/>
              <a:ext cx="359" cy="4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吴    燕</a:t>
              </a:r>
            </a:p>
          </p:txBody>
        </p:sp>
        <p:sp>
          <p:nvSpPr>
            <p:cNvPr id="12312" name="Text Box 19"/>
            <p:cNvSpPr txBox="1">
              <a:spLocks noChangeArrowheads="1"/>
            </p:cNvSpPr>
            <p:nvPr/>
          </p:nvSpPr>
          <p:spPr bwMode="auto">
            <a:xfrm>
              <a:off x="3502" y="2953"/>
              <a:ext cx="359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刘晓娟</a:t>
              </a:r>
            </a:p>
          </p:txBody>
        </p:sp>
        <p:sp>
          <p:nvSpPr>
            <p:cNvPr id="12313" name="Text Box 20"/>
            <p:cNvSpPr txBox="1">
              <a:spLocks noChangeArrowheads="1"/>
            </p:cNvSpPr>
            <p:nvPr/>
          </p:nvSpPr>
          <p:spPr bwMode="auto">
            <a:xfrm>
              <a:off x="4002" y="2952"/>
              <a:ext cx="358" cy="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史敏敏</a:t>
              </a:r>
            </a:p>
          </p:txBody>
        </p:sp>
        <p:sp>
          <p:nvSpPr>
            <p:cNvPr id="12314" name="Text Box 21"/>
            <p:cNvSpPr txBox="1">
              <a:spLocks noChangeArrowheads="1"/>
            </p:cNvSpPr>
            <p:nvPr/>
          </p:nvSpPr>
          <p:spPr bwMode="auto">
            <a:xfrm>
              <a:off x="4490" y="2946"/>
              <a:ext cx="358" cy="4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孙    芸</a:t>
              </a:r>
            </a:p>
          </p:txBody>
        </p:sp>
        <p:sp>
          <p:nvSpPr>
            <p:cNvPr id="12315" name="Text Box 22"/>
            <p:cNvSpPr txBox="1">
              <a:spLocks noChangeArrowheads="1"/>
            </p:cNvSpPr>
            <p:nvPr/>
          </p:nvSpPr>
          <p:spPr bwMode="auto">
            <a:xfrm>
              <a:off x="5017" y="2949"/>
              <a:ext cx="358" cy="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沈明芳</a:t>
              </a:r>
            </a:p>
          </p:txBody>
        </p:sp>
        <p:sp>
          <p:nvSpPr>
            <p:cNvPr id="12316" name="Line 23"/>
            <p:cNvSpPr>
              <a:spLocks noChangeShapeType="1"/>
            </p:cNvSpPr>
            <p:nvPr/>
          </p:nvSpPr>
          <p:spPr bwMode="auto">
            <a:xfrm>
              <a:off x="2816" y="2941"/>
              <a:ext cx="2899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17" name="Line 24"/>
            <p:cNvSpPr>
              <a:spLocks noChangeShapeType="1"/>
            </p:cNvSpPr>
            <p:nvPr/>
          </p:nvSpPr>
          <p:spPr bwMode="auto">
            <a:xfrm rot="-5400000">
              <a:off x="2017" y="2144"/>
              <a:ext cx="159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18" name="Line 25"/>
            <p:cNvSpPr>
              <a:spLocks noChangeShapeType="1"/>
            </p:cNvSpPr>
            <p:nvPr/>
          </p:nvSpPr>
          <p:spPr bwMode="auto">
            <a:xfrm rot="5400000">
              <a:off x="2357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19" name="Line 26"/>
            <p:cNvSpPr>
              <a:spLocks noChangeShapeType="1"/>
            </p:cNvSpPr>
            <p:nvPr/>
          </p:nvSpPr>
          <p:spPr bwMode="auto">
            <a:xfrm rot="5400000">
              <a:off x="2613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0" name="Line 27"/>
            <p:cNvSpPr>
              <a:spLocks noChangeShapeType="1"/>
            </p:cNvSpPr>
            <p:nvPr/>
          </p:nvSpPr>
          <p:spPr bwMode="auto">
            <a:xfrm rot="5400000">
              <a:off x="2867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1" name="Line 28"/>
            <p:cNvSpPr>
              <a:spLocks noChangeShapeType="1"/>
            </p:cNvSpPr>
            <p:nvPr/>
          </p:nvSpPr>
          <p:spPr bwMode="auto">
            <a:xfrm rot="5400000">
              <a:off x="3120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2" name="Line 29"/>
            <p:cNvSpPr>
              <a:spLocks noChangeShapeType="1"/>
            </p:cNvSpPr>
            <p:nvPr/>
          </p:nvSpPr>
          <p:spPr bwMode="auto">
            <a:xfrm rot="5400000">
              <a:off x="3372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3" name="Line 30"/>
            <p:cNvSpPr>
              <a:spLocks noChangeShapeType="1"/>
            </p:cNvSpPr>
            <p:nvPr/>
          </p:nvSpPr>
          <p:spPr bwMode="auto">
            <a:xfrm rot="5400000">
              <a:off x="3621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4" name="Line 31"/>
            <p:cNvSpPr>
              <a:spLocks noChangeShapeType="1"/>
            </p:cNvSpPr>
            <p:nvPr/>
          </p:nvSpPr>
          <p:spPr bwMode="auto">
            <a:xfrm rot="5400000">
              <a:off x="3893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5" name="Line 32"/>
            <p:cNvSpPr>
              <a:spLocks noChangeShapeType="1"/>
            </p:cNvSpPr>
            <p:nvPr/>
          </p:nvSpPr>
          <p:spPr bwMode="auto">
            <a:xfrm rot="5400000">
              <a:off x="4165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6" name="Line 33"/>
            <p:cNvSpPr>
              <a:spLocks noChangeShapeType="1"/>
            </p:cNvSpPr>
            <p:nvPr/>
          </p:nvSpPr>
          <p:spPr bwMode="auto">
            <a:xfrm rot="5400000">
              <a:off x="4387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27" name="Rectangle 34"/>
            <p:cNvSpPr>
              <a:spLocks noChangeArrowheads="1"/>
            </p:cNvSpPr>
            <p:nvPr/>
          </p:nvSpPr>
          <p:spPr bwMode="auto">
            <a:xfrm>
              <a:off x="2619" y="2856"/>
              <a:ext cx="231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0</a:t>
              </a:r>
            </a:p>
          </p:txBody>
        </p:sp>
        <p:sp>
          <p:nvSpPr>
            <p:cNvPr id="12328" name="Rectangle 35"/>
            <p:cNvSpPr>
              <a:spLocks noChangeArrowheads="1"/>
            </p:cNvSpPr>
            <p:nvPr/>
          </p:nvSpPr>
          <p:spPr bwMode="auto">
            <a:xfrm>
              <a:off x="2622" y="2727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12329" name="Rectangle 36"/>
            <p:cNvSpPr>
              <a:spLocks noChangeArrowheads="1"/>
            </p:cNvSpPr>
            <p:nvPr/>
          </p:nvSpPr>
          <p:spPr bwMode="auto">
            <a:xfrm>
              <a:off x="2619" y="2597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2</a:t>
              </a:r>
            </a:p>
          </p:txBody>
        </p:sp>
        <p:sp>
          <p:nvSpPr>
            <p:cNvPr id="12330" name="Rectangle 37"/>
            <p:cNvSpPr>
              <a:spLocks noChangeArrowheads="1"/>
            </p:cNvSpPr>
            <p:nvPr/>
          </p:nvSpPr>
          <p:spPr bwMode="auto">
            <a:xfrm>
              <a:off x="2622" y="2468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3</a:t>
              </a:r>
            </a:p>
          </p:txBody>
        </p:sp>
        <p:sp>
          <p:nvSpPr>
            <p:cNvPr id="12331" name="Rectangle 38"/>
            <p:cNvSpPr>
              <a:spLocks noChangeArrowheads="1"/>
            </p:cNvSpPr>
            <p:nvPr/>
          </p:nvSpPr>
          <p:spPr bwMode="auto">
            <a:xfrm>
              <a:off x="2619" y="2338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4</a:t>
              </a:r>
            </a:p>
          </p:txBody>
        </p:sp>
        <p:sp>
          <p:nvSpPr>
            <p:cNvPr id="12332" name="Rectangle 39"/>
            <p:cNvSpPr>
              <a:spLocks noChangeArrowheads="1"/>
            </p:cNvSpPr>
            <p:nvPr/>
          </p:nvSpPr>
          <p:spPr bwMode="auto">
            <a:xfrm>
              <a:off x="2622" y="2208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5</a:t>
              </a:r>
            </a:p>
          </p:txBody>
        </p:sp>
        <p:sp>
          <p:nvSpPr>
            <p:cNvPr id="12333" name="Rectangle 40"/>
            <p:cNvSpPr>
              <a:spLocks noChangeArrowheads="1"/>
            </p:cNvSpPr>
            <p:nvPr/>
          </p:nvSpPr>
          <p:spPr bwMode="auto">
            <a:xfrm>
              <a:off x="2619" y="2079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6</a:t>
              </a:r>
            </a:p>
          </p:txBody>
        </p:sp>
        <p:sp>
          <p:nvSpPr>
            <p:cNvPr id="12334" name="Rectangle 41"/>
            <p:cNvSpPr>
              <a:spLocks noChangeArrowheads="1"/>
            </p:cNvSpPr>
            <p:nvPr/>
          </p:nvSpPr>
          <p:spPr bwMode="auto">
            <a:xfrm>
              <a:off x="2622" y="1950"/>
              <a:ext cx="231" cy="1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7</a:t>
              </a:r>
            </a:p>
          </p:txBody>
        </p:sp>
        <p:sp>
          <p:nvSpPr>
            <p:cNvPr id="12335" name="Rectangle 42"/>
            <p:cNvSpPr>
              <a:spLocks noChangeArrowheads="1"/>
            </p:cNvSpPr>
            <p:nvPr/>
          </p:nvSpPr>
          <p:spPr bwMode="auto">
            <a:xfrm>
              <a:off x="2618" y="1821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8</a:t>
              </a:r>
            </a:p>
          </p:txBody>
        </p:sp>
        <p:sp>
          <p:nvSpPr>
            <p:cNvPr id="12336" name="Rectangle 43"/>
            <p:cNvSpPr>
              <a:spLocks noChangeArrowheads="1"/>
            </p:cNvSpPr>
            <p:nvPr/>
          </p:nvSpPr>
          <p:spPr bwMode="auto">
            <a:xfrm>
              <a:off x="2622" y="1691"/>
              <a:ext cx="23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9</a:t>
              </a:r>
            </a:p>
          </p:txBody>
        </p:sp>
        <p:sp>
          <p:nvSpPr>
            <p:cNvPr id="12337" name="Line 44"/>
            <p:cNvSpPr>
              <a:spLocks noChangeShapeType="1"/>
            </p:cNvSpPr>
            <p:nvPr/>
          </p:nvSpPr>
          <p:spPr bwMode="auto">
            <a:xfrm rot="5400000">
              <a:off x="4646" y="2233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38" name="Line 45"/>
            <p:cNvSpPr>
              <a:spLocks noChangeShapeType="1"/>
            </p:cNvSpPr>
            <p:nvPr/>
          </p:nvSpPr>
          <p:spPr bwMode="auto">
            <a:xfrm rot="5400000">
              <a:off x="4901" y="2233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39" name="Rectangle 46"/>
            <p:cNvSpPr>
              <a:spLocks noChangeArrowheads="1"/>
            </p:cNvSpPr>
            <p:nvPr/>
          </p:nvSpPr>
          <p:spPr bwMode="auto">
            <a:xfrm>
              <a:off x="2681" y="1253"/>
              <a:ext cx="62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zh-CN" altLang="en-US" sz="1600">
                  <a:ea typeface="楷体_GB2312" pitchFamily="49" charset="-122"/>
                </a:rPr>
                <a:t>（个）</a:t>
              </a:r>
            </a:p>
          </p:txBody>
        </p:sp>
        <p:sp>
          <p:nvSpPr>
            <p:cNvPr id="12340" name="Line 47"/>
            <p:cNvSpPr>
              <a:spLocks noChangeShapeType="1"/>
            </p:cNvSpPr>
            <p:nvPr/>
          </p:nvSpPr>
          <p:spPr bwMode="auto">
            <a:xfrm flipV="1">
              <a:off x="2804" y="2837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1" name="Line 48"/>
            <p:cNvSpPr>
              <a:spLocks noChangeShapeType="1"/>
            </p:cNvSpPr>
            <p:nvPr/>
          </p:nvSpPr>
          <p:spPr bwMode="auto">
            <a:xfrm>
              <a:off x="2804" y="2707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2" name="Line 49"/>
            <p:cNvSpPr>
              <a:spLocks noChangeShapeType="1"/>
            </p:cNvSpPr>
            <p:nvPr/>
          </p:nvSpPr>
          <p:spPr bwMode="auto">
            <a:xfrm flipV="1">
              <a:off x="2804" y="2575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3" name="Line 50"/>
            <p:cNvSpPr>
              <a:spLocks noChangeShapeType="1"/>
            </p:cNvSpPr>
            <p:nvPr/>
          </p:nvSpPr>
          <p:spPr bwMode="auto">
            <a:xfrm>
              <a:off x="2804" y="2445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4" name="Line 51"/>
            <p:cNvSpPr>
              <a:spLocks noChangeShapeType="1"/>
            </p:cNvSpPr>
            <p:nvPr/>
          </p:nvSpPr>
          <p:spPr bwMode="auto">
            <a:xfrm flipV="1">
              <a:off x="2804" y="2314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5" name="Line 52"/>
            <p:cNvSpPr>
              <a:spLocks noChangeShapeType="1"/>
            </p:cNvSpPr>
            <p:nvPr/>
          </p:nvSpPr>
          <p:spPr bwMode="auto">
            <a:xfrm>
              <a:off x="2804" y="2184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6" name="Line 53"/>
            <p:cNvSpPr>
              <a:spLocks noChangeShapeType="1"/>
            </p:cNvSpPr>
            <p:nvPr/>
          </p:nvSpPr>
          <p:spPr bwMode="auto">
            <a:xfrm flipV="1">
              <a:off x="2804" y="2054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7" name="Line 54"/>
            <p:cNvSpPr>
              <a:spLocks noChangeShapeType="1"/>
            </p:cNvSpPr>
            <p:nvPr/>
          </p:nvSpPr>
          <p:spPr bwMode="auto">
            <a:xfrm>
              <a:off x="2804" y="1922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8" name="Line 55"/>
            <p:cNvSpPr>
              <a:spLocks noChangeShapeType="1"/>
            </p:cNvSpPr>
            <p:nvPr/>
          </p:nvSpPr>
          <p:spPr bwMode="auto">
            <a:xfrm>
              <a:off x="2804" y="1793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49" name="Line 56"/>
            <p:cNvSpPr>
              <a:spLocks noChangeShapeType="1"/>
            </p:cNvSpPr>
            <p:nvPr/>
          </p:nvSpPr>
          <p:spPr bwMode="auto">
            <a:xfrm flipV="1">
              <a:off x="2804" y="1663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12350" name="Line 57"/>
            <p:cNvSpPr>
              <a:spLocks noChangeShapeType="1"/>
            </p:cNvSpPr>
            <p:nvPr/>
          </p:nvSpPr>
          <p:spPr bwMode="auto">
            <a:xfrm>
              <a:off x="2804" y="1525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12303" name="Text Box 58"/>
          <p:cNvSpPr txBox="1">
            <a:spLocks noChangeArrowheads="1"/>
          </p:cNvSpPr>
          <p:nvPr/>
        </p:nvSpPr>
        <p:spPr bwMode="auto">
          <a:xfrm>
            <a:off x="2811463" y="1268413"/>
            <a:ext cx="752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10</a:t>
            </a:r>
          </a:p>
        </p:txBody>
      </p:sp>
      <p:sp>
        <p:nvSpPr>
          <p:cNvPr id="12304" name="Text Box 59"/>
          <p:cNvSpPr txBox="1">
            <a:spLocks noChangeArrowheads="1"/>
          </p:cNvSpPr>
          <p:nvPr/>
        </p:nvSpPr>
        <p:spPr bwMode="auto">
          <a:xfrm>
            <a:off x="3606800" y="2565400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305" name="Text Box 60"/>
          <p:cNvSpPr txBox="1">
            <a:spLocks noChangeArrowheads="1"/>
          </p:cNvSpPr>
          <p:nvPr/>
        </p:nvSpPr>
        <p:spPr bwMode="auto">
          <a:xfrm>
            <a:off x="4932363" y="2395538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12306" name="Text Box 61"/>
          <p:cNvSpPr txBox="1">
            <a:spLocks noChangeArrowheads="1"/>
          </p:cNvSpPr>
          <p:nvPr/>
        </p:nvSpPr>
        <p:spPr bwMode="auto">
          <a:xfrm>
            <a:off x="5551488" y="2611438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2307" name="Text Box 62"/>
          <p:cNvSpPr txBox="1">
            <a:spLocks noChangeArrowheads="1"/>
          </p:cNvSpPr>
          <p:nvPr/>
        </p:nvSpPr>
        <p:spPr bwMode="auto">
          <a:xfrm>
            <a:off x="4284663" y="1963738"/>
            <a:ext cx="4603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7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34766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32385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8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500"/>
                                        <p:tgtEl>
                                          <p:spTgt spid="389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2" dur="5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3" dur="5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500"/>
                                        <p:tgtEl>
                                          <p:spTgt spid="389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9" grpId="0"/>
      <p:bldP spid="38920" grpId="0"/>
      <p:bldP spid="3892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 Box 8"/>
          <p:cNvSpPr txBox="1">
            <a:spLocks noChangeArrowheads="1"/>
          </p:cNvSpPr>
          <p:nvPr/>
        </p:nvSpPr>
        <p:spPr bwMode="auto">
          <a:xfrm>
            <a:off x="3203575" y="5373688"/>
            <a:ext cx="29527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ea typeface="华文新魏" pitchFamily="2" charset="-122"/>
              </a:rPr>
              <a:t>答：男生套得准。</a:t>
            </a:r>
          </a:p>
        </p:txBody>
      </p:sp>
      <p:sp>
        <p:nvSpPr>
          <p:cNvPr id="13315" name="Rectangle 52"/>
          <p:cNvSpPr>
            <a:spLocks noChangeArrowheads="1"/>
          </p:cNvSpPr>
          <p:nvPr/>
        </p:nvSpPr>
        <p:spPr bwMode="auto">
          <a:xfrm>
            <a:off x="1116013" y="3270250"/>
            <a:ext cx="34734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6+9+7+6=28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13316" name="Rectangle 53"/>
          <p:cNvSpPr>
            <a:spLocks noChangeArrowheads="1"/>
          </p:cNvSpPr>
          <p:nvPr/>
        </p:nvSpPr>
        <p:spPr bwMode="auto">
          <a:xfrm>
            <a:off x="1236663" y="3716338"/>
            <a:ext cx="27066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28÷4=7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4932363" y="3255963"/>
            <a:ext cx="40719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10+4+7+5+4=30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4957763" y="3759200"/>
            <a:ext cx="2714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30÷5=6</a:t>
            </a:r>
            <a:r>
              <a:rPr lang="zh-CN" altLang="en-US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（个）</a:t>
            </a:r>
          </a:p>
        </p:txBody>
      </p:sp>
      <p:sp>
        <p:nvSpPr>
          <p:cNvPr id="2" name="Rectangle 53"/>
          <p:cNvSpPr>
            <a:spLocks noChangeArrowheads="1"/>
          </p:cNvSpPr>
          <p:nvPr/>
        </p:nvSpPr>
        <p:spPr bwMode="auto">
          <a:xfrm>
            <a:off x="3924300" y="4637088"/>
            <a:ext cx="10556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en-US" altLang="zh-CN" sz="2800">
                <a:solidFill>
                  <a:srgbClr val="D60093"/>
                </a:solidFill>
                <a:latin typeface="华文新魏" pitchFamily="2" charset="-122"/>
                <a:ea typeface="华文新魏" pitchFamily="2" charset="-122"/>
              </a:rPr>
              <a:t>7 &gt; 6</a:t>
            </a:r>
            <a:endParaRPr lang="zh-CN" altLang="en-US" sz="2800">
              <a:solidFill>
                <a:srgbClr val="D60093"/>
              </a:solidFill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5942013" y="2533650"/>
            <a:ext cx="935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ea typeface="华文新魏" pitchFamily="2" charset="-122"/>
              </a:rPr>
              <a:t>女生</a:t>
            </a:r>
          </a:p>
        </p:txBody>
      </p:sp>
      <p:sp>
        <p:nvSpPr>
          <p:cNvPr id="13321" name="Text Box 8"/>
          <p:cNvSpPr txBox="1">
            <a:spLocks noChangeArrowheads="1"/>
          </p:cNvSpPr>
          <p:nvPr/>
        </p:nvSpPr>
        <p:spPr bwMode="auto">
          <a:xfrm>
            <a:off x="1836738" y="2549525"/>
            <a:ext cx="9350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ea typeface="华文新魏" pitchFamily="2" charset="-122"/>
              </a:rPr>
              <a:t>男生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7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1911350"/>
            <a:ext cx="1314450" cy="209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43325" y="1916113"/>
            <a:ext cx="1377950" cy="2052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/>
          <a:srcRect l="13475" t="1791" r="3429" b="2803"/>
          <a:stretch>
            <a:fillRect/>
          </a:stretch>
        </p:blipFill>
        <p:spPr bwMode="auto">
          <a:xfrm>
            <a:off x="6372225" y="1989138"/>
            <a:ext cx="1116013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1150938" y="1531938"/>
            <a:ext cx="73453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Times New Roman" pitchFamily="18" charset="0"/>
                <a:ea typeface="楷体_GB2312" pitchFamily="49" charset="-122"/>
              </a:rPr>
              <a:t>移动笔筒里的铅笔，看看平均每个笔筒里有多少枝。</a:t>
            </a:r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727200" y="4592638"/>
            <a:ext cx="49688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还可以用其他的方法求出来吗？</a:t>
            </a:r>
          </a:p>
        </p:txBody>
      </p:sp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1762125" y="5168900"/>
            <a:ext cx="31321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6+7+5=18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（枝）</a:t>
            </a:r>
          </a:p>
        </p:txBody>
      </p:sp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4211638" y="5168900"/>
            <a:ext cx="31321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18÷3=6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（枝）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2051050" y="5673725"/>
            <a:ext cx="46815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答：平均每个笔筒有</a:t>
            </a: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6</a:t>
            </a:r>
            <a:r>
              <a:rPr lang="zh-CN" altLang="en-US" sz="2400" b="1">
                <a:latin typeface="楷体_GB2312" pitchFamily="49" charset="-122"/>
                <a:ea typeface="楷体_GB2312" pitchFamily="49" charset="-122"/>
              </a:rPr>
              <a:t>枝铅笔。</a:t>
            </a:r>
          </a:p>
        </p:txBody>
      </p:sp>
      <p:sp>
        <p:nvSpPr>
          <p:cNvPr id="9227" name="Line 11"/>
          <p:cNvSpPr>
            <a:spLocks noChangeShapeType="1"/>
          </p:cNvSpPr>
          <p:nvPr/>
        </p:nvSpPr>
        <p:spPr bwMode="auto">
          <a:xfrm>
            <a:off x="5327650" y="3178175"/>
            <a:ext cx="865188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9228" name="Picture 12" descr="图片+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25" y="1979613"/>
            <a:ext cx="1119188" cy="195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9" name="Picture 13" descr="图片-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30625" y="1916113"/>
            <a:ext cx="1381125" cy="2049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Text Box 14"/>
          <p:cNvSpPr txBox="1">
            <a:spLocks noChangeArrowheads="1"/>
          </p:cNvSpPr>
          <p:nvPr/>
        </p:nvSpPr>
        <p:spPr bwMode="auto">
          <a:xfrm>
            <a:off x="1582738" y="3933825"/>
            <a:ext cx="396875" cy="482600"/>
          </a:xfrm>
          <a:prstGeom prst="rect">
            <a:avLst/>
          </a:prstGeom>
          <a:solidFill>
            <a:srgbClr val="FFFFBB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" name="Text Box 14"/>
          <p:cNvSpPr txBox="1">
            <a:spLocks noChangeArrowheads="1"/>
          </p:cNvSpPr>
          <p:nvPr/>
        </p:nvSpPr>
        <p:spPr bwMode="auto">
          <a:xfrm>
            <a:off x="4284663" y="3933825"/>
            <a:ext cx="396875" cy="482600"/>
          </a:xfrm>
          <a:prstGeom prst="rect">
            <a:avLst/>
          </a:prstGeom>
          <a:solidFill>
            <a:srgbClr val="FFFFBB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7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732588" y="3908425"/>
            <a:ext cx="396875" cy="482600"/>
          </a:xfrm>
          <a:prstGeom prst="rect">
            <a:avLst/>
          </a:prstGeom>
          <a:solidFill>
            <a:srgbClr val="FFFFBB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5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4284663" y="3941763"/>
            <a:ext cx="396875" cy="482600"/>
          </a:xfrm>
          <a:prstGeom prst="rect">
            <a:avLst/>
          </a:prstGeom>
          <a:solidFill>
            <a:srgbClr val="FFCC99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Text Box 14"/>
          <p:cNvSpPr txBox="1">
            <a:spLocks noChangeArrowheads="1"/>
          </p:cNvSpPr>
          <p:nvPr/>
        </p:nvSpPr>
        <p:spPr bwMode="auto">
          <a:xfrm>
            <a:off x="6754813" y="3929063"/>
            <a:ext cx="396875" cy="482600"/>
          </a:xfrm>
          <a:prstGeom prst="rect">
            <a:avLst/>
          </a:prstGeom>
          <a:solidFill>
            <a:srgbClr val="FFCC99"/>
          </a:solidFill>
          <a:ln w="25400">
            <a:solidFill>
              <a:srgbClr val="FFFF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>
                <a:latin typeface="楷体_GB2312" pitchFamily="49" charset="-122"/>
                <a:ea typeface="楷体_GB2312" pitchFamily="49" charset="-122"/>
              </a:rPr>
              <a:t>6</a:t>
            </a:r>
            <a:endParaRPr lang="zh-CN" altLang="en-US" sz="2400" b="1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7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典题精讲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982" name="Text Box 22"/>
          <p:cNvSpPr txBox="1">
            <a:spLocks noChangeArrowheads="1"/>
          </p:cNvSpPr>
          <p:nvPr/>
        </p:nvSpPr>
        <p:spPr bwMode="auto">
          <a:xfrm>
            <a:off x="5364163" y="2133600"/>
            <a:ext cx="581025" cy="560388"/>
          </a:xfrm>
          <a:prstGeom prst="rect">
            <a:avLst/>
          </a:prstGeom>
          <a:solidFill>
            <a:srgbClr val="FFCC99"/>
          </a:solidFill>
          <a:ln w="4127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新魏" pitchFamily="2" charset="-122"/>
              </a:rPr>
              <a:t>移</a:t>
            </a:r>
          </a:p>
        </p:txBody>
      </p:sp>
      <p:sp>
        <p:nvSpPr>
          <p:cNvPr id="40983" name="Text Box 23"/>
          <p:cNvSpPr txBox="1">
            <a:spLocks noChangeArrowheads="1"/>
          </p:cNvSpPr>
          <p:nvPr/>
        </p:nvSpPr>
        <p:spPr bwMode="auto">
          <a:xfrm>
            <a:off x="755650" y="4581525"/>
            <a:ext cx="581025" cy="560388"/>
          </a:xfrm>
          <a:prstGeom prst="rect">
            <a:avLst/>
          </a:prstGeom>
          <a:solidFill>
            <a:srgbClr val="FFCC99"/>
          </a:solidFill>
          <a:ln w="41275">
            <a:solidFill>
              <a:srgbClr val="FFFF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a typeface="华文新魏" pitchFamily="2" charset="-122"/>
              </a:rPr>
              <a:t>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098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4098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/>
      <p:bldP spid="9223" grpId="0"/>
      <p:bldP spid="9224" grpId="0"/>
      <p:bldP spid="9225" grpId="0"/>
      <p:bldP spid="9226" grpId="0"/>
      <p:bldP spid="9227" grpId="0" animBg="1"/>
      <p:bldP spid="9230" grpId="0" animBg="1"/>
      <p:bldP spid="2" grpId="0" animBg="1"/>
      <p:bldP spid="3" grpId="0" animBg="1"/>
      <p:bldP spid="4" grpId="0" animBg="1"/>
      <p:bldP spid="5" grpId="0" animBg="1"/>
      <p:bldP spid="40982" grpId="0" animBg="1"/>
      <p:bldP spid="4098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2"/>
          <p:cNvSpPr>
            <a:spLocks noChangeArrowheads="1"/>
          </p:cNvSpPr>
          <p:nvPr/>
        </p:nvSpPr>
        <p:spPr bwMode="auto">
          <a:xfrm>
            <a:off x="611188" y="1844675"/>
            <a:ext cx="1447800" cy="1752600"/>
          </a:xfrm>
          <a:prstGeom prst="cube">
            <a:avLst>
              <a:gd name="adj" fmla="val 2500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Times New Roman" pitchFamily="18" charset="0"/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974725" y="2543175"/>
            <a:ext cx="5492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Times New Roman" pitchFamily="18" charset="0"/>
              </a:rPr>
              <a:t>爱</a:t>
            </a:r>
          </a:p>
        </p:txBody>
      </p:sp>
      <p:sp>
        <p:nvSpPr>
          <p:cNvPr id="15364" name="AutoShape 4"/>
          <p:cNvSpPr>
            <a:spLocks noChangeArrowheads="1"/>
          </p:cNvSpPr>
          <p:nvPr/>
        </p:nvSpPr>
        <p:spPr bwMode="auto">
          <a:xfrm>
            <a:off x="1066800" y="2924175"/>
            <a:ext cx="381000" cy="304800"/>
          </a:xfrm>
          <a:custGeom>
            <a:avLst/>
            <a:gdLst>
              <a:gd name="T0" fmla="*/ 191558 w 21600"/>
              <a:gd name="T1" fmla="*/ 30861 h 21600"/>
              <a:gd name="T2" fmla="*/ 159015 w 21600"/>
              <a:gd name="T3" fmla="*/ 10301 h 21600"/>
              <a:gd name="T4" fmla="*/ 95515 w 21600"/>
              <a:gd name="T5" fmla="*/ 0 h 21600"/>
              <a:gd name="T6" fmla="*/ 34696 w 21600"/>
              <a:gd name="T7" fmla="*/ 18415 h 21600"/>
              <a:gd name="T8" fmla="*/ 4269 w 21600"/>
              <a:gd name="T9" fmla="*/ 59549 h 21600"/>
              <a:gd name="T10" fmla="*/ 10142 w 21600"/>
              <a:gd name="T11" fmla="*/ 107202 h 21600"/>
              <a:gd name="T12" fmla="*/ 191558 w 21600"/>
              <a:gd name="T13" fmla="*/ 304800 h 21600"/>
              <a:gd name="T14" fmla="*/ 370328 w 21600"/>
              <a:gd name="T15" fmla="*/ 107202 h 21600"/>
              <a:gd name="T16" fmla="*/ 378883 w 21600"/>
              <a:gd name="T17" fmla="*/ 59549 h 21600"/>
              <a:gd name="T18" fmla="*/ 346287 w 21600"/>
              <a:gd name="T19" fmla="*/ 18415 h 21600"/>
              <a:gd name="T20" fmla="*/ 287073 w 21600"/>
              <a:gd name="T21" fmla="*/ 0 h 21600"/>
              <a:gd name="T22" fmla="*/ 224102 w 21600"/>
              <a:gd name="T23" fmla="*/ 10301 h 21600"/>
              <a:gd name="T24" fmla="*/ 191558 w 21600"/>
              <a:gd name="T25" fmla="*/ 30861 h 21600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21600"/>
              <a:gd name="T40" fmla="*/ 0 h 21600"/>
              <a:gd name="T41" fmla="*/ 21600 w 21600"/>
              <a:gd name="T42" fmla="*/ 21600 h 21600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21600" h="21600">
                <a:moveTo>
                  <a:pt x="10860" y="2187"/>
                </a:moveTo>
                <a:cubicBezTo>
                  <a:pt x="10451" y="1746"/>
                  <a:pt x="9529" y="1018"/>
                  <a:pt x="9015" y="730"/>
                </a:cubicBezTo>
                <a:cubicBezTo>
                  <a:pt x="7865" y="152"/>
                  <a:pt x="6685" y="0"/>
                  <a:pt x="5415" y="0"/>
                </a:cubicBezTo>
                <a:cubicBezTo>
                  <a:pt x="4175" y="152"/>
                  <a:pt x="2995" y="575"/>
                  <a:pt x="1967" y="1305"/>
                </a:cubicBezTo>
                <a:cubicBezTo>
                  <a:pt x="1150" y="2187"/>
                  <a:pt x="575" y="3222"/>
                  <a:pt x="242" y="4220"/>
                </a:cubicBezTo>
                <a:cubicBezTo>
                  <a:pt x="0" y="5410"/>
                  <a:pt x="242" y="6560"/>
                  <a:pt x="575" y="7597"/>
                </a:cubicBezTo>
                <a:lnTo>
                  <a:pt x="10860" y="21600"/>
                </a:lnTo>
                <a:lnTo>
                  <a:pt x="20995" y="7597"/>
                </a:lnTo>
                <a:cubicBezTo>
                  <a:pt x="21480" y="6560"/>
                  <a:pt x="21600" y="5410"/>
                  <a:pt x="21480" y="4220"/>
                </a:cubicBezTo>
                <a:cubicBezTo>
                  <a:pt x="21115" y="3222"/>
                  <a:pt x="20420" y="2187"/>
                  <a:pt x="19632" y="1305"/>
                </a:cubicBezTo>
                <a:cubicBezTo>
                  <a:pt x="18575" y="575"/>
                  <a:pt x="17425" y="152"/>
                  <a:pt x="16275" y="0"/>
                </a:cubicBezTo>
                <a:cubicBezTo>
                  <a:pt x="15005" y="0"/>
                  <a:pt x="13735" y="152"/>
                  <a:pt x="12705" y="730"/>
                </a:cubicBezTo>
                <a:cubicBezTo>
                  <a:pt x="12176" y="1018"/>
                  <a:pt x="11254" y="1746"/>
                  <a:pt x="10860" y="2187"/>
                </a:cubicBezTo>
                <a:close/>
              </a:path>
            </a:pathLst>
          </a:cu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990600" y="3213100"/>
            <a:ext cx="54927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Times New Roman" pitchFamily="18" charset="0"/>
              </a:rPr>
              <a:t>箱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2133600" y="1844675"/>
            <a:ext cx="70104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实验小学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个年级举行献爱心捐款活动，第一天捐了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480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元，第二天捐了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500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元，第三天捐了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520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元，第四天捐了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550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元，平均每个年级捐款多少元？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2514600" y="3027363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endParaRPr lang="zh-CN" altLang="zh-CN" sz="2400">
              <a:latin typeface="Times New Roman" pitchFamily="18" charset="0"/>
            </a:endParaRP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1143000" y="2493963"/>
            <a:ext cx="533400" cy="76200"/>
          </a:xfrm>
          <a:prstGeom prst="cube">
            <a:avLst>
              <a:gd name="adj" fmla="val 25000"/>
            </a:avLst>
          </a:prstGeom>
          <a:solidFill>
            <a:srgbClr val="FF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zh-CN" altLang="zh-CN" sz="2000">
              <a:latin typeface="Times New Roman" pitchFamily="18" charset="0"/>
            </a:endParaRP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042988" y="3716338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下面的列式你认为正确的是：（          ）说说你的想法。</a:t>
            </a:r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1187450" y="4292600"/>
            <a:ext cx="53340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latin typeface="Times New Roman" pitchFamily="18" charset="0"/>
              </a:rPr>
              <a:t>（</a:t>
            </a:r>
            <a:r>
              <a:rPr lang="en-US" altLang="zh-CN" sz="2400">
                <a:latin typeface="Times New Roman" pitchFamily="18" charset="0"/>
              </a:rPr>
              <a:t>1</a:t>
            </a:r>
            <a:r>
              <a:rPr lang="zh-CN" altLang="en-US" sz="2400">
                <a:latin typeface="Times New Roman" pitchFamily="18" charset="0"/>
              </a:rPr>
              <a:t>） （</a:t>
            </a:r>
            <a:r>
              <a:rPr lang="en-US" altLang="zh-CN" sz="2400">
                <a:latin typeface="Times New Roman" pitchFamily="18" charset="0"/>
              </a:rPr>
              <a:t>480+500+520+550</a:t>
            </a:r>
            <a:r>
              <a:rPr lang="zh-CN" altLang="en-US" sz="2400">
                <a:latin typeface="Times New Roman" pitchFamily="18" charset="0"/>
              </a:rPr>
              <a:t>）</a:t>
            </a:r>
            <a:r>
              <a:rPr lang="en-US" altLang="zh-CN" sz="2400">
                <a:latin typeface="Times New Roman" pitchFamily="18" charset="0"/>
              </a:rPr>
              <a:t>÷4</a:t>
            </a:r>
          </a:p>
          <a:p>
            <a:pPr algn="ctr">
              <a:spcBef>
                <a:spcPct val="50000"/>
              </a:spcBef>
            </a:pPr>
            <a:r>
              <a:rPr lang="zh-CN" altLang="en-US" sz="2400">
                <a:latin typeface="Times New Roman" pitchFamily="18" charset="0"/>
              </a:rPr>
              <a:t>（</a:t>
            </a:r>
            <a:r>
              <a:rPr lang="en-US" altLang="zh-CN" sz="2400">
                <a:latin typeface="Times New Roman" pitchFamily="18" charset="0"/>
              </a:rPr>
              <a:t>2</a:t>
            </a:r>
            <a:r>
              <a:rPr lang="zh-CN" altLang="en-US" sz="2400">
                <a:latin typeface="Times New Roman" pitchFamily="18" charset="0"/>
              </a:rPr>
              <a:t>） （</a:t>
            </a:r>
            <a:r>
              <a:rPr lang="en-US" altLang="zh-CN" sz="2400">
                <a:latin typeface="Times New Roman" pitchFamily="18" charset="0"/>
              </a:rPr>
              <a:t>480+500+520+550</a:t>
            </a:r>
            <a:r>
              <a:rPr lang="zh-CN" altLang="en-US" sz="2400">
                <a:latin typeface="Times New Roman" pitchFamily="18" charset="0"/>
              </a:rPr>
              <a:t>）</a:t>
            </a:r>
            <a:r>
              <a:rPr lang="en-US" altLang="zh-CN" sz="2400">
                <a:latin typeface="Times New Roman" pitchFamily="18" charset="0"/>
              </a:rPr>
              <a:t>÷6</a:t>
            </a:r>
          </a:p>
        </p:txBody>
      </p:sp>
      <p:sp>
        <p:nvSpPr>
          <p:cNvPr id="60427" name="Text Box 11"/>
          <p:cNvSpPr txBox="1">
            <a:spLocks noChangeArrowheads="1"/>
          </p:cNvSpPr>
          <p:nvPr/>
        </p:nvSpPr>
        <p:spPr bwMode="auto">
          <a:xfrm>
            <a:off x="5634038" y="3716338"/>
            <a:ext cx="9540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>
                <a:solidFill>
                  <a:srgbClr val="FF3300"/>
                </a:solidFill>
                <a:latin typeface="Times New Roman" pitchFamily="18" charset="0"/>
              </a:rPr>
              <a:t>（</a:t>
            </a:r>
            <a:r>
              <a:rPr lang="en-US" altLang="zh-CN" sz="2400">
                <a:solidFill>
                  <a:srgbClr val="FF3300"/>
                </a:solidFill>
                <a:latin typeface="Times New Roman" pitchFamily="18" charset="0"/>
              </a:rPr>
              <a:t>2</a:t>
            </a:r>
            <a:r>
              <a:rPr lang="zh-CN" altLang="en-US" sz="2400">
                <a:solidFill>
                  <a:srgbClr val="FF3300"/>
                </a:solidFill>
                <a:latin typeface="Times New Roman" pitchFamily="18" charset="0"/>
              </a:rPr>
              <a:t>）</a:t>
            </a:r>
          </a:p>
        </p:txBody>
      </p:sp>
      <p:sp>
        <p:nvSpPr>
          <p:cNvPr id="61452" name="Line 12"/>
          <p:cNvSpPr>
            <a:spLocks noChangeShapeType="1"/>
          </p:cNvSpPr>
          <p:nvPr/>
        </p:nvSpPr>
        <p:spPr bwMode="auto">
          <a:xfrm>
            <a:off x="7812088" y="3213100"/>
            <a:ext cx="1152525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53" name="Line 13"/>
          <p:cNvSpPr>
            <a:spLocks noChangeShapeType="1"/>
          </p:cNvSpPr>
          <p:nvPr/>
        </p:nvSpPr>
        <p:spPr bwMode="auto">
          <a:xfrm>
            <a:off x="2339975" y="3573463"/>
            <a:ext cx="1223963" cy="0"/>
          </a:xfrm>
          <a:prstGeom prst="line">
            <a:avLst/>
          </a:prstGeom>
          <a:noFill/>
          <a:ln w="38100">
            <a:solidFill>
              <a:srgbClr val="0000FF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3563938" y="2276475"/>
            <a:ext cx="122396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61456" name="AutoShape 16"/>
          <p:cNvSpPr>
            <a:spLocks noChangeArrowheads="1"/>
          </p:cNvSpPr>
          <p:nvPr/>
        </p:nvSpPr>
        <p:spPr bwMode="auto">
          <a:xfrm>
            <a:off x="5508625" y="3284538"/>
            <a:ext cx="3382963" cy="936625"/>
          </a:xfrm>
          <a:prstGeom prst="wedgeRoundRectCallout">
            <a:avLst>
              <a:gd name="adj1" fmla="val -39491"/>
              <a:gd name="adj2" fmla="val 66778"/>
              <a:gd name="adj3" fmla="val 16667"/>
            </a:avLst>
          </a:prstGeom>
          <a:solidFill>
            <a:srgbClr val="CCFFCC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除以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求的是平均每个班捐的钱数。</a:t>
            </a:r>
          </a:p>
        </p:txBody>
      </p:sp>
      <p:sp>
        <p:nvSpPr>
          <p:cNvPr id="61457" name="AutoShape 17"/>
          <p:cNvSpPr>
            <a:spLocks noChangeArrowheads="1"/>
          </p:cNvSpPr>
          <p:nvPr/>
        </p:nvSpPr>
        <p:spPr bwMode="auto">
          <a:xfrm>
            <a:off x="5435600" y="5372100"/>
            <a:ext cx="3382963" cy="936625"/>
          </a:xfrm>
          <a:prstGeom prst="wedgeRoundRectCallout">
            <a:avLst>
              <a:gd name="adj1" fmla="val -35704"/>
              <a:gd name="adj2" fmla="val -64500"/>
              <a:gd name="adj3" fmla="val 16667"/>
            </a:avLst>
          </a:prstGeom>
          <a:solidFill>
            <a:srgbClr val="FFCC00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除以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求的是平均每个年级捐的钱数。</a:t>
            </a:r>
          </a:p>
        </p:txBody>
      </p:sp>
      <p:sp>
        <p:nvSpPr>
          <p:cNvPr id="5" name="同侧圆角矩形 4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易错提醒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1453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042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typ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7" grpId="0"/>
      <p:bldP spid="61452" grpId="0" animBg="1"/>
      <p:bldP spid="61453" grpId="0" animBg="1"/>
      <p:bldP spid="61454" grpId="0" animBg="1"/>
      <p:bldP spid="61456" grpId="0" animBg="1"/>
      <p:bldP spid="61456" grpId="1" animBg="1"/>
      <p:bldP spid="6145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719138" y="1747838"/>
            <a:ext cx="4213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小丽有下面这样的三条丝带。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00113" y="2133600"/>
            <a:ext cx="4032250" cy="457200"/>
            <a:chOff x="567" y="1282"/>
            <a:chExt cx="2540" cy="288"/>
          </a:xfrm>
        </p:grpSpPr>
        <p:sp>
          <p:nvSpPr>
            <p:cNvPr id="16403" name="Rectangle 5"/>
            <p:cNvSpPr>
              <a:spLocks noChangeArrowheads="1"/>
            </p:cNvSpPr>
            <p:nvPr/>
          </p:nvSpPr>
          <p:spPr bwMode="auto">
            <a:xfrm>
              <a:off x="567" y="1366"/>
              <a:ext cx="1792" cy="158"/>
            </a:xfrm>
            <a:prstGeom prst="rect">
              <a:avLst/>
            </a:prstGeom>
            <a:solidFill>
              <a:srgbClr val="FF99CC">
                <a:alpha val="50195"/>
              </a:srgbClr>
            </a:solidFill>
            <a:ln w="9525">
              <a:solidFill>
                <a:srgbClr val="FF99CC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16404" name="Text Box 6"/>
            <p:cNvSpPr txBox="1">
              <a:spLocks noChangeArrowheads="1"/>
            </p:cNvSpPr>
            <p:nvPr/>
          </p:nvSpPr>
          <p:spPr bwMode="auto">
            <a:xfrm>
              <a:off x="2472" y="1282"/>
              <a:ext cx="6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14cm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900113" y="2590800"/>
            <a:ext cx="7235825" cy="457200"/>
            <a:chOff x="567" y="1570"/>
            <a:chExt cx="4558" cy="288"/>
          </a:xfrm>
        </p:grpSpPr>
        <p:sp>
          <p:nvSpPr>
            <p:cNvPr id="16401" name="Rectangle 8"/>
            <p:cNvSpPr>
              <a:spLocks noChangeArrowheads="1"/>
            </p:cNvSpPr>
            <p:nvPr/>
          </p:nvSpPr>
          <p:spPr bwMode="auto">
            <a:xfrm>
              <a:off x="567" y="1638"/>
              <a:ext cx="3901" cy="159"/>
            </a:xfrm>
            <a:prstGeom prst="rect">
              <a:avLst/>
            </a:prstGeom>
            <a:solidFill>
              <a:srgbClr val="99CCFF">
                <a:alpha val="50195"/>
              </a:srgbClr>
            </a:solidFill>
            <a:ln w="9525">
              <a:solidFill>
                <a:srgbClr val="99CC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16402" name="Text Box 9"/>
            <p:cNvSpPr txBox="1">
              <a:spLocks noChangeArrowheads="1"/>
            </p:cNvSpPr>
            <p:nvPr/>
          </p:nvSpPr>
          <p:spPr bwMode="auto">
            <a:xfrm>
              <a:off x="4490" y="1570"/>
              <a:ext cx="6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24cm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898525" y="2987675"/>
            <a:ext cx="5221288" cy="457200"/>
            <a:chOff x="566" y="1820"/>
            <a:chExt cx="3289" cy="288"/>
          </a:xfrm>
        </p:grpSpPr>
        <p:sp>
          <p:nvSpPr>
            <p:cNvPr id="16399" name="Rectangle 11"/>
            <p:cNvSpPr>
              <a:spLocks noChangeArrowheads="1"/>
            </p:cNvSpPr>
            <p:nvPr/>
          </p:nvSpPr>
          <p:spPr bwMode="auto">
            <a:xfrm>
              <a:off x="566" y="1888"/>
              <a:ext cx="2632" cy="159"/>
            </a:xfrm>
            <a:prstGeom prst="rect">
              <a:avLst/>
            </a:prstGeom>
            <a:solidFill>
              <a:srgbClr val="FFFF00">
                <a:alpha val="27843"/>
              </a:srgbClr>
            </a:soli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>
                <a:latin typeface="华文新魏" pitchFamily="2" charset="-122"/>
                <a:ea typeface="华文新魏" pitchFamily="2" charset="-122"/>
              </a:endParaRPr>
            </a:p>
          </p:txBody>
        </p:sp>
        <p:sp>
          <p:nvSpPr>
            <p:cNvPr id="16400" name="Text Box 12"/>
            <p:cNvSpPr txBox="1">
              <a:spLocks noChangeArrowheads="1"/>
            </p:cNvSpPr>
            <p:nvPr/>
          </p:nvSpPr>
          <p:spPr bwMode="auto">
            <a:xfrm>
              <a:off x="3220" y="1820"/>
              <a:ext cx="635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latin typeface="华文新魏" pitchFamily="2" charset="-122"/>
                  <a:ea typeface="华文新魏" pitchFamily="2" charset="-122"/>
                </a:rPr>
                <a:t>16cm</a:t>
              </a:r>
            </a:p>
          </p:txBody>
        </p:sp>
      </p:grpSp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827088" y="3340100"/>
            <a:ext cx="5040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这三条丝带的平均长度是多少？</a:t>
            </a:r>
            <a:endParaRPr lang="en-US" altLang="zh-CN" sz="24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10254" name="Text Box 14"/>
          <p:cNvSpPr txBox="1">
            <a:spLocks noChangeArrowheads="1"/>
          </p:cNvSpPr>
          <p:nvPr/>
        </p:nvSpPr>
        <p:spPr bwMode="auto">
          <a:xfrm>
            <a:off x="1908175" y="486886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14+24+16=54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cm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10255" name="Text Box 15"/>
          <p:cNvSpPr txBox="1">
            <a:spLocks noChangeArrowheads="1"/>
          </p:cNvSpPr>
          <p:nvPr/>
        </p:nvSpPr>
        <p:spPr bwMode="auto">
          <a:xfrm>
            <a:off x="1908175" y="5348288"/>
            <a:ext cx="29162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54÷3=18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cm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</a:t>
            </a:r>
          </a:p>
        </p:txBody>
      </p:sp>
      <p:sp>
        <p:nvSpPr>
          <p:cNvPr id="10256" name="Text Box 16"/>
          <p:cNvSpPr txBox="1">
            <a:spLocks noChangeArrowheads="1"/>
          </p:cNvSpPr>
          <p:nvPr/>
        </p:nvSpPr>
        <p:spPr bwMode="auto">
          <a:xfrm>
            <a:off x="1476375" y="5734050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答：这三条丝带的平均长度是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18cm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。</a:t>
            </a:r>
          </a:p>
        </p:txBody>
      </p:sp>
      <p:sp>
        <p:nvSpPr>
          <p:cNvPr id="10258" name="Text Box 18"/>
          <p:cNvSpPr txBox="1">
            <a:spLocks noChangeArrowheads="1"/>
          </p:cNvSpPr>
          <p:nvPr/>
        </p:nvSpPr>
        <p:spPr bwMode="auto">
          <a:xfrm>
            <a:off x="5651500" y="3717925"/>
            <a:ext cx="863600" cy="51911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14</a:t>
            </a:r>
          </a:p>
        </p:txBody>
      </p:sp>
      <p:sp>
        <p:nvSpPr>
          <p:cNvPr id="10259" name="Text Box 19"/>
          <p:cNvSpPr txBox="1">
            <a:spLocks noChangeArrowheads="1"/>
          </p:cNvSpPr>
          <p:nvPr/>
        </p:nvSpPr>
        <p:spPr bwMode="auto">
          <a:xfrm>
            <a:off x="1476375" y="4087813"/>
            <a:ext cx="1008063" cy="51911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24</a:t>
            </a:r>
          </a:p>
        </p:txBody>
      </p:sp>
      <p:sp>
        <p:nvSpPr>
          <p:cNvPr id="44051" name="Rectangle 19"/>
          <p:cNvSpPr>
            <a:spLocks noChangeArrowheads="1"/>
          </p:cNvSpPr>
          <p:nvPr/>
        </p:nvSpPr>
        <p:spPr bwMode="auto">
          <a:xfrm>
            <a:off x="828675" y="3759200"/>
            <a:ext cx="70564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估计：这三条丝带的平均长度在（              ）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cm---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                 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cm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之间。</a:t>
            </a:r>
          </a:p>
        </p:txBody>
      </p:sp>
      <p:sp>
        <p:nvSpPr>
          <p:cNvPr id="5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53" grpId="0"/>
      <p:bldP spid="10254" grpId="0"/>
      <p:bldP spid="10255" grpId="0"/>
      <p:bldP spid="10256" grpId="0"/>
      <p:bldP spid="10258" grpId="0"/>
      <p:bldP spid="10259" grpId="0"/>
      <p:bldP spid="4405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Rot="1" noChangeArrowheads="1"/>
          </p:cNvSpPr>
          <p:nvPr>
            <p:ph type="body" idx="4294967295"/>
          </p:nvPr>
        </p:nvSpPr>
        <p:spPr>
          <a:xfrm>
            <a:off x="0" y="2636838"/>
            <a:ext cx="7696200" cy="22225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）耦耕小学的老师平均年龄是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38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岁，那么每个老师一定都是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38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岁。（      ）  </a:t>
            </a:r>
          </a:p>
          <a:p>
            <a:pPr>
              <a:lnSpc>
                <a:spcPct val="90000"/>
              </a:lnSpc>
            </a:pPr>
            <a:endParaRPr lang="zh-CN" altLang="en-US" sz="2800" smtClean="0">
              <a:latin typeface="华文新魏" pitchFamily="2" charset="-122"/>
              <a:ea typeface="华文新魏" pitchFamily="2" charset="-122"/>
            </a:endParaRP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）耦耕小学全体同学助残献爱心捐款，平均每人捐款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元。不可能有同学捐</a:t>
            </a: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6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元。（     ）</a:t>
            </a:r>
          </a:p>
        </p:txBody>
      </p:sp>
      <p:pic>
        <p:nvPicPr>
          <p:cNvPr id="17411" name="Picture 5" descr="图片14">
            <a:hlinkClick r:id="" action="ppaction://noaction"/>
          </p:cNvPr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43800" y="5608638"/>
            <a:ext cx="9144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042988" y="1773238"/>
            <a:ext cx="58674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判断，正确的画 √ ，错误的画 </a:t>
            </a:r>
            <a:r>
              <a:rPr lang="en-US" altLang="zh-CN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×</a:t>
            </a:r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 。</a:t>
            </a:r>
          </a:p>
        </p:txBody>
      </p:sp>
      <p:sp>
        <p:nvSpPr>
          <p:cNvPr id="60423" name="AutoShape 7"/>
          <p:cNvSpPr>
            <a:spLocks noChangeArrowheads="1"/>
          </p:cNvSpPr>
          <p:nvPr/>
        </p:nvSpPr>
        <p:spPr bwMode="auto">
          <a:xfrm>
            <a:off x="1403350" y="5084763"/>
            <a:ext cx="6048375" cy="1008062"/>
          </a:xfrm>
          <a:prstGeom prst="wedgeRoundRectCallout">
            <a:avLst>
              <a:gd name="adj1" fmla="val -28375"/>
              <a:gd name="adj2" fmla="val -48269"/>
              <a:gd name="adj3" fmla="val 16667"/>
            </a:avLst>
          </a:prstGeom>
          <a:solidFill>
            <a:srgbClr val="FFFF99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ea typeface="华文新魏" pitchFamily="2" charset="-122"/>
              </a:rPr>
              <a:t>提示：平均数表示统计对象的</a:t>
            </a:r>
            <a:r>
              <a:rPr lang="zh-CN" altLang="en-US" sz="2400">
                <a:solidFill>
                  <a:srgbClr val="FF00FF"/>
                </a:solidFill>
                <a:ea typeface="华文新魏" pitchFamily="2" charset="-122"/>
              </a:rPr>
              <a:t>一般水平</a:t>
            </a:r>
            <a:r>
              <a:rPr lang="zh-CN" altLang="en-US" sz="2400">
                <a:ea typeface="华文新魏" pitchFamily="2" charset="-122"/>
              </a:rPr>
              <a:t>。</a:t>
            </a:r>
          </a:p>
          <a:p>
            <a:r>
              <a:rPr lang="zh-CN" altLang="en-US" sz="2400">
                <a:ea typeface="华文新魏" pitchFamily="2" charset="-122"/>
              </a:rPr>
              <a:t>它</a:t>
            </a:r>
            <a:r>
              <a:rPr lang="zh-CN" altLang="en-US" sz="2400">
                <a:solidFill>
                  <a:srgbClr val="FF00FF"/>
                </a:solidFill>
                <a:ea typeface="华文新魏" pitchFamily="2" charset="-122"/>
              </a:rPr>
              <a:t>比最大的数要小</a:t>
            </a:r>
            <a:r>
              <a:rPr lang="zh-CN" altLang="en-US" sz="2400">
                <a:ea typeface="华文新魏" pitchFamily="2" charset="-122"/>
              </a:rPr>
              <a:t>，</a:t>
            </a:r>
            <a:r>
              <a:rPr lang="zh-CN" altLang="en-US" sz="2400">
                <a:solidFill>
                  <a:srgbClr val="00CC00"/>
                </a:solidFill>
                <a:ea typeface="华文新魏" pitchFamily="2" charset="-122"/>
              </a:rPr>
              <a:t>比最小的数要大。</a:t>
            </a:r>
            <a:endParaRPr lang="zh-CN" altLang="en-US" sz="2400">
              <a:ea typeface="华文新魏" pitchFamily="2" charset="-122"/>
            </a:endParaRPr>
          </a:p>
        </p:txBody>
      </p:sp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5003800" y="2981325"/>
            <a:ext cx="5413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×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60425" name="Rectangle 9"/>
          <p:cNvSpPr>
            <a:spLocks noChangeArrowheads="1"/>
          </p:cNvSpPr>
          <p:nvPr/>
        </p:nvSpPr>
        <p:spPr bwMode="auto">
          <a:xfrm>
            <a:off x="7126288" y="4292600"/>
            <a:ext cx="5413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</a:rPr>
              <a:t>×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0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0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0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423" grpId="0" animBg="1"/>
      <p:bldP spid="60424" grpId="0"/>
      <p:bldP spid="604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971550" y="1544638"/>
            <a:ext cx="75025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只列式不计算。</a:t>
            </a: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 </a:t>
            </a: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少先队员为敬老院做衣架，平均每人做几个？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）小华做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个，小红和小强共做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个，小芳做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个。</a:t>
            </a: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                </a:t>
            </a: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          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）小华做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5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个，小红和小强各做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8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个，小芳做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7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个。</a:t>
            </a:r>
          </a:p>
          <a:p>
            <a:endParaRPr lang="zh-CN" altLang="en-US" sz="240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400" b="1">
                <a:solidFill>
                  <a:schemeClr val="tx2"/>
                </a:solidFill>
                <a:latin typeface="Times New Roman" pitchFamily="18" charset="0"/>
              </a:rPr>
              <a:t>          </a:t>
            </a:r>
          </a:p>
        </p:txBody>
      </p:sp>
      <p:sp>
        <p:nvSpPr>
          <p:cNvPr id="57347" name="Text Box 3"/>
          <p:cNvSpPr txBox="1">
            <a:spLocks noChangeArrowheads="1"/>
          </p:cNvSpPr>
          <p:nvPr/>
        </p:nvSpPr>
        <p:spPr bwMode="auto">
          <a:xfrm>
            <a:off x="1908175" y="3716338"/>
            <a:ext cx="26685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5+8+7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÷4</a:t>
            </a:r>
          </a:p>
        </p:txBody>
      </p:sp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1835150" y="5229225"/>
            <a:ext cx="3240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5+8+8+7</a:t>
            </a:r>
            <a:r>
              <a:rPr lang="zh-CN" altLang="en-US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）</a:t>
            </a:r>
            <a:r>
              <a:rPr lang="en-US" altLang="zh-CN" sz="24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÷4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1454" name="Line 14"/>
          <p:cNvSpPr>
            <a:spLocks noChangeShapeType="1"/>
          </p:cNvSpPr>
          <p:nvPr/>
        </p:nvSpPr>
        <p:spPr bwMode="auto">
          <a:xfrm>
            <a:off x="4932363" y="3500438"/>
            <a:ext cx="1223962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Line 14"/>
          <p:cNvSpPr>
            <a:spLocks noChangeShapeType="1"/>
          </p:cNvSpPr>
          <p:nvPr/>
        </p:nvSpPr>
        <p:spPr bwMode="auto">
          <a:xfrm>
            <a:off x="5003800" y="4941888"/>
            <a:ext cx="1223963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5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lick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73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7" grpId="0"/>
      <p:bldP spid="57348" grpId="0"/>
      <p:bldP spid="61454" grpId="0" animBg="1"/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488" name="Group 24"/>
          <p:cNvGraphicFramePr>
            <a:graphicFrameLocks noGrp="1"/>
          </p:cNvGraphicFramePr>
          <p:nvPr/>
        </p:nvGraphicFramePr>
        <p:xfrm>
          <a:off x="2266950" y="2895600"/>
          <a:ext cx="5184775" cy="1181101"/>
        </p:xfrm>
        <a:graphic>
          <a:graphicData uri="http://schemas.openxmlformats.org/drawingml/2006/table">
            <a:tbl>
              <a:tblPr/>
              <a:tblGrid>
                <a:gridCol w="1225550"/>
                <a:gridCol w="1098550"/>
                <a:gridCol w="1204913"/>
                <a:gridCol w="1655762"/>
              </a:tblGrid>
              <a:tr h="6048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语文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数学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英语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   </a:t>
                      </a:r>
                      <a:r>
                        <a:rPr kumimoji="0" lang="zh-CN" alt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平均分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6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endParaRPr kumimoji="0" lang="zh-CN" altLang="zh-CN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33CC"/>
                        </a:solidFill>
                        <a:effectLst/>
                        <a:latin typeface="华文新魏" panose="02010800040101010101" pitchFamily="2" charset="-122"/>
                        <a:ea typeface="华文新魏" panose="02010800040101010101" pitchFamily="2" charset="-122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98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CC"/>
                          </a:solidFill>
                          <a:effectLst/>
                          <a:latin typeface="华文新魏" panose="02010800040101010101" pitchFamily="2" charset="-122"/>
                          <a:ea typeface="华文新魏" panose="02010800040101010101" pitchFamily="2" charset="-122"/>
                        </a:rPr>
                        <a:t>97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9475" name="AutoShape 21"/>
          <p:cNvSpPr>
            <a:spLocks noChangeArrowheads="1"/>
          </p:cNvSpPr>
          <p:nvPr/>
        </p:nvSpPr>
        <p:spPr bwMode="auto">
          <a:xfrm>
            <a:off x="2195513" y="3573463"/>
            <a:ext cx="1008062" cy="720725"/>
          </a:xfrm>
          <a:prstGeom prst="cloudCallout">
            <a:avLst>
              <a:gd name="adj1" fmla="val -35671"/>
              <a:gd name="adj2" fmla="val 43833"/>
            </a:avLst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zh-CN" altLang="zh-CN">
              <a:latin typeface="Comic Sans MS" pitchFamily="66" charset="0"/>
            </a:endParaRPr>
          </a:p>
        </p:txBody>
      </p:sp>
      <p:sp>
        <p:nvSpPr>
          <p:cNvPr id="66582" name="Text Box 22"/>
          <p:cNvSpPr txBox="1">
            <a:spLocks noChangeArrowheads="1"/>
          </p:cNvSpPr>
          <p:nvPr/>
        </p:nvSpPr>
        <p:spPr bwMode="auto">
          <a:xfrm>
            <a:off x="2987675" y="4365625"/>
            <a:ext cx="3581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97×3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291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（分）</a:t>
            </a:r>
          </a:p>
        </p:txBody>
      </p:sp>
      <p:sp>
        <p:nvSpPr>
          <p:cNvPr id="19477" name="Rectangle 25"/>
          <p:cNvSpPr>
            <a:spLocks noChangeArrowheads="1"/>
          </p:cNvSpPr>
          <p:nvPr/>
        </p:nvSpPr>
        <p:spPr bwMode="auto">
          <a:xfrm>
            <a:off x="1908175" y="1484313"/>
            <a:ext cx="66246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ea typeface="华文新魏" pitchFamily="2" charset="-122"/>
              </a:rPr>
              <a:t>小明的期末成绩单被墨水弄污了，你能想办法求出他的语文成绩吗？</a:t>
            </a:r>
          </a:p>
        </p:txBody>
      </p:sp>
      <p:sp>
        <p:nvSpPr>
          <p:cNvPr id="62490" name="Rectangle 26"/>
          <p:cNvSpPr>
            <a:spLocks noChangeArrowheads="1"/>
          </p:cNvSpPr>
          <p:nvPr/>
        </p:nvSpPr>
        <p:spPr bwMode="auto">
          <a:xfrm>
            <a:off x="2987675" y="5084763"/>
            <a:ext cx="3654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291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100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－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98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＝</a:t>
            </a:r>
            <a:r>
              <a:rPr lang="en-US" altLang="zh-CN" sz="2400" b="1">
                <a:latin typeface="华文新魏" pitchFamily="2" charset="-122"/>
                <a:ea typeface="华文新魏" pitchFamily="2" charset="-122"/>
              </a:rPr>
              <a:t>93</a:t>
            </a:r>
            <a:r>
              <a:rPr lang="zh-CN" altLang="en-US" sz="2400" b="1">
                <a:latin typeface="华文新魏" pitchFamily="2" charset="-122"/>
                <a:ea typeface="华文新魏" pitchFamily="2" charset="-122"/>
              </a:rPr>
              <a:t>（分）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1843088" y="4462463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ea typeface="华文新魏" pitchFamily="2" charset="-122"/>
              </a:rPr>
              <a:t>总分：</a:t>
            </a:r>
          </a:p>
        </p:txBody>
      </p:sp>
      <p:sp>
        <p:nvSpPr>
          <p:cNvPr id="62492" name="Text Box 28"/>
          <p:cNvSpPr txBox="1">
            <a:spLocks noChangeArrowheads="1"/>
          </p:cNvSpPr>
          <p:nvPr/>
        </p:nvSpPr>
        <p:spPr bwMode="auto">
          <a:xfrm>
            <a:off x="1843088" y="5013325"/>
            <a:ext cx="1098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400" b="1">
                <a:ea typeface="华文新魏" pitchFamily="2" charset="-122"/>
              </a:rPr>
              <a:t>语文：</a:t>
            </a:r>
          </a:p>
        </p:txBody>
      </p:sp>
      <p:sp>
        <p:nvSpPr>
          <p:cNvPr id="62493" name="AutoShape 29"/>
          <p:cNvSpPr>
            <a:spLocks noChangeArrowheads="1"/>
          </p:cNvSpPr>
          <p:nvPr/>
        </p:nvSpPr>
        <p:spPr bwMode="auto">
          <a:xfrm>
            <a:off x="6372225" y="4221163"/>
            <a:ext cx="2520950" cy="936625"/>
          </a:xfrm>
          <a:prstGeom prst="wedgeRoundRectCallout">
            <a:avLst>
              <a:gd name="adj1" fmla="val -34296"/>
              <a:gd name="adj2" fmla="val -78870"/>
              <a:gd name="adj3" fmla="val 16667"/>
            </a:avLst>
          </a:prstGeom>
          <a:solidFill>
            <a:srgbClr val="FFFF99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根据</a:t>
            </a:r>
            <a:r>
              <a:rPr lang="en-US" altLang="zh-CN" sz="24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门平均分可以求出总分。</a:t>
            </a:r>
          </a:p>
        </p:txBody>
      </p:sp>
      <p:sp>
        <p:nvSpPr>
          <p:cNvPr id="62494" name="AutoShape 30"/>
          <p:cNvSpPr>
            <a:spLocks noChangeArrowheads="1"/>
          </p:cNvSpPr>
          <p:nvPr/>
        </p:nvSpPr>
        <p:spPr bwMode="auto">
          <a:xfrm>
            <a:off x="1285875" y="5661025"/>
            <a:ext cx="6985000" cy="647700"/>
          </a:xfrm>
          <a:prstGeom prst="wedgeRoundRectCallout">
            <a:avLst>
              <a:gd name="adj1" fmla="val 7773"/>
              <a:gd name="adj2" fmla="val -70833"/>
              <a:gd name="adj3" fmla="val 16667"/>
            </a:avLst>
          </a:prstGeom>
          <a:solidFill>
            <a:srgbClr val="FFFF99"/>
          </a:solidFill>
          <a:ln w="31750">
            <a:solidFill>
              <a:srgbClr val="0000FF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从总分中去掉数学和英语的成绩得出语文成绩。</a:t>
            </a:r>
          </a:p>
        </p:txBody>
      </p:sp>
      <p:sp>
        <p:nvSpPr>
          <p:cNvPr id="2" name="同侧圆角矩形 1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学以致用</a:t>
            </a:r>
          </a:p>
        </p:txBody>
      </p:sp>
      <p:cxnSp>
        <p:nvCxnSpPr>
          <p:cNvPr id="3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6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24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2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62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82" grpId="0"/>
      <p:bldP spid="62490" grpId="0"/>
      <p:bldP spid="62491" grpId="0"/>
      <p:bldP spid="62492" grpId="0"/>
      <p:bldP spid="62493" grpId="0" animBg="1"/>
      <p:bldP spid="6249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132013"/>
            <a:ext cx="4032250" cy="792162"/>
          </a:xfrm>
        </p:spPr>
        <p:txBody>
          <a:bodyPr/>
          <a:lstStyle/>
          <a:p>
            <a:pPr algn="l">
              <a:spcBef>
                <a:spcPct val="50000"/>
              </a:spcBef>
            </a:pPr>
            <a:r>
              <a:rPr lang="en-US" altLang="zh-CN" sz="2800" smtClean="0">
                <a:latin typeface="华文新魏" pitchFamily="2" charset="-122"/>
                <a:ea typeface="华文新魏" pitchFamily="2" charset="-122"/>
              </a:rPr>
              <a:t>    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平均数有什么特点？</a:t>
            </a:r>
          </a:p>
        </p:txBody>
      </p:sp>
      <p:sp>
        <p:nvSpPr>
          <p:cNvPr id="68611" name="Text Box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3068638"/>
            <a:ext cx="8675687" cy="1439862"/>
          </a:xfrm>
        </p:spPr>
        <p:txBody>
          <a:bodyPr/>
          <a:lstStyle/>
          <a:p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它在一组数据中</a:t>
            </a:r>
            <a:r>
              <a:rPr lang="zh-CN" altLang="en-US" sz="280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比最大的数要小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，</a:t>
            </a:r>
            <a:r>
              <a:rPr lang="zh-CN" altLang="en-US" sz="2800" smtClean="0">
                <a:solidFill>
                  <a:srgbClr val="00CC00"/>
                </a:solidFill>
                <a:latin typeface="华文新魏" pitchFamily="2" charset="-122"/>
                <a:ea typeface="华文新魏" pitchFamily="2" charset="-122"/>
              </a:rPr>
              <a:t>比最小的数要大。</a:t>
            </a:r>
            <a:endParaRPr lang="en-US" altLang="zh-CN" sz="2800" smtClean="0">
              <a:solidFill>
                <a:srgbClr val="00CC00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它表示统计对象的</a:t>
            </a:r>
            <a:r>
              <a:rPr lang="zh-CN" altLang="en-US" sz="2800" smtClean="0">
                <a:solidFill>
                  <a:srgbClr val="FF00FF"/>
                </a:solidFill>
                <a:latin typeface="华文新魏" pitchFamily="2" charset="-122"/>
                <a:ea typeface="华文新魏" pitchFamily="2" charset="-122"/>
              </a:rPr>
              <a:t>一般水平</a:t>
            </a:r>
            <a:r>
              <a:rPr lang="zh-CN" altLang="en-US" sz="2800" smtClean="0">
                <a:latin typeface="华文新魏" pitchFamily="2" charset="-122"/>
                <a:ea typeface="华文新魏" pitchFamily="2" charset="-122"/>
              </a:rPr>
              <a:t>。</a:t>
            </a:r>
            <a:endParaRPr lang="en-US" altLang="zh-CN" sz="2800" smtClean="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68612" name="Text Box 4"/>
          <p:cNvSpPr txBox="1">
            <a:spLocks noChangeArrowheads="1"/>
          </p:cNvSpPr>
          <p:nvPr/>
        </p:nvSpPr>
        <p:spPr bwMode="auto">
          <a:xfrm>
            <a:off x="827088" y="4724400"/>
            <a:ext cx="748823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r>
              <a:rPr lang="zh-CN" altLang="en-US" sz="2800">
                <a:solidFill>
                  <a:schemeClr val="hlink"/>
                </a:solidFill>
                <a:latin typeface="华文新魏" pitchFamily="2" charset="-122"/>
                <a:ea typeface="华文新魏" pitchFamily="2" charset="-122"/>
              </a:rPr>
              <a:t>平均数能较好地反映一组数据的总体情况。</a:t>
            </a:r>
          </a:p>
        </p:txBody>
      </p:sp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  <p:bldP spid="686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0"/>
          <p:cNvGrpSpPr>
            <a:grpSpLocks/>
          </p:cNvGrpSpPr>
          <p:nvPr/>
        </p:nvGrpSpPr>
        <p:grpSpPr bwMode="auto">
          <a:xfrm>
            <a:off x="452438" y="908050"/>
            <a:ext cx="2032000" cy="649288"/>
            <a:chOff x="571126" y="1792176"/>
            <a:chExt cx="2031309" cy="648072"/>
          </a:xfrm>
        </p:grpSpPr>
        <p:cxnSp>
          <p:nvCxnSpPr>
            <p:cNvPr id="22" name="直线连接符 21"/>
            <p:cNvCxnSpPr/>
            <p:nvPr/>
          </p:nvCxnSpPr>
          <p:spPr>
            <a:xfrm>
              <a:off x="586996" y="2440248"/>
              <a:ext cx="2015439" cy="0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同侧圆角矩形 23"/>
            <p:cNvSpPr/>
            <p:nvPr/>
          </p:nvSpPr>
          <p:spPr>
            <a:xfrm>
              <a:off x="571126" y="1792176"/>
              <a:ext cx="2001156" cy="51655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000" b="1" noProof="1">
                  <a:latin typeface="华文新魏" panose="02010800040101010101" pitchFamily="2" charset="-122"/>
                  <a:ea typeface="华文新魏" panose="02010800040101010101" pitchFamily="2" charset="-122"/>
                  <a:cs typeface="黑体" panose="02010609060101010101" pitchFamily="2" charset="-122"/>
                </a:rPr>
                <a:t>学习目标</a:t>
              </a:r>
            </a:p>
          </p:txBody>
        </p:sp>
      </p:grp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754063" y="3027363"/>
            <a:ext cx="792162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4800"/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、能从现实生活中发现问题，并根据需要收集有用的信息，培养学生的策略意识和应用数学解决实际问题的能力。 </a:t>
            </a:r>
          </a:p>
        </p:txBody>
      </p:sp>
      <p:sp>
        <p:nvSpPr>
          <p:cNvPr id="17417" name="Rectangle 9"/>
          <p:cNvSpPr>
            <a:spLocks noChangeArrowheads="1"/>
          </p:cNvSpPr>
          <p:nvPr/>
        </p:nvSpPr>
        <p:spPr bwMode="auto">
          <a:xfrm>
            <a:off x="755650" y="1773238"/>
            <a:ext cx="799306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、使学生理解平均数的含义，会解释平均数的实际意义，掌握求平均数的方法。</a:t>
            </a:r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755650" y="4724400"/>
            <a:ext cx="785018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、通过小组学习活动培养学生的合作精神和创新品质，体验数学与生活的紧密联系，促进学生个性和谐发展。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6" grpId="0"/>
      <p:bldP spid="17417" grpId="0"/>
      <p:bldP spid="174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ext Box 2"/>
          <p:cNvSpPr txBox="1">
            <a:spLocks noChangeArrowheads="1"/>
          </p:cNvSpPr>
          <p:nvPr/>
        </p:nvSpPr>
        <p:spPr bwMode="auto">
          <a:xfrm>
            <a:off x="971550" y="2944813"/>
            <a:ext cx="76327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①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移多补少法：</a:t>
            </a:r>
            <a:r>
              <a:rPr lang="en-US" altLang="en-US" sz="2800"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数量较小时使用比较方便。</a:t>
            </a:r>
            <a:endParaRPr lang="en-US" altLang="en-US" sz="2800"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827088" y="3663950"/>
            <a:ext cx="82089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000">
                <a:solidFill>
                  <a:srgbClr val="FF3300"/>
                </a:solidFill>
              </a:rPr>
              <a:t> 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②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 先求和，再平均分：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总数量</a:t>
            </a:r>
            <a:r>
              <a:rPr lang="en-US" altLang="zh-CN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÷</a:t>
            </a:r>
            <a:r>
              <a:rPr lang="zh-CN" altLang="en-US" sz="28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总份数 ＝平均数</a:t>
            </a:r>
          </a:p>
        </p:txBody>
      </p:sp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971550" y="2117725"/>
            <a:ext cx="3028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000000"/>
                </a:solidFill>
                <a:ea typeface="华文新魏" pitchFamily="2" charset="-122"/>
              </a:rPr>
              <a:t>求平均数的方法：</a:t>
            </a:r>
            <a:endParaRPr lang="en-US" altLang="zh-CN" sz="2800">
              <a:solidFill>
                <a:srgbClr val="000000"/>
              </a:solidFill>
              <a:ea typeface="华文新魏" pitchFamily="2" charset="-122"/>
            </a:endParaRPr>
          </a:p>
        </p:txBody>
      </p:sp>
      <p:sp>
        <p:nvSpPr>
          <p:cNvPr id="3" name="同侧圆角矩形 2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课堂小结</a:t>
            </a:r>
          </a:p>
        </p:txBody>
      </p:sp>
      <p:cxnSp>
        <p:nvCxnSpPr>
          <p:cNvPr id="5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40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同侧圆角矩形 6"/>
          <p:cNvSpPr/>
          <p:nvPr/>
        </p:nvSpPr>
        <p:spPr>
          <a:xfrm>
            <a:off x="468313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情景导入</a:t>
            </a:r>
          </a:p>
        </p:txBody>
      </p:sp>
      <p:cxnSp>
        <p:nvCxnSpPr>
          <p:cNvPr id="9" name="直线连接符 21"/>
          <p:cNvCxnSpPr/>
          <p:nvPr/>
        </p:nvCxnSpPr>
        <p:spPr>
          <a:xfrm flipV="1">
            <a:off x="468313" y="1565275"/>
            <a:ext cx="2071687" cy="4763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4100" name="Picture 3" descr="F:\七彩课堂插图板式封面\排版用图标、页眉页脚\标题图（终-排版用）共29个\资料宝袋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750" y="4508500"/>
            <a:ext cx="2120900" cy="164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1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43213" y="1041400"/>
            <a:ext cx="6049962" cy="224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TextBox 1"/>
          <p:cNvSpPr txBox="1">
            <a:spLocks noChangeArrowheads="1"/>
          </p:cNvSpPr>
          <p:nvPr/>
        </p:nvSpPr>
        <p:spPr bwMode="auto">
          <a:xfrm>
            <a:off x="2484438" y="3429000"/>
            <a:ext cx="6375400" cy="971550"/>
          </a:xfrm>
          <a:prstGeom prst="rect">
            <a:avLst/>
          </a:prstGeom>
          <a:solidFill>
            <a:srgbClr val="FFFF99"/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四年级第一小组的男、女生进行套圈比赛，他们规定每人共套</a:t>
            </a:r>
            <a:r>
              <a:rPr lang="en-US" altLang="zh-CN" sz="2800">
                <a:latin typeface="华文新魏" pitchFamily="2" charset="-122"/>
                <a:ea typeface="华文新魏" pitchFamily="2" charset="-122"/>
              </a:rPr>
              <a:t>15</a:t>
            </a:r>
            <a:r>
              <a:rPr lang="zh-CN" altLang="en-US" sz="2800">
                <a:latin typeface="华文新魏" pitchFamily="2" charset="-122"/>
                <a:ea typeface="华文新魏" pitchFamily="2" charset="-122"/>
              </a:rPr>
              <a:t>个圈。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3132138" y="5229225"/>
            <a:ext cx="4806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华文新魏" pitchFamily="2" charset="-122"/>
                <a:ea typeface="华文新魏" pitchFamily="2" charset="-122"/>
              </a:rPr>
              <a:t>你想了解他们的比赛情况吗？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 animBg="1"/>
      <p:bldP spid="2049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>
            <a:grpSpLocks/>
          </p:cNvGrpSpPr>
          <p:nvPr/>
        </p:nvGrpSpPr>
        <p:grpSpPr bwMode="auto">
          <a:xfrm>
            <a:off x="468313" y="920750"/>
            <a:ext cx="2071687" cy="661988"/>
            <a:chOff x="571127" y="1769573"/>
            <a:chExt cx="2071702" cy="661806"/>
          </a:xfrm>
        </p:grpSpPr>
        <p:cxnSp>
          <p:nvCxnSpPr>
            <p:cNvPr id="7" name="直线连接符 21"/>
            <p:cNvCxnSpPr/>
            <p:nvPr/>
          </p:nvCxnSpPr>
          <p:spPr>
            <a:xfrm flipV="1">
              <a:off x="571127" y="2425031"/>
              <a:ext cx="2071702" cy="6348"/>
            </a:xfrm>
            <a:prstGeom prst="line">
              <a:avLst/>
            </a:prstGeom>
            <a:ln w="38100" cmpd="sng"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同侧圆角矩形 7"/>
            <p:cNvSpPr/>
            <p:nvPr/>
          </p:nvSpPr>
          <p:spPr>
            <a:xfrm>
              <a:off x="571127" y="1769573"/>
              <a:ext cx="2000264" cy="515796"/>
            </a:xfrm>
            <a:prstGeom prst="round2SameRect">
              <a:avLst/>
            </a:prstGeom>
            <a:ln>
              <a:noFill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endParaRPr>
            </a:p>
          </p:txBody>
        </p:sp>
      </p:grp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0" y="1412875"/>
            <a:ext cx="9144000" cy="41767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3189288" y="3957638"/>
            <a:ext cx="404812" cy="12160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2378075" y="3757613"/>
            <a:ext cx="406400" cy="1417637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1568450" y="3349625"/>
            <a:ext cx="404813" cy="18256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757238" y="3957638"/>
            <a:ext cx="406400" cy="1217612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5128" name="Rectangle 7"/>
          <p:cNvSpPr>
            <a:spLocks noChangeArrowheads="1"/>
          </p:cNvSpPr>
          <p:nvPr/>
        </p:nvSpPr>
        <p:spPr bwMode="auto">
          <a:xfrm>
            <a:off x="755650" y="1881188"/>
            <a:ext cx="3381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>
                <a:ea typeface="华文新魏" pitchFamily="2" charset="-122"/>
              </a:rPr>
              <a:t>男生套圈成绩统计图</a:t>
            </a:r>
          </a:p>
        </p:txBody>
      </p:sp>
      <p:sp>
        <p:nvSpPr>
          <p:cNvPr id="5129" name="Rectangle 8"/>
          <p:cNvSpPr>
            <a:spLocks noChangeArrowheads="1"/>
          </p:cNvSpPr>
          <p:nvPr/>
        </p:nvSpPr>
        <p:spPr bwMode="auto">
          <a:xfrm>
            <a:off x="5003800" y="1876425"/>
            <a:ext cx="33813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>
                <a:ea typeface="华文新魏" pitchFamily="2" charset="-122"/>
              </a:rPr>
              <a:t>女生套圈成绩统计图</a:t>
            </a: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900113" y="5876925"/>
            <a:ext cx="7058025" cy="574675"/>
            <a:chOff x="566" y="3702"/>
            <a:chExt cx="4446" cy="362"/>
          </a:xfrm>
        </p:grpSpPr>
        <p:sp>
          <p:nvSpPr>
            <p:cNvPr id="5232" name="AutoShape 10"/>
            <p:cNvSpPr>
              <a:spLocks noChangeArrowheads="1"/>
            </p:cNvSpPr>
            <p:nvPr/>
          </p:nvSpPr>
          <p:spPr bwMode="auto">
            <a:xfrm>
              <a:off x="566" y="3702"/>
              <a:ext cx="4446" cy="362"/>
            </a:xfrm>
            <a:prstGeom prst="wedgeEllipseCallout">
              <a:avLst>
                <a:gd name="adj1" fmla="val -27102"/>
                <a:gd name="adj2" fmla="val 16023"/>
              </a:avLst>
            </a:prstGeom>
            <a:solidFill>
              <a:srgbClr val="FFCC99"/>
            </a:solidFill>
            <a:ln w="9525">
              <a:solidFill>
                <a:srgbClr val="993300"/>
              </a:solidFill>
              <a:miter lim="800000"/>
              <a:headEnd/>
              <a:tailEnd/>
            </a:ln>
          </p:spPr>
          <p:txBody>
            <a:bodyPr lIns="90000" tIns="46800" rIns="90000" bIns="46800" anchor="ctr"/>
            <a:lstStyle/>
            <a:p>
              <a:pPr algn="ctr"/>
              <a:endParaRPr lang="zh-CN" altLang="zh-CN" sz="3600" b="1">
                <a:ea typeface="楷体_GB2312" pitchFamily="49" charset="-122"/>
              </a:endParaRPr>
            </a:p>
          </p:txBody>
        </p:sp>
        <p:sp>
          <p:nvSpPr>
            <p:cNvPr id="5233" name="Rectangle 11"/>
            <p:cNvSpPr>
              <a:spLocks noChangeArrowheads="1"/>
            </p:cNvSpPr>
            <p:nvPr/>
          </p:nvSpPr>
          <p:spPr bwMode="auto">
            <a:xfrm>
              <a:off x="1135" y="3702"/>
              <a:ext cx="337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>
                <a:spcBef>
                  <a:spcPct val="30000"/>
                </a:spcBef>
              </a:pPr>
              <a:r>
                <a:rPr lang="zh-CN" altLang="en-US" sz="2400">
                  <a:ea typeface="华文新魏" pitchFamily="2" charset="-122"/>
                </a:rPr>
                <a:t>男生套得准一些还是女生套得准一些？</a:t>
              </a:r>
            </a:p>
          </p:txBody>
        </p:sp>
      </p:grpSp>
      <p:grpSp>
        <p:nvGrpSpPr>
          <p:cNvPr id="4" name="Group 12"/>
          <p:cNvGrpSpPr>
            <a:grpSpLocks/>
          </p:cNvGrpSpPr>
          <p:nvPr/>
        </p:nvGrpSpPr>
        <p:grpSpPr bwMode="auto">
          <a:xfrm>
            <a:off x="26988" y="2517775"/>
            <a:ext cx="4184650" cy="3425825"/>
            <a:chOff x="-28" y="1246"/>
            <a:chExt cx="2636" cy="2158"/>
          </a:xfrm>
        </p:grpSpPr>
        <p:sp>
          <p:nvSpPr>
            <p:cNvPr id="5192" name="Line 13"/>
            <p:cNvSpPr>
              <a:spLocks noChangeShapeType="1"/>
            </p:cNvSpPr>
            <p:nvPr/>
          </p:nvSpPr>
          <p:spPr bwMode="auto">
            <a:xfrm>
              <a:off x="181" y="2920"/>
              <a:ext cx="2427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3" name="Line 14"/>
            <p:cNvSpPr>
              <a:spLocks noChangeShapeType="1"/>
            </p:cNvSpPr>
            <p:nvPr/>
          </p:nvSpPr>
          <p:spPr bwMode="auto">
            <a:xfrm rot="-5400000">
              <a:off x="-607" y="2132"/>
              <a:ext cx="1576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4" name="Line 15"/>
            <p:cNvSpPr>
              <a:spLocks noChangeShapeType="1"/>
            </p:cNvSpPr>
            <p:nvPr/>
          </p:nvSpPr>
          <p:spPr bwMode="auto">
            <a:xfrm rot="5400000">
              <a:off x="-269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5" name="Line 16"/>
            <p:cNvSpPr>
              <a:spLocks noChangeShapeType="1"/>
            </p:cNvSpPr>
            <p:nvPr/>
          </p:nvSpPr>
          <p:spPr bwMode="auto">
            <a:xfrm rot="5400000">
              <a:off x="-11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6" name="Line 17"/>
            <p:cNvSpPr>
              <a:spLocks noChangeShapeType="1"/>
            </p:cNvSpPr>
            <p:nvPr/>
          </p:nvSpPr>
          <p:spPr bwMode="auto">
            <a:xfrm rot="5400000">
              <a:off x="244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7" name="Line 18"/>
            <p:cNvSpPr>
              <a:spLocks noChangeShapeType="1"/>
            </p:cNvSpPr>
            <p:nvPr/>
          </p:nvSpPr>
          <p:spPr bwMode="auto">
            <a:xfrm rot="5400000">
              <a:off x="499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8" name="Line 19"/>
            <p:cNvSpPr>
              <a:spLocks noChangeShapeType="1"/>
            </p:cNvSpPr>
            <p:nvPr/>
          </p:nvSpPr>
          <p:spPr bwMode="auto">
            <a:xfrm rot="5400000">
              <a:off x="754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9" name="Line 20"/>
            <p:cNvSpPr>
              <a:spLocks noChangeShapeType="1"/>
            </p:cNvSpPr>
            <p:nvPr/>
          </p:nvSpPr>
          <p:spPr bwMode="auto">
            <a:xfrm rot="5400000">
              <a:off x="1004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200" name="Line 21"/>
            <p:cNvSpPr>
              <a:spLocks noChangeShapeType="1"/>
            </p:cNvSpPr>
            <p:nvPr/>
          </p:nvSpPr>
          <p:spPr bwMode="auto">
            <a:xfrm rot="5400000">
              <a:off x="1265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201" name="Line 22"/>
            <p:cNvSpPr>
              <a:spLocks noChangeShapeType="1"/>
            </p:cNvSpPr>
            <p:nvPr/>
          </p:nvSpPr>
          <p:spPr bwMode="auto">
            <a:xfrm rot="5400000">
              <a:off x="1520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202" name="Line 23"/>
            <p:cNvSpPr>
              <a:spLocks noChangeShapeType="1"/>
            </p:cNvSpPr>
            <p:nvPr/>
          </p:nvSpPr>
          <p:spPr bwMode="auto">
            <a:xfrm rot="5400000">
              <a:off x="1776" y="2218"/>
              <a:ext cx="140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grpSp>
          <p:nvGrpSpPr>
            <p:cNvPr id="5" name="Group 24"/>
            <p:cNvGrpSpPr>
              <a:grpSpLocks/>
            </p:cNvGrpSpPr>
            <p:nvPr/>
          </p:nvGrpSpPr>
          <p:grpSpPr bwMode="auto">
            <a:xfrm>
              <a:off x="181" y="1514"/>
              <a:ext cx="2299" cy="1279"/>
              <a:chOff x="385" y="1479"/>
              <a:chExt cx="2177" cy="1362"/>
            </a:xfrm>
          </p:grpSpPr>
          <p:sp>
            <p:nvSpPr>
              <p:cNvPr id="5221" name="Line 25"/>
              <p:cNvSpPr>
                <a:spLocks noChangeShapeType="1"/>
              </p:cNvSpPr>
              <p:nvPr/>
            </p:nvSpPr>
            <p:spPr bwMode="auto">
              <a:xfrm flipV="1">
                <a:off x="385" y="2840"/>
                <a:ext cx="2177" cy="1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2" name="Line 26"/>
              <p:cNvSpPr>
                <a:spLocks noChangeShapeType="1"/>
              </p:cNvSpPr>
              <p:nvPr/>
            </p:nvSpPr>
            <p:spPr bwMode="auto">
              <a:xfrm>
                <a:off x="385" y="2704"/>
                <a:ext cx="2177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3" name="Line 27"/>
              <p:cNvSpPr>
                <a:spLocks noChangeShapeType="1"/>
              </p:cNvSpPr>
              <p:nvPr/>
            </p:nvSpPr>
            <p:spPr bwMode="auto">
              <a:xfrm flipV="1">
                <a:off x="385" y="2567"/>
                <a:ext cx="2177" cy="1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4" name="Line 28"/>
              <p:cNvSpPr>
                <a:spLocks noChangeShapeType="1"/>
              </p:cNvSpPr>
              <p:nvPr/>
            </p:nvSpPr>
            <p:spPr bwMode="auto">
              <a:xfrm>
                <a:off x="385" y="2431"/>
                <a:ext cx="2177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5" name="Line 29"/>
              <p:cNvSpPr>
                <a:spLocks noChangeShapeType="1"/>
              </p:cNvSpPr>
              <p:nvPr/>
            </p:nvSpPr>
            <p:spPr bwMode="auto">
              <a:xfrm flipV="1">
                <a:off x="385" y="2295"/>
                <a:ext cx="2177" cy="1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6" name="Line 30"/>
              <p:cNvSpPr>
                <a:spLocks noChangeShapeType="1"/>
              </p:cNvSpPr>
              <p:nvPr/>
            </p:nvSpPr>
            <p:spPr bwMode="auto">
              <a:xfrm>
                <a:off x="385" y="2159"/>
                <a:ext cx="2177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7" name="Line 31"/>
              <p:cNvSpPr>
                <a:spLocks noChangeShapeType="1"/>
              </p:cNvSpPr>
              <p:nvPr/>
            </p:nvSpPr>
            <p:spPr bwMode="auto">
              <a:xfrm flipV="1">
                <a:off x="385" y="2024"/>
                <a:ext cx="2177" cy="1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8" name="Line 32"/>
              <p:cNvSpPr>
                <a:spLocks noChangeShapeType="1"/>
              </p:cNvSpPr>
              <p:nvPr/>
            </p:nvSpPr>
            <p:spPr bwMode="auto">
              <a:xfrm>
                <a:off x="385" y="1886"/>
                <a:ext cx="2177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29" name="Line 33"/>
              <p:cNvSpPr>
                <a:spLocks noChangeShapeType="1"/>
              </p:cNvSpPr>
              <p:nvPr/>
            </p:nvSpPr>
            <p:spPr bwMode="auto">
              <a:xfrm>
                <a:off x="385" y="1752"/>
                <a:ext cx="2177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30" name="Line 34"/>
              <p:cNvSpPr>
                <a:spLocks noChangeShapeType="1"/>
              </p:cNvSpPr>
              <p:nvPr/>
            </p:nvSpPr>
            <p:spPr bwMode="auto">
              <a:xfrm flipV="1">
                <a:off x="385" y="1617"/>
                <a:ext cx="2177" cy="1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231" name="Line 35"/>
              <p:cNvSpPr>
                <a:spLocks noChangeShapeType="1"/>
              </p:cNvSpPr>
              <p:nvPr/>
            </p:nvSpPr>
            <p:spPr bwMode="auto">
              <a:xfrm>
                <a:off x="385" y="1479"/>
                <a:ext cx="2177" cy="0"/>
              </a:xfrm>
              <a:prstGeom prst="line">
                <a:avLst/>
              </a:prstGeom>
              <a:noFill/>
              <a:ln w="12700">
                <a:solidFill>
                  <a:srgbClr val="3366FF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sp>
          <p:nvSpPr>
            <p:cNvPr id="5204" name="Rectangle 36"/>
            <p:cNvSpPr>
              <a:spLocks noChangeArrowheads="1"/>
            </p:cNvSpPr>
            <p:nvPr/>
          </p:nvSpPr>
          <p:spPr bwMode="auto">
            <a:xfrm>
              <a:off x="6" y="2835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0</a:t>
              </a:r>
            </a:p>
          </p:txBody>
        </p:sp>
        <p:sp>
          <p:nvSpPr>
            <p:cNvPr id="5205" name="Rectangle 37"/>
            <p:cNvSpPr>
              <a:spLocks noChangeArrowheads="1"/>
            </p:cNvSpPr>
            <p:nvPr/>
          </p:nvSpPr>
          <p:spPr bwMode="auto">
            <a:xfrm>
              <a:off x="9" y="2707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5206" name="Rectangle 38"/>
            <p:cNvSpPr>
              <a:spLocks noChangeArrowheads="1"/>
            </p:cNvSpPr>
            <p:nvPr/>
          </p:nvSpPr>
          <p:spPr bwMode="auto">
            <a:xfrm>
              <a:off x="6" y="2579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2</a:t>
              </a:r>
            </a:p>
          </p:txBody>
        </p:sp>
        <p:sp>
          <p:nvSpPr>
            <p:cNvPr id="5207" name="Rectangle 39"/>
            <p:cNvSpPr>
              <a:spLocks noChangeArrowheads="1"/>
            </p:cNvSpPr>
            <p:nvPr/>
          </p:nvSpPr>
          <p:spPr bwMode="auto">
            <a:xfrm>
              <a:off x="9" y="2452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3</a:t>
              </a:r>
            </a:p>
          </p:txBody>
        </p:sp>
        <p:sp>
          <p:nvSpPr>
            <p:cNvPr id="5208" name="Rectangle 40"/>
            <p:cNvSpPr>
              <a:spLocks noChangeArrowheads="1"/>
            </p:cNvSpPr>
            <p:nvPr/>
          </p:nvSpPr>
          <p:spPr bwMode="auto">
            <a:xfrm>
              <a:off x="6" y="2322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4</a:t>
              </a:r>
            </a:p>
          </p:txBody>
        </p:sp>
        <p:sp>
          <p:nvSpPr>
            <p:cNvPr id="5209" name="Rectangle 41"/>
            <p:cNvSpPr>
              <a:spLocks noChangeArrowheads="1"/>
            </p:cNvSpPr>
            <p:nvPr/>
          </p:nvSpPr>
          <p:spPr bwMode="auto">
            <a:xfrm>
              <a:off x="9" y="2196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5</a:t>
              </a:r>
            </a:p>
          </p:txBody>
        </p:sp>
        <p:sp>
          <p:nvSpPr>
            <p:cNvPr id="5210" name="Rectangle 42"/>
            <p:cNvSpPr>
              <a:spLocks noChangeArrowheads="1"/>
            </p:cNvSpPr>
            <p:nvPr/>
          </p:nvSpPr>
          <p:spPr bwMode="auto">
            <a:xfrm>
              <a:off x="6" y="2068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6</a:t>
              </a:r>
            </a:p>
          </p:txBody>
        </p:sp>
        <p:sp>
          <p:nvSpPr>
            <p:cNvPr id="5211" name="Rectangle 43"/>
            <p:cNvSpPr>
              <a:spLocks noChangeArrowheads="1"/>
            </p:cNvSpPr>
            <p:nvPr/>
          </p:nvSpPr>
          <p:spPr bwMode="auto">
            <a:xfrm>
              <a:off x="9" y="1940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7</a:t>
              </a:r>
            </a:p>
          </p:txBody>
        </p:sp>
        <p:sp>
          <p:nvSpPr>
            <p:cNvPr id="5212" name="Rectangle 44"/>
            <p:cNvSpPr>
              <a:spLocks noChangeArrowheads="1"/>
            </p:cNvSpPr>
            <p:nvPr/>
          </p:nvSpPr>
          <p:spPr bwMode="auto">
            <a:xfrm>
              <a:off x="6" y="1813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8</a:t>
              </a:r>
            </a:p>
          </p:txBody>
        </p:sp>
        <p:sp>
          <p:nvSpPr>
            <p:cNvPr id="5213" name="Rectangle 45"/>
            <p:cNvSpPr>
              <a:spLocks noChangeArrowheads="1"/>
            </p:cNvSpPr>
            <p:nvPr/>
          </p:nvSpPr>
          <p:spPr bwMode="auto">
            <a:xfrm>
              <a:off x="9" y="1685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9</a:t>
              </a:r>
            </a:p>
          </p:txBody>
        </p:sp>
        <p:sp>
          <p:nvSpPr>
            <p:cNvPr id="5214" name="Rectangle 46"/>
            <p:cNvSpPr>
              <a:spLocks noChangeArrowheads="1"/>
            </p:cNvSpPr>
            <p:nvPr/>
          </p:nvSpPr>
          <p:spPr bwMode="auto">
            <a:xfrm>
              <a:off x="-28" y="1557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10</a:t>
              </a:r>
            </a:p>
          </p:txBody>
        </p:sp>
        <p:sp>
          <p:nvSpPr>
            <p:cNvPr id="5215" name="Rectangle 47"/>
            <p:cNvSpPr>
              <a:spLocks noChangeArrowheads="1"/>
            </p:cNvSpPr>
            <p:nvPr/>
          </p:nvSpPr>
          <p:spPr bwMode="auto">
            <a:xfrm>
              <a:off x="-25" y="1429"/>
              <a:ext cx="256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11</a:t>
              </a:r>
            </a:p>
          </p:txBody>
        </p:sp>
        <p:sp>
          <p:nvSpPr>
            <p:cNvPr id="5216" name="Text Box 48"/>
            <p:cNvSpPr txBox="1">
              <a:spLocks noChangeArrowheads="1"/>
            </p:cNvSpPr>
            <p:nvPr/>
          </p:nvSpPr>
          <p:spPr bwMode="auto">
            <a:xfrm>
              <a:off x="417" y="2901"/>
              <a:ext cx="286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李小钢</a:t>
              </a:r>
            </a:p>
          </p:txBody>
        </p:sp>
        <p:sp>
          <p:nvSpPr>
            <p:cNvPr id="5217" name="Text Box 49"/>
            <p:cNvSpPr txBox="1">
              <a:spLocks noChangeArrowheads="1"/>
            </p:cNvSpPr>
            <p:nvPr/>
          </p:nvSpPr>
          <p:spPr bwMode="auto">
            <a:xfrm>
              <a:off x="936" y="2898"/>
              <a:ext cx="287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张    明</a:t>
              </a:r>
            </a:p>
          </p:txBody>
        </p:sp>
        <p:sp>
          <p:nvSpPr>
            <p:cNvPr id="5218" name="Text Box 50"/>
            <p:cNvSpPr txBox="1">
              <a:spLocks noChangeArrowheads="1"/>
            </p:cNvSpPr>
            <p:nvPr/>
          </p:nvSpPr>
          <p:spPr bwMode="auto">
            <a:xfrm>
              <a:off x="1441" y="2897"/>
              <a:ext cx="287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王    宇</a:t>
              </a:r>
            </a:p>
          </p:txBody>
        </p:sp>
        <p:sp>
          <p:nvSpPr>
            <p:cNvPr id="5219" name="Text Box 51"/>
            <p:cNvSpPr txBox="1">
              <a:spLocks noChangeArrowheads="1"/>
            </p:cNvSpPr>
            <p:nvPr/>
          </p:nvSpPr>
          <p:spPr bwMode="auto">
            <a:xfrm>
              <a:off x="1951" y="2905"/>
              <a:ext cx="287" cy="4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陈晓杰</a:t>
              </a:r>
            </a:p>
          </p:txBody>
        </p:sp>
        <p:sp>
          <p:nvSpPr>
            <p:cNvPr id="5220" name="Rectangle 52"/>
            <p:cNvSpPr>
              <a:spLocks noChangeArrowheads="1"/>
            </p:cNvSpPr>
            <p:nvPr/>
          </p:nvSpPr>
          <p:spPr bwMode="auto">
            <a:xfrm>
              <a:off x="114" y="1246"/>
              <a:ext cx="4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zh-CN" altLang="en-US" sz="1600">
                  <a:ea typeface="楷体_GB2312" pitchFamily="49" charset="-122"/>
                </a:rPr>
                <a:t>（个）</a:t>
              </a:r>
            </a:p>
          </p:txBody>
        </p:sp>
      </p:grpSp>
      <p:sp>
        <p:nvSpPr>
          <p:cNvPr id="27701" name="Rectangle 53"/>
          <p:cNvSpPr>
            <a:spLocks noChangeArrowheads="1"/>
          </p:cNvSpPr>
          <p:nvPr/>
        </p:nvSpPr>
        <p:spPr bwMode="auto">
          <a:xfrm>
            <a:off x="8101013" y="4400550"/>
            <a:ext cx="403225" cy="814388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702" name="Rectangle 54"/>
          <p:cNvSpPr>
            <a:spLocks noChangeArrowheads="1"/>
          </p:cNvSpPr>
          <p:nvPr/>
        </p:nvSpPr>
        <p:spPr bwMode="auto">
          <a:xfrm>
            <a:off x="7308850" y="4221163"/>
            <a:ext cx="431800" cy="99377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703" name="Rectangle 55"/>
          <p:cNvSpPr>
            <a:spLocks noChangeArrowheads="1"/>
          </p:cNvSpPr>
          <p:nvPr/>
        </p:nvSpPr>
        <p:spPr bwMode="auto">
          <a:xfrm>
            <a:off x="6481763" y="3829050"/>
            <a:ext cx="403225" cy="13811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704" name="Rectangle 56"/>
          <p:cNvSpPr>
            <a:spLocks noChangeArrowheads="1"/>
          </p:cNvSpPr>
          <p:nvPr/>
        </p:nvSpPr>
        <p:spPr bwMode="auto">
          <a:xfrm>
            <a:off x="5680075" y="4438650"/>
            <a:ext cx="401638" cy="7715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27705" name="Rectangle 57"/>
          <p:cNvSpPr>
            <a:spLocks noChangeArrowheads="1"/>
          </p:cNvSpPr>
          <p:nvPr/>
        </p:nvSpPr>
        <p:spPr bwMode="auto">
          <a:xfrm>
            <a:off x="4860925" y="3171825"/>
            <a:ext cx="404813" cy="2030413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5137" name="Rectangle 58"/>
          <p:cNvSpPr>
            <a:spLocks noChangeArrowheads="1"/>
          </p:cNvSpPr>
          <p:nvPr/>
        </p:nvSpPr>
        <p:spPr bwMode="auto">
          <a:xfrm>
            <a:off x="4140200" y="3017838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10</a:t>
            </a:r>
          </a:p>
        </p:txBody>
      </p:sp>
      <p:sp>
        <p:nvSpPr>
          <p:cNvPr id="5138" name="Rectangle 59"/>
          <p:cNvSpPr>
            <a:spLocks noChangeArrowheads="1"/>
          </p:cNvSpPr>
          <p:nvPr/>
        </p:nvSpPr>
        <p:spPr bwMode="auto">
          <a:xfrm>
            <a:off x="4144963" y="2814638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11</a:t>
            </a:r>
          </a:p>
        </p:txBody>
      </p:sp>
      <p:grpSp>
        <p:nvGrpSpPr>
          <p:cNvPr id="6" name="Group 60"/>
          <p:cNvGrpSpPr>
            <a:grpSpLocks/>
          </p:cNvGrpSpPr>
          <p:nvPr/>
        </p:nvGrpSpPr>
        <p:grpSpPr bwMode="auto">
          <a:xfrm>
            <a:off x="4194175" y="2528888"/>
            <a:ext cx="4878388" cy="3452812"/>
            <a:chOff x="2642" y="1253"/>
            <a:chExt cx="3073" cy="2175"/>
          </a:xfrm>
        </p:grpSpPr>
        <p:sp>
          <p:nvSpPr>
            <p:cNvPr id="5152" name="Text Box 61"/>
            <p:cNvSpPr txBox="1">
              <a:spLocks noChangeArrowheads="1"/>
            </p:cNvSpPr>
            <p:nvPr/>
          </p:nvSpPr>
          <p:spPr bwMode="auto">
            <a:xfrm>
              <a:off x="3038" y="2918"/>
              <a:ext cx="287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吴    燕</a:t>
              </a:r>
            </a:p>
          </p:txBody>
        </p:sp>
        <p:sp>
          <p:nvSpPr>
            <p:cNvPr id="5153" name="Text Box 62"/>
            <p:cNvSpPr txBox="1">
              <a:spLocks noChangeArrowheads="1"/>
            </p:cNvSpPr>
            <p:nvPr/>
          </p:nvSpPr>
          <p:spPr bwMode="auto">
            <a:xfrm>
              <a:off x="3573" y="2931"/>
              <a:ext cx="287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刘晓娟</a:t>
              </a:r>
            </a:p>
          </p:txBody>
        </p:sp>
        <p:sp>
          <p:nvSpPr>
            <p:cNvPr id="5154" name="Text Box 63"/>
            <p:cNvSpPr txBox="1">
              <a:spLocks noChangeArrowheads="1"/>
            </p:cNvSpPr>
            <p:nvPr/>
          </p:nvSpPr>
          <p:spPr bwMode="auto">
            <a:xfrm>
              <a:off x="4073" y="2930"/>
              <a:ext cx="287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史敏敏</a:t>
              </a:r>
            </a:p>
          </p:txBody>
        </p:sp>
        <p:sp>
          <p:nvSpPr>
            <p:cNvPr id="5155" name="Text Box 64"/>
            <p:cNvSpPr txBox="1">
              <a:spLocks noChangeArrowheads="1"/>
            </p:cNvSpPr>
            <p:nvPr/>
          </p:nvSpPr>
          <p:spPr bwMode="auto">
            <a:xfrm>
              <a:off x="4561" y="2922"/>
              <a:ext cx="287" cy="5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孙    芸</a:t>
              </a:r>
            </a:p>
          </p:txBody>
        </p:sp>
        <p:sp>
          <p:nvSpPr>
            <p:cNvPr id="5156" name="Text Box 65"/>
            <p:cNvSpPr txBox="1">
              <a:spLocks noChangeArrowheads="1"/>
            </p:cNvSpPr>
            <p:nvPr/>
          </p:nvSpPr>
          <p:spPr bwMode="auto">
            <a:xfrm>
              <a:off x="5088" y="2926"/>
              <a:ext cx="287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沈明芳</a:t>
              </a:r>
            </a:p>
          </p:txBody>
        </p:sp>
        <p:sp>
          <p:nvSpPr>
            <p:cNvPr id="5157" name="Line 66"/>
            <p:cNvSpPr>
              <a:spLocks noChangeShapeType="1"/>
            </p:cNvSpPr>
            <p:nvPr/>
          </p:nvSpPr>
          <p:spPr bwMode="auto">
            <a:xfrm>
              <a:off x="2816" y="2941"/>
              <a:ext cx="2899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58" name="Line 67"/>
            <p:cNvSpPr>
              <a:spLocks noChangeShapeType="1"/>
            </p:cNvSpPr>
            <p:nvPr/>
          </p:nvSpPr>
          <p:spPr bwMode="auto">
            <a:xfrm rot="-5400000">
              <a:off x="2017" y="2144"/>
              <a:ext cx="1595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59" name="Line 68"/>
            <p:cNvSpPr>
              <a:spLocks noChangeShapeType="1"/>
            </p:cNvSpPr>
            <p:nvPr/>
          </p:nvSpPr>
          <p:spPr bwMode="auto">
            <a:xfrm rot="5400000">
              <a:off x="2357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0" name="Line 69"/>
            <p:cNvSpPr>
              <a:spLocks noChangeShapeType="1"/>
            </p:cNvSpPr>
            <p:nvPr/>
          </p:nvSpPr>
          <p:spPr bwMode="auto">
            <a:xfrm rot="5400000">
              <a:off x="2613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1" name="Line 70"/>
            <p:cNvSpPr>
              <a:spLocks noChangeShapeType="1"/>
            </p:cNvSpPr>
            <p:nvPr/>
          </p:nvSpPr>
          <p:spPr bwMode="auto">
            <a:xfrm rot="5400000">
              <a:off x="2867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2" name="Line 71"/>
            <p:cNvSpPr>
              <a:spLocks noChangeShapeType="1"/>
            </p:cNvSpPr>
            <p:nvPr/>
          </p:nvSpPr>
          <p:spPr bwMode="auto">
            <a:xfrm rot="5400000">
              <a:off x="3120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3" name="Line 72"/>
            <p:cNvSpPr>
              <a:spLocks noChangeShapeType="1"/>
            </p:cNvSpPr>
            <p:nvPr/>
          </p:nvSpPr>
          <p:spPr bwMode="auto">
            <a:xfrm rot="5400000">
              <a:off x="3372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4" name="Line 73"/>
            <p:cNvSpPr>
              <a:spLocks noChangeShapeType="1"/>
            </p:cNvSpPr>
            <p:nvPr/>
          </p:nvSpPr>
          <p:spPr bwMode="auto">
            <a:xfrm rot="5400000">
              <a:off x="3621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5" name="Line 74"/>
            <p:cNvSpPr>
              <a:spLocks noChangeShapeType="1"/>
            </p:cNvSpPr>
            <p:nvPr/>
          </p:nvSpPr>
          <p:spPr bwMode="auto">
            <a:xfrm rot="5400000">
              <a:off x="3893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6" name="Line 75"/>
            <p:cNvSpPr>
              <a:spLocks noChangeShapeType="1"/>
            </p:cNvSpPr>
            <p:nvPr/>
          </p:nvSpPr>
          <p:spPr bwMode="auto">
            <a:xfrm rot="5400000">
              <a:off x="4165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7" name="Line 76"/>
            <p:cNvSpPr>
              <a:spLocks noChangeShapeType="1"/>
            </p:cNvSpPr>
            <p:nvPr/>
          </p:nvSpPr>
          <p:spPr bwMode="auto">
            <a:xfrm rot="5400000">
              <a:off x="4387" y="2230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68" name="Rectangle 77"/>
            <p:cNvSpPr>
              <a:spLocks noChangeArrowheads="1"/>
            </p:cNvSpPr>
            <p:nvPr/>
          </p:nvSpPr>
          <p:spPr bwMode="auto">
            <a:xfrm>
              <a:off x="2642" y="2856"/>
              <a:ext cx="18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0</a:t>
              </a:r>
            </a:p>
          </p:txBody>
        </p:sp>
        <p:sp>
          <p:nvSpPr>
            <p:cNvPr id="5169" name="Rectangle 78"/>
            <p:cNvSpPr>
              <a:spLocks noChangeArrowheads="1"/>
            </p:cNvSpPr>
            <p:nvPr/>
          </p:nvSpPr>
          <p:spPr bwMode="auto">
            <a:xfrm>
              <a:off x="2645" y="2727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1</a:t>
              </a:r>
            </a:p>
          </p:txBody>
        </p:sp>
        <p:sp>
          <p:nvSpPr>
            <p:cNvPr id="5170" name="Rectangle 79"/>
            <p:cNvSpPr>
              <a:spLocks noChangeArrowheads="1"/>
            </p:cNvSpPr>
            <p:nvPr/>
          </p:nvSpPr>
          <p:spPr bwMode="auto">
            <a:xfrm>
              <a:off x="2642" y="2597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2</a:t>
              </a:r>
            </a:p>
          </p:txBody>
        </p:sp>
        <p:sp>
          <p:nvSpPr>
            <p:cNvPr id="5171" name="Rectangle 80"/>
            <p:cNvSpPr>
              <a:spLocks noChangeArrowheads="1"/>
            </p:cNvSpPr>
            <p:nvPr/>
          </p:nvSpPr>
          <p:spPr bwMode="auto">
            <a:xfrm>
              <a:off x="2645" y="2468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3</a:t>
              </a:r>
            </a:p>
          </p:txBody>
        </p:sp>
        <p:sp>
          <p:nvSpPr>
            <p:cNvPr id="5172" name="Rectangle 81"/>
            <p:cNvSpPr>
              <a:spLocks noChangeArrowheads="1"/>
            </p:cNvSpPr>
            <p:nvPr/>
          </p:nvSpPr>
          <p:spPr bwMode="auto">
            <a:xfrm>
              <a:off x="2642" y="2338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4</a:t>
              </a:r>
            </a:p>
          </p:txBody>
        </p:sp>
        <p:sp>
          <p:nvSpPr>
            <p:cNvPr id="5173" name="Rectangle 82"/>
            <p:cNvSpPr>
              <a:spLocks noChangeArrowheads="1"/>
            </p:cNvSpPr>
            <p:nvPr/>
          </p:nvSpPr>
          <p:spPr bwMode="auto">
            <a:xfrm>
              <a:off x="2645" y="2208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5</a:t>
              </a:r>
            </a:p>
          </p:txBody>
        </p:sp>
        <p:sp>
          <p:nvSpPr>
            <p:cNvPr id="5174" name="Rectangle 83"/>
            <p:cNvSpPr>
              <a:spLocks noChangeArrowheads="1"/>
            </p:cNvSpPr>
            <p:nvPr/>
          </p:nvSpPr>
          <p:spPr bwMode="auto">
            <a:xfrm>
              <a:off x="2642" y="2079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6</a:t>
              </a:r>
            </a:p>
          </p:txBody>
        </p:sp>
        <p:sp>
          <p:nvSpPr>
            <p:cNvPr id="5175" name="Rectangle 84"/>
            <p:cNvSpPr>
              <a:spLocks noChangeArrowheads="1"/>
            </p:cNvSpPr>
            <p:nvPr/>
          </p:nvSpPr>
          <p:spPr bwMode="auto">
            <a:xfrm>
              <a:off x="2645" y="1950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7</a:t>
              </a:r>
            </a:p>
          </p:txBody>
        </p:sp>
        <p:sp>
          <p:nvSpPr>
            <p:cNvPr id="5176" name="Rectangle 85"/>
            <p:cNvSpPr>
              <a:spLocks noChangeArrowheads="1"/>
            </p:cNvSpPr>
            <p:nvPr/>
          </p:nvSpPr>
          <p:spPr bwMode="auto">
            <a:xfrm>
              <a:off x="2642" y="1821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8</a:t>
              </a:r>
            </a:p>
          </p:txBody>
        </p:sp>
        <p:sp>
          <p:nvSpPr>
            <p:cNvPr id="5177" name="Rectangle 86"/>
            <p:cNvSpPr>
              <a:spLocks noChangeArrowheads="1"/>
            </p:cNvSpPr>
            <p:nvPr/>
          </p:nvSpPr>
          <p:spPr bwMode="auto">
            <a:xfrm>
              <a:off x="2645" y="1691"/>
              <a:ext cx="18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en-US" altLang="zh-CN" sz="1600">
                  <a:ea typeface="楷体_GB2312" pitchFamily="49" charset="-122"/>
                </a:rPr>
                <a:t>9</a:t>
              </a:r>
            </a:p>
          </p:txBody>
        </p:sp>
        <p:sp>
          <p:nvSpPr>
            <p:cNvPr id="5178" name="Line 87"/>
            <p:cNvSpPr>
              <a:spLocks noChangeShapeType="1"/>
            </p:cNvSpPr>
            <p:nvPr/>
          </p:nvSpPr>
          <p:spPr bwMode="auto">
            <a:xfrm rot="5400000">
              <a:off x="4646" y="2233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79" name="Line 88"/>
            <p:cNvSpPr>
              <a:spLocks noChangeShapeType="1"/>
            </p:cNvSpPr>
            <p:nvPr/>
          </p:nvSpPr>
          <p:spPr bwMode="auto">
            <a:xfrm rot="5400000">
              <a:off x="4901" y="2233"/>
              <a:ext cx="1422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0" name="Rectangle 89"/>
            <p:cNvSpPr>
              <a:spLocks noChangeArrowheads="1"/>
            </p:cNvSpPr>
            <p:nvPr/>
          </p:nvSpPr>
          <p:spPr bwMode="auto">
            <a:xfrm>
              <a:off x="2745" y="1253"/>
              <a:ext cx="498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algn="ctr"/>
              <a:r>
                <a:rPr lang="zh-CN" altLang="en-US" sz="1600">
                  <a:ea typeface="楷体_GB2312" pitchFamily="49" charset="-122"/>
                </a:rPr>
                <a:t>（个）</a:t>
              </a:r>
            </a:p>
          </p:txBody>
        </p:sp>
        <p:sp>
          <p:nvSpPr>
            <p:cNvPr id="5181" name="Line 90"/>
            <p:cNvSpPr>
              <a:spLocks noChangeShapeType="1"/>
            </p:cNvSpPr>
            <p:nvPr/>
          </p:nvSpPr>
          <p:spPr bwMode="auto">
            <a:xfrm flipV="1">
              <a:off x="2804" y="2837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2" name="Line 91"/>
            <p:cNvSpPr>
              <a:spLocks noChangeShapeType="1"/>
            </p:cNvSpPr>
            <p:nvPr/>
          </p:nvSpPr>
          <p:spPr bwMode="auto">
            <a:xfrm>
              <a:off x="2804" y="2707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3" name="Line 92"/>
            <p:cNvSpPr>
              <a:spLocks noChangeShapeType="1"/>
            </p:cNvSpPr>
            <p:nvPr/>
          </p:nvSpPr>
          <p:spPr bwMode="auto">
            <a:xfrm flipV="1">
              <a:off x="2804" y="2575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4" name="Line 93"/>
            <p:cNvSpPr>
              <a:spLocks noChangeShapeType="1"/>
            </p:cNvSpPr>
            <p:nvPr/>
          </p:nvSpPr>
          <p:spPr bwMode="auto">
            <a:xfrm>
              <a:off x="2804" y="2445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5" name="Line 94"/>
            <p:cNvSpPr>
              <a:spLocks noChangeShapeType="1"/>
            </p:cNvSpPr>
            <p:nvPr/>
          </p:nvSpPr>
          <p:spPr bwMode="auto">
            <a:xfrm flipV="1">
              <a:off x="2804" y="2314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6" name="Line 95"/>
            <p:cNvSpPr>
              <a:spLocks noChangeShapeType="1"/>
            </p:cNvSpPr>
            <p:nvPr/>
          </p:nvSpPr>
          <p:spPr bwMode="auto">
            <a:xfrm>
              <a:off x="2804" y="2184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7" name="Line 96"/>
            <p:cNvSpPr>
              <a:spLocks noChangeShapeType="1"/>
            </p:cNvSpPr>
            <p:nvPr/>
          </p:nvSpPr>
          <p:spPr bwMode="auto">
            <a:xfrm flipV="1">
              <a:off x="2804" y="2054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8" name="Line 97"/>
            <p:cNvSpPr>
              <a:spLocks noChangeShapeType="1"/>
            </p:cNvSpPr>
            <p:nvPr/>
          </p:nvSpPr>
          <p:spPr bwMode="auto">
            <a:xfrm>
              <a:off x="2804" y="1922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89" name="Line 98"/>
            <p:cNvSpPr>
              <a:spLocks noChangeShapeType="1"/>
            </p:cNvSpPr>
            <p:nvPr/>
          </p:nvSpPr>
          <p:spPr bwMode="auto">
            <a:xfrm>
              <a:off x="2804" y="1793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0" name="Line 99"/>
            <p:cNvSpPr>
              <a:spLocks noChangeShapeType="1"/>
            </p:cNvSpPr>
            <p:nvPr/>
          </p:nvSpPr>
          <p:spPr bwMode="auto">
            <a:xfrm flipV="1">
              <a:off x="2804" y="1663"/>
              <a:ext cx="2798" cy="1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191" name="Line 100"/>
            <p:cNvSpPr>
              <a:spLocks noChangeShapeType="1"/>
            </p:cNvSpPr>
            <p:nvPr/>
          </p:nvSpPr>
          <p:spPr bwMode="auto">
            <a:xfrm>
              <a:off x="2804" y="1525"/>
              <a:ext cx="2798" cy="0"/>
            </a:xfrm>
            <a:prstGeom prst="line">
              <a:avLst/>
            </a:prstGeom>
            <a:noFill/>
            <a:ln w="12700">
              <a:solidFill>
                <a:srgbClr val="3366FF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</p:grpSp>
      <p:sp>
        <p:nvSpPr>
          <p:cNvPr id="5140" name="Rectangle 101"/>
          <p:cNvSpPr>
            <a:spLocks noChangeArrowheads="1"/>
          </p:cNvSpPr>
          <p:nvPr/>
        </p:nvSpPr>
        <p:spPr bwMode="auto">
          <a:xfrm>
            <a:off x="2484438" y="1125538"/>
            <a:ext cx="62642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>
                <a:solidFill>
                  <a:srgbClr val="000000"/>
                </a:solidFill>
                <a:ea typeface="华文新魏" pitchFamily="2" charset="-122"/>
              </a:rPr>
              <a:t>下面的统计图表示他们套中的个数。</a:t>
            </a:r>
            <a:endParaRPr lang="en-US" altLang="zh-CN" sz="2800">
              <a:solidFill>
                <a:srgbClr val="993300"/>
              </a:solidFill>
              <a:latin typeface="华文新魏" pitchFamily="2" charset="-122"/>
              <a:ea typeface="华文新魏" pitchFamily="2" charset="-122"/>
            </a:endParaRPr>
          </a:p>
        </p:txBody>
      </p:sp>
      <p:grpSp>
        <p:nvGrpSpPr>
          <p:cNvPr id="9" name="Group 102"/>
          <p:cNvGrpSpPr>
            <a:grpSpLocks/>
          </p:cNvGrpSpPr>
          <p:nvPr/>
        </p:nvGrpSpPr>
        <p:grpSpPr bwMode="auto">
          <a:xfrm>
            <a:off x="762000" y="2686050"/>
            <a:ext cx="7696200" cy="1676400"/>
            <a:chOff x="480" y="1536"/>
            <a:chExt cx="4848" cy="1056"/>
          </a:xfrm>
        </p:grpSpPr>
        <p:sp>
          <p:nvSpPr>
            <p:cNvPr id="5143" name="Text Box 103"/>
            <p:cNvSpPr txBox="1">
              <a:spLocks noChangeArrowheads="1"/>
            </p:cNvSpPr>
            <p:nvPr/>
          </p:nvSpPr>
          <p:spPr bwMode="auto">
            <a:xfrm>
              <a:off x="4608" y="2160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5</a:t>
              </a:r>
            </a:p>
          </p:txBody>
        </p:sp>
        <p:sp>
          <p:nvSpPr>
            <p:cNvPr id="5144" name="Text Box 104"/>
            <p:cNvSpPr txBox="1">
              <a:spLocks noChangeArrowheads="1"/>
            </p:cNvSpPr>
            <p:nvPr/>
          </p:nvSpPr>
          <p:spPr bwMode="auto">
            <a:xfrm>
              <a:off x="5088" y="2304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145" name="Text Box 105"/>
            <p:cNvSpPr txBox="1">
              <a:spLocks noChangeArrowheads="1"/>
            </p:cNvSpPr>
            <p:nvPr/>
          </p:nvSpPr>
          <p:spPr bwMode="auto">
            <a:xfrm>
              <a:off x="480" y="2016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146" name="Text Box 106"/>
            <p:cNvSpPr txBox="1">
              <a:spLocks noChangeArrowheads="1"/>
            </p:cNvSpPr>
            <p:nvPr/>
          </p:nvSpPr>
          <p:spPr bwMode="auto">
            <a:xfrm>
              <a:off x="1008" y="1680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9</a:t>
              </a:r>
            </a:p>
          </p:txBody>
        </p:sp>
        <p:sp>
          <p:nvSpPr>
            <p:cNvPr id="5147" name="Text Box 107"/>
            <p:cNvSpPr txBox="1">
              <a:spLocks noChangeArrowheads="1"/>
            </p:cNvSpPr>
            <p:nvPr/>
          </p:nvSpPr>
          <p:spPr bwMode="auto">
            <a:xfrm>
              <a:off x="1536" y="1920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7</a:t>
              </a:r>
            </a:p>
          </p:txBody>
        </p:sp>
        <p:sp>
          <p:nvSpPr>
            <p:cNvPr id="5148" name="Text Box 108"/>
            <p:cNvSpPr txBox="1">
              <a:spLocks noChangeArrowheads="1"/>
            </p:cNvSpPr>
            <p:nvPr/>
          </p:nvSpPr>
          <p:spPr bwMode="auto">
            <a:xfrm>
              <a:off x="2016" y="2016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6</a:t>
              </a:r>
            </a:p>
          </p:txBody>
        </p:sp>
        <p:sp>
          <p:nvSpPr>
            <p:cNvPr id="5149" name="Text Box 109"/>
            <p:cNvSpPr txBox="1">
              <a:spLocks noChangeArrowheads="1"/>
            </p:cNvSpPr>
            <p:nvPr/>
          </p:nvSpPr>
          <p:spPr bwMode="auto">
            <a:xfrm>
              <a:off x="2976" y="1536"/>
              <a:ext cx="432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10</a:t>
              </a:r>
            </a:p>
          </p:txBody>
        </p:sp>
        <p:sp>
          <p:nvSpPr>
            <p:cNvPr id="5150" name="Text Box 110"/>
            <p:cNvSpPr txBox="1">
              <a:spLocks noChangeArrowheads="1"/>
            </p:cNvSpPr>
            <p:nvPr/>
          </p:nvSpPr>
          <p:spPr bwMode="auto">
            <a:xfrm>
              <a:off x="3552" y="2304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4</a:t>
              </a:r>
            </a:p>
          </p:txBody>
        </p:sp>
        <p:sp>
          <p:nvSpPr>
            <p:cNvPr id="5151" name="Text Box 111"/>
            <p:cNvSpPr txBox="1">
              <a:spLocks noChangeArrowheads="1"/>
            </p:cNvSpPr>
            <p:nvPr/>
          </p:nvSpPr>
          <p:spPr bwMode="auto">
            <a:xfrm>
              <a:off x="4080" y="1968"/>
              <a:ext cx="240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 sz="2400">
                  <a:solidFill>
                    <a:srgbClr val="FF0000"/>
                  </a:solidFill>
                </a:rPr>
                <a:t>7</a:t>
              </a:r>
            </a:p>
          </p:txBody>
        </p:sp>
      </p:grp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27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27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7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27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27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1" grpId="0" animBg="1"/>
      <p:bldP spid="27652" grpId="0" animBg="1"/>
      <p:bldP spid="27653" grpId="0" animBg="1"/>
      <p:bldP spid="27654" grpId="0" animBg="1"/>
      <p:bldP spid="27701" grpId="0" animBg="1"/>
      <p:bldP spid="27702" grpId="0" animBg="1"/>
      <p:bldP spid="27703" grpId="0" animBg="1"/>
      <p:bldP spid="27704" grpId="0" animBg="1"/>
      <p:bldP spid="2770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1331913" y="2565400"/>
            <a:ext cx="66960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我们如果可以选取一个数据表示男生或女生套圈的整体水平，是不是就容易判断谁套的准了？那么这个数据是什么呢？</a:t>
            </a:r>
          </a:p>
        </p:txBody>
      </p:sp>
      <p:sp>
        <p:nvSpPr>
          <p:cNvPr id="6147" name="Text Box 7"/>
          <p:cNvSpPr txBox="1">
            <a:spLocks noChangeArrowheads="1"/>
          </p:cNvSpPr>
          <p:nvPr/>
        </p:nvSpPr>
        <p:spPr bwMode="auto">
          <a:xfrm>
            <a:off x="1547813" y="1916113"/>
            <a:ext cx="22606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想一想</a:t>
            </a:r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: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1116013" y="1022350"/>
            <a:ext cx="7775575" cy="4841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3598863" y="2722563"/>
            <a:ext cx="504825" cy="2889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0724" name="Rectangle 4"/>
          <p:cNvSpPr>
            <a:spLocks noChangeArrowheads="1"/>
          </p:cNvSpPr>
          <p:nvPr/>
        </p:nvSpPr>
        <p:spPr bwMode="auto">
          <a:xfrm>
            <a:off x="3598863" y="2938463"/>
            <a:ext cx="504825" cy="2889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5759450" y="3514725"/>
            <a:ext cx="504825" cy="15843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679950" y="3227388"/>
            <a:ext cx="503238" cy="1871662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3598863" y="3227388"/>
            <a:ext cx="504825" cy="1871662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2519363" y="3514725"/>
            <a:ext cx="504825" cy="1584325"/>
          </a:xfrm>
          <a:prstGeom prst="rect">
            <a:avLst/>
          </a:prstGeom>
          <a:solidFill>
            <a:srgbClr val="99CCFF"/>
          </a:solidFill>
          <a:ln w="9525">
            <a:solidFill>
              <a:srgbClr val="99CCFF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2951163" y="1211263"/>
            <a:ext cx="33813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>
              <a:spcBef>
                <a:spcPct val="30000"/>
              </a:spcBef>
            </a:pPr>
            <a:r>
              <a:rPr lang="zh-CN" altLang="en-US" sz="2800" b="1">
                <a:ea typeface="华文新魏" pitchFamily="2" charset="-122"/>
              </a:rPr>
              <a:t>男生套圈成绩统计图</a:t>
            </a:r>
          </a:p>
        </p:txBody>
      </p:sp>
      <p:sp>
        <p:nvSpPr>
          <p:cNvPr id="7178" name="Line 10"/>
          <p:cNvSpPr>
            <a:spLocks noChangeShapeType="1"/>
          </p:cNvSpPr>
          <p:nvPr/>
        </p:nvSpPr>
        <p:spPr bwMode="auto">
          <a:xfrm>
            <a:off x="1962150" y="5083175"/>
            <a:ext cx="5094288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79" name="Line 11"/>
          <p:cNvSpPr>
            <a:spLocks noChangeShapeType="1"/>
          </p:cNvSpPr>
          <p:nvPr/>
        </p:nvSpPr>
        <p:spPr bwMode="auto">
          <a:xfrm rot="-5400000">
            <a:off x="342900" y="3463925"/>
            <a:ext cx="32385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 type="triangle" w="med" len="med"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 rot="5400000">
            <a:off x="1075532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rot="5400000">
            <a:off x="1593057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rot="5400000">
            <a:off x="2155032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rot="5400000">
            <a:off x="2663032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4" name="Line 16"/>
          <p:cNvSpPr>
            <a:spLocks noChangeShapeType="1"/>
          </p:cNvSpPr>
          <p:nvPr/>
        </p:nvSpPr>
        <p:spPr bwMode="auto">
          <a:xfrm rot="5400000">
            <a:off x="3236119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5" name="Line 17"/>
          <p:cNvSpPr>
            <a:spLocks noChangeShapeType="1"/>
          </p:cNvSpPr>
          <p:nvPr/>
        </p:nvSpPr>
        <p:spPr bwMode="auto">
          <a:xfrm rot="5400000">
            <a:off x="3739357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rot="5400000">
            <a:off x="4315619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 rot="5400000">
            <a:off x="4806157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8" name="Line 20"/>
          <p:cNvSpPr>
            <a:spLocks noChangeShapeType="1"/>
          </p:cNvSpPr>
          <p:nvPr/>
        </p:nvSpPr>
        <p:spPr bwMode="auto">
          <a:xfrm rot="5400000">
            <a:off x="5344319" y="3639344"/>
            <a:ext cx="2887662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 flipV="1">
            <a:off x="1962150" y="481965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0" name="Line 22"/>
          <p:cNvSpPr>
            <a:spLocks noChangeShapeType="1"/>
          </p:cNvSpPr>
          <p:nvPr/>
        </p:nvSpPr>
        <p:spPr bwMode="auto">
          <a:xfrm>
            <a:off x="1962150" y="4557713"/>
            <a:ext cx="48260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1" name="Line 23"/>
          <p:cNvSpPr>
            <a:spLocks noChangeShapeType="1"/>
          </p:cNvSpPr>
          <p:nvPr/>
        </p:nvSpPr>
        <p:spPr bwMode="auto">
          <a:xfrm flipV="1">
            <a:off x="1962150" y="429260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2" name="Line 24"/>
          <p:cNvSpPr>
            <a:spLocks noChangeShapeType="1"/>
          </p:cNvSpPr>
          <p:nvPr/>
        </p:nvSpPr>
        <p:spPr bwMode="auto">
          <a:xfrm>
            <a:off x="1962150" y="4030663"/>
            <a:ext cx="48260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3" name="Line 25"/>
          <p:cNvSpPr>
            <a:spLocks noChangeShapeType="1"/>
          </p:cNvSpPr>
          <p:nvPr/>
        </p:nvSpPr>
        <p:spPr bwMode="auto">
          <a:xfrm flipV="1">
            <a:off x="1962150" y="3768725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4" name="Line 26"/>
          <p:cNvSpPr>
            <a:spLocks noChangeShapeType="1"/>
          </p:cNvSpPr>
          <p:nvPr/>
        </p:nvSpPr>
        <p:spPr bwMode="auto">
          <a:xfrm>
            <a:off x="1962150" y="3505200"/>
            <a:ext cx="48260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5" name="Line 27"/>
          <p:cNvSpPr>
            <a:spLocks noChangeShapeType="1"/>
          </p:cNvSpPr>
          <p:nvPr/>
        </p:nvSpPr>
        <p:spPr bwMode="auto">
          <a:xfrm flipV="1">
            <a:off x="1962150" y="3244850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6" name="Line 28"/>
          <p:cNvSpPr>
            <a:spLocks noChangeShapeType="1"/>
          </p:cNvSpPr>
          <p:nvPr/>
        </p:nvSpPr>
        <p:spPr bwMode="auto">
          <a:xfrm>
            <a:off x="1962150" y="2979738"/>
            <a:ext cx="48260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7" name="Line 29"/>
          <p:cNvSpPr>
            <a:spLocks noChangeShapeType="1"/>
          </p:cNvSpPr>
          <p:nvPr/>
        </p:nvSpPr>
        <p:spPr bwMode="auto">
          <a:xfrm>
            <a:off x="1962150" y="2720975"/>
            <a:ext cx="48260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 flipV="1">
            <a:off x="1962150" y="2460625"/>
            <a:ext cx="4826000" cy="1588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1962150" y="2193925"/>
            <a:ext cx="4826000" cy="0"/>
          </a:xfrm>
          <a:prstGeom prst="line">
            <a:avLst/>
          </a:prstGeom>
          <a:noFill/>
          <a:ln w="12700">
            <a:solidFill>
              <a:srgbClr val="3366FF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200" name="Rectangle 32"/>
          <p:cNvSpPr>
            <a:spLocks noChangeArrowheads="1"/>
          </p:cNvSpPr>
          <p:nvPr/>
        </p:nvSpPr>
        <p:spPr bwMode="auto">
          <a:xfrm>
            <a:off x="1643063" y="4908550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0</a:t>
            </a:r>
          </a:p>
        </p:txBody>
      </p:sp>
      <p:sp>
        <p:nvSpPr>
          <p:cNvPr id="7201" name="Rectangle 33"/>
          <p:cNvSpPr>
            <a:spLocks noChangeArrowheads="1"/>
          </p:cNvSpPr>
          <p:nvPr/>
        </p:nvSpPr>
        <p:spPr bwMode="auto">
          <a:xfrm>
            <a:off x="1649413" y="4645025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</a:t>
            </a:r>
          </a:p>
        </p:txBody>
      </p:sp>
      <p:sp>
        <p:nvSpPr>
          <p:cNvPr id="7202" name="Rectangle 34"/>
          <p:cNvSpPr>
            <a:spLocks noChangeArrowheads="1"/>
          </p:cNvSpPr>
          <p:nvPr/>
        </p:nvSpPr>
        <p:spPr bwMode="auto">
          <a:xfrm>
            <a:off x="1643063" y="4381500"/>
            <a:ext cx="293687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2</a:t>
            </a:r>
          </a:p>
        </p:txBody>
      </p:sp>
      <p:sp>
        <p:nvSpPr>
          <p:cNvPr id="7203" name="Rectangle 35"/>
          <p:cNvSpPr>
            <a:spLocks noChangeArrowheads="1"/>
          </p:cNvSpPr>
          <p:nvPr/>
        </p:nvSpPr>
        <p:spPr bwMode="auto">
          <a:xfrm>
            <a:off x="1649413" y="4121150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3</a:t>
            </a:r>
          </a:p>
        </p:txBody>
      </p:sp>
      <p:sp>
        <p:nvSpPr>
          <p:cNvPr id="7204" name="Rectangle 36"/>
          <p:cNvSpPr>
            <a:spLocks noChangeArrowheads="1"/>
          </p:cNvSpPr>
          <p:nvPr/>
        </p:nvSpPr>
        <p:spPr bwMode="auto">
          <a:xfrm>
            <a:off x="1643063" y="3854450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4</a:t>
            </a:r>
          </a:p>
        </p:txBody>
      </p:sp>
      <p:sp>
        <p:nvSpPr>
          <p:cNvPr id="7205" name="Rectangle 37"/>
          <p:cNvSpPr>
            <a:spLocks noChangeArrowheads="1"/>
          </p:cNvSpPr>
          <p:nvPr/>
        </p:nvSpPr>
        <p:spPr bwMode="auto">
          <a:xfrm>
            <a:off x="1649413" y="3595688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5</a:t>
            </a:r>
          </a:p>
        </p:txBody>
      </p:sp>
      <p:sp>
        <p:nvSpPr>
          <p:cNvPr id="7206" name="Rectangle 38"/>
          <p:cNvSpPr>
            <a:spLocks noChangeArrowheads="1"/>
          </p:cNvSpPr>
          <p:nvPr/>
        </p:nvSpPr>
        <p:spPr bwMode="auto">
          <a:xfrm>
            <a:off x="1643063" y="3332163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6</a:t>
            </a:r>
          </a:p>
        </p:txBody>
      </p:sp>
      <p:sp>
        <p:nvSpPr>
          <p:cNvPr id="7207" name="Rectangle 39"/>
          <p:cNvSpPr>
            <a:spLocks noChangeArrowheads="1"/>
          </p:cNvSpPr>
          <p:nvPr/>
        </p:nvSpPr>
        <p:spPr bwMode="auto">
          <a:xfrm>
            <a:off x="1649413" y="3068638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7</a:t>
            </a:r>
          </a:p>
        </p:txBody>
      </p:sp>
      <p:sp>
        <p:nvSpPr>
          <p:cNvPr id="7208" name="Rectangle 40"/>
          <p:cNvSpPr>
            <a:spLocks noChangeArrowheads="1"/>
          </p:cNvSpPr>
          <p:nvPr/>
        </p:nvSpPr>
        <p:spPr bwMode="auto">
          <a:xfrm>
            <a:off x="1643063" y="2808288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8</a:t>
            </a:r>
          </a:p>
        </p:txBody>
      </p:sp>
      <p:sp>
        <p:nvSpPr>
          <p:cNvPr id="7209" name="Rectangle 41"/>
          <p:cNvSpPr>
            <a:spLocks noChangeArrowheads="1"/>
          </p:cNvSpPr>
          <p:nvPr/>
        </p:nvSpPr>
        <p:spPr bwMode="auto">
          <a:xfrm>
            <a:off x="1649413" y="2544763"/>
            <a:ext cx="2936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9</a:t>
            </a:r>
          </a:p>
        </p:txBody>
      </p:sp>
      <p:sp>
        <p:nvSpPr>
          <p:cNvPr id="7210" name="Rectangle 42"/>
          <p:cNvSpPr>
            <a:spLocks noChangeArrowheads="1"/>
          </p:cNvSpPr>
          <p:nvPr/>
        </p:nvSpPr>
        <p:spPr bwMode="auto">
          <a:xfrm>
            <a:off x="1589088" y="2282825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10</a:t>
            </a:r>
          </a:p>
        </p:txBody>
      </p:sp>
      <p:sp>
        <p:nvSpPr>
          <p:cNvPr id="7211" name="Rectangle 43"/>
          <p:cNvSpPr>
            <a:spLocks noChangeArrowheads="1"/>
          </p:cNvSpPr>
          <p:nvPr/>
        </p:nvSpPr>
        <p:spPr bwMode="auto">
          <a:xfrm>
            <a:off x="1595438" y="2019300"/>
            <a:ext cx="406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US" altLang="zh-CN" sz="1600">
                <a:ea typeface="楷体_GB2312" pitchFamily="49" charset="-122"/>
              </a:rPr>
              <a:t>11</a:t>
            </a:r>
          </a:p>
        </p:txBody>
      </p:sp>
      <p:sp>
        <p:nvSpPr>
          <p:cNvPr id="7212" name="Text Box 44"/>
          <p:cNvSpPr txBox="1">
            <a:spLocks noChangeArrowheads="1"/>
          </p:cNvSpPr>
          <p:nvPr/>
        </p:nvSpPr>
        <p:spPr bwMode="auto">
          <a:xfrm>
            <a:off x="2603500" y="5156200"/>
            <a:ext cx="454025" cy="7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李小钢</a:t>
            </a:r>
          </a:p>
        </p:txBody>
      </p:sp>
      <p:sp>
        <p:nvSpPr>
          <p:cNvPr id="7213" name="Text Box 45"/>
          <p:cNvSpPr txBox="1">
            <a:spLocks noChangeArrowheads="1"/>
          </p:cNvSpPr>
          <p:nvPr/>
        </p:nvSpPr>
        <p:spPr bwMode="auto">
          <a:xfrm>
            <a:off x="3694113" y="5154613"/>
            <a:ext cx="4556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张    明</a:t>
            </a:r>
          </a:p>
        </p:txBody>
      </p:sp>
      <p:sp>
        <p:nvSpPr>
          <p:cNvPr id="7214" name="Text Box 46"/>
          <p:cNvSpPr txBox="1">
            <a:spLocks noChangeArrowheads="1"/>
          </p:cNvSpPr>
          <p:nvPr/>
        </p:nvSpPr>
        <p:spPr bwMode="auto">
          <a:xfrm>
            <a:off x="4754563" y="5154613"/>
            <a:ext cx="455612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王    宇</a:t>
            </a:r>
          </a:p>
        </p:txBody>
      </p:sp>
      <p:sp>
        <p:nvSpPr>
          <p:cNvPr id="7215" name="Text Box 47"/>
          <p:cNvSpPr txBox="1">
            <a:spLocks noChangeArrowheads="1"/>
          </p:cNvSpPr>
          <p:nvPr/>
        </p:nvSpPr>
        <p:spPr bwMode="auto">
          <a:xfrm>
            <a:off x="5824538" y="5167313"/>
            <a:ext cx="455612" cy="7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90000" tIns="46800" rIns="90000" bIns="46800">
            <a:spAutoFit/>
          </a:bodyPr>
          <a:lstStyle/>
          <a:p>
            <a:pPr algn="ctr"/>
            <a:r>
              <a:rPr lang="zh-CN" altLang="en-US">
                <a:ea typeface="楷体_GB2312" pitchFamily="49" charset="-122"/>
              </a:rPr>
              <a:t>陈晓杰</a:t>
            </a:r>
          </a:p>
        </p:txBody>
      </p:sp>
      <p:sp>
        <p:nvSpPr>
          <p:cNvPr id="7216" name="Rectangle 48"/>
          <p:cNvSpPr>
            <a:spLocks noChangeArrowheads="1"/>
          </p:cNvSpPr>
          <p:nvPr/>
        </p:nvSpPr>
        <p:spPr bwMode="auto">
          <a:xfrm>
            <a:off x="1947863" y="1643063"/>
            <a:ext cx="7905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zh-CN" altLang="en-US" sz="1600">
                <a:ea typeface="楷体_GB2312" pitchFamily="49" charset="-122"/>
              </a:rPr>
              <a:t>（个）</a:t>
            </a:r>
          </a:p>
        </p:txBody>
      </p:sp>
      <p:sp>
        <p:nvSpPr>
          <p:cNvPr id="30772" name="Line 52"/>
          <p:cNvSpPr>
            <a:spLocks noChangeShapeType="1"/>
          </p:cNvSpPr>
          <p:nvPr/>
        </p:nvSpPr>
        <p:spPr bwMode="auto">
          <a:xfrm>
            <a:off x="1511300" y="3227388"/>
            <a:ext cx="5545138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30773" name="Text Box 53"/>
          <p:cNvSpPr txBox="1">
            <a:spLocks noChangeArrowheads="1"/>
          </p:cNvSpPr>
          <p:nvPr/>
        </p:nvSpPr>
        <p:spPr bwMode="auto">
          <a:xfrm>
            <a:off x="7092950" y="981075"/>
            <a:ext cx="1765300" cy="566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4500" b="1">
                <a:solidFill>
                  <a:srgbClr val="FF3300"/>
                </a:solidFill>
                <a:latin typeface="隶书" pitchFamily="49" charset="-122"/>
                <a:ea typeface="华文新魏" pitchFamily="2" charset="-122"/>
              </a:rPr>
              <a:t>移 多补 少</a:t>
            </a:r>
          </a:p>
          <a:p>
            <a:r>
              <a:rPr lang="zh-CN" altLang="en-US" sz="2400" b="1">
                <a:solidFill>
                  <a:srgbClr val="FF3399"/>
                </a:solidFill>
                <a:ea typeface="华文新魏" pitchFamily="2" charset="-122"/>
              </a:rPr>
              <a:t>几个不相等的数，通过</a:t>
            </a:r>
            <a:r>
              <a:rPr lang="zh-CN" altLang="en-US" sz="2400" b="1">
                <a:solidFill>
                  <a:srgbClr val="0033CC"/>
                </a:solidFill>
                <a:ea typeface="华文新魏" pitchFamily="2" charset="-122"/>
              </a:rPr>
              <a:t>移多补少</a:t>
            </a:r>
            <a:r>
              <a:rPr lang="zh-CN" altLang="en-US" sz="2400" b="1">
                <a:solidFill>
                  <a:srgbClr val="FF66FF"/>
                </a:solidFill>
                <a:ea typeface="华文新魏" pitchFamily="2" charset="-122"/>
              </a:rPr>
              <a:t>，</a:t>
            </a:r>
            <a:r>
              <a:rPr lang="zh-CN" altLang="en-US" sz="2400" b="1">
                <a:solidFill>
                  <a:srgbClr val="FF3399"/>
                </a:solidFill>
                <a:ea typeface="华文新魏" pitchFamily="2" charset="-122"/>
              </a:rPr>
              <a:t>会得到一个相等的数，我们把这个相等的数叫做这几个数的</a:t>
            </a:r>
            <a:r>
              <a:rPr lang="zh-CN" altLang="en-US" sz="2400" b="1">
                <a:solidFill>
                  <a:srgbClr val="0033CC"/>
                </a:solidFill>
                <a:ea typeface="华文新魏" pitchFamily="2" charset="-122"/>
              </a:rPr>
              <a:t>平均数</a:t>
            </a:r>
            <a:r>
              <a:rPr lang="zh-CN" altLang="en-US" sz="2400" b="1">
                <a:solidFill>
                  <a:srgbClr val="FF3399"/>
                </a:solidFill>
                <a:ea typeface="华文新魏" pitchFamily="2" charset="-122"/>
              </a:rPr>
              <a:t>。</a:t>
            </a:r>
          </a:p>
          <a:p>
            <a:endParaRPr lang="zh-CN" altLang="en-US" sz="2400" b="1">
              <a:ea typeface="华文新魏" pitchFamily="2" charset="-122"/>
            </a:endParaRPr>
          </a:p>
          <a:p>
            <a:pPr algn="ctr">
              <a:spcBef>
                <a:spcPct val="50000"/>
              </a:spcBef>
            </a:pPr>
            <a:endParaRPr lang="en-US" altLang="zh-CN" sz="2400" b="1">
              <a:solidFill>
                <a:srgbClr val="000000"/>
              </a:solidFill>
              <a:ea typeface="华文新魏" pitchFamily="2" charset="-122"/>
            </a:endParaRPr>
          </a:p>
        </p:txBody>
      </p:sp>
      <p:sp>
        <p:nvSpPr>
          <p:cNvPr id="30774" name="Text Box 54"/>
          <p:cNvSpPr txBox="1">
            <a:spLocks noChangeArrowheads="1"/>
          </p:cNvSpPr>
          <p:nvPr/>
        </p:nvSpPr>
        <p:spPr bwMode="auto">
          <a:xfrm>
            <a:off x="-1588" y="3003550"/>
            <a:ext cx="1654176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            7</a:t>
            </a:r>
          </a:p>
          <a:p>
            <a:r>
              <a:rPr lang="en-US" altLang="zh-CN"/>
              <a:t>          </a:t>
            </a:r>
            <a:endParaRPr lang="en-US" altLang="zh-CN" sz="2400">
              <a:solidFill>
                <a:srgbClr val="FF0000"/>
              </a:solidFill>
            </a:endParaRPr>
          </a:p>
        </p:txBody>
      </p:sp>
      <p:sp>
        <p:nvSpPr>
          <p:cNvPr id="7220" name="Text Box 55"/>
          <p:cNvSpPr txBox="1">
            <a:spLocks noChangeArrowheads="1"/>
          </p:cNvSpPr>
          <p:nvPr/>
        </p:nvSpPr>
        <p:spPr bwMode="auto">
          <a:xfrm>
            <a:off x="2490788" y="285115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7221" name="Text Box 56"/>
          <p:cNvSpPr txBox="1">
            <a:spLocks noChangeArrowheads="1"/>
          </p:cNvSpPr>
          <p:nvPr/>
        </p:nvSpPr>
        <p:spPr bwMode="auto">
          <a:xfrm>
            <a:off x="3633788" y="231775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9</a:t>
            </a:r>
          </a:p>
        </p:txBody>
      </p:sp>
      <p:sp>
        <p:nvSpPr>
          <p:cNvPr id="7222" name="Text Box 57"/>
          <p:cNvSpPr txBox="1">
            <a:spLocks noChangeArrowheads="1"/>
          </p:cNvSpPr>
          <p:nvPr/>
        </p:nvSpPr>
        <p:spPr bwMode="auto">
          <a:xfrm>
            <a:off x="4624388" y="269875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  7</a:t>
            </a:r>
          </a:p>
        </p:txBody>
      </p:sp>
      <p:sp>
        <p:nvSpPr>
          <p:cNvPr id="7223" name="Text Box 58"/>
          <p:cNvSpPr txBox="1">
            <a:spLocks noChangeArrowheads="1"/>
          </p:cNvSpPr>
          <p:nvPr/>
        </p:nvSpPr>
        <p:spPr bwMode="auto">
          <a:xfrm>
            <a:off x="5691188" y="3003550"/>
            <a:ext cx="60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 6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repeatCount="indefinite" fill="hold" grpId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1" presetClass="emph" presetSubtype="0" repeatCount="indefinite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hsl" dir="cw">
                                      <p:cBhvr override="childStyle">
                                        <p:cTn id="11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-0.11805 0.07361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5.18519E-6 L 0.23629 0.04191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30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animBg="1"/>
      <p:bldP spid="30723" grpId="1" animBg="1"/>
      <p:bldP spid="30724" grpId="0" animBg="1"/>
      <p:bldP spid="30724" grpId="1" animBg="1"/>
      <p:bldP spid="30772" grpId="0" animBg="1"/>
      <p:bldP spid="30773" grpId="0"/>
      <p:bldP spid="307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51075" y="1412875"/>
            <a:ext cx="48418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506663" y="1162050"/>
            <a:ext cx="41783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latin typeface="华文新魏" pitchFamily="2" charset="-122"/>
                <a:ea typeface="华文新魏" pitchFamily="2" charset="-122"/>
              </a:rPr>
              <a:t>男生套圈成绩统计图</a:t>
            </a:r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4388" y="2881313"/>
            <a:ext cx="441325" cy="30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46450" y="2593975"/>
            <a:ext cx="447675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7830" name="Line 6"/>
          <p:cNvSpPr>
            <a:spLocks noChangeShapeType="1"/>
          </p:cNvSpPr>
          <p:nvPr/>
        </p:nvSpPr>
        <p:spPr bwMode="auto">
          <a:xfrm>
            <a:off x="1930400" y="3167063"/>
            <a:ext cx="4873625" cy="0"/>
          </a:xfrm>
          <a:prstGeom prst="line">
            <a:avLst/>
          </a:prstGeom>
          <a:noFill/>
          <a:ln w="76200">
            <a:solidFill>
              <a:srgbClr val="3366FF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684213" y="5805488"/>
            <a:ext cx="7848600" cy="51911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00" b="1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平均数比套中个数中最大的数小，比最小的数大。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6507163" y="2738438"/>
            <a:ext cx="2457450" cy="155416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>
                <a:solidFill>
                  <a:srgbClr val="3366FF"/>
                </a:solidFill>
                <a:latin typeface="华文新魏" pitchFamily="2" charset="-122"/>
                <a:ea typeface="华文新魏" pitchFamily="2" charset="-122"/>
              </a:rPr>
              <a:t>平均数</a:t>
            </a:r>
            <a:r>
              <a:rPr lang="en-US" altLang="zh-CN" sz="3600" b="1">
                <a:solidFill>
                  <a:srgbClr val="3366FF"/>
                </a:solidFill>
                <a:latin typeface="华文新魏" pitchFamily="2" charset="-122"/>
                <a:ea typeface="华文新魏" pitchFamily="2" charset="-122"/>
              </a:rPr>
              <a:t>7</a:t>
            </a:r>
          </a:p>
          <a:p>
            <a:pPr algn="ctr">
              <a:spcBef>
                <a:spcPct val="50000"/>
              </a:spcBef>
            </a:pPr>
            <a:r>
              <a:rPr lang="zh-CN" altLang="en-US" sz="2400">
                <a:latin typeface="华文新魏" pitchFamily="2" charset="-122"/>
                <a:ea typeface="华文新魏" pitchFamily="2" charset="-122"/>
              </a:rPr>
              <a:t>表示：男生平均每人套中的个数</a:t>
            </a:r>
          </a:p>
        </p:txBody>
      </p:sp>
      <p:sp>
        <p:nvSpPr>
          <p:cNvPr id="8201" name="Text Box 9"/>
          <p:cNvSpPr txBox="1">
            <a:spLocks noChangeArrowheads="1"/>
          </p:cNvSpPr>
          <p:nvPr/>
        </p:nvSpPr>
        <p:spPr bwMode="auto">
          <a:xfrm>
            <a:off x="2484438" y="3068638"/>
            <a:ext cx="5032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6</a:t>
            </a: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3348038" y="2276475"/>
            <a:ext cx="504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9</a:t>
            </a: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4284663" y="2852738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/>
              <a:t>7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148263" y="3068638"/>
            <a:ext cx="3603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6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7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78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8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35" presetClass="emph" presetSubtype="0" repeatCount="indefinite" fill="hold" grpId="1" nodeType="after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 calcmode="discrete" valueType="str">
                                      <p:cBhvr>
                                        <p:cTn id="22" dur="1000" fill="hold"/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0" grpId="0" animBg="1"/>
      <p:bldP spid="77830" grpId="1" animBg="1"/>
      <p:bldP spid="77830" grpId="2" animBg="1"/>
      <p:bldP spid="778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75" b="12659"/>
          <a:stretch>
            <a:fillRect/>
          </a:stretch>
        </p:blipFill>
        <p:spPr bwMode="auto">
          <a:xfrm>
            <a:off x="1522413" y="1360488"/>
            <a:ext cx="6326187" cy="4249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2771775" y="1031875"/>
            <a:ext cx="4105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>
                <a:solidFill>
                  <a:schemeClr val="tx2"/>
                </a:solidFill>
                <a:latin typeface="华文新魏" pitchFamily="2" charset="-122"/>
                <a:ea typeface="华文新魏" pitchFamily="2" charset="-122"/>
              </a:rPr>
              <a:t>女生套圈成绩统计图</a:t>
            </a:r>
          </a:p>
        </p:txBody>
      </p:sp>
      <p:pic>
        <p:nvPicPr>
          <p:cNvPr id="78852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6500" y="2917825"/>
            <a:ext cx="504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0075" y="3240088"/>
            <a:ext cx="5175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4" name="Picture 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79675" y="2276475"/>
            <a:ext cx="504825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90788" y="2282825"/>
            <a:ext cx="4953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92375" y="2935288"/>
            <a:ext cx="4921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885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11663" y="3252788"/>
            <a:ext cx="5016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2470150" y="5516563"/>
            <a:ext cx="4333875" cy="809625"/>
            <a:chOff x="1536" y="3408"/>
            <a:chExt cx="2730" cy="510"/>
          </a:xfrm>
        </p:grpSpPr>
        <p:grpSp>
          <p:nvGrpSpPr>
            <p:cNvPr id="3" name="Group 11"/>
            <p:cNvGrpSpPr>
              <a:grpSpLocks/>
            </p:cNvGrpSpPr>
            <p:nvPr/>
          </p:nvGrpSpPr>
          <p:grpSpPr bwMode="auto">
            <a:xfrm>
              <a:off x="1536" y="3408"/>
              <a:ext cx="2730" cy="510"/>
              <a:chOff x="3084" y="3102"/>
              <a:chExt cx="2291" cy="510"/>
            </a:xfrm>
          </p:grpSpPr>
          <p:sp>
            <p:nvSpPr>
              <p:cNvPr id="9241" name="Text Box 12"/>
              <p:cNvSpPr txBox="1">
                <a:spLocks noChangeArrowheads="1"/>
              </p:cNvSpPr>
              <p:nvPr/>
            </p:nvSpPr>
            <p:spPr bwMode="auto">
              <a:xfrm>
                <a:off x="4607" y="3106"/>
                <a:ext cx="241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90000" tIns="46800" rIns="90000" bIns="46800">
                <a:spAutoFit/>
              </a:bodyPr>
              <a:lstStyle/>
              <a:p>
                <a:pPr algn="ctr"/>
                <a:r>
                  <a:rPr lang="zh-CN" altLang="en-US">
                    <a:ea typeface="楷体_GB2312" pitchFamily="49" charset="-122"/>
                  </a:rPr>
                  <a:t>孙    芸</a:t>
                </a:r>
              </a:p>
            </p:txBody>
          </p:sp>
          <p:sp>
            <p:nvSpPr>
              <p:cNvPr id="9242" name="Text Box 13"/>
              <p:cNvSpPr txBox="1">
                <a:spLocks noChangeArrowheads="1"/>
              </p:cNvSpPr>
              <p:nvPr/>
            </p:nvSpPr>
            <p:spPr bwMode="auto">
              <a:xfrm>
                <a:off x="3084" y="3102"/>
                <a:ext cx="241" cy="5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90000" tIns="46800" rIns="90000" bIns="46800">
                <a:spAutoFit/>
              </a:bodyPr>
              <a:lstStyle/>
              <a:p>
                <a:pPr algn="ctr"/>
                <a:r>
                  <a:rPr lang="zh-CN" altLang="en-US">
                    <a:ea typeface="楷体_GB2312" pitchFamily="49" charset="-122"/>
                  </a:rPr>
                  <a:t>吴    燕</a:t>
                </a:r>
              </a:p>
            </p:txBody>
          </p:sp>
          <p:sp>
            <p:nvSpPr>
              <p:cNvPr id="9243" name="Text Box 14"/>
              <p:cNvSpPr txBox="1">
                <a:spLocks noChangeArrowheads="1"/>
              </p:cNvSpPr>
              <p:nvPr/>
            </p:nvSpPr>
            <p:spPr bwMode="auto">
              <a:xfrm>
                <a:off x="4119" y="3114"/>
                <a:ext cx="241" cy="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90000" tIns="46800" rIns="90000" bIns="46800">
                <a:spAutoFit/>
              </a:bodyPr>
              <a:lstStyle/>
              <a:p>
                <a:pPr algn="ctr"/>
                <a:r>
                  <a:rPr lang="zh-CN" altLang="en-US">
                    <a:ea typeface="楷体_GB2312" pitchFamily="49" charset="-122"/>
                  </a:rPr>
                  <a:t>史敏敏</a:t>
                </a:r>
              </a:p>
            </p:txBody>
          </p:sp>
          <p:sp>
            <p:nvSpPr>
              <p:cNvPr id="9244" name="Text Box 15"/>
              <p:cNvSpPr txBox="1">
                <a:spLocks noChangeArrowheads="1"/>
              </p:cNvSpPr>
              <p:nvPr/>
            </p:nvSpPr>
            <p:spPr bwMode="auto">
              <a:xfrm>
                <a:off x="5134" y="3110"/>
                <a:ext cx="241" cy="49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90000" tIns="46800" rIns="90000" bIns="46800">
                <a:spAutoFit/>
              </a:bodyPr>
              <a:lstStyle/>
              <a:p>
                <a:pPr algn="ctr"/>
                <a:r>
                  <a:rPr lang="zh-CN" altLang="en-US">
                    <a:ea typeface="楷体_GB2312" pitchFamily="49" charset="-122"/>
                  </a:rPr>
                  <a:t>沈明芳</a:t>
                </a:r>
              </a:p>
            </p:txBody>
          </p:sp>
        </p:grpSp>
        <p:sp>
          <p:nvSpPr>
            <p:cNvPr id="9240" name="Text Box 16"/>
            <p:cNvSpPr txBox="1">
              <a:spLocks noChangeArrowheads="1"/>
            </p:cNvSpPr>
            <p:nvPr/>
          </p:nvSpPr>
          <p:spPr bwMode="auto">
            <a:xfrm>
              <a:off x="2160" y="3408"/>
              <a:ext cx="287" cy="4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90000" tIns="46800" rIns="90000" bIns="46800">
              <a:spAutoFit/>
            </a:bodyPr>
            <a:lstStyle/>
            <a:p>
              <a:pPr algn="ctr"/>
              <a:r>
                <a:rPr lang="zh-CN" altLang="en-US">
                  <a:ea typeface="楷体_GB2312" pitchFamily="49" charset="-122"/>
                </a:rPr>
                <a:t>刘晓娟</a:t>
              </a:r>
            </a:p>
          </p:txBody>
        </p:sp>
      </p:grpSp>
      <p:sp>
        <p:nvSpPr>
          <p:cNvPr id="78865" name="Line 17"/>
          <p:cNvSpPr>
            <a:spLocks noChangeShapeType="1"/>
          </p:cNvSpPr>
          <p:nvPr/>
        </p:nvSpPr>
        <p:spPr bwMode="auto">
          <a:xfrm>
            <a:off x="1447800" y="3578225"/>
            <a:ext cx="6172200" cy="0"/>
          </a:xfrm>
          <a:prstGeom prst="line">
            <a:avLst/>
          </a:prstGeom>
          <a:noFill/>
          <a:ln w="25400">
            <a:solidFill>
              <a:srgbClr val="D60093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78866" name="Text Box 18"/>
          <p:cNvSpPr txBox="1">
            <a:spLocks noChangeArrowheads="1"/>
          </p:cNvSpPr>
          <p:nvPr/>
        </p:nvSpPr>
        <p:spPr bwMode="auto">
          <a:xfrm>
            <a:off x="684213" y="3284538"/>
            <a:ext cx="1001712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>
                <a:solidFill>
                  <a:srgbClr val="FF0000"/>
                </a:solidFill>
              </a:rPr>
              <a:t>6</a:t>
            </a:r>
            <a:r>
              <a:rPr lang="en-US" altLang="zh-CN"/>
              <a:t>↓</a:t>
            </a:r>
          </a:p>
          <a:p>
            <a:pPr>
              <a:spcBef>
                <a:spcPct val="50000"/>
              </a:spcBef>
            </a:pPr>
            <a:r>
              <a:rPr lang="zh-CN" altLang="en-US" sz="2400">
                <a:ea typeface="华文新魏" pitchFamily="2" charset="-122"/>
              </a:rPr>
              <a:t>女生的平均数</a:t>
            </a:r>
          </a:p>
        </p:txBody>
      </p:sp>
      <p:sp>
        <p:nvSpPr>
          <p:cNvPr id="46099" name="Text Box 19"/>
          <p:cNvSpPr txBox="1">
            <a:spLocks noChangeArrowheads="1"/>
          </p:cNvSpPr>
          <p:nvPr/>
        </p:nvSpPr>
        <p:spPr bwMode="auto">
          <a:xfrm>
            <a:off x="7524750" y="1174750"/>
            <a:ext cx="1439863" cy="283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ea typeface="华文新魏" pitchFamily="2" charset="-122"/>
              </a:rPr>
              <a:t>想一想：</a:t>
            </a:r>
          </a:p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ea typeface="华文新魏" pitchFamily="2" charset="-122"/>
              </a:rPr>
              <a:t>在“移多补少”的过程中，什么量没变？什么量变了？</a:t>
            </a:r>
          </a:p>
        </p:txBody>
      </p:sp>
      <p:sp>
        <p:nvSpPr>
          <p:cNvPr id="9230" name="Text Box 20"/>
          <p:cNvSpPr txBox="1">
            <a:spLocks noChangeArrowheads="1"/>
          </p:cNvSpPr>
          <p:nvPr/>
        </p:nvSpPr>
        <p:spPr bwMode="auto">
          <a:xfrm>
            <a:off x="2484438" y="1897063"/>
            <a:ext cx="5746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10</a:t>
            </a:r>
          </a:p>
        </p:txBody>
      </p:sp>
      <p:sp>
        <p:nvSpPr>
          <p:cNvPr id="9231" name="Text Box 21"/>
          <p:cNvSpPr txBox="1">
            <a:spLocks noChangeArrowheads="1"/>
          </p:cNvSpPr>
          <p:nvPr/>
        </p:nvSpPr>
        <p:spPr bwMode="auto">
          <a:xfrm>
            <a:off x="3492500" y="3913188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4</a:t>
            </a:r>
          </a:p>
        </p:txBody>
      </p:sp>
      <p:sp>
        <p:nvSpPr>
          <p:cNvPr id="9232" name="Text Box 22"/>
          <p:cNvSpPr txBox="1">
            <a:spLocks noChangeArrowheads="1"/>
          </p:cNvSpPr>
          <p:nvPr/>
        </p:nvSpPr>
        <p:spPr bwMode="auto">
          <a:xfrm>
            <a:off x="4500563" y="2976563"/>
            <a:ext cx="5048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7</a:t>
            </a:r>
          </a:p>
        </p:txBody>
      </p:sp>
      <p:sp>
        <p:nvSpPr>
          <p:cNvPr id="9233" name="Text Box 23"/>
          <p:cNvSpPr txBox="1">
            <a:spLocks noChangeArrowheads="1"/>
          </p:cNvSpPr>
          <p:nvPr/>
        </p:nvSpPr>
        <p:spPr bwMode="auto">
          <a:xfrm>
            <a:off x="5435600" y="3624263"/>
            <a:ext cx="50323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5</a:t>
            </a:r>
          </a:p>
        </p:txBody>
      </p:sp>
      <p:sp>
        <p:nvSpPr>
          <p:cNvPr id="9234" name="Text Box 24"/>
          <p:cNvSpPr txBox="1">
            <a:spLocks noChangeArrowheads="1"/>
          </p:cNvSpPr>
          <p:nvPr/>
        </p:nvSpPr>
        <p:spPr bwMode="auto">
          <a:xfrm>
            <a:off x="6443663" y="39131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/>
              <a:t>4</a:t>
            </a:r>
          </a:p>
        </p:txBody>
      </p:sp>
      <p:sp>
        <p:nvSpPr>
          <p:cNvPr id="46105" name="Text Box 19"/>
          <p:cNvSpPr txBox="1">
            <a:spLocks noChangeArrowheads="1"/>
          </p:cNvSpPr>
          <p:nvPr/>
        </p:nvSpPr>
        <p:spPr bwMode="auto">
          <a:xfrm>
            <a:off x="7596188" y="4076700"/>
            <a:ext cx="1295400" cy="1943100"/>
          </a:xfrm>
          <a:prstGeom prst="rect">
            <a:avLst/>
          </a:prstGeom>
          <a:solidFill>
            <a:srgbClr val="FFFF99"/>
          </a:solidFill>
          <a:ln w="25400">
            <a:solidFill>
              <a:srgbClr val="FF66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>
                <a:solidFill>
                  <a:srgbClr val="000000"/>
                </a:solidFill>
                <a:ea typeface="华文新魏" pitchFamily="2" charset="-122"/>
              </a:rPr>
              <a:t>总量不变，每个人的数量变了。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34143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765175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"/>
                            </p:stCondLst>
                            <p:childTnLst>
                              <p:par>
                                <p:cTn id="11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2.96296E-6 L 0.42153 0.19005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211" y="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2"/>
                            </p:stCondLst>
                            <p:childTnLst>
                              <p:par>
                                <p:cTn id="1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3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4"/>
                            </p:stCondLst>
                            <p:childTnLst>
                              <p:par>
                                <p:cTn id="20" presetID="49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4.07407E-6 L 0.10469 0.09398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7885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2" y="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4"/>
                            </p:stCondLst>
                            <p:childTnLst>
                              <p:par>
                                <p:cTn id="23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1.48148E-6 L 0.10607 0.04629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7885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53" y="2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8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88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46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65" grpId="0" animBg="1"/>
      <p:bldP spid="78866" grpId="0"/>
      <p:bldP spid="46099" grpId="0"/>
      <p:bldP spid="4610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371600" y="2238375"/>
            <a:ext cx="672941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3200">
                <a:latin typeface="华文新魏" pitchFamily="2" charset="-122"/>
                <a:ea typeface="华文新魏" pitchFamily="2" charset="-122"/>
              </a:rPr>
              <a:t>       </a:t>
            </a:r>
            <a:r>
              <a:rPr lang="zh-CN" altLang="en-US" sz="360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平均数</a:t>
            </a:r>
            <a:r>
              <a:rPr lang="zh-CN" altLang="en-US" sz="3600">
                <a:solidFill>
                  <a:srgbClr val="3366FF"/>
                </a:solidFill>
                <a:latin typeface="华文新魏" pitchFamily="2" charset="-122"/>
                <a:ea typeface="华文新魏" pitchFamily="2" charset="-122"/>
              </a:rPr>
              <a:t>能比较好地反映一组数据的总体情况。</a:t>
            </a:r>
          </a:p>
        </p:txBody>
      </p:sp>
      <p:cxnSp>
        <p:nvCxnSpPr>
          <p:cNvPr id="6" name="直线连接符 21"/>
          <p:cNvCxnSpPr/>
          <p:nvPr/>
        </p:nvCxnSpPr>
        <p:spPr>
          <a:xfrm flipV="1">
            <a:off x="468313" y="1550988"/>
            <a:ext cx="2071687" cy="6350"/>
          </a:xfrm>
          <a:prstGeom prst="line">
            <a:avLst/>
          </a:prstGeom>
          <a:ln w="38100" cmpd="sng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同侧圆角矩形 9"/>
          <p:cNvSpPr/>
          <p:nvPr/>
        </p:nvSpPr>
        <p:spPr>
          <a:xfrm>
            <a:off x="444500" y="908050"/>
            <a:ext cx="2000250" cy="517525"/>
          </a:xfrm>
          <a:prstGeom prst="round2SameRect">
            <a:avLst/>
          </a:prstGeom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000" b="1" noProof="1">
                <a:latin typeface="华文新魏" panose="02010800040101010101" pitchFamily="2" charset="-122"/>
                <a:ea typeface="华文新魏" panose="02010800040101010101" pitchFamily="2" charset="-122"/>
                <a:cs typeface="黑体" panose="02010609060101010101" pitchFamily="2" charset="-122"/>
              </a:rPr>
              <a:t>探索新知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1148</Words>
  <PresentationFormat>全屏显示(4:3)</PresentationFormat>
  <Paragraphs>266</Paragraphs>
  <Slides>20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    平均数有什么特点？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1</cp:revision>
  <dcterms:created xsi:type="dcterms:W3CDTF">2016-10-24T06:22:00Z</dcterms:created>
  <dcterms:modified xsi:type="dcterms:W3CDTF">2016-10-24T06:22:21Z</dcterms:modified>
</cp:coreProperties>
</file>