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8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AFE33A-821B-40D4-9D22-34AD7BE5AEF9}" type="datetimeFigureOut">
              <a:rPr lang="zh-CN" altLang="en-US" smtClean="0"/>
              <a:t>2016/10/24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CF975E-2BA6-407D-81C2-7CE72B1A18F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638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638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992A837-E7FA-4060-94DE-3C42C60D35A2}" type="slidenum">
              <a:rPr lang="zh-CN" altLang="en-US" sz="1200">
                <a:latin typeface="Calibri" pitchFamily="34" charset="0"/>
              </a:rPr>
              <a:pPr algn="r"/>
              <a:t>2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7704C04-8C96-4193-9082-513585C2AB5B}" type="slidenum">
              <a:rPr lang="en-US" altLang="zh-CN" sz="1200"/>
              <a:pPr algn="r"/>
              <a:t>10</a:t>
            </a:fld>
            <a:endParaRPr lang="en-US" altLang="zh-CN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741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3CE9FB1-04F2-4E2C-AA2C-254D9EAA9732}" type="slidenum">
              <a:rPr lang="en-US" altLang="zh-CN" sz="1200"/>
              <a:pPr algn="r"/>
              <a:t>11</a:t>
            </a:fld>
            <a:endParaRPr lang="en-US" altLang="zh-CN" sz="120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843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36838"/>
            <a:ext cx="51689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0825" y="908050"/>
            <a:ext cx="69850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第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8</a:t>
            </a: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单元  垂线和平行线</a:t>
            </a:r>
            <a:endParaRPr lang="en-US" altLang="zh-CN" sz="3600"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>
            <a:off x="3706813" y="2492375"/>
            <a:ext cx="2809875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490913" y="1628775"/>
            <a:ext cx="3457575" cy="701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36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4  </a:t>
            </a:r>
            <a:r>
              <a:rPr kumimoji="1" lang="zh-CN" altLang="en-US" sz="4000" b="1" noProof="1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2" charset="-122"/>
              </a:rPr>
              <a:t>认识垂线</a:t>
            </a:r>
            <a:endParaRPr kumimoji="1" lang="en-US" altLang="zh-CN" sz="4000" b="1" noProof="1"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2916238" y="1322388"/>
            <a:ext cx="5518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ea typeface="华文新魏" pitchFamily="2" charset="-122"/>
              </a:rPr>
              <a:t>下面哪几组的两条直线互相垂直？</a:t>
            </a:r>
          </a:p>
        </p:txBody>
      </p:sp>
      <p:pic>
        <p:nvPicPr>
          <p:cNvPr id="11269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57563"/>
            <a:ext cx="8315325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7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73175" y="1958975"/>
            <a:ext cx="12954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8" name="Picture 1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866037">
            <a:off x="3001963" y="1714500"/>
            <a:ext cx="12954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9" name="Picture 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585854">
            <a:off x="5700713" y="3552825"/>
            <a:ext cx="12954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10" name="Picture 1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979847">
            <a:off x="6756400" y="1839913"/>
            <a:ext cx="12954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11" name="Text Box 15"/>
          <p:cNvSpPr txBox="1">
            <a:spLocks noChangeArrowheads="1"/>
          </p:cNvSpPr>
          <p:nvPr/>
        </p:nvSpPr>
        <p:spPr bwMode="auto">
          <a:xfrm>
            <a:off x="808038" y="5229225"/>
            <a:ext cx="895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chemeClr val="hlink"/>
                </a:solidFill>
                <a:ea typeface="华文新魏" pitchFamily="2" charset="-122"/>
              </a:rPr>
              <a:t>垂直</a:t>
            </a:r>
          </a:p>
        </p:txBody>
      </p:sp>
      <p:sp>
        <p:nvSpPr>
          <p:cNvPr id="55312" name="Text Box 16"/>
          <p:cNvSpPr txBox="1">
            <a:spLocks noChangeArrowheads="1"/>
          </p:cNvSpPr>
          <p:nvPr/>
        </p:nvSpPr>
        <p:spPr bwMode="auto">
          <a:xfrm>
            <a:off x="5508625" y="5229225"/>
            <a:ext cx="895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chemeClr val="hlink"/>
                </a:solidFill>
                <a:ea typeface="华文新魏" pitchFamily="2" charset="-122"/>
              </a:rPr>
              <a:t>垂直</a:t>
            </a:r>
          </a:p>
        </p:txBody>
      </p:sp>
      <p:sp>
        <p:nvSpPr>
          <p:cNvPr id="55313" name="Text Box 17"/>
          <p:cNvSpPr txBox="1">
            <a:spLocks noChangeArrowheads="1"/>
          </p:cNvSpPr>
          <p:nvPr/>
        </p:nvSpPr>
        <p:spPr bwMode="auto">
          <a:xfrm>
            <a:off x="7451725" y="5229225"/>
            <a:ext cx="895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chemeClr val="hlink"/>
                </a:solidFill>
                <a:ea typeface="华文新魏" pitchFamily="2" charset="-122"/>
              </a:rPr>
              <a:t>垂直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5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55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5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55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5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1" grpId="0"/>
      <p:bldP spid="55312" grpId="0"/>
      <p:bldP spid="553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2700338" y="908050"/>
            <a:ext cx="59404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先找出点</a:t>
            </a: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A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到已知直线的垂直线段，再量出它到已知直线的距离。</a:t>
            </a: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9113" y="2492375"/>
            <a:ext cx="815657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2492375"/>
            <a:ext cx="838835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791" name="Text Box 23"/>
          <p:cNvSpPr txBox="1">
            <a:spLocks noChangeArrowheads="1"/>
          </p:cNvSpPr>
          <p:nvPr/>
        </p:nvSpPr>
        <p:spPr bwMode="auto">
          <a:xfrm>
            <a:off x="468313" y="2744788"/>
            <a:ext cx="4681537" cy="9461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如果两条直线相交成直角，就说这两条直线</a:t>
            </a:r>
            <a:r>
              <a:rPr lang="zh-CN" altLang="en-US" sz="2800" b="1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互相垂直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，</a:t>
            </a:r>
            <a:endParaRPr lang="en-US" altLang="zh-CN" sz="2800" b="1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2815" name="Text Box 47"/>
          <p:cNvSpPr txBox="1">
            <a:spLocks noChangeArrowheads="1"/>
          </p:cNvSpPr>
          <p:nvPr/>
        </p:nvSpPr>
        <p:spPr bwMode="auto">
          <a:xfrm>
            <a:off x="3203575" y="3690938"/>
            <a:ext cx="4608513" cy="9461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其中一条直线叫做另一条直线的</a:t>
            </a:r>
            <a:r>
              <a:rPr lang="zh-CN" altLang="en-US" sz="2800" b="1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垂线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，相交的点叫</a:t>
            </a:r>
            <a:r>
              <a:rPr lang="zh-CN" altLang="en-US" sz="2800" b="1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垂足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。</a:t>
            </a:r>
            <a:endParaRPr lang="en-US" altLang="zh-CN" sz="2800" b="1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318" name="Text Box 47"/>
          <p:cNvSpPr txBox="1">
            <a:spLocks noChangeArrowheads="1"/>
          </p:cNvSpPr>
          <p:nvPr/>
        </p:nvSpPr>
        <p:spPr bwMode="auto">
          <a:xfrm>
            <a:off x="1116013" y="1773238"/>
            <a:ext cx="5832475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什么样的两条直线就互相垂直？</a:t>
            </a:r>
          </a:p>
        </p:txBody>
      </p:sp>
      <p:sp>
        <p:nvSpPr>
          <p:cNvPr id="13319" name="TextBox 1"/>
          <p:cNvSpPr txBox="1">
            <a:spLocks noChangeArrowheads="1"/>
          </p:cNvSpPr>
          <p:nvPr/>
        </p:nvSpPr>
        <p:spPr bwMode="auto">
          <a:xfrm>
            <a:off x="706438" y="4797425"/>
            <a:ext cx="73453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latin typeface="黑体" pitchFamily="49" charset="-122"/>
                <a:ea typeface="华文新魏" pitchFamily="2" charset="-122"/>
              </a:rPr>
              <a:t>从直线外一点到这条直线所画的垂直线段的长度，叫作</a:t>
            </a:r>
            <a:r>
              <a:rPr lang="zh-CN" altLang="en-US" sz="2800" b="1">
                <a:latin typeface="黑体" pitchFamily="49" charset="-122"/>
                <a:ea typeface="华文新魏" pitchFamily="2" charset="-122"/>
              </a:rPr>
              <a:t>这点到直线的</a:t>
            </a: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华文新魏" pitchFamily="2" charset="-122"/>
              </a:rPr>
              <a:t>距离</a:t>
            </a:r>
            <a:r>
              <a:rPr lang="zh-CN" altLang="en-US" sz="2800" b="1">
                <a:solidFill>
                  <a:srgbClr val="000000"/>
                </a:solidFill>
                <a:latin typeface="黑体" pitchFamily="49" charset="-122"/>
                <a:ea typeface="华文新魏" pitchFamily="2" charset="-122"/>
              </a:rPr>
              <a:t>。并且这条垂直线段最短。</a:t>
            </a:r>
          </a:p>
          <a:p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328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328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328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91" grpId="0"/>
      <p:bldP spid="328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452438" y="908050"/>
            <a:ext cx="2032000" cy="649288"/>
            <a:chOff x="571126" y="1792176"/>
            <a:chExt cx="2031309" cy="648072"/>
          </a:xfrm>
        </p:grpSpPr>
        <p:cxnSp>
          <p:nvCxnSpPr>
            <p:cNvPr id="22" name="直线连接符 21"/>
            <p:cNvCxnSpPr/>
            <p:nvPr/>
          </p:nvCxnSpPr>
          <p:spPr>
            <a:xfrm>
              <a:off x="586996" y="2440248"/>
              <a:ext cx="2015439" cy="0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1126" y="1792176"/>
              <a:ext cx="2001156" cy="51655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000" b="1" noProof="1">
                  <a:latin typeface="华文新魏" panose="02010800040101010101" pitchFamily="2" charset="-122"/>
                  <a:ea typeface="华文新魏" panose="02010800040101010101" pitchFamily="2" charset="-122"/>
                  <a:cs typeface="黑体" panose="02010609060101010101" pitchFamily="2" charset="-122"/>
                </a:rPr>
                <a:t>学习目标</a:t>
              </a:r>
            </a:p>
          </p:txBody>
        </p:sp>
      </p:grpSp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684213" y="1773238"/>
            <a:ext cx="799147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⒈使学生在具体的生活情境中感知平面内两条直线相互垂直的现象，能从现实情境和学过的平面图形中找出相互垂直的线段。</a:t>
            </a:r>
          </a:p>
        </p:txBody>
      </p:sp>
      <p:sp>
        <p:nvSpPr>
          <p:cNvPr id="3076" name="Rectangle 7"/>
          <p:cNvSpPr>
            <a:spLocks noChangeArrowheads="1"/>
          </p:cNvSpPr>
          <p:nvPr/>
        </p:nvSpPr>
        <p:spPr bwMode="auto">
          <a:xfrm>
            <a:off x="742950" y="3309938"/>
            <a:ext cx="7920038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2.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使学生在垂线和点到直线的距离的过程中，初步体验由具体实例抽象出几何图形的过程，培养观察、操作、比较、想象等能力，发展空间观念。</a:t>
            </a:r>
          </a:p>
        </p:txBody>
      </p:sp>
      <p:sp>
        <p:nvSpPr>
          <p:cNvPr id="3077" name="Rectangle 8"/>
          <p:cNvSpPr>
            <a:spLocks noChangeArrowheads="1"/>
          </p:cNvSpPr>
          <p:nvPr/>
        </p:nvSpPr>
        <p:spPr bwMode="auto">
          <a:xfrm>
            <a:off x="684213" y="4797425"/>
            <a:ext cx="76866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3.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使学生在参与数学活动的过程中，进一步感受数学与生活的联系，获得学习成功的愉悦体验，增强学好数学的自信心。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同侧圆角矩形 6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情景导入</a:t>
            </a:r>
          </a:p>
        </p:txBody>
      </p:sp>
      <p:cxnSp>
        <p:nvCxnSpPr>
          <p:cNvPr id="9" name="直线连接符 21"/>
          <p:cNvCxnSpPr/>
          <p:nvPr/>
        </p:nvCxnSpPr>
        <p:spPr>
          <a:xfrm flipV="1">
            <a:off x="468313" y="1565275"/>
            <a:ext cx="2071687" cy="4763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100" name="Picture 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700213"/>
            <a:ext cx="8532813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" name="直接连接符 25"/>
          <p:cNvCxnSpPr/>
          <p:nvPr/>
        </p:nvCxnSpPr>
        <p:spPr>
          <a:xfrm flipV="1">
            <a:off x="1031875" y="2036763"/>
            <a:ext cx="792163" cy="15843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 flipV="1">
            <a:off x="1187450" y="2060575"/>
            <a:ext cx="1081088" cy="15128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H="1">
            <a:off x="3708400" y="2492375"/>
            <a:ext cx="19431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V="1">
            <a:off x="4679950" y="2276475"/>
            <a:ext cx="0" cy="11525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 flipV="1">
            <a:off x="6300788" y="2133600"/>
            <a:ext cx="1150937" cy="11509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V="1">
            <a:off x="6300788" y="2133600"/>
            <a:ext cx="1079500" cy="11509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9" name="矩形 6"/>
          <p:cNvSpPr>
            <a:spLocks noChangeArrowheads="1"/>
          </p:cNvSpPr>
          <p:nvPr/>
        </p:nvSpPr>
        <p:spPr bwMode="auto">
          <a:xfrm>
            <a:off x="3132138" y="1052513"/>
            <a:ext cx="50403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华文新魏" pitchFamily="2" charset="-122"/>
                <a:ea typeface="华文新魏" pitchFamily="2" charset="-122"/>
              </a:rPr>
              <a:t>你发现了什么？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3566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3566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3566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3566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35661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3566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68313" y="9207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endParaRPr lang="en-US" altLang="zh-CN" sz="3000" b="1" noProof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cs typeface="黑体" panose="02010609060101010101" pitchFamily="2" charset="-122"/>
            </a:endParaRPr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997200"/>
            <a:ext cx="7789862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2771775" y="908050"/>
            <a:ext cx="5873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32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每组中的两条直线都是相交的。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2771775" y="1554163"/>
            <a:ext cx="52927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32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每组两条直线相交成</a:t>
            </a:r>
            <a:r>
              <a:rPr lang="en-US" altLang="zh-CN" sz="32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32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个角。</a:t>
            </a: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827088" y="2201863"/>
            <a:ext cx="77771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右边两组直线相交成的</a:t>
            </a:r>
            <a:r>
              <a:rPr lang="en-US" altLang="zh-CN" sz="32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32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个角都是</a:t>
            </a:r>
            <a:r>
              <a:rPr lang="zh-CN" altLang="en-US" sz="32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直角</a:t>
            </a:r>
            <a:r>
              <a:rPr lang="zh-CN" altLang="en-US" sz="32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827088" y="5413375"/>
            <a:ext cx="8007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ea typeface="华文新魏" pitchFamily="2" charset="-122"/>
              </a:rPr>
              <a:t>量一量相交所成的角都是多少度？你发现了什么？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194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68313" y="9207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endParaRPr lang="en-US" altLang="zh-CN" sz="3000" b="1" noProof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32791" name="Text Box 23"/>
          <p:cNvSpPr txBox="1">
            <a:spLocks noChangeArrowheads="1"/>
          </p:cNvSpPr>
          <p:nvPr/>
        </p:nvSpPr>
        <p:spPr bwMode="auto">
          <a:xfrm>
            <a:off x="4643438" y="1617663"/>
            <a:ext cx="3097212" cy="13731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如果两条直线相交成直角，就说这两条直线</a:t>
            </a:r>
            <a:r>
              <a:rPr lang="zh-CN" altLang="en-US" sz="2800" b="1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互相垂直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，</a:t>
            </a:r>
            <a:endParaRPr lang="en-US" altLang="zh-CN" sz="2800" b="1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2793" name="Line 25"/>
          <p:cNvSpPr>
            <a:spLocks noChangeShapeType="1"/>
          </p:cNvSpPr>
          <p:nvPr/>
        </p:nvSpPr>
        <p:spPr bwMode="auto">
          <a:xfrm>
            <a:off x="755650" y="3427413"/>
            <a:ext cx="32400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94" name="Line 26"/>
          <p:cNvSpPr>
            <a:spLocks noChangeShapeType="1"/>
          </p:cNvSpPr>
          <p:nvPr/>
        </p:nvSpPr>
        <p:spPr bwMode="auto">
          <a:xfrm>
            <a:off x="2339975" y="1987550"/>
            <a:ext cx="0" cy="28813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2339975" y="2776538"/>
            <a:ext cx="882650" cy="650875"/>
            <a:chOff x="1474" y="1296"/>
            <a:chExt cx="556" cy="410"/>
          </a:xfrm>
        </p:grpSpPr>
        <p:sp>
          <p:nvSpPr>
            <p:cNvPr id="6160" name="Line 27"/>
            <p:cNvSpPr>
              <a:spLocks noChangeShapeType="1"/>
            </p:cNvSpPr>
            <p:nvPr/>
          </p:nvSpPr>
          <p:spPr bwMode="auto">
            <a:xfrm>
              <a:off x="1474" y="1616"/>
              <a:ext cx="91" cy="0"/>
            </a:xfrm>
            <a:prstGeom prst="line">
              <a:avLst/>
            </a:prstGeom>
            <a:noFill/>
            <a:ln w="15875">
              <a:solidFill>
                <a:srgbClr val="D6009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61" name="Line 28"/>
            <p:cNvSpPr>
              <a:spLocks noChangeShapeType="1"/>
            </p:cNvSpPr>
            <p:nvPr/>
          </p:nvSpPr>
          <p:spPr bwMode="auto">
            <a:xfrm>
              <a:off x="1565" y="1616"/>
              <a:ext cx="0" cy="90"/>
            </a:xfrm>
            <a:prstGeom prst="line">
              <a:avLst/>
            </a:prstGeom>
            <a:noFill/>
            <a:ln w="15875">
              <a:solidFill>
                <a:srgbClr val="D6009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62" name="Text Box 30"/>
            <p:cNvSpPr txBox="1">
              <a:spLocks noChangeArrowheads="1"/>
            </p:cNvSpPr>
            <p:nvPr/>
          </p:nvSpPr>
          <p:spPr bwMode="auto">
            <a:xfrm>
              <a:off x="1571" y="1296"/>
              <a:ext cx="459" cy="36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rgbClr val="D60093"/>
                  </a:solidFill>
                  <a:latin typeface="华文楷体" pitchFamily="2" charset="-122"/>
                  <a:ea typeface="华文楷体" pitchFamily="2" charset="-122"/>
                </a:rPr>
                <a:t>90</a:t>
              </a:r>
              <a:r>
                <a:rPr lang="en-US" altLang="zh-CN" sz="3200" b="1" baseline="50000">
                  <a:solidFill>
                    <a:srgbClr val="D60093"/>
                  </a:solidFill>
                  <a:latin typeface="华文楷体" pitchFamily="2" charset="-122"/>
                  <a:ea typeface="华文楷体" pitchFamily="2" charset="-122"/>
                </a:rPr>
                <a:t>0</a:t>
              </a:r>
            </a:p>
          </p:txBody>
        </p:sp>
      </p:grpSp>
      <p:sp>
        <p:nvSpPr>
          <p:cNvPr id="32808" name="Oval 40"/>
          <p:cNvSpPr>
            <a:spLocks noChangeArrowheads="1"/>
          </p:cNvSpPr>
          <p:nvPr/>
        </p:nvSpPr>
        <p:spPr bwMode="auto">
          <a:xfrm>
            <a:off x="2268538" y="3355975"/>
            <a:ext cx="142875" cy="144463"/>
          </a:xfrm>
          <a:prstGeom prst="ellipse">
            <a:avLst/>
          </a:prstGeom>
          <a:solidFill>
            <a:srgbClr val="D60093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2809" name="Line 41"/>
          <p:cNvSpPr>
            <a:spLocks noChangeShapeType="1"/>
          </p:cNvSpPr>
          <p:nvPr/>
        </p:nvSpPr>
        <p:spPr bwMode="auto">
          <a:xfrm rot="20291777" flipH="1">
            <a:off x="1624013" y="2301875"/>
            <a:ext cx="719137" cy="0"/>
          </a:xfrm>
          <a:prstGeom prst="line">
            <a:avLst/>
          </a:prstGeom>
          <a:noFill/>
          <a:ln w="12700">
            <a:solidFill>
              <a:srgbClr val="0000FF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811" name="Line 43"/>
          <p:cNvSpPr>
            <a:spLocks noChangeShapeType="1"/>
          </p:cNvSpPr>
          <p:nvPr/>
        </p:nvSpPr>
        <p:spPr bwMode="auto">
          <a:xfrm rot="6739917" flipH="1">
            <a:off x="900113" y="3140075"/>
            <a:ext cx="576262" cy="1588"/>
          </a:xfrm>
          <a:prstGeom prst="line">
            <a:avLst/>
          </a:prstGeom>
          <a:noFill/>
          <a:ln w="12700">
            <a:solidFill>
              <a:srgbClr val="0000FF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812" name="Text Box 44"/>
          <p:cNvSpPr txBox="1">
            <a:spLocks noChangeArrowheads="1"/>
          </p:cNvSpPr>
          <p:nvPr/>
        </p:nvSpPr>
        <p:spPr bwMode="auto">
          <a:xfrm>
            <a:off x="996950" y="2419350"/>
            <a:ext cx="898525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垂线</a:t>
            </a:r>
          </a:p>
        </p:txBody>
      </p:sp>
      <p:sp>
        <p:nvSpPr>
          <p:cNvPr id="32813" name="Line 45"/>
          <p:cNvSpPr>
            <a:spLocks noChangeShapeType="1"/>
          </p:cNvSpPr>
          <p:nvPr/>
        </p:nvSpPr>
        <p:spPr bwMode="auto">
          <a:xfrm rot="13712500" flipH="1">
            <a:off x="2232025" y="3722688"/>
            <a:ext cx="792163" cy="1587"/>
          </a:xfrm>
          <a:prstGeom prst="line">
            <a:avLst/>
          </a:prstGeom>
          <a:noFill/>
          <a:ln w="12700">
            <a:solidFill>
              <a:srgbClr val="0000FF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814" name="Text Box 46"/>
          <p:cNvSpPr txBox="1">
            <a:spLocks noChangeArrowheads="1"/>
          </p:cNvSpPr>
          <p:nvPr/>
        </p:nvSpPr>
        <p:spPr bwMode="auto">
          <a:xfrm>
            <a:off x="2771775" y="3967163"/>
            <a:ext cx="898525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垂足</a:t>
            </a:r>
          </a:p>
        </p:txBody>
      </p:sp>
      <p:sp>
        <p:nvSpPr>
          <p:cNvPr id="32815" name="Text Box 47"/>
          <p:cNvSpPr txBox="1">
            <a:spLocks noChangeArrowheads="1"/>
          </p:cNvSpPr>
          <p:nvPr/>
        </p:nvSpPr>
        <p:spPr bwMode="auto">
          <a:xfrm>
            <a:off x="4787900" y="3201988"/>
            <a:ext cx="3384550" cy="9461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其中一条直线叫做另一条直线的</a:t>
            </a:r>
            <a:r>
              <a:rPr lang="zh-CN" altLang="en-US" sz="2800" b="1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垂线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，</a:t>
            </a:r>
            <a:endParaRPr lang="en-US" altLang="zh-CN" sz="2800" b="1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2816" name="Text Box 48"/>
          <p:cNvSpPr txBox="1">
            <a:spLocks noChangeArrowheads="1"/>
          </p:cNvSpPr>
          <p:nvPr/>
        </p:nvSpPr>
        <p:spPr bwMode="auto">
          <a:xfrm>
            <a:off x="4716463" y="4354513"/>
            <a:ext cx="2951162" cy="9461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这两条直线的交点叫作</a:t>
            </a:r>
            <a:r>
              <a:rPr lang="zh-CN" altLang="en-US" sz="2800" b="1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垂足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。</a:t>
            </a:r>
            <a:endParaRPr lang="en-US" altLang="zh-CN" sz="2800" b="1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500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500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500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2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2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2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500"/>
                                        <p:tgtEl>
                                          <p:spTgt spid="328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500"/>
                                        <p:tgtEl>
                                          <p:spTgt spid="328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500"/>
                                        <p:tgtEl>
                                          <p:spTgt spid="328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"/>
                            </p:stCondLst>
                            <p:childTnLst>
                              <p:par>
                                <p:cTn id="47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50" autoRev="1" fill="hold"/>
                                        <p:tgtEl>
                                          <p:spTgt spid="328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9" dur="250" autoRev="1" fill="hold"/>
                                        <p:tgtEl>
                                          <p:spTgt spid="328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0" dur="250" autoRev="1" fill="hold"/>
                                        <p:tgtEl>
                                          <p:spTgt spid="328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50" autoRev="1" fill="hold"/>
                                        <p:tgtEl>
                                          <p:spTgt spid="328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2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2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500"/>
                                        <p:tgtEl>
                                          <p:spTgt spid="328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500"/>
                                        <p:tgtEl>
                                          <p:spTgt spid="328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500"/>
                                        <p:tgtEl>
                                          <p:spTgt spid="328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91" grpId="0"/>
      <p:bldP spid="32793" grpId="0" animBg="1"/>
      <p:bldP spid="32794" grpId="0" animBg="1"/>
      <p:bldP spid="32808" grpId="0" animBg="1"/>
      <p:bldP spid="32808" grpId="1" animBg="1"/>
      <p:bldP spid="32809" grpId="0" animBg="1"/>
      <p:bldP spid="32811" grpId="0" animBg="1"/>
      <p:bldP spid="32812" grpId="0"/>
      <p:bldP spid="32813" grpId="0" animBg="1"/>
      <p:bldP spid="32814" grpId="0"/>
      <p:bldP spid="32815" grpId="0"/>
      <p:bldP spid="328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endParaRPr lang="en-US" altLang="zh-CN" sz="3000" b="1" noProof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2916238" y="1052513"/>
            <a:ext cx="5518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ea typeface="华文新魏" pitchFamily="2" charset="-122"/>
              </a:rPr>
              <a:t>你能说出一些互相垂直的例子吗？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427538" y="2420938"/>
            <a:ext cx="414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ea typeface="华文新魏" pitchFamily="2" charset="-122"/>
              </a:rPr>
              <a:t>画框的长边和短边互相垂直。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427538" y="3908425"/>
            <a:ext cx="445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ea typeface="华文新魏" pitchFamily="2" charset="-122"/>
              </a:rPr>
              <a:t>墙面上的横线和竖线互相垂直。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4500563" y="5300663"/>
            <a:ext cx="414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ea typeface="华文新魏" pitchFamily="2" charset="-122"/>
              </a:rPr>
              <a:t>三角尺上有两条边互相垂直。</a:t>
            </a:r>
          </a:p>
        </p:txBody>
      </p:sp>
      <p:pic>
        <p:nvPicPr>
          <p:cNvPr id="7176" name="Picture 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44675"/>
            <a:ext cx="331152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矩形 34"/>
          <p:cNvSpPr/>
          <p:nvPr/>
        </p:nvSpPr>
        <p:spPr>
          <a:xfrm>
            <a:off x="323850" y="1844675"/>
            <a:ext cx="3311525" cy="13176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pic>
        <p:nvPicPr>
          <p:cNvPr id="7178" name="Picture 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3379788"/>
            <a:ext cx="207645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50"/>
          <p:cNvGrpSpPr>
            <a:grpSpLocks/>
          </p:cNvGrpSpPr>
          <p:nvPr/>
        </p:nvGrpSpPr>
        <p:grpSpPr bwMode="auto">
          <a:xfrm>
            <a:off x="1403350" y="3811588"/>
            <a:ext cx="1368425" cy="144462"/>
            <a:chOff x="1619672" y="4365104"/>
            <a:chExt cx="1368152" cy="144016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1619672" y="4365104"/>
              <a:ext cx="1368152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V="1">
              <a:off x="2206930" y="4365104"/>
              <a:ext cx="0" cy="1440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7180" name="Picture 3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1913" y="4752975"/>
            <a:ext cx="1322387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组合 53"/>
          <p:cNvGrpSpPr>
            <a:grpSpLocks/>
          </p:cNvGrpSpPr>
          <p:nvPr/>
        </p:nvGrpSpPr>
        <p:grpSpPr bwMode="auto">
          <a:xfrm>
            <a:off x="1258888" y="4968875"/>
            <a:ext cx="1368425" cy="1296988"/>
            <a:chOff x="1619672" y="3068960"/>
            <a:chExt cx="1368152" cy="1296144"/>
          </a:xfrm>
        </p:grpSpPr>
        <p:cxnSp>
          <p:nvCxnSpPr>
            <p:cNvPr id="55" name="直接连接符 54"/>
            <p:cNvCxnSpPr/>
            <p:nvPr/>
          </p:nvCxnSpPr>
          <p:spPr>
            <a:xfrm>
              <a:off x="1619672" y="4365104"/>
              <a:ext cx="1368152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V="1">
              <a:off x="2987824" y="3068960"/>
              <a:ext cx="0" cy="129614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"/>
                            </p:stCondLst>
                            <p:childTnLst>
                              <p:par>
                                <p:cTn id="16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"/>
                            </p:stCondLst>
                            <p:childTnLst>
                              <p:par>
                                <p:cTn id="24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5"/>
          <p:cNvGrpSpPr>
            <a:grpSpLocks/>
          </p:cNvGrpSpPr>
          <p:nvPr/>
        </p:nvGrpSpPr>
        <p:grpSpPr bwMode="auto">
          <a:xfrm>
            <a:off x="468313" y="920750"/>
            <a:ext cx="2071687" cy="661988"/>
            <a:chOff x="571127" y="1769573"/>
            <a:chExt cx="2071702" cy="661806"/>
          </a:xfrm>
        </p:grpSpPr>
        <p:cxnSp>
          <p:nvCxnSpPr>
            <p:cNvPr id="2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  <p:sp>
        <p:nvSpPr>
          <p:cNvPr id="8196" name="矩形 6"/>
          <p:cNvSpPr>
            <a:spLocks noChangeArrowheads="1"/>
          </p:cNvSpPr>
          <p:nvPr/>
        </p:nvSpPr>
        <p:spPr bwMode="auto">
          <a:xfrm>
            <a:off x="2771775" y="908050"/>
            <a:ext cx="5903913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从点</a:t>
            </a: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P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向已知直线画一条垂直的线段和几条不垂直的线段。量一量所有画出的线段的长度，你有什么发现？</a:t>
            </a:r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1684338" y="2613025"/>
            <a:ext cx="5746750" cy="1989138"/>
            <a:chOff x="0" y="0"/>
            <a:chExt cx="3620" cy="1253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0"/>
              <a:ext cx="3620" cy="1253"/>
              <a:chOff x="0" y="0"/>
              <a:chExt cx="3620" cy="1253"/>
            </a:xfrm>
          </p:grpSpPr>
          <p:grpSp>
            <p:nvGrpSpPr>
              <p:cNvPr id="7" name="Group 5"/>
              <p:cNvGrpSpPr>
                <a:grpSpLocks/>
              </p:cNvGrpSpPr>
              <p:nvPr/>
            </p:nvGrpSpPr>
            <p:grpSpPr bwMode="auto">
              <a:xfrm>
                <a:off x="0" y="0"/>
                <a:ext cx="3620" cy="1253"/>
                <a:chOff x="0" y="0"/>
                <a:chExt cx="3620" cy="1253"/>
              </a:xfrm>
            </p:grpSpPr>
            <p:sp>
              <p:nvSpPr>
                <p:cNvPr id="8365" name="Line 6"/>
                <p:cNvSpPr>
                  <a:spLocks noChangeShapeType="1"/>
                </p:cNvSpPr>
                <p:nvPr/>
              </p:nvSpPr>
              <p:spPr bwMode="auto">
                <a:xfrm>
                  <a:off x="0" y="1253"/>
                  <a:ext cx="3620" cy="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366" name="Oval 7"/>
                <p:cNvSpPr>
                  <a:spLocks noChangeArrowheads="1"/>
                </p:cNvSpPr>
                <p:nvPr/>
              </p:nvSpPr>
              <p:spPr bwMode="auto">
                <a:xfrm>
                  <a:off x="1545" y="174"/>
                  <a:ext cx="82" cy="8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367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1279" y="0"/>
                  <a:ext cx="320" cy="3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3200" b="1">
                      <a:latin typeface="华文楷体" pitchFamily="2" charset="-122"/>
                      <a:ea typeface="华文楷体" pitchFamily="2" charset="-122"/>
                    </a:rPr>
                    <a:t>P</a:t>
                  </a:r>
                  <a:endParaRPr lang="zh-CN" altLang="zh-CN" sz="3200" b="1">
                    <a:latin typeface="华文楷体" pitchFamily="2" charset="-122"/>
                    <a:ea typeface="华文楷体" pitchFamily="2" charset="-122"/>
                  </a:endParaRPr>
                </a:p>
              </p:txBody>
            </p:sp>
          </p:grpSp>
          <p:sp>
            <p:nvSpPr>
              <p:cNvPr id="8360" name="Line 9"/>
              <p:cNvSpPr>
                <a:spLocks noChangeShapeType="1"/>
              </p:cNvSpPr>
              <p:nvPr/>
            </p:nvSpPr>
            <p:spPr bwMode="auto">
              <a:xfrm flipH="1">
                <a:off x="411" y="229"/>
                <a:ext cx="1143" cy="102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61" name="Line 10"/>
              <p:cNvSpPr>
                <a:spLocks noChangeShapeType="1"/>
              </p:cNvSpPr>
              <p:nvPr/>
            </p:nvSpPr>
            <p:spPr bwMode="auto">
              <a:xfrm>
                <a:off x="1619" y="220"/>
                <a:ext cx="1873" cy="102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62" name="Line 11"/>
              <p:cNvSpPr>
                <a:spLocks noChangeShapeType="1"/>
              </p:cNvSpPr>
              <p:nvPr/>
            </p:nvSpPr>
            <p:spPr bwMode="auto">
              <a:xfrm>
                <a:off x="1582" y="211"/>
                <a:ext cx="968" cy="102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63" name="Line 12"/>
              <p:cNvSpPr>
                <a:spLocks noChangeShapeType="1"/>
              </p:cNvSpPr>
              <p:nvPr/>
            </p:nvSpPr>
            <p:spPr bwMode="auto">
              <a:xfrm flipH="1">
                <a:off x="1068" y="220"/>
                <a:ext cx="505" cy="101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64" name="Line 13"/>
              <p:cNvSpPr>
                <a:spLocks noChangeShapeType="1"/>
              </p:cNvSpPr>
              <p:nvPr/>
            </p:nvSpPr>
            <p:spPr bwMode="auto">
              <a:xfrm flipH="1">
                <a:off x="1590" y="238"/>
                <a:ext cx="2" cy="995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8358" name="未知"/>
            <p:cNvSpPr>
              <a:spLocks noChangeArrowheads="1"/>
            </p:cNvSpPr>
            <p:nvPr/>
          </p:nvSpPr>
          <p:spPr bwMode="auto">
            <a:xfrm>
              <a:off x="1591" y="1097"/>
              <a:ext cx="146" cy="143"/>
            </a:xfrm>
            <a:custGeom>
              <a:avLst/>
              <a:gdLst>
                <a:gd name="T0" fmla="*/ 0 w 457"/>
                <a:gd name="T1" fmla="*/ 0 h 448"/>
                <a:gd name="T2" fmla="*/ 146 w 457"/>
                <a:gd name="T3" fmla="*/ 0 h 448"/>
                <a:gd name="T4" fmla="*/ 146 w 457"/>
                <a:gd name="T5" fmla="*/ 143 h 448"/>
                <a:gd name="T6" fmla="*/ 0 60000 65536"/>
                <a:gd name="T7" fmla="*/ 0 60000 65536"/>
                <a:gd name="T8" fmla="*/ 0 60000 65536"/>
                <a:gd name="T9" fmla="*/ 0 w 457"/>
                <a:gd name="T10" fmla="*/ 0 h 448"/>
                <a:gd name="T11" fmla="*/ 457 w 457"/>
                <a:gd name="T12" fmla="*/ 448 h 4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7" h="448">
                  <a:moveTo>
                    <a:pt x="0" y="0"/>
                  </a:moveTo>
                  <a:lnTo>
                    <a:pt x="457" y="0"/>
                  </a:lnTo>
                  <a:lnTo>
                    <a:pt x="457" y="448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" name="Group 20"/>
          <p:cNvGrpSpPr>
            <a:grpSpLocks/>
          </p:cNvGrpSpPr>
          <p:nvPr/>
        </p:nvGrpSpPr>
        <p:grpSpPr bwMode="auto">
          <a:xfrm rot="5400000">
            <a:off x="2047875" y="4275138"/>
            <a:ext cx="3717925" cy="609600"/>
            <a:chOff x="0" y="0"/>
            <a:chExt cx="4089" cy="629"/>
          </a:xfrm>
        </p:grpSpPr>
        <p:sp>
          <p:nvSpPr>
            <p:cNvPr id="8332" name="Rectangle 21"/>
            <p:cNvSpPr>
              <a:spLocks noChangeArrowheads="1"/>
            </p:cNvSpPr>
            <p:nvPr/>
          </p:nvSpPr>
          <p:spPr bwMode="auto">
            <a:xfrm>
              <a:off x="0" y="0"/>
              <a:ext cx="4068" cy="466"/>
            </a:xfrm>
            <a:prstGeom prst="rect">
              <a:avLst/>
            </a:prstGeom>
            <a:solidFill>
              <a:schemeClr val="accent1">
                <a:alpha val="65881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333" name="Line 22"/>
            <p:cNvSpPr>
              <a:spLocks noChangeShapeType="1"/>
            </p:cNvSpPr>
            <p:nvPr/>
          </p:nvSpPr>
          <p:spPr bwMode="auto">
            <a:xfrm>
              <a:off x="253" y="6"/>
              <a:ext cx="0" cy="2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34" name="Line 23"/>
            <p:cNvSpPr>
              <a:spLocks noChangeShapeType="1"/>
            </p:cNvSpPr>
            <p:nvPr/>
          </p:nvSpPr>
          <p:spPr bwMode="auto">
            <a:xfrm>
              <a:off x="436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35" name="Line 24"/>
            <p:cNvSpPr>
              <a:spLocks noChangeShapeType="1"/>
            </p:cNvSpPr>
            <p:nvPr/>
          </p:nvSpPr>
          <p:spPr bwMode="auto">
            <a:xfrm>
              <a:off x="616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36" name="Line 25"/>
            <p:cNvSpPr>
              <a:spLocks noChangeShapeType="1"/>
            </p:cNvSpPr>
            <p:nvPr/>
          </p:nvSpPr>
          <p:spPr bwMode="auto">
            <a:xfrm>
              <a:off x="799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37" name="Line 26"/>
            <p:cNvSpPr>
              <a:spLocks noChangeShapeType="1"/>
            </p:cNvSpPr>
            <p:nvPr/>
          </p:nvSpPr>
          <p:spPr bwMode="auto">
            <a:xfrm>
              <a:off x="979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38" name="Line 27"/>
            <p:cNvSpPr>
              <a:spLocks noChangeShapeType="1"/>
            </p:cNvSpPr>
            <p:nvPr/>
          </p:nvSpPr>
          <p:spPr bwMode="auto">
            <a:xfrm>
              <a:off x="1162" y="6"/>
              <a:ext cx="0" cy="1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39" name="Line 28"/>
            <p:cNvSpPr>
              <a:spLocks noChangeShapeType="1"/>
            </p:cNvSpPr>
            <p:nvPr/>
          </p:nvSpPr>
          <p:spPr bwMode="auto">
            <a:xfrm>
              <a:off x="1342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0" name="Line 29"/>
            <p:cNvSpPr>
              <a:spLocks noChangeShapeType="1"/>
            </p:cNvSpPr>
            <p:nvPr/>
          </p:nvSpPr>
          <p:spPr bwMode="auto">
            <a:xfrm>
              <a:off x="152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1" name="Line 30"/>
            <p:cNvSpPr>
              <a:spLocks noChangeShapeType="1"/>
            </p:cNvSpPr>
            <p:nvPr/>
          </p:nvSpPr>
          <p:spPr bwMode="auto">
            <a:xfrm>
              <a:off x="170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2" name="Line 31"/>
            <p:cNvSpPr>
              <a:spLocks noChangeShapeType="1"/>
            </p:cNvSpPr>
            <p:nvPr/>
          </p:nvSpPr>
          <p:spPr bwMode="auto">
            <a:xfrm>
              <a:off x="1888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3" name="Line 32"/>
            <p:cNvSpPr>
              <a:spLocks noChangeShapeType="1"/>
            </p:cNvSpPr>
            <p:nvPr/>
          </p:nvSpPr>
          <p:spPr bwMode="auto">
            <a:xfrm>
              <a:off x="2071" y="6"/>
              <a:ext cx="0" cy="2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4" name="Line 33"/>
            <p:cNvSpPr>
              <a:spLocks noChangeShapeType="1"/>
            </p:cNvSpPr>
            <p:nvPr/>
          </p:nvSpPr>
          <p:spPr bwMode="auto">
            <a:xfrm>
              <a:off x="2252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5" name="Line 34"/>
            <p:cNvSpPr>
              <a:spLocks noChangeShapeType="1"/>
            </p:cNvSpPr>
            <p:nvPr/>
          </p:nvSpPr>
          <p:spPr bwMode="auto">
            <a:xfrm>
              <a:off x="2432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6" name="Line 35"/>
            <p:cNvSpPr>
              <a:spLocks noChangeShapeType="1"/>
            </p:cNvSpPr>
            <p:nvPr/>
          </p:nvSpPr>
          <p:spPr bwMode="auto">
            <a:xfrm>
              <a:off x="261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7" name="Line 36"/>
            <p:cNvSpPr>
              <a:spLocks noChangeShapeType="1"/>
            </p:cNvSpPr>
            <p:nvPr/>
          </p:nvSpPr>
          <p:spPr bwMode="auto">
            <a:xfrm>
              <a:off x="279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8" name="Line 37"/>
            <p:cNvSpPr>
              <a:spLocks noChangeShapeType="1"/>
            </p:cNvSpPr>
            <p:nvPr/>
          </p:nvSpPr>
          <p:spPr bwMode="auto">
            <a:xfrm>
              <a:off x="2978" y="6"/>
              <a:ext cx="0" cy="1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9" name="Line 38"/>
            <p:cNvSpPr>
              <a:spLocks noChangeShapeType="1"/>
            </p:cNvSpPr>
            <p:nvPr/>
          </p:nvSpPr>
          <p:spPr bwMode="auto">
            <a:xfrm>
              <a:off x="3158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50" name="Line 39"/>
            <p:cNvSpPr>
              <a:spLocks noChangeShapeType="1"/>
            </p:cNvSpPr>
            <p:nvPr/>
          </p:nvSpPr>
          <p:spPr bwMode="auto">
            <a:xfrm>
              <a:off x="3341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51" name="Line 40"/>
            <p:cNvSpPr>
              <a:spLocks noChangeShapeType="1"/>
            </p:cNvSpPr>
            <p:nvPr/>
          </p:nvSpPr>
          <p:spPr bwMode="auto">
            <a:xfrm>
              <a:off x="3521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52" name="Line 41"/>
            <p:cNvSpPr>
              <a:spLocks noChangeShapeType="1"/>
            </p:cNvSpPr>
            <p:nvPr/>
          </p:nvSpPr>
          <p:spPr bwMode="auto">
            <a:xfrm>
              <a:off x="3704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53" name="Line 42"/>
            <p:cNvSpPr>
              <a:spLocks noChangeShapeType="1"/>
            </p:cNvSpPr>
            <p:nvPr/>
          </p:nvSpPr>
          <p:spPr bwMode="auto">
            <a:xfrm>
              <a:off x="3895" y="6"/>
              <a:ext cx="0" cy="2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54" name="Text Box 43"/>
            <p:cNvSpPr txBox="1">
              <a:spLocks noChangeArrowheads="1"/>
            </p:cNvSpPr>
            <p:nvPr/>
          </p:nvSpPr>
          <p:spPr bwMode="auto">
            <a:xfrm>
              <a:off x="156" y="219"/>
              <a:ext cx="301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 b="1"/>
                <a:t>0</a:t>
              </a:r>
            </a:p>
          </p:txBody>
        </p:sp>
        <p:sp>
          <p:nvSpPr>
            <p:cNvPr id="8355" name="Text Box 44"/>
            <p:cNvSpPr txBox="1">
              <a:spLocks noChangeArrowheads="1"/>
            </p:cNvSpPr>
            <p:nvPr/>
          </p:nvSpPr>
          <p:spPr bwMode="auto">
            <a:xfrm>
              <a:off x="1976" y="220"/>
              <a:ext cx="301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 b="1"/>
                <a:t>1</a:t>
              </a:r>
            </a:p>
          </p:txBody>
        </p:sp>
        <p:sp>
          <p:nvSpPr>
            <p:cNvPr id="8356" name="Text Box 45"/>
            <p:cNvSpPr txBox="1">
              <a:spLocks noChangeArrowheads="1"/>
            </p:cNvSpPr>
            <p:nvPr/>
          </p:nvSpPr>
          <p:spPr bwMode="auto">
            <a:xfrm>
              <a:off x="3788" y="211"/>
              <a:ext cx="301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 b="1"/>
                <a:t>2</a:t>
              </a:r>
            </a:p>
          </p:txBody>
        </p:sp>
      </p:grpSp>
      <p:sp>
        <p:nvSpPr>
          <p:cNvPr id="216" name="Line 48"/>
          <p:cNvSpPr>
            <a:spLocks noChangeShapeType="1"/>
          </p:cNvSpPr>
          <p:nvPr/>
        </p:nvSpPr>
        <p:spPr bwMode="auto">
          <a:xfrm>
            <a:off x="4197350" y="2949575"/>
            <a:ext cx="14288" cy="1677988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9" name="Group 49"/>
          <p:cNvGrpSpPr>
            <a:grpSpLocks/>
          </p:cNvGrpSpPr>
          <p:nvPr/>
        </p:nvGrpSpPr>
        <p:grpSpPr bwMode="auto">
          <a:xfrm rot="8302379">
            <a:off x="904875" y="3521075"/>
            <a:ext cx="3717925" cy="609600"/>
            <a:chOff x="0" y="0"/>
            <a:chExt cx="4089" cy="629"/>
          </a:xfrm>
        </p:grpSpPr>
        <p:sp>
          <p:nvSpPr>
            <p:cNvPr id="8307" name="Rectangle 50"/>
            <p:cNvSpPr>
              <a:spLocks noChangeArrowheads="1"/>
            </p:cNvSpPr>
            <p:nvPr/>
          </p:nvSpPr>
          <p:spPr bwMode="auto">
            <a:xfrm>
              <a:off x="0" y="0"/>
              <a:ext cx="4068" cy="466"/>
            </a:xfrm>
            <a:prstGeom prst="rect">
              <a:avLst/>
            </a:prstGeom>
            <a:solidFill>
              <a:schemeClr val="accent1">
                <a:alpha val="65881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308" name="Line 51"/>
            <p:cNvSpPr>
              <a:spLocks noChangeShapeType="1"/>
            </p:cNvSpPr>
            <p:nvPr/>
          </p:nvSpPr>
          <p:spPr bwMode="auto">
            <a:xfrm>
              <a:off x="253" y="6"/>
              <a:ext cx="0" cy="2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9" name="Line 52"/>
            <p:cNvSpPr>
              <a:spLocks noChangeShapeType="1"/>
            </p:cNvSpPr>
            <p:nvPr/>
          </p:nvSpPr>
          <p:spPr bwMode="auto">
            <a:xfrm>
              <a:off x="436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0" name="Line 53"/>
            <p:cNvSpPr>
              <a:spLocks noChangeShapeType="1"/>
            </p:cNvSpPr>
            <p:nvPr/>
          </p:nvSpPr>
          <p:spPr bwMode="auto">
            <a:xfrm>
              <a:off x="616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1" name="Line 54"/>
            <p:cNvSpPr>
              <a:spLocks noChangeShapeType="1"/>
            </p:cNvSpPr>
            <p:nvPr/>
          </p:nvSpPr>
          <p:spPr bwMode="auto">
            <a:xfrm>
              <a:off x="799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2" name="Line 55"/>
            <p:cNvSpPr>
              <a:spLocks noChangeShapeType="1"/>
            </p:cNvSpPr>
            <p:nvPr/>
          </p:nvSpPr>
          <p:spPr bwMode="auto">
            <a:xfrm>
              <a:off x="979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3" name="Line 56"/>
            <p:cNvSpPr>
              <a:spLocks noChangeShapeType="1"/>
            </p:cNvSpPr>
            <p:nvPr/>
          </p:nvSpPr>
          <p:spPr bwMode="auto">
            <a:xfrm>
              <a:off x="1162" y="6"/>
              <a:ext cx="0" cy="1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4" name="Line 57"/>
            <p:cNvSpPr>
              <a:spLocks noChangeShapeType="1"/>
            </p:cNvSpPr>
            <p:nvPr/>
          </p:nvSpPr>
          <p:spPr bwMode="auto">
            <a:xfrm>
              <a:off x="1342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5" name="Line 58"/>
            <p:cNvSpPr>
              <a:spLocks noChangeShapeType="1"/>
            </p:cNvSpPr>
            <p:nvPr/>
          </p:nvSpPr>
          <p:spPr bwMode="auto">
            <a:xfrm>
              <a:off x="152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6" name="Line 59"/>
            <p:cNvSpPr>
              <a:spLocks noChangeShapeType="1"/>
            </p:cNvSpPr>
            <p:nvPr/>
          </p:nvSpPr>
          <p:spPr bwMode="auto">
            <a:xfrm>
              <a:off x="170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7" name="Line 60"/>
            <p:cNvSpPr>
              <a:spLocks noChangeShapeType="1"/>
            </p:cNvSpPr>
            <p:nvPr/>
          </p:nvSpPr>
          <p:spPr bwMode="auto">
            <a:xfrm>
              <a:off x="1888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8" name="Line 61"/>
            <p:cNvSpPr>
              <a:spLocks noChangeShapeType="1"/>
            </p:cNvSpPr>
            <p:nvPr/>
          </p:nvSpPr>
          <p:spPr bwMode="auto">
            <a:xfrm>
              <a:off x="2071" y="6"/>
              <a:ext cx="0" cy="2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9" name="Line 62"/>
            <p:cNvSpPr>
              <a:spLocks noChangeShapeType="1"/>
            </p:cNvSpPr>
            <p:nvPr/>
          </p:nvSpPr>
          <p:spPr bwMode="auto">
            <a:xfrm>
              <a:off x="2252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0" name="Line 63"/>
            <p:cNvSpPr>
              <a:spLocks noChangeShapeType="1"/>
            </p:cNvSpPr>
            <p:nvPr/>
          </p:nvSpPr>
          <p:spPr bwMode="auto">
            <a:xfrm>
              <a:off x="2432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1" name="Line 64"/>
            <p:cNvSpPr>
              <a:spLocks noChangeShapeType="1"/>
            </p:cNvSpPr>
            <p:nvPr/>
          </p:nvSpPr>
          <p:spPr bwMode="auto">
            <a:xfrm>
              <a:off x="261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2" name="Line 65"/>
            <p:cNvSpPr>
              <a:spLocks noChangeShapeType="1"/>
            </p:cNvSpPr>
            <p:nvPr/>
          </p:nvSpPr>
          <p:spPr bwMode="auto">
            <a:xfrm>
              <a:off x="279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3" name="Line 66"/>
            <p:cNvSpPr>
              <a:spLocks noChangeShapeType="1"/>
            </p:cNvSpPr>
            <p:nvPr/>
          </p:nvSpPr>
          <p:spPr bwMode="auto">
            <a:xfrm>
              <a:off x="2978" y="6"/>
              <a:ext cx="0" cy="1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4" name="Line 67"/>
            <p:cNvSpPr>
              <a:spLocks noChangeShapeType="1"/>
            </p:cNvSpPr>
            <p:nvPr/>
          </p:nvSpPr>
          <p:spPr bwMode="auto">
            <a:xfrm>
              <a:off x="3158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5" name="Line 68"/>
            <p:cNvSpPr>
              <a:spLocks noChangeShapeType="1"/>
            </p:cNvSpPr>
            <p:nvPr/>
          </p:nvSpPr>
          <p:spPr bwMode="auto">
            <a:xfrm>
              <a:off x="3341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6" name="Line 69"/>
            <p:cNvSpPr>
              <a:spLocks noChangeShapeType="1"/>
            </p:cNvSpPr>
            <p:nvPr/>
          </p:nvSpPr>
          <p:spPr bwMode="auto">
            <a:xfrm>
              <a:off x="3521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7" name="Line 70"/>
            <p:cNvSpPr>
              <a:spLocks noChangeShapeType="1"/>
            </p:cNvSpPr>
            <p:nvPr/>
          </p:nvSpPr>
          <p:spPr bwMode="auto">
            <a:xfrm>
              <a:off x="3704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8" name="Line 71"/>
            <p:cNvSpPr>
              <a:spLocks noChangeShapeType="1"/>
            </p:cNvSpPr>
            <p:nvPr/>
          </p:nvSpPr>
          <p:spPr bwMode="auto">
            <a:xfrm>
              <a:off x="3895" y="6"/>
              <a:ext cx="0" cy="2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9" name="Text Box 72"/>
            <p:cNvSpPr txBox="1">
              <a:spLocks noChangeArrowheads="1"/>
            </p:cNvSpPr>
            <p:nvPr/>
          </p:nvSpPr>
          <p:spPr bwMode="auto">
            <a:xfrm>
              <a:off x="156" y="219"/>
              <a:ext cx="301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 b="1"/>
                <a:t>0</a:t>
              </a:r>
            </a:p>
          </p:txBody>
        </p:sp>
        <p:sp>
          <p:nvSpPr>
            <p:cNvPr id="8330" name="Text Box 73"/>
            <p:cNvSpPr txBox="1">
              <a:spLocks noChangeArrowheads="1"/>
            </p:cNvSpPr>
            <p:nvPr/>
          </p:nvSpPr>
          <p:spPr bwMode="auto">
            <a:xfrm>
              <a:off x="1976" y="220"/>
              <a:ext cx="301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 b="1"/>
                <a:t>1</a:t>
              </a:r>
            </a:p>
          </p:txBody>
        </p:sp>
        <p:sp>
          <p:nvSpPr>
            <p:cNvPr id="8331" name="Text Box 74"/>
            <p:cNvSpPr txBox="1">
              <a:spLocks noChangeArrowheads="1"/>
            </p:cNvSpPr>
            <p:nvPr/>
          </p:nvSpPr>
          <p:spPr bwMode="auto">
            <a:xfrm>
              <a:off x="3788" y="211"/>
              <a:ext cx="301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 b="1"/>
                <a:t>2</a:t>
              </a:r>
            </a:p>
          </p:txBody>
        </p:sp>
      </p:grpSp>
      <p:grpSp>
        <p:nvGrpSpPr>
          <p:cNvPr id="11" name="Group 75"/>
          <p:cNvGrpSpPr>
            <a:grpSpLocks/>
          </p:cNvGrpSpPr>
          <p:nvPr/>
        </p:nvGrpSpPr>
        <p:grpSpPr bwMode="auto">
          <a:xfrm rot="6999674">
            <a:off x="1319212" y="3968751"/>
            <a:ext cx="3717925" cy="609600"/>
            <a:chOff x="0" y="0"/>
            <a:chExt cx="4089" cy="629"/>
          </a:xfrm>
        </p:grpSpPr>
        <p:sp>
          <p:nvSpPr>
            <p:cNvPr id="8282" name="Rectangle 76"/>
            <p:cNvSpPr>
              <a:spLocks noChangeArrowheads="1"/>
            </p:cNvSpPr>
            <p:nvPr/>
          </p:nvSpPr>
          <p:spPr bwMode="auto">
            <a:xfrm>
              <a:off x="0" y="0"/>
              <a:ext cx="4068" cy="466"/>
            </a:xfrm>
            <a:prstGeom prst="rect">
              <a:avLst/>
            </a:prstGeom>
            <a:solidFill>
              <a:schemeClr val="accent1">
                <a:alpha val="65881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83" name="Line 77"/>
            <p:cNvSpPr>
              <a:spLocks noChangeShapeType="1"/>
            </p:cNvSpPr>
            <p:nvPr/>
          </p:nvSpPr>
          <p:spPr bwMode="auto">
            <a:xfrm>
              <a:off x="253" y="6"/>
              <a:ext cx="0" cy="2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84" name="Line 78"/>
            <p:cNvSpPr>
              <a:spLocks noChangeShapeType="1"/>
            </p:cNvSpPr>
            <p:nvPr/>
          </p:nvSpPr>
          <p:spPr bwMode="auto">
            <a:xfrm>
              <a:off x="436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85" name="Line 79"/>
            <p:cNvSpPr>
              <a:spLocks noChangeShapeType="1"/>
            </p:cNvSpPr>
            <p:nvPr/>
          </p:nvSpPr>
          <p:spPr bwMode="auto">
            <a:xfrm>
              <a:off x="616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86" name="Line 80"/>
            <p:cNvSpPr>
              <a:spLocks noChangeShapeType="1"/>
            </p:cNvSpPr>
            <p:nvPr/>
          </p:nvSpPr>
          <p:spPr bwMode="auto">
            <a:xfrm>
              <a:off x="799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87" name="Line 81"/>
            <p:cNvSpPr>
              <a:spLocks noChangeShapeType="1"/>
            </p:cNvSpPr>
            <p:nvPr/>
          </p:nvSpPr>
          <p:spPr bwMode="auto">
            <a:xfrm>
              <a:off x="979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88" name="Line 82"/>
            <p:cNvSpPr>
              <a:spLocks noChangeShapeType="1"/>
            </p:cNvSpPr>
            <p:nvPr/>
          </p:nvSpPr>
          <p:spPr bwMode="auto">
            <a:xfrm>
              <a:off x="1162" y="6"/>
              <a:ext cx="0" cy="1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89" name="Line 83"/>
            <p:cNvSpPr>
              <a:spLocks noChangeShapeType="1"/>
            </p:cNvSpPr>
            <p:nvPr/>
          </p:nvSpPr>
          <p:spPr bwMode="auto">
            <a:xfrm>
              <a:off x="1342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0" name="Line 84"/>
            <p:cNvSpPr>
              <a:spLocks noChangeShapeType="1"/>
            </p:cNvSpPr>
            <p:nvPr/>
          </p:nvSpPr>
          <p:spPr bwMode="auto">
            <a:xfrm>
              <a:off x="152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1" name="Line 85"/>
            <p:cNvSpPr>
              <a:spLocks noChangeShapeType="1"/>
            </p:cNvSpPr>
            <p:nvPr/>
          </p:nvSpPr>
          <p:spPr bwMode="auto">
            <a:xfrm>
              <a:off x="170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2" name="Line 86"/>
            <p:cNvSpPr>
              <a:spLocks noChangeShapeType="1"/>
            </p:cNvSpPr>
            <p:nvPr/>
          </p:nvSpPr>
          <p:spPr bwMode="auto">
            <a:xfrm>
              <a:off x="1888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3" name="Line 87"/>
            <p:cNvSpPr>
              <a:spLocks noChangeShapeType="1"/>
            </p:cNvSpPr>
            <p:nvPr/>
          </p:nvSpPr>
          <p:spPr bwMode="auto">
            <a:xfrm>
              <a:off x="2071" y="6"/>
              <a:ext cx="0" cy="2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4" name="Line 88"/>
            <p:cNvSpPr>
              <a:spLocks noChangeShapeType="1"/>
            </p:cNvSpPr>
            <p:nvPr/>
          </p:nvSpPr>
          <p:spPr bwMode="auto">
            <a:xfrm>
              <a:off x="2252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5" name="Line 89"/>
            <p:cNvSpPr>
              <a:spLocks noChangeShapeType="1"/>
            </p:cNvSpPr>
            <p:nvPr/>
          </p:nvSpPr>
          <p:spPr bwMode="auto">
            <a:xfrm>
              <a:off x="2432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6" name="Line 90"/>
            <p:cNvSpPr>
              <a:spLocks noChangeShapeType="1"/>
            </p:cNvSpPr>
            <p:nvPr/>
          </p:nvSpPr>
          <p:spPr bwMode="auto">
            <a:xfrm>
              <a:off x="261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7" name="Line 91"/>
            <p:cNvSpPr>
              <a:spLocks noChangeShapeType="1"/>
            </p:cNvSpPr>
            <p:nvPr/>
          </p:nvSpPr>
          <p:spPr bwMode="auto">
            <a:xfrm>
              <a:off x="279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8" name="Line 92"/>
            <p:cNvSpPr>
              <a:spLocks noChangeShapeType="1"/>
            </p:cNvSpPr>
            <p:nvPr/>
          </p:nvSpPr>
          <p:spPr bwMode="auto">
            <a:xfrm>
              <a:off x="2978" y="6"/>
              <a:ext cx="0" cy="1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9" name="Line 93"/>
            <p:cNvSpPr>
              <a:spLocks noChangeShapeType="1"/>
            </p:cNvSpPr>
            <p:nvPr/>
          </p:nvSpPr>
          <p:spPr bwMode="auto">
            <a:xfrm>
              <a:off x="3158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0" name="Line 94"/>
            <p:cNvSpPr>
              <a:spLocks noChangeShapeType="1"/>
            </p:cNvSpPr>
            <p:nvPr/>
          </p:nvSpPr>
          <p:spPr bwMode="auto">
            <a:xfrm>
              <a:off x="3341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1" name="Line 95"/>
            <p:cNvSpPr>
              <a:spLocks noChangeShapeType="1"/>
            </p:cNvSpPr>
            <p:nvPr/>
          </p:nvSpPr>
          <p:spPr bwMode="auto">
            <a:xfrm>
              <a:off x="3521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2" name="Line 96"/>
            <p:cNvSpPr>
              <a:spLocks noChangeShapeType="1"/>
            </p:cNvSpPr>
            <p:nvPr/>
          </p:nvSpPr>
          <p:spPr bwMode="auto">
            <a:xfrm>
              <a:off x="3704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3" name="Line 97"/>
            <p:cNvSpPr>
              <a:spLocks noChangeShapeType="1"/>
            </p:cNvSpPr>
            <p:nvPr/>
          </p:nvSpPr>
          <p:spPr bwMode="auto">
            <a:xfrm>
              <a:off x="3895" y="6"/>
              <a:ext cx="0" cy="2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4" name="Text Box 98"/>
            <p:cNvSpPr txBox="1">
              <a:spLocks noChangeArrowheads="1"/>
            </p:cNvSpPr>
            <p:nvPr/>
          </p:nvSpPr>
          <p:spPr bwMode="auto">
            <a:xfrm>
              <a:off x="156" y="219"/>
              <a:ext cx="301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 b="1"/>
                <a:t>0</a:t>
              </a:r>
            </a:p>
          </p:txBody>
        </p:sp>
        <p:sp>
          <p:nvSpPr>
            <p:cNvPr id="8305" name="Text Box 99"/>
            <p:cNvSpPr txBox="1">
              <a:spLocks noChangeArrowheads="1"/>
            </p:cNvSpPr>
            <p:nvPr/>
          </p:nvSpPr>
          <p:spPr bwMode="auto">
            <a:xfrm>
              <a:off x="1976" y="220"/>
              <a:ext cx="301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 b="1"/>
                <a:t>1</a:t>
              </a:r>
            </a:p>
          </p:txBody>
        </p:sp>
        <p:sp>
          <p:nvSpPr>
            <p:cNvPr id="8306" name="Text Box 100"/>
            <p:cNvSpPr txBox="1">
              <a:spLocks noChangeArrowheads="1"/>
            </p:cNvSpPr>
            <p:nvPr/>
          </p:nvSpPr>
          <p:spPr bwMode="auto">
            <a:xfrm>
              <a:off x="3788" y="211"/>
              <a:ext cx="301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 b="1"/>
                <a:t>2</a:t>
              </a:r>
            </a:p>
          </p:txBody>
        </p:sp>
      </p:grpSp>
      <p:grpSp>
        <p:nvGrpSpPr>
          <p:cNvPr id="12" name="Group 101"/>
          <p:cNvGrpSpPr>
            <a:grpSpLocks/>
          </p:cNvGrpSpPr>
          <p:nvPr/>
        </p:nvGrpSpPr>
        <p:grpSpPr bwMode="auto">
          <a:xfrm rot="2843385">
            <a:off x="3224212" y="4060826"/>
            <a:ext cx="3717925" cy="609600"/>
            <a:chOff x="0" y="0"/>
            <a:chExt cx="4089" cy="629"/>
          </a:xfrm>
        </p:grpSpPr>
        <p:sp>
          <p:nvSpPr>
            <p:cNvPr id="8257" name="Rectangle 102"/>
            <p:cNvSpPr>
              <a:spLocks noChangeArrowheads="1"/>
            </p:cNvSpPr>
            <p:nvPr/>
          </p:nvSpPr>
          <p:spPr bwMode="auto">
            <a:xfrm>
              <a:off x="0" y="0"/>
              <a:ext cx="4068" cy="466"/>
            </a:xfrm>
            <a:prstGeom prst="rect">
              <a:avLst/>
            </a:prstGeom>
            <a:solidFill>
              <a:schemeClr val="accent1">
                <a:alpha val="65881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58" name="Line 103"/>
            <p:cNvSpPr>
              <a:spLocks noChangeShapeType="1"/>
            </p:cNvSpPr>
            <p:nvPr/>
          </p:nvSpPr>
          <p:spPr bwMode="auto">
            <a:xfrm>
              <a:off x="253" y="6"/>
              <a:ext cx="0" cy="2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59" name="Line 104"/>
            <p:cNvSpPr>
              <a:spLocks noChangeShapeType="1"/>
            </p:cNvSpPr>
            <p:nvPr/>
          </p:nvSpPr>
          <p:spPr bwMode="auto">
            <a:xfrm>
              <a:off x="436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60" name="Line 105"/>
            <p:cNvSpPr>
              <a:spLocks noChangeShapeType="1"/>
            </p:cNvSpPr>
            <p:nvPr/>
          </p:nvSpPr>
          <p:spPr bwMode="auto">
            <a:xfrm>
              <a:off x="616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61" name="Line 106"/>
            <p:cNvSpPr>
              <a:spLocks noChangeShapeType="1"/>
            </p:cNvSpPr>
            <p:nvPr/>
          </p:nvSpPr>
          <p:spPr bwMode="auto">
            <a:xfrm>
              <a:off x="799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62" name="Line 107"/>
            <p:cNvSpPr>
              <a:spLocks noChangeShapeType="1"/>
            </p:cNvSpPr>
            <p:nvPr/>
          </p:nvSpPr>
          <p:spPr bwMode="auto">
            <a:xfrm>
              <a:off x="979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63" name="Line 108"/>
            <p:cNvSpPr>
              <a:spLocks noChangeShapeType="1"/>
            </p:cNvSpPr>
            <p:nvPr/>
          </p:nvSpPr>
          <p:spPr bwMode="auto">
            <a:xfrm>
              <a:off x="1162" y="6"/>
              <a:ext cx="0" cy="1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64" name="Line 109"/>
            <p:cNvSpPr>
              <a:spLocks noChangeShapeType="1"/>
            </p:cNvSpPr>
            <p:nvPr/>
          </p:nvSpPr>
          <p:spPr bwMode="auto">
            <a:xfrm>
              <a:off x="1342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65" name="Line 110"/>
            <p:cNvSpPr>
              <a:spLocks noChangeShapeType="1"/>
            </p:cNvSpPr>
            <p:nvPr/>
          </p:nvSpPr>
          <p:spPr bwMode="auto">
            <a:xfrm>
              <a:off x="152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66" name="Line 111"/>
            <p:cNvSpPr>
              <a:spLocks noChangeShapeType="1"/>
            </p:cNvSpPr>
            <p:nvPr/>
          </p:nvSpPr>
          <p:spPr bwMode="auto">
            <a:xfrm>
              <a:off x="170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67" name="Line 112"/>
            <p:cNvSpPr>
              <a:spLocks noChangeShapeType="1"/>
            </p:cNvSpPr>
            <p:nvPr/>
          </p:nvSpPr>
          <p:spPr bwMode="auto">
            <a:xfrm>
              <a:off x="1888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68" name="Line 113"/>
            <p:cNvSpPr>
              <a:spLocks noChangeShapeType="1"/>
            </p:cNvSpPr>
            <p:nvPr/>
          </p:nvSpPr>
          <p:spPr bwMode="auto">
            <a:xfrm>
              <a:off x="2071" y="6"/>
              <a:ext cx="0" cy="2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69" name="Line 114"/>
            <p:cNvSpPr>
              <a:spLocks noChangeShapeType="1"/>
            </p:cNvSpPr>
            <p:nvPr/>
          </p:nvSpPr>
          <p:spPr bwMode="auto">
            <a:xfrm>
              <a:off x="2252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70" name="Line 115"/>
            <p:cNvSpPr>
              <a:spLocks noChangeShapeType="1"/>
            </p:cNvSpPr>
            <p:nvPr/>
          </p:nvSpPr>
          <p:spPr bwMode="auto">
            <a:xfrm>
              <a:off x="2432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71" name="Line 116"/>
            <p:cNvSpPr>
              <a:spLocks noChangeShapeType="1"/>
            </p:cNvSpPr>
            <p:nvPr/>
          </p:nvSpPr>
          <p:spPr bwMode="auto">
            <a:xfrm>
              <a:off x="261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72" name="Line 117"/>
            <p:cNvSpPr>
              <a:spLocks noChangeShapeType="1"/>
            </p:cNvSpPr>
            <p:nvPr/>
          </p:nvSpPr>
          <p:spPr bwMode="auto">
            <a:xfrm>
              <a:off x="279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73" name="Line 118"/>
            <p:cNvSpPr>
              <a:spLocks noChangeShapeType="1"/>
            </p:cNvSpPr>
            <p:nvPr/>
          </p:nvSpPr>
          <p:spPr bwMode="auto">
            <a:xfrm>
              <a:off x="2978" y="6"/>
              <a:ext cx="0" cy="1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74" name="Line 119"/>
            <p:cNvSpPr>
              <a:spLocks noChangeShapeType="1"/>
            </p:cNvSpPr>
            <p:nvPr/>
          </p:nvSpPr>
          <p:spPr bwMode="auto">
            <a:xfrm>
              <a:off x="3158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75" name="Line 120"/>
            <p:cNvSpPr>
              <a:spLocks noChangeShapeType="1"/>
            </p:cNvSpPr>
            <p:nvPr/>
          </p:nvSpPr>
          <p:spPr bwMode="auto">
            <a:xfrm>
              <a:off x="3341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76" name="Line 121"/>
            <p:cNvSpPr>
              <a:spLocks noChangeShapeType="1"/>
            </p:cNvSpPr>
            <p:nvPr/>
          </p:nvSpPr>
          <p:spPr bwMode="auto">
            <a:xfrm>
              <a:off x="3521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77" name="Line 122"/>
            <p:cNvSpPr>
              <a:spLocks noChangeShapeType="1"/>
            </p:cNvSpPr>
            <p:nvPr/>
          </p:nvSpPr>
          <p:spPr bwMode="auto">
            <a:xfrm>
              <a:off x="3704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78" name="Line 123"/>
            <p:cNvSpPr>
              <a:spLocks noChangeShapeType="1"/>
            </p:cNvSpPr>
            <p:nvPr/>
          </p:nvSpPr>
          <p:spPr bwMode="auto">
            <a:xfrm>
              <a:off x="3895" y="6"/>
              <a:ext cx="0" cy="2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79" name="Text Box 124"/>
            <p:cNvSpPr txBox="1">
              <a:spLocks noChangeArrowheads="1"/>
            </p:cNvSpPr>
            <p:nvPr/>
          </p:nvSpPr>
          <p:spPr bwMode="auto">
            <a:xfrm>
              <a:off x="156" y="219"/>
              <a:ext cx="301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 b="1"/>
                <a:t>0</a:t>
              </a:r>
            </a:p>
          </p:txBody>
        </p:sp>
        <p:sp>
          <p:nvSpPr>
            <p:cNvPr id="8280" name="Text Box 125"/>
            <p:cNvSpPr txBox="1">
              <a:spLocks noChangeArrowheads="1"/>
            </p:cNvSpPr>
            <p:nvPr/>
          </p:nvSpPr>
          <p:spPr bwMode="auto">
            <a:xfrm>
              <a:off x="1976" y="220"/>
              <a:ext cx="301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 b="1"/>
                <a:t>1</a:t>
              </a:r>
            </a:p>
          </p:txBody>
        </p:sp>
        <p:sp>
          <p:nvSpPr>
            <p:cNvPr id="8281" name="Text Box 126"/>
            <p:cNvSpPr txBox="1">
              <a:spLocks noChangeArrowheads="1"/>
            </p:cNvSpPr>
            <p:nvPr/>
          </p:nvSpPr>
          <p:spPr bwMode="auto">
            <a:xfrm>
              <a:off x="3788" y="211"/>
              <a:ext cx="301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 b="1"/>
                <a:t>2</a:t>
              </a:r>
            </a:p>
          </p:txBody>
        </p:sp>
      </p:grpSp>
      <p:grpSp>
        <p:nvGrpSpPr>
          <p:cNvPr id="13" name="Group 127"/>
          <p:cNvGrpSpPr>
            <a:grpSpLocks/>
          </p:cNvGrpSpPr>
          <p:nvPr/>
        </p:nvGrpSpPr>
        <p:grpSpPr bwMode="auto">
          <a:xfrm rot="1728799">
            <a:off x="3649663" y="3702050"/>
            <a:ext cx="3717925" cy="609600"/>
            <a:chOff x="0" y="0"/>
            <a:chExt cx="4089" cy="629"/>
          </a:xfrm>
        </p:grpSpPr>
        <p:sp>
          <p:nvSpPr>
            <p:cNvPr id="8232" name="Rectangle 128"/>
            <p:cNvSpPr>
              <a:spLocks noChangeArrowheads="1"/>
            </p:cNvSpPr>
            <p:nvPr/>
          </p:nvSpPr>
          <p:spPr bwMode="auto">
            <a:xfrm>
              <a:off x="0" y="0"/>
              <a:ext cx="4068" cy="466"/>
            </a:xfrm>
            <a:prstGeom prst="rect">
              <a:avLst/>
            </a:prstGeom>
            <a:solidFill>
              <a:schemeClr val="accent1">
                <a:alpha val="65881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33" name="Line 129"/>
            <p:cNvSpPr>
              <a:spLocks noChangeShapeType="1"/>
            </p:cNvSpPr>
            <p:nvPr/>
          </p:nvSpPr>
          <p:spPr bwMode="auto">
            <a:xfrm>
              <a:off x="253" y="6"/>
              <a:ext cx="0" cy="2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4" name="Line 130"/>
            <p:cNvSpPr>
              <a:spLocks noChangeShapeType="1"/>
            </p:cNvSpPr>
            <p:nvPr/>
          </p:nvSpPr>
          <p:spPr bwMode="auto">
            <a:xfrm>
              <a:off x="436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5" name="Line 131"/>
            <p:cNvSpPr>
              <a:spLocks noChangeShapeType="1"/>
            </p:cNvSpPr>
            <p:nvPr/>
          </p:nvSpPr>
          <p:spPr bwMode="auto">
            <a:xfrm>
              <a:off x="616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6" name="Line 132"/>
            <p:cNvSpPr>
              <a:spLocks noChangeShapeType="1"/>
            </p:cNvSpPr>
            <p:nvPr/>
          </p:nvSpPr>
          <p:spPr bwMode="auto">
            <a:xfrm>
              <a:off x="799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7" name="Line 133"/>
            <p:cNvSpPr>
              <a:spLocks noChangeShapeType="1"/>
            </p:cNvSpPr>
            <p:nvPr/>
          </p:nvSpPr>
          <p:spPr bwMode="auto">
            <a:xfrm>
              <a:off x="979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8" name="Line 134"/>
            <p:cNvSpPr>
              <a:spLocks noChangeShapeType="1"/>
            </p:cNvSpPr>
            <p:nvPr/>
          </p:nvSpPr>
          <p:spPr bwMode="auto">
            <a:xfrm>
              <a:off x="1162" y="6"/>
              <a:ext cx="0" cy="1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9" name="Line 135"/>
            <p:cNvSpPr>
              <a:spLocks noChangeShapeType="1"/>
            </p:cNvSpPr>
            <p:nvPr/>
          </p:nvSpPr>
          <p:spPr bwMode="auto">
            <a:xfrm>
              <a:off x="1342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40" name="Line 136"/>
            <p:cNvSpPr>
              <a:spLocks noChangeShapeType="1"/>
            </p:cNvSpPr>
            <p:nvPr/>
          </p:nvSpPr>
          <p:spPr bwMode="auto">
            <a:xfrm>
              <a:off x="152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41" name="Line 137"/>
            <p:cNvSpPr>
              <a:spLocks noChangeShapeType="1"/>
            </p:cNvSpPr>
            <p:nvPr/>
          </p:nvSpPr>
          <p:spPr bwMode="auto">
            <a:xfrm>
              <a:off x="170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42" name="Line 138"/>
            <p:cNvSpPr>
              <a:spLocks noChangeShapeType="1"/>
            </p:cNvSpPr>
            <p:nvPr/>
          </p:nvSpPr>
          <p:spPr bwMode="auto">
            <a:xfrm>
              <a:off x="1888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43" name="Line 139"/>
            <p:cNvSpPr>
              <a:spLocks noChangeShapeType="1"/>
            </p:cNvSpPr>
            <p:nvPr/>
          </p:nvSpPr>
          <p:spPr bwMode="auto">
            <a:xfrm>
              <a:off x="2071" y="6"/>
              <a:ext cx="0" cy="2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44" name="Line 140"/>
            <p:cNvSpPr>
              <a:spLocks noChangeShapeType="1"/>
            </p:cNvSpPr>
            <p:nvPr/>
          </p:nvSpPr>
          <p:spPr bwMode="auto">
            <a:xfrm>
              <a:off x="2252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45" name="Line 141"/>
            <p:cNvSpPr>
              <a:spLocks noChangeShapeType="1"/>
            </p:cNvSpPr>
            <p:nvPr/>
          </p:nvSpPr>
          <p:spPr bwMode="auto">
            <a:xfrm>
              <a:off x="2432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46" name="Line 142"/>
            <p:cNvSpPr>
              <a:spLocks noChangeShapeType="1"/>
            </p:cNvSpPr>
            <p:nvPr/>
          </p:nvSpPr>
          <p:spPr bwMode="auto">
            <a:xfrm>
              <a:off x="261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47" name="Line 143"/>
            <p:cNvSpPr>
              <a:spLocks noChangeShapeType="1"/>
            </p:cNvSpPr>
            <p:nvPr/>
          </p:nvSpPr>
          <p:spPr bwMode="auto">
            <a:xfrm>
              <a:off x="279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48" name="Line 144"/>
            <p:cNvSpPr>
              <a:spLocks noChangeShapeType="1"/>
            </p:cNvSpPr>
            <p:nvPr/>
          </p:nvSpPr>
          <p:spPr bwMode="auto">
            <a:xfrm>
              <a:off x="2978" y="6"/>
              <a:ext cx="0" cy="1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49" name="Line 145"/>
            <p:cNvSpPr>
              <a:spLocks noChangeShapeType="1"/>
            </p:cNvSpPr>
            <p:nvPr/>
          </p:nvSpPr>
          <p:spPr bwMode="auto">
            <a:xfrm>
              <a:off x="3158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50" name="Line 146"/>
            <p:cNvSpPr>
              <a:spLocks noChangeShapeType="1"/>
            </p:cNvSpPr>
            <p:nvPr/>
          </p:nvSpPr>
          <p:spPr bwMode="auto">
            <a:xfrm>
              <a:off x="3341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51" name="Line 147"/>
            <p:cNvSpPr>
              <a:spLocks noChangeShapeType="1"/>
            </p:cNvSpPr>
            <p:nvPr/>
          </p:nvSpPr>
          <p:spPr bwMode="auto">
            <a:xfrm>
              <a:off x="3521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52" name="Line 148"/>
            <p:cNvSpPr>
              <a:spLocks noChangeShapeType="1"/>
            </p:cNvSpPr>
            <p:nvPr/>
          </p:nvSpPr>
          <p:spPr bwMode="auto">
            <a:xfrm>
              <a:off x="3704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53" name="Line 149"/>
            <p:cNvSpPr>
              <a:spLocks noChangeShapeType="1"/>
            </p:cNvSpPr>
            <p:nvPr/>
          </p:nvSpPr>
          <p:spPr bwMode="auto">
            <a:xfrm>
              <a:off x="3895" y="6"/>
              <a:ext cx="0" cy="2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54" name="Text Box 150"/>
            <p:cNvSpPr txBox="1">
              <a:spLocks noChangeArrowheads="1"/>
            </p:cNvSpPr>
            <p:nvPr/>
          </p:nvSpPr>
          <p:spPr bwMode="auto">
            <a:xfrm>
              <a:off x="156" y="219"/>
              <a:ext cx="301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 b="1"/>
                <a:t>0</a:t>
              </a:r>
            </a:p>
          </p:txBody>
        </p:sp>
        <p:sp>
          <p:nvSpPr>
            <p:cNvPr id="8255" name="Text Box 151"/>
            <p:cNvSpPr txBox="1">
              <a:spLocks noChangeArrowheads="1"/>
            </p:cNvSpPr>
            <p:nvPr/>
          </p:nvSpPr>
          <p:spPr bwMode="auto">
            <a:xfrm>
              <a:off x="1976" y="220"/>
              <a:ext cx="301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 b="1"/>
                <a:t>1</a:t>
              </a:r>
            </a:p>
          </p:txBody>
        </p:sp>
        <p:sp>
          <p:nvSpPr>
            <p:cNvPr id="8256" name="Text Box 152"/>
            <p:cNvSpPr txBox="1">
              <a:spLocks noChangeArrowheads="1"/>
            </p:cNvSpPr>
            <p:nvPr/>
          </p:nvSpPr>
          <p:spPr bwMode="auto">
            <a:xfrm>
              <a:off x="3788" y="211"/>
              <a:ext cx="301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 b="1"/>
                <a:t>2</a:t>
              </a:r>
            </a:p>
          </p:txBody>
        </p:sp>
      </p:grpSp>
      <p:sp>
        <p:nvSpPr>
          <p:cNvPr id="321" name="Line 11"/>
          <p:cNvSpPr>
            <a:spLocks noChangeShapeType="1"/>
          </p:cNvSpPr>
          <p:nvPr/>
        </p:nvSpPr>
        <p:spPr bwMode="auto">
          <a:xfrm>
            <a:off x="4176713" y="2924175"/>
            <a:ext cx="900112" cy="165735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" name="Group 101"/>
          <p:cNvGrpSpPr>
            <a:grpSpLocks/>
          </p:cNvGrpSpPr>
          <p:nvPr/>
        </p:nvGrpSpPr>
        <p:grpSpPr bwMode="auto">
          <a:xfrm rot="3668831">
            <a:off x="2844800" y="4240213"/>
            <a:ext cx="3717925" cy="609600"/>
            <a:chOff x="0" y="0"/>
            <a:chExt cx="4089" cy="629"/>
          </a:xfrm>
        </p:grpSpPr>
        <p:sp>
          <p:nvSpPr>
            <p:cNvPr id="8207" name="Rectangle 102"/>
            <p:cNvSpPr>
              <a:spLocks noChangeArrowheads="1"/>
            </p:cNvSpPr>
            <p:nvPr/>
          </p:nvSpPr>
          <p:spPr bwMode="auto">
            <a:xfrm>
              <a:off x="0" y="0"/>
              <a:ext cx="4068" cy="466"/>
            </a:xfrm>
            <a:prstGeom prst="rect">
              <a:avLst/>
            </a:prstGeom>
            <a:solidFill>
              <a:schemeClr val="accent1">
                <a:alpha val="65881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08" name="Line 103"/>
            <p:cNvSpPr>
              <a:spLocks noChangeShapeType="1"/>
            </p:cNvSpPr>
            <p:nvPr/>
          </p:nvSpPr>
          <p:spPr bwMode="auto">
            <a:xfrm>
              <a:off x="253" y="6"/>
              <a:ext cx="0" cy="2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9" name="Line 104"/>
            <p:cNvSpPr>
              <a:spLocks noChangeShapeType="1"/>
            </p:cNvSpPr>
            <p:nvPr/>
          </p:nvSpPr>
          <p:spPr bwMode="auto">
            <a:xfrm>
              <a:off x="436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0" name="Line 105"/>
            <p:cNvSpPr>
              <a:spLocks noChangeShapeType="1"/>
            </p:cNvSpPr>
            <p:nvPr/>
          </p:nvSpPr>
          <p:spPr bwMode="auto">
            <a:xfrm>
              <a:off x="616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1" name="Line 106"/>
            <p:cNvSpPr>
              <a:spLocks noChangeShapeType="1"/>
            </p:cNvSpPr>
            <p:nvPr/>
          </p:nvSpPr>
          <p:spPr bwMode="auto">
            <a:xfrm>
              <a:off x="799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2" name="Line 107"/>
            <p:cNvSpPr>
              <a:spLocks noChangeShapeType="1"/>
            </p:cNvSpPr>
            <p:nvPr/>
          </p:nvSpPr>
          <p:spPr bwMode="auto">
            <a:xfrm>
              <a:off x="979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3" name="Line 108"/>
            <p:cNvSpPr>
              <a:spLocks noChangeShapeType="1"/>
            </p:cNvSpPr>
            <p:nvPr/>
          </p:nvSpPr>
          <p:spPr bwMode="auto">
            <a:xfrm>
              <a:off x="1162" y="6"/>
              <a:ext cx="0" cy="1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4" name="Line 109"/>
            <p:cNvSpPr>
              <a:spLocks noChangeShapeType="1"/>
            </p:cNvSpPr>
            <p:nvPr/>
          </p:nvSpPr>
          <p:spPr bwMode="auto">
            <a:xfrm>
              <a:off x="1342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5" name="Line 110"/>
            <p:cNvSpPr>
              <a:spLocks noChangeShapeType="1"/>
            </p:cNvSpPr>
            <p:nvPr/>
          </p:nvSpPr>
          <p:spPr bwMode="auto">
            <a:xfrm>
              <a:off x="152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6" name="Line 111"/>
            <p:cNvSpPr>
              <a:spLocks noChangeShapeType="1"/>
            </p:cNvSpPr>
            <p:nvPr/>
          </p:nvSpPr>
          <p:spPr bwMode="auto">
            <a:xfrm>
              <a:off x="170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7" name="Line 112"/>
            <p:cNvSpPr>
              <a:spLocks noChangeShapeType="1"/>
            </p:cNvSpPr>
            <p:nvPr/>
          </p:nvSpPr>
          <p:spPr bwMode="auto">
            <a:xfrm>
              <a:off x="1888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8" name="Line 113"/>
            <p:cNvSpPr>
              <a:spLocks noChangeShapeType="1"/>
            </p:cNvSpPr>
            <p:nvPr/>
          </p:nvSpPr>
          <p:spPr bwMode="auto">
            <a:xfrm>
              <a:off x="2071" y="6"/>
              <a:ext cx="0" cy="2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9" name="Line 114"/>
            <p:cNvSpPr>
              <a:spLocks noChangeShapeType="1"/>
            </p:cNvSpPr>
            <p:nvPr/>
          </p:nvSpPr>
          <p:spPr bwMode="auto">
            <a:xfrm>
              <a:off x="2252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0" name="Line 115"/>
            <p:cNvSpPr>
              <a:spLocks noChangeShapeType="1"/>
            </p:cNvSpPr>
            <p:nvPr/>
          </p:nvSpPr>
          <p:spPr bwMode="auto">
            <a:xfrm>
              <a:off x="2432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1" name="Line 116"/>
            <p:cNvSpPr>
              <a:spLocks noChangeShapeType="1"/>
            </p:cNvSpPr>
            <p:nvPr/>
          </p:nvSpPr>
          <p:spPr bwMode="auto">
            <a:xfrm>
              <a:off x="261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2" name="Line 117"/>
            <p:cNvSpPr>
              <a:spLocks noChangeShapeType="1"/>
            </p:cNvSpPr>
            <p:nvPr/>
          </p:nvSpPr>
          <p:spPr bwMode="auto">
            <a:xfrm>
              <a:off x="2795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3" name="Line 118"/>
            <p:cNvSpPr>
              <a:spLocks noChangeShapeType="1"/>
            </p:cNvSpPr>
            <p:nvPr/>
          </p:nvSpPr>
          <p:spPr bwMode="auto">
            <a:xfrm>
              <a:off x="2978" y="6"/>
              <a:ext cx="0" cy="1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4" name="Line 119"/>
            <p:cNvSpPr>
              <a:spLocks noChangeShapeType="1"/>
            </p:cNvSpPr>
            <p:nvPr/>
          </p:nvSpPr>
          <p:spPr bwMode="auto">
            <a:xfrm>
              <a:off x="3158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5" name="Line 120"/>
            <p:cNvSpPr>
              <a:spLocks noChangeShapeType="1"/>
            </p:cNvSpPr>
            <p:nvPr/>
          </p:nvSpPr>
          <p:spPr bwMode="auto">
            <a:xfrm>
              <a:off x="3341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6" name="Line 121"/>
            <p:cNvSpPr>
              <a:spLocks noChangeShapeType="1"/>
            </p:cNvSpPr>
            <p:nvPr/>
          </p:nvSpPr>
          <p:spPr bwMode="auto">
            <a:xfrm>
              <a:off x="3521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7" name="Line 122"/>
            <p:cNvSpPr>
              <a:spLocks noChangeShapeType="1"/>
            </p:cNvSpPr>
            <p:nvPr/>
          </p:nvSpPr>
          <p:spPr bwMode="auto">
            <a:xfrm>
              <a:off x="3704" y="6"/>
              <a:ext cx="0" cy="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8" name="Line 123"/>
            <p:cNvSpPr>
              <a:spLocks noChangeShapeType="1"/>
            </p:cNvSpPr>
            <p:nvPr/>
          </p:nvSpPr>
          <p:spPr bwMode="auto">
            <a:xfrm>
              <a:off x="3895" y="6"/>
              <a:ext cx="0" cy="2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9" name="Text Box 124"/>
            <p:cNvSpPr txBox="1">
              <a:spLocks noChangeArrowheads="1"/>
            </p:cNvSpPr>
            <p:nvPr/>
          </p:nvSpPr>
          <p:spPr bwMode="auto">
            <a:xfrm>
              <a:off x="156" y="219"/>
              <a:ext cx="301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 b="1"/>
                <a:t>0</a:t>
              </a:r>
            </a:p>
          </p:txBody>
        </p:sp>
        <p:sp>
          <p:nvSpPr>
            <p:cNvPr id="8230" name="Text Box 125"/>
            <p:cNvSpPr txBox="1">
              <a:spLocks noChangeArrowheads="1"/>
            </p:cNvSpPr>
            <p:nvPr/>
          </p:nvSpPr>
          <p:spPr bwMode="auto">
            <a:xfrm>
              <a:off x="1976" y="220"/>
              <a:ext cx="301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 b="1"/>
                <a:t>1</a:t>
              </a:r>
            </a:p>
          </p:txBody>
        </p:sp>
        <p:sp>
          <p:nvSpPr>
            <p:cNvPr id="8231" name="Text Box 126"/>
            <p:cNvSpPr txBox="1">
              <a:spLocks noChangeArrowheads="1"/>
            </p:cNvSpPr>
            <p:nvPr/>
          </p:nvSpPr>
          <p:spPr bwMode="auto">
            <a:xfrm>
              <a:off x="3788" y="211"/>
              <a:ext cx="301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 b="1"/>
                <a:t>2</a:t>
              </a:r>
            </a:p>
          </p:txBody>
        </p:sp>
      </p:grpSp>
      <p:sp>
        <p:nvSpPr>
          <p:cNvPr id="348" name="矩形 31"/>
          <p:cNvSpPr>
            <a:spLocks noChangeArrowheads="1"/>
          </p:cNvSpPr>
          <p:nvPr/>
        </p:nvSpPr>
        <p:spPr bwMode="auto">
          <a:xfrm>
            <a:off x="250825" y="5157788"/>
            <a:ext cx="8496300" cy="946150"/>
          </a:xfrm>
          <a:prstGeom prst="rect">
            <a:avLst/>
          </a:prstGeom>
          <a:solidFill>
            <a:srgbClr val="FF6600">
              <a:alpha val="41176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/>
            <a:r>
              <a:rPr lang="zh-CN" altLang="en-US" sz="2800" b="1">
                <a:solidFill>
                  <a:srgbClr val="000000"/>
                </a:solidFill>
                <a:latin typeface="黑体" pitchFamily="49" charset="-122"/>
                <a:ea typeface="华文新魏" pitchFamily="2" charset="-122"/>
              </a:rPr>
              <a:t>从直线外一点到这条直线所画的垂直线段的长度，叫作</a:t>
            </a:r>
            <a:r>
              <a:rPr lang="zh-CN" altLang="en-US" sz="2800" b="1">
                <a:latin typeface="黑体" pitchFamily="49" charset="-122"/>
                <a:ea typeface="华文新魏" pitchFamily="2" charset="-122"/>
              </a:rPr>
              <a:t>这点到直线的</a:t>
            </a: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华文新魏" pitchFamily="2" charset="-122"/>
              </a:rPr>
              <a:t>距离</a:t>
            </a:r>
            <a:r>
              <a:rPr lang="zh-CN" altLang="en-US" sz="2800" b="1">
                <a:solidFill>
                  <a:srgbClr val="000000"/>
                </a:solidFill>
                <a:latin typeface="黑体" pitchFamily="49" charset="-122"/>
                <a:ea typeface="华文新魏" pitchFamily="2" charset="-122"/>
              </a:rPr>
              <a:t>。并且这条垂直线段最短。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animBg="1"/>
      <p:bldP spid="321" grpId="0" animBg="1"/>
      <p:bldP spid="34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220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133600"/>
            <a:ext cx="5689600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627313" y="981075"/>
            <a:ext cx="61198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ea typeface="华文新魏" pitchFamily="2" charset="-122"/>
              </a:rPr>
              <a:t>在方格纸上画出两条互相垂直的直线，并用直角标记标出来。</a:t>
            </a:r>
          </a:p>
        </p:txBody>
      </p:sp>
      <p:pic>
        <p:nvPicPr>
          <p:cNvPr id="55308" name="Picture 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3775075"/>
            <a:ext cx="21717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4" name="Picture 12" descr="直线平行的条件p540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684213" y="1557338"/>
            <a:ext cx="2273301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6" name="Line 14"/>
          <p:cNvSpPr>
            <a:spLocks noChangeShapeType="1"/>
          </p:cNvSpPr>
          <p:nvPr/>
        </p:nvSpPr>
        <p:spPr bwMode="auto">
          <a:xfrm>
            <a:off x="1763713" y="3763963"/>
            <a:ext cx="3240087" cy="127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" name="Picture 1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113" y="2708275"/>
            <a:ext cx="12954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2" descr="直线平行的条件p540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549275"/>
            <a:ext cx="22733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14"/>
          <p:cNvSpPr>
            <a:spLocks noChangeShapeType="1"/>
          </p:cNvSpPr>
          <p:nvPr/>
        </p:nvSpPr>
        <p:spPr bwMode="auto">
          <a:xfrm flipV="1">
            <a:off x="3046413" y="2276475"/>
            <a:ext cx="0" cy="2998788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059113" y="3535363"/>
            <a:ext cx="288925" cy="215900"/>
            <a:chOff x="4422" y="2704"/>
            <a:chExt cx="182" cy="136"/>
          </a:xfrm>
        </p:grpSpPr>
        <p:sp>
          <p:nvSpPr>
            <p:cNvPr id="9230" name="Line 14"/>
            <p:cNvSpPr>
              <a:spLocks noChangeShapeType="1"/>
            </p:cNvSpPr>
            <p:nvPr/>
          </p:nvSpPr>
          <p:spPr bwMode="auto">
            <a:xfrm>
              <a:off x="4422" y="2704"/>
              <a:ext cx="18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1" name="Line 15"/>
            <p:cNvSpPr>
              <a:spLocks noChangeShapeType="1"/>
            </p:cNvSpPr>
            <p:nvPr/>
          </p:nvSpPr>
          <p:spPr bwMode="auto">
            <a:xfrm>
              <a:off x="4604" y="2704"/>
              <a:ext cx="0" cy="13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539750" y="5734050"/>
            <a:ext cx="7296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ea typeface="华文新魏" pitchFamily="2" charset="-122"/>
              </a:rPr>
              <a:t>可以借助方格纸本身线段之间垂直的特点画。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42276E-7 L 0.33681 -3.42276E-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1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96022E-7 L -0.00174 0.4195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2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1"/>
                            </p:stCondLst>
                            <p:childTnLst>
                              <p:par>
                                <p:cTn id="5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6" grpId="0" animBg="1"/>
      <p:bldP spid="4" grpId="0" animBg="1"/>
      <p:bldP spid="2356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易错提醒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042988" y="2852738"/>
            <a:ext cx="2447925" cy="1223962"/>
            <a:chOff x="1020" y="1616"/>
            <a:chExt cx="1542" cy="771"/>
          </a:xfrm>
        </p:grpSpPr>
        <p:sp>
          <p:nvSpPr>
            <p:cNvPr id="10285" name="AutoShape 4"/>
            <p:cNvSpPr>
              <a:spLocks noChangeArrowheads="1"/>
            </p:cNvSpPr>
            <p:nvPr/>
          </p:nvSpPr>
          <p:spPr bwMode="auto">
            <a:xfrm>
              <a:off x="1020" y="1616"/>
              <a:ext cx="1542" cy="771"/>
            </a:xfrm>
            <a:prstGeom prst="rtTriangl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86" name="Line 5"/>
            <p:cNvSpPr>
              <a:spLocks noChangeShapeType="1"/>
            </p:cNvSpPr>
            <p:nvPr/>
          </p:nvSpPr>
          <p:spPr bwMode="auto">
            <a:xfrm flipV="1">
              <a:off x="1020" y="1797"/>
              <a:ext cx="363" cy="5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45" name="Text Box 8"/>
          <p:cNvSpPr txBox="1">
            <a:spLocks noChangeArrowheads="1"/>
          </p:cNvSpPr>
          <p:nvPr/>
        </p:nvSpPr>
        <p:spPr bwMode="auto">
          <a:xfrm>
            <a:off x="684213" y="1773238"/>
            <a:ext cx="810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ea typeface="华文新魏" pitchFamily="2" charset="-122"/>
              </a:rPr>
              <a:t>在下面图形中找出互相垂直的线段，并用直角符号标出来。</a:t>
            </a: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5435600" y="2924175"/>
            <a:ext cx="1584325" cy="1296988"/>
            <a:chOff x="3424" y="1842"/>
            <a:chExt cx="998" cy="817"/>
          </a:xfrm>
        </p:grpSpPr>
        <p:sp>
          <p:nvSpPr>
            <p:cNvPr id="10281" name="AutoShape 9"/>
            <p:cNvSpPr>
              <a:spLocks noChangeArrowheads="1"/>
            </p:cNvSpPr>
            <p:nvPr/>
          </p:nvSpPr>
          <p:spPr bwMode="auto">
            <a:xfrm>
              <a:off x="3424" y="1842"/>
              <a:ext cx="998" cy="817"/>
            </a:xfrm>
            <a:prstGeom prst="hexagon">
              <a:avLst>
                <a:gd name="adj" fmla="val 30539"/>
                <a:gd name="vf" fmla="val 115470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82" name="Line 10"/>
            <p:cNvSpPr>
              <a:spLocks noChangeShapeType="1"/>
            </p:cNvSpPr>
            <p:nvPr/>
          </p:nvSpPr>
          <p:spPr bwMode="auto">
            <a:xfrm>
              <a:off x="3424" y="2251"/>
              <a:ext cx="9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3" name="Line 11"/>
            <p:cNvSpPr>
              <a:spLocks noChangeShapeType="1"/>
            </p:cNvSpPr>
            <p:nvPr/>
          </p:nvSpPr>
          <p:spPr bwMode="auto">
            <a:xfrm>
              <a:off x="3686" y="1842"/>
              <a:ext cx="0" cy="8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4" name="Line 12"/>
            <p:cNvSpPr>
              <a:spLocks noChangeShapeType="1"/>
            </p:cNvSpPr>
            <p:nvPr/>
          </p:nvSpPr>
          <p:spPr bwMode="auto">
            <a:xfrm>
              <a:off x="4163" y="1842"/>
              <a:ext cx="0" cy="8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2124075" y="5661025"/>
            <a:ext cx="4451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ea typeface="华文新魏" pitchFamily="2" charset="-122"/>
              </a:rPr>
              <a:t>提醒：观察仔细，别遗漏！</a:t>
            </a:r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1042988" y="3860800"/>
            <a:ext cx="288925" cy="215900"/>
            <a:chOff x="4422" y="2704"/>
            <a:chExt cx="182" cy="136"/>
          </a:xfrm>
        </p:grpSpPr>
        <p:sp>
          <p:nvSpPr>
            <p:cNvPr id="10279" name="Line 16"/>
            <p:cNvSpPr>
              <a:spLocks noChangeShapeType="1"/>
            </p:cNvSpPr>
            <p:nvPr/>
          </p:nvSpPr>
          <p:spPr bwMode="auto">
            <a:xfrm>
              <a:off x="4422" y="2704"/>
              <a:ext cx="18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0" name="Line 17"/>
            <p:cNvSpPr>
              <a:spLocks noChangeShapeType="1"/>
            </p:cNvSpPr>
            <p:nvPr/>
          </p:nvSpPr>
          <p:spPr bwMode="auto">
            <a:xfrm>
              <a:off x="4604" y="2704"/>
              <a:ext cx="0" cy="13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Group 18"/>
          <p:cNvGrpSpPr>
            <a:grpSpLocks/>
          </p:cNvGrpSpPr>
          <p:nvPr/>
        </p:nvGrpSpPr>
        <p:grpSpPr bwMode="auto">
          <a:xfrm rot="-9171189">
            <a:off x="1327150" y="3084513"/>
            <a:ext cx="215900" cy="215900"/>
            <a:chOff x="4422" y="2704"/>
            <a:chExt cx="182" cy="136"/>
          </a:xfrm>
        </p:grpSpPr>
        <p:sp>
          <p:nvSpPr>
            <p:cNvPr id="10277" name="Line 19"/>
            <p:cNvSpPr>
              <a:spLocks noChangeShapeType="1"/>
            </p:cNvSpPr>
            <p:nvPr/>
          </p:nvSpPr>
          <p:spPr bwMode="auto">
            <a:xfrm>
              <a:off x="4422" y="2704"/>
              <a:ext cx="18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8" name="Line 20"/>
            <p:cNvSpPr>
              <a:spLocks noChangeShapeType="1"/>
            </p:cNvSpPr>
            <p:nvPr/>
          </p:nvSpPr>
          <p:spPr bwMode="auto">
            <a:xfrm>
              <a:off x="4604" y="2704"/>
              <a:ext cx="0" cy="13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" name="Group 21"/>
          <p:cNvGrpSpPr>
            <a:grpSpLocks/>
          </p:cNvGrpSpPr>
          <p:nvPr/>
        </p:nvGrpSpPr>
        <p:grpSpPr bwMode="auto">
          <a:xfrm rot="7143721">
            <a:off x="1537494" y="3194844"/>
            <a:ext cx="261938" cy="203200"/>
            <a:chOff x="4422" y="2704"/>
            <a:chExt cx="182" cy="136"/>
          </a:xfrm>
        </p:grpSpPr>
        <p:sp>
          <p:nvSpPr>
            <p:cNvPr id="10275" name="Line 22"/>
            <p:cNvSpPr>
              <a:spLocks noChangeShapeType="1"/>
            </p:cNvSpPr>
            <p:nvPr/>
          </p:nvSpPr>
          <p:spPr bwMode="auto">
            <a:xfrm>
              <a:off x="4422" y="2704"/>
              <a:ext cx="18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6" name="Line 23"/>
            <p:cNvSpPr>
              <a:spLocks noChangeShapeType="1"/>
            </p:cNvSpPr>
            <p:nvPr/>
          </p:nvSpPr>
          <p:spPr bwMode="auto">
            <a:xfrm>
              <a:off x="4604" y="2704"/>
              <a:ext cx="0" cy="13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" name="Group 24"/>
          <p:cNvGrpSpPr>
            <a:grpSpLocks/>
          </p:cNvGrpSpPr>
          <p:nvPr/>
        </p:nvGrpSpPr>
        <p:grpSpPr bwMode="auto">
          <a:xfrm>
            <a:off x="5867400" y="3429000"/>
            <a:ext cx="144463" cy="144463"/>
            <a:chOff x="4422" y="2704"/>
            <a:chExt cx="182" cy="136"/>
          </a:xfrm>
        </p:grpSpPr>
        <p:sp>
          <p:nvSpPr>
            <p:cNvPr id="10273" name="Line 25"/>
            <p:cNvSpPr>
              <a:spLocks noChangeShapeType="1"/>
            </p:cNvSpPr>
            <p:nvPr/>
          </p:nvSpPr>
          <p:spPr bwMode="auto">
            <a:xfrm>
              <a:off x="4422" y="2704"/>
              <a:ext cx="18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4" name="Line 26"/>
            <p:cNvSpPr>
              <a:spLocks noChangeShapeType="1"/>
            </p:cNvSpPr>
            <p:nvPr/>
          </p:nvSpPr>
          <p:spPr bwMode="auto">
            <a:xfrm>
              <a:off x="4604" y="2704"/>
              <a:ext cx="0" cy="13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" name="Group 27"/>
          <p:cNvGrpSpPr>
            <a:grpSpLocks/>
          </p:cNvGrpSpPr>
          <p:nvPr/>
        </p:nvGrpSpPr>
        <p:grpSpPr bwMode="auto">
          <a:xfrm flipH="1" flipV="1">
            <a:off x="5711825" y="3632200"/>
            <a:ext cx="142875" cy="144463"/>
            <a:chOff x="4422" y="2704"/>
            <a:chExt cx="182" cy="136"/>
          </a:xfrm>
        </p:grpSpPr>
        <p:sp>
          <p:nvSpPr>
            <p:cNvPr id="10271" name="Line 28"/>
            <p:cNvSpPr>
              <a:spLocks noChangeShapeType="1"/>
            </p:cNvSpPr>
            <p:nvPr/>
          </p:nvSpPr>
          <p:spPr bwMode="auto">
            <a:xfrm>
              <a:off x="4422" y="2704"/>
              <a:ext cx="18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2" name="Line 29"/>
            <p:cNvSpPr>
              <a:spLocks noChangeShapeType="1"/>
            </p:cNvSpPr>
            <p:nvPr/>
          </p:nvSpPr>
          <p:spPr bwMode="auto">
            <a:xfrm>
              <a:off x="4604" y="2704"/>
              <a:ext cx="0" cy="13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" name="Group 30"/>
          <p:cNvGrpSpPr>
            <a:grpSpLocks/>
          </p:cNvGrpSpPr>
          <p:nvPr/>
        </p:nvGrpSpPr>
        <p:grpSpPr bwMode="auto">
          <a:xfrm flipH="1">
            <a:off x="5699125" y="3429000"/>
            <a:ext cx="142875" cy="144463"/>
            <a:chOff x="4422" y="2704"/>
            <a:chExt cx="182" cy="136"/>
          </a:xfrm>
        </p:grpSpPr>
        <p:sp>
          <p:nvSpPr>
            <p:cNvPr id="10269" name="Line 31"/>
            <p:cNvSpPr>
              <a:spLocks noChangeShapeType="1"/>
            </p:cNvSpPr>
            <p:nvPr/>
          </p:nvSpPr>
          <p:spPr bwMode="auto">
            <a:xfrm>
              <a:off x="4422" y="2704"/>
              <a:ext cx="18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0" name="Line 32"/>
            <p:cNvSpPr>
              <a:spLocks noChangeShapeType="1"/>
            </p:cNvSpPr>
            <p:nvPr/>
          </p:nvSpPr>
          <p:spPr bwMode="auto">
            <a:xfrm>
              <a:off x="4604" y="2704"/>
              <a:ext cx="0" cy="13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" name="Group 33"/>
          <p:cNvGrpSpPr>
            <a:grpSpLocks/>
          </p:cNvGrpSpPr>
          <p:nvPr/>
        </p:nvGrpSpPr>
        <p:grpSpPr bwMode="auto">
          <a:xfrm rot="5400000">
            <a:off x="5827713" y="3605213"/>
            <a:ext cx="203200" cy="165100"/>
            <a:chOff x="4422" y="2704"/>
            <a:chExt cx="182" cy="136"/>
          </a:xfrm>
        </p:grpSpPr>
        <p:sp>
          <p:nvSpPr>
            <p:cNvPr id="10267" name="Line 34"/>
            <p:cNvSpPr>
              <a:spLocks noChangeShapeType="1"/>
            </p:cNvSpPr>
            <p:nvPr/>
          </p:nvSpPr>
          <p:spPr bwMode="auto">
            <a:xfrm>
              <a:off x="4422" y="2704"/>
              <a:ext cx="18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8" name="Line 35"/>
            <p:cNvSpPr>
              <a:spLocks noChangeShapeType="1"/>
            </p:cNvSpPr>
            <p:nvPr/>
          </p:nvSpPr>
          <p:spPr bwMode="auto">
            <a:xfrm>
              <a:off x="4604" y="2704"/>
              <a:ext cx="0" cy="13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" name="Group 48"/>
          <p:cNvGrpSpPr>
            <a:grpSpLocks/>
          </p:cNvGrpSpPr>
          <p:nvPr/>
        </p:nvGrpSpPr>
        <p:grpSpPr bwMode="auto">
          <a:xfrm>
            <a:off x="6638925" y="3395663"/>
            <a:ext cx="144463" cy="144462"/>
            <a:chOff x="4422" y="2704"/>
            <a:chExt cx="182" cy="136"/>
          </a:xfrm>
        </p:grpSpPr>
        <p:sp>
          <p:nvSpPr>
            <p:cNvPr id="10265" name="Line 49"/>
            <p:cNvSpPr>
              <a:spLocks noChangeShapeType="1"/>
            </p:cNvSpPr>
            <p:nvPr/>
          </p:nvSpPr>
          <p:spPr bwMode="auto">
            <a:xfrm>
              <a:off x="4422" y="2704"/>
              <a:ext cx="18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6" name="Line 50"/>
            <p:cNvSpPr>
              <a:spLocks noChangeShapeType="1"/>
            </p:cNvSpPr>
            <p:nvPr/>
          </p:nvSpPr>
          <p:spPr bwMode="auto">
            <a:xfrm>
              <a:off x="4604" y="2704"/>
              <a:ext cx="0" cy="13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" name="Group 51"/>
          <p:cNvGrpSpPr>
            <a:grpSpLocks/>
          </p:cNvGrpSpPr>
          <p:nvPr/>
        </p:nvGrpSpPr>
        <p:grpSpPr bwMode="auto">
          <a:xfrm flipH="1" flipV="1">
            <a:off x="6456363" y="3606800"/>
            <a:ext cx="122237" cy="144463"/>
            <a:chOff x="4422" y="2704"/>
            <a:chExt cx="182" cy="136"/>
          </a:xfrm>
        </p:grpSpPr>
        <p:sp>
          <p:nvSpPr>
            <p:cNvPr id="10263" name="Line 52"/>
            <p:cNvSpPr>
              <a:spLocks noChangeShapeType="1"/>
            </p:cNvSpPr>
            <p:nvPr/>
          </p:nvSpPr>
          <p:spPr bwMode="auto">
            <a:xfrm>
              <a:off x="4422" y="2704"/>
              <a:ext cx="18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4" name="Line 53"/>
            <p:cNvSpPr>
              <a:spLocks noChangeShapeType="1"/>
            </p:cNvSpPr>
            <p:nvPr/>
          </p:nvSpPr>
          <p:spPr bwMode="auto">
            <a:xfrm>
              <a:off x="4604" y="2704"/>
              <a:ext cx="0" cy="13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Group 54"/>
          <p:cNvGrpSpPr>
            <a:grpSpLocks/>
          </p:cNvGrpSpPr>
          <p:nvPr/>
        </p:nvGrpSpPr>
        <p:grpSpPr bwMode="auto">
          <a:xfrm flipH="1">
            <a:off x="6470650" y="3395663"/>
            <a:ext cx="142875" cy="144462"/>
            <a:chOff x="4422" y="2704"/>
            <a:chExt cx="182" cy="136"/>
          </a:xfrm>
        </p:grpSpPr>
        <p:sp>
          <p:nvSpPr>
            <p:cNvPr id="10261" name="Line 55"/>
            <p:cNvSpPr>
              <a:spLocks noChangeShapeType="1"/>
            </p:cNvSpPr>
            <p:nvPr/>
          </p:nvSpPr>
          <p:spPr bwMode="auto">
            <a:xfrm>
              <a:off x="4422" y="2704"/>
              <a:ext cx="18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2" name="Line 56"/>
            <p:cNvSpPr>
              <a:spLocks noChangeShapeType="1"/>
            </p:cNvSpPr>
            <p:nvPr/>
          </p:nvSpPr>
          <p:spPr bwMode="auto">
            <a:xfrm>
              <a:off x="4604" y="2704"/>
              <a:ext cx="0" cy="13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" name="Group 57"/>
          <p:cNvGrpSpPr>
            <a:grpSpLocks/>
          </p:cNvGrpSpPr>
          <p:nvPr/>
        </p:nvGrpSpPr>
        <p:grpSpPr bwMode="auto">
          <a:xfrm rot="5400000">
            <a:off x="6599238" y="3571875"/>
            <a:ext cx="203200" cy="165100"/>
            <a:chOff x="4422" y="2704"/>
            <a:chExt cx="182" cy="136"/>
          </a:xfrm>
        </p:grpSpPr>
        <p:sp>
          <p:nvSpPr>
            <p:cNvPr id="10259" name="Line 58"/>
            <p:cNvSpPr>
              <a:spLocks noChangeShapeType="1"/>
            </p:cNvSpPr>
            <p:nvPr/>
          </p:nvSpPr>
          <p:spPr bwMode="auto">
            <a:xfrm>
              <a:off x="4422" y="2704"/>
              <a:ext cx="18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0" name="Line 59"/>
            <p:cNvSpPr>
              <a:spLocks noChangeShapeType="1"/>
            </p:cNvSpPr>
            <p:nvPr/>
          </p:nvSpPr>
          <p:spPr bwMode="auto">
            <a:xfrm>
              <a:off x="4604" y="2704"/>
              <a:ext cx="0" cy="13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0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521</Words>
  <PresentationFormat>全屏显示(4:3)</PresentationFormat>
  <Paragraphs>68</Paragraphs>
  <Slides>12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</cp:revision>
  <dcterms:created xsi:type="dcterms:W3CDTF">2016-10-24T06:36:00Z</dcterms:created>
  <dcterms:modified xsi:type="dcterms:W3CDTF">2016-10-24T06:36:24Z</dcterms:modified>
</cp:coreProperties>
</file>