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58A6E-197F-428A-A422-E1BBE0AB9930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FB56A-52B4-4D70-8BF6-B8E14C965F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4C0C878-E956-43AE-9C9F-8D7DF4FBFA04}" type="slidenum">
              <a:rPr lang="zh-CN" altLang="en-US" sz="1200">
                <a:latin typeface="Calibri" pitchFamily="34" charset="0"/>
              </a:rPr>
              <a:pPr algn="r"/>
              <a:t>2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018235E-0070-4AB7-A10E-F2F7976A31DF}" type="slidenum">
              <a:rPr lang="en-US" altLang="zh-CN" sz="1200"/>
              <a:pPr algn="r"/>
              <a:t>11</a:t>
            </a:fld>
            <a:endParaRPr lang="en-US" altLang="zh-CN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841781A-F89A-4108-86FA-DA53021275D5}" type="slidenum">
              <a:rPr lang="en-US" altLang="zh-CN" sz="1200"/>
              <a:pPr algn="r"/>
              <a:t>13</a:t>
            </a:fld>
            <a:endParaRPr lang="en-US" altLang="zh-CN" sz="12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2450386-5564-4292-8C44-2951865889D4}" type="slidenum">
              <a:rPr lang="en-US" altLang="zh-CN" sz="1200"/>
              <a:pPr algn="r"/>
              <a:t>14</a:t>
            </a:fld>
            <a:endParaRPr lang="en-US" altLang="zh-CN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C83D7A6-3A19-4451-B7F9-021759365F69}" type="slidenum">
              <a:rPr lang="en-US" altLang="zh-CN" sz="1200"/>
              <a:pPr algn="r"/>
              <a:t>15</a:t>
            </a:fld>
            <a:endParaRPr lang="en-US" altLang="zh-CN" sz="12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458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69850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8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垂线和平行线</a:t>
            </a:r>
            <a:endParaRPr lang="en-US" altLang="zh-CN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706813" y="2492375"/>
            <a:ext cx="2881312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490913" y="1628775"/>
            <a:ext cx="3817937" cy="701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36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6  </a:t>
            </a:r>
            <a:r>
              <a:rPr kumimoji="1" lang="zh-CN" altLang="en-US" sz="4000" b="1" noProof="1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2" charset="-122"/>
              </a:rPr>
              <a:t>认识平行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971550" y="1628775"/>
            <a:ext cx="74882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3000">
                <a:solidFill>
                  <a:srgbClr val="009900"/>
                </a:solidFill>
                <a:ea typeface="隶书" pitchFamily="49" charset="-122"/>
              </a:rPr>
              <a:t>       </a:t>
            </a:r>
            <a:r>
              <a:rPr lang="zh-CN" altLang="en-US" sz="3000" b="1">
                <a:solidFill>
                  <a:srgbClr val="0000FF"/>
                </a:solidFill>
                <a:ea typeface="楷体_GB2312" pitchFamily="49" charset="-122"/>
              </a:rPr>
              <a:t>你能在两条平行线之间画几条与平行线垂直的线段吗？      </a:t>
            </a:r>
          </a:p>
        </p:txBody>
      </p:sp>
      <p:sp>
        <p:nvSpPr>
          <p:cNvPr id="11269" name="Line 4"/>
          <p:cNvSpPr>
            <a:spLocks noChangeShapeType="1"/>
          </p:cNvSpPr>
          <p:nvPr/>
        </p:nvSpPr>
        <p:spPr bwMode="auto">
          <a:xfrm>
            <a:off x="1439863" y="3195638"/>
            <a:ext cx="48212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0" name="Line 5"/>
          <p:cNvSpPr>
            <a:spLocks noChangeShapeType="1"/>
          </p:cNvSpPr>
          <p:nvPr/>
        </p:nvSpPr>
        <p:spPr bwMode="auto">
          <a:xfrm>
            <a:off x="1493838" y="4060825"/>
            <a:ext cx="48069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627313" y="3195638"/>
            <a:ext cx="271462" cy="865187"/>
            <a:chOff x="0" y="0"/>
            <a:chExt cx="227" cy="545"/>
          </a:xfrm>
        </p:grpSpPr>
        <p:sp>
          <p:nvSpPr>
            <p:cNvPr id="11285" name="Oval 9"/>
            <p:cNvSpPr>
              <a:spLocks noChangeArrowheads="1"/>
            </p:cNvSpPr>
            <p:nvPr/>
          </p:nvSpPr>
          <p:spPr bwMode="auto">
            <a:xfrm>
              <a:off x="45" y="0"/>
              <a:ext cx="136" cy="1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3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11286" name="Line 10"/>
            <p:cNvSpPr>
              <a:spLocks noChangeShapeType="1"/>
            </p:cNvSpPr>
            <p:nvPr/>
          </p:nvSpPr>
          <p:spPr bwMode="auto">
            <a:xfrm>
              <a:off x="91" y="137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7" name="Line 11"/>
            <p:cNvSpPr>
              <a:spLocks noChangeShapeType="1"/>
            </p:cNvSpPr>
            <p:nvPr/>
          </p:nvSpPr>
          <p:spPr bwMode="auto">
            <a:xfrm flipH="1">
              <a:off x="0" y="273"/>
              <a:ext cx="91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8" name="Line 12"/>
            <p:cNvSpPr>
              <a:spLocks noChangeShapeType="1"/>
            </p:cNvSpPr>
            <p:nvPr/>
          </p:nvSpPr>
          <p:spPr bwMode="auto">
            <a:xfrm>
              <a:off x="91" y="273"/>
              <a:ext cx="9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9" name="Line 13"/>
            <p:cNvSpPr>
              <a:spLocks noChangeShapeType="1"/>
            </p:cNvSpPr>
            <p:nvPr/>
          </p:nvSpPr>
          <p:spPr bwMode="auto">
            <a:xfrm>
              <a:off x="91" y="182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0" name="Line 14"/>
            <p:cNvSpPr>
              <a:spLocks noChangeShapeType="1"/>
            </p:cNvSpPr>
            <p:nvPr/>
          </p:nvSpPr>
          <p:spPr bwMode="auto">
            <a:xfrm>
              <a:off x="91" y="182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9" name="Text Box 15"/>
          <p:cNvSpPr txBox="1">
            <a:spLocks noChangeArrowheads="1"/>
          </p:cNvSpPr>
          <p:nvPr/>
        </p:nvSpPr>
        <p:spPr bwMode="auto">
          <a:xfrm>
            <a:off x="1692275" y="5661025"/>
            <a:ext cx="4716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ea typeface="楷体_GB2312" pitchFamily="49" charset="-122"/>
              </a:rPr>
              <a:t>平行线间的距离</a:t>
            </a:r>
            <a:r>
              <a:rPr lang="zh-CN" altLang="en-US" sz="2800" b="1">
                <a:solidFill>
                  <a:srgbClr val="FF3300"/>
                </a:solidFill>
                <a:ea typeface="楷体_GB2312" pitchFamily="49" charset="-122"/>
              </a:rPr>
              <a:t>处处相等。</a:t>
            </a:r>
            <a:endParaRPr lang="zh-CN" altLang="en-US" b="1">
              <a:ea typeface="楷体_GB2312" pitchFamily="49" charset="-122"/>
            </a:endParaRPr>
          </a:p>
        </p:txBody>
      </p:sp>
      <p:sp>
        <p:nvSpPr>
          <p:cNvPr id="22542" name="Line 18"/>
          <p:cNvSpPr>
            <a:spLocks noChangeShapeType="1"/>
          </p:cNvSpPr>
          <p:nvPr/>
        </p:nvSpPr>
        <p:spPr bwMode="auto">
          <a:xfrm>
            <a:off x="1709738" y="3195638"/>
            <a:ext cx="0" cy="865187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22543" name="Line 21"/>
          <p:cNvSpPr>
            <a:spLocks noChangeShapeType="1"/>
          </p:cNvSpPr>
          <p:nvPr/>
        </p:nvSpPr>
        <p:spPr bwMode="auto">
          <a:xfrm>
            <a:off x="2735263" y="3195638"/>
            <a:ext cx="0" cy="865187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22544" name="Line 22"/>
          <p:cNvSpPr>
            <a:spLocks noChangeShapeType="1"/>
          </p:cNvSpPr>
          <p:nvPr/>
        </p:nvSpPr>
        <p:spPr bwMode="auto">
          <a:xfrm>
            <a:off x="4933950" y="3195638"/>
            <a:ext cx="0" cy="865187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1276" name="Line 5"/>
          <p:cNvSpPr>
            <a:spLocks noChangeShapeType="1"/>
          </p:cNvSpPr>
          <p:nvPr/>
        </p:nvSpPr>
        <p:spPr bwMode="auto">
          <a:xfrm>
            <a:off x="1476375" y="4060825"/>
            <a:ext cx="48069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2854325" y="3917950"/>
            <a:ext cx="0" cy="142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2736850" y="3917950"/>
            <a:ext cx="107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5057775" y="3917950"/>
            <a:ext cx="0" cy="142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>
            <a:off x="4951413" y="3917950"/>
            <a:ext cx="107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22550" name="Line 22"/>
          <p:cNvSpPr>
            <a:spLocks noChangeShapeType="1"/>
          </p:cNvSpPr>
          <p:nvPr/>
        </p:nvSpPr>
        <p:spPr bwMode="auto">
          <a:xfrm>
            <a:off x="1709738" y="3917950"/>
            <a:ext cx="107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>
            <a:off x="1817688" y="3917950"/>
            <a:ext cx="0" cy="142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pic>
        <p:nvPicPr>
          <p:cNvPr id="21543" name="Picture 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4035425"/>
            <a:ext cx="55435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4" name="Picture 4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00213" y="893763"/>
            <a:ext cx="1924050" cy="317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1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7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3" dur="5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6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9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2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"/>
                            </p:stCondLst>
                            <p:childTnLst>
                              <p:par>
                                <p:cTn id="7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66327E-6 L 0.24027 0.00023 " pathEditMode="relative" rAng="0" ptsTypes="AA">
                                      <p:cBhvr>
                                        <p:cTn id="8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1"/>
                            </p:stCondLst>
                            <p:childTnLst>
                              <p:par>
                                <p:cTn id="8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027 0.00023 L 0.00399 0.00023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9" grpId="0"/>
      <p:bldP spid="22542" grpId="0" animBg="1"/>
      <p:bldP spid="22543" grpId="0" animBg="1"/>
      <p:bldP spid="22543" grpId="1" animBg="1"/>
      <p:bldP spid="22544" grpId="0" animBg="1"/>
      <p:bldP spid="22544" grpId="1" animBg="1"/>
      <p:bldP spid="22546" grpId="0" animBg="1"/>
      <p:bldP spid="22546" grpId="1" animBg="1"/>
      <p:bldP spid="22547" grpId="0" animBg="1"/>
      <p:bldP spid="22547" grpId="1" animBg="1"/>
      <p:bldP spid="22548" grpId="0" animBg="1"/>
      <p:bldP spid="22548" grpId="1" animBg="1"/>
      <p:bldP spid="22549" grpId="0" animBg="1"/>
      <p:bldP spid="22549" grpId="1" animBg="1"/>
      <p:bldP spid="22550" grpId="0" animBg="1"/>
      <p:bldP spid="225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易错提醒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116013" y="1916113"/>
            <a:ext cx="6940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ea typeface="华文新魏" pitchFamily="2" charset="-122"/>
              </a:rPr>
              <a:t>你能把下面的图形补成一个平行四边形吗？</a:t>
            </a: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203575" y="3284538"/>
            <a:ext cx="2954338" cy="1439862"/>
            <a:chOff x="2018" y="2069"/>
            <a:chExt cx="1861" cy="907"/>
          </a:xfrm>
        </p:grpSpPr>
        <p:sp>
          <p:nvSpPr>
            <p:cNvPr id="12306" name="Line 6"/>
            <p:cNvSpPr>
              <a:spLocks noChangeShapeType="1"/>
            </p:cNvSpPr>
            <p:nvPr/>
          </p:nvSpPr>
          <p:spPr bwMode="auto">
            <a:xfrm>
              <a:off x="2018" y="2976"/>
              <a:ext cx="1451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7" name="Line 7"/>
            <p:cNvSpPr>
              <a:spLocks noChangeShapeType="1"/>
            </p:cNvSpPr>
            <p:nvPr/>
          </p:nvSpPr>
          <p:spPr bwMode="auto">
            <a:xfrm flipH="1">
              <a:off x="3470" y="2069"/>
              <a:ext cx="409" cy="907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3851275" y="3284538"/>
            <a:ext cx="23034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H="1">
            <a:off x="3203575" y="3284538"/>
            <a:ext cx="649288" cy="14398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4043" name="Picture 11" descr="等腰三角板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160000">
            <a:off x="1692275" y="4367213"/>
            <a:ext cx="4735513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4" name="Picture 12" descr="直线平行的条件p540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1125538"/>
            <a:ext cx="22733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5" name="Picture 13" descr="图片1_副本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216025" y="381000"/>
            <a:ext cx="89535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6" name="Line 14"/>
          <p:cNvSpPr>
            <a:spLocks noChangeShapeType="1"/>
          </p:cNvSpPr>
          <p:nvPr/>
        </p:nvSpPr>
        <p:spPr bwMode="auto">
          <a:xfrm>
            <a:off x="3203575" y="3284538"/>
            <a:ext cx="14398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 flipH="1">
            <a:off x="3767138" y="2624138"/>
            <a:ext cx="360362" cy="863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4048" name="Picture 16" descr="等腰三角板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246143">
            <a:off x="3817144" y="4042569"/>
            <a:ext cx="4735513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9" name="Picture 17" descr="直线平行的条件p540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2349500"/>
            <a:ext cx="22733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0" name="Picture 18" descr="图片1_副本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3850260">
            <a:off x="4067175" y="2997200"/>
            <a:ext cx="89535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51" name="圆角矩形标注 15"/>
          <p:cNvSpPr>
            <a:spLocks noChangeArrowheads="1"/>
          </p:cNvSpPr>
          <p:nvPr/>
        </p:nvSpPr>
        <p:spPr bwMode="auto">
          <a:xfrm>
            <a:off x="1403350" y="5156200"/>
            <a:ext cx="6624638" cy="1152525"/>
          </a:xfrm>
          <a:prstGeom prst="wedgeRoundRectCallout">
            <a:avLst>
              <a:gd name="adj1" fmla="val -49259"/>
              <a:gd name="adj2" fmla="val -11019"/>
              <a:gd name="adj3" fmla="val 16667"/>
            </a:avLst>
          </a:prstGeom>
          <a:solidFill>
            <a:srgbClr val="FFCCFF"/>
          </a:solidFill>
          <a:ln w="12700">
            <a:solidFill>
              <a:srgbClr val="FF3399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 b="1">
                <a:latin typeface="华文楷体" pitchFamily="2" charset="-122"/>
                <a:ea typeface="华文新魏" pitchFamily="2" charset="-122"/>
              </a:rPr>
              <a:t>也可以先画出其中一条边的平行线，且长度相等，再将另两个端点连起来。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19981E-6 L 0.37934 0.0011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77058E-7 L 0.00087 -0.2058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42276E-7 L 0.33681 -3.42276E-7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9.71323E-7 L -0.20781 -0.1269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53469E-6 L 0.11197 -0.29371 " pathEditMode="relative" rAng="0" ptsTypes="AA">
                                      <p:cBhvr>
                                        <p:cTn id="57" dur="10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1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0" grpId="0" animBg="1"/>
      <p:bldP spid="44041" grpId="0" animBg="1"/>
      <p:bldP spid="44046" grpId="0" animBg="1"/>
      <p:bldP spid="44046" grpId="1" animBg="1"/>
      <p:bldP spid="44047" grpId="0" animBg="1"/>
      <p:bldP spid="44047" grpId="1" animBg="1"/>
      <p:bldP spid="440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700213"/>
            <a:ext cx="7993062" cy="313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1547813" y="4754563"/>
            <a:ext cx="742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ea typeface="楷体" pitchFamily="49" charset="-122"/>
              </a:rPr>
              <a:t>√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5292725" y="4681538"/>
            <a:ext cx="742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ea typeface="楷体" pitchFamily="49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/>
      <p:bldP spid="430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340" name="Picture 5" descr="截图未命名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1700213"/>
            <a:ext cx="8137525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755650" y="3860800"/>
            <a:ext cx="2087563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755650" y="5373688"/>
            <a:ext cx="2087563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755650" y="3860800"/>
            <a:ext cx="0" cy="151288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2871788" y="3860800"/>
            <a:ext cx="0" cy="151288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4356100" y="4024313"/>
            <a:ext cx="0" cy="863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3303588" y="3573463"/>
            <a:ext cx="0" cy="18002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>
            <a:off x="3348038" y="3573463"/>
            <a:ext cx="2159000" cy="1008062"/>
          </a:xfrm>
          <a:prstGeom prst="line">
            <a:avLst/>
          </a:prstGeom>
          <a:noFill/>
          <a:ln w="25400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 flipV="1">
            <a:off x="3275013" y="4365625"/>
            <a:ext cx="2305050" cy="1008063"/>
          </a:xfrm>
          <a:prstGeom prst="line">
            <a:avLst/>
          </a:prstGeom>
          <a:noFill/>
          <a:ln w="31750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5219700" y="3644900"/>
            <a:ext cx="1152525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4787900" y="5300663"/>
            <a:ext cx="1152525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 flipH="1">
            <a:off x="4787900" y="3644900"/>
            <a:ext cx="431800" cy="1655763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 flipH="1">
            <a:off x="5940425" y="3644900"/>
            <a:ext cx="431800" cy="1655763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4" name="Line 18"/>
          <p:cNvSpPr>
            <a:spLocks noChangeShapeType="1"/>
          </p:cNvSpPr>
          <p:nvPr/>
        </p:nvSpPr>
        <p:spPr bwMode="auto">
          <a:xfrm>
            <a:off x="7235825" y="3716338"/>
            <a:ext cx="8636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5" name="Line 19"/>
          <p:cNvSpPr>
            <a:spLocks noChangeShapeType="1"/>
          </p:cNvSpPr>
          <p:nvPr/>
        </p:nvSpPr>
        <p:spPr bwMode="auto">
          <a:xfrm>
            <a:off x="7235825" y="5300663"/>
            <a:ext cx="8636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6" name="Line 20"/>
          <p:cNvSpPr>
            <a:spLocks noChangeShapeType="1"/>
          </p:cNvSpPr>
          <p:nvPr/>
        </p:nvSpPr>
        <p:spPr bwMode="auto">
          <a:xfrm flipH="1">
            <a:off x="6804025" y="3716338"/>
            <a:ext cx="431800" cy="792162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7" name="Line 21"/>
          <p:cNvSpPr>
            <a:spLocks noChangeShapeType="1"/>
          </p:cNvSpPr>
          <p:nvPr/>
        </p:nvSpPr>
        <p:spPr bwMode="auto">
          <a:xfrm flipH="1">
            <a:off x="8099425" y="4508500"/>
            <a:ext cx="431800" cy="792163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8" name="Line 22"/>
          <p:cNvSpPr>
            <a:spLocks noChangeShapeType="1"/>
          </p:cNvSpPr>
          <p:nvPr/>
        </p:nvSpPr>
        <p:spPr bwMode="auto">
          <a:xfrm>
            <a:off x="6804025" y="4508500"/>
            <a:ext cx="431800" cy="792163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9" name="Line 23"/>
          <p:cNvSpPr>
            <a:spLocks noChangeShapeType="1"/>
          </p:cNvSpPr>
          <p:nvPr/>
        </p:nvSpPr>
        <p:spPr bwMode="auto">
          <a:xfrm>
            <a:off x="8099425" y="3716338"/>
            <a:ext cx="431800" cy="792162"/>
          </a:xfrm>
          <a:prstGeom prst="line">
            <a:avLst/>
          </a:prstGeom>
          <a:noFill/>
          <a:ln w="3175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1336675" y="5668963"/>
            <a:ext cx="661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组</a:t>
            </a:r>
          </a:p>
        </p:txBody>
      </p:sp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3352800" y="5668963"/>
            <a:ext cx="611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组</a:t>
            </a:r>
          </a:p>
        </p:txBody>
      </p:sp>
      <p:sp>
        <p:nvSpPr>
          <p:cNvPr id="24602" name="Text Box 26"/>
          <p:cNvSpPr txBox="1">
            <a:spLocks noChangeArrowheads="1"/>
          </p:cNvSpPr>
          <p:nvPr/>
        </p:nvSpPr>
        <p:spPr bwMode="auto">
          <a:xfrm>
            <a:off x="5084763" y="5668963"/>
            <a:ext cx="661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组</a:t>
            </a:r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7240588" y="5668963"/>
            <a:ext cx="661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animBg="1"/>
      <p:bldP spid="24583" grpId="0" animBg="1"/>
      <p:bldP spid="24584" grpId="0" animBg="1"/>
      <p:bldP spid="24585" grpId="0" animBg="1"/>
      <p:bldP spid="24586" grpId="0" animBg="1"/>
      <p:bldP spid="24587" grpId="0" animBg="1"/>
      <p:bldP spid="24588" grpId="0" animBg="1"/>
      <p:bldP spid="24588" grpId="1" animBg="1"/>
      <p:bldP spid="24589" grpId="0" animBg="1"/>
      <p:bldP spid="24589" grpId="1" animBg="1"/>
      <p:bldP spid="24590" grpId="0" animBg="1"/>
      <p:bldP spid="24591" grpId="0" animBg="1"/>
      <p:bldP spid="24592" grpId="0" animBg="1"/>
      <p:bldP spid="24593" grpId="0" animBg="1"/>
      <p:bldP spid="24594" grpId="0" animBg="1"/>
      <p:bldP spid="24595" grpId="0" animBg="1"/>
      <p:bldP spid="24596" grpId="0" animBg="1"/>
      <p:bldP spid="24597" grpId="0" animBg="1"/>
      <p:bldP spid="24598" grpId="0" animBg="1"/>
      <p:bldP spid="24599" grpId="0" animBg="1"/>
      <p:bldP spid="24600" grpId="0"/>
      <p:bldP spid="24601" grpId="0"/>
      <p:bldP spid="24602" grpId="0"/>
      <p:bldP spid="2460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图片14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5608638"/>
            <a:ext cx="9144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187450" y="1884363"/>
            <a:ext cx="6940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ea typeface="华文新魏" pitchFamily="2" charset="-122"/>
              </a:rPr>
              <a:t>用自己喜欢的方法画出每条直线的平行线。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1403350" y="4221163"/>
            <a:ext cx="2016125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V="1">
            <a:off x="5292725" y="3644900"/>
            <a:ext cx="2374900" cy="64928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图片14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5608638"/>
            <a:ext cx="9144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843213" y="1628775"/>
            <a:ext cx="50022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过</a:t>
            </a: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P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点画出这条直线的平行线。</a:t>
            </a:r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 flipV="1">
            <a:off x="3490913" y="3644900"/>
            <a:ext cx="2520950" cy="866775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6391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013325"/>
            <a:ext cx="14287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WordArt 10"/>
          <p:cNvSpPr>
            <a:spLocks noChangeArrowheads="1" noChangeShapeType="1" noTextEdit="1"/>
          </p:cNvSpPr>
          <p:nvPr/>
        </p:nvSpPr>
        <p:spPr bwMode="auto">
          <a:xfrm>
            <a:off x="4716463" y="5516563"/>
            <a:ext cx="431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P</a:t>
            </a:r>
            <a:endParaRPr lang="zh-CN" altLang="en-US" sz="3600" b="1" kern="10">
              <a:ln w="9525">
                <a:solidFill>
                  <a:srgbClr val="FF0066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  <a:ea typeface="宋体"/>
            </a:endParaRPr>
          </a:p>
        </p:txBody>
      </p:sp>
      <p:pic>
        <p:nvPicPr>
          <p:cNvPr id="46092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244488">
            <a:off x="-107156" y="3577431"/>
            <a:ext cx="612140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3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238548">
            <a:off x="4336257" y="3280568"/>
            <a:ext cx="1924050" cy="317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4" name="Line 14"/>
          <p:cNvSpPr>
            <a:spLocks noChangeShapeType="1"/>
          </p:cNvSpPr>
          <p:nvPr/>
        </p:nvSpPr>
        <p:spPr bwMode="auto">
          <a:xfrm flipV="1">
            <a:off x="3851275" y="4508500"/>
            <a:ext cx="2520950" cy="86677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85185E-6 L 0.03698 0.1321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1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116013" y="2060575"/>
            <a:ext cx="6985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ea typeface="华文新魏" pitchFamily="2" charset="-122"/>
              </a:rPr>
              <a:t>今天我们认识了平行，什么样的直线互相平行？</a:t>
            </a:r>
          </a:p>
        </p:txBody>
      </p:sp>
      <p:sp>
        <p:nvSpPr>
          <p:cNvPr id="26629" name="Text Box 19"/>
          <p:cNvSpPr txBox="1">
            <a:spLocks noChangeArrowheads="1"/>
          </p:cNvSpPr>
          <p:nvPr/>
        </p:nvSpPr>
        <p:spPr bwMode="auto">
          <a:xfrm>
            <a:off x="971550" y="4437063"/>
            <a:ext cx="75612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1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        </a:t>
            </a:r>
            <a:r>
              <a:rPr lang="zh-CN" altLang="en-US" sz="32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像这样</a:t>
            </a:r>
            <a:r>
              <a:rPr lang="zh-CN" altLang="en-US" sz="32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不相交</a:t>
            </a:r>
            <a:r>
              <a:rPr lang="zh-CN" altLang="en-US" sz="32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的两条直线</a:t>
            </a:r>
            <a:r>
              <a:rPr lang="zh-CN" altLang="en-US" sz="32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互相平行</a:t>
            </a:r>
            <a:r>
              <a:rPr lang="zh-CN" altLang="en-US" sz="32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，其中一条直线是另一条直线的</a:t>
            </a:r>
            <a:r>
              <a:rPr lang="zh-CN" altLang="en-US" sz="32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平行线</a:t>
            </a:r>
            <a:r>
              <a:rPr lang="zh-CN" altLang="en-US" sz="32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26630" name="Line 9"/>
          <p:cNvSpPr>
            <a:spLocks noChangeShapeType="1"/>
          </p:cNvSpPr>
          <p:nvPr/>
        </p:nvSpPr>
        <p:spPr bwMode="auto">
          <a:xfrm>
            <a:off x="3706813" y="4316413"/>
            <a:ext cx="162083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1" name="Line 10"/>
          <p:cNvSpPr>
            <a:spLocks noChangeShapeType="1"/>
          </p:cNvSpPr>
          <p:nvPr/>
        </p:nvSpPr>
        <p:spPr bwMode="auto">
          <a:xfrm>
            <a:off x="3708400" y="3452813"/>
            <a:ext cx="162083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29" grpId="0" build="allAtOnce"/>
      <p:bldP spid="26630" grpId="0" animBg="1"/>
      <p:bldP spid="266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908050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noProof="1"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2" charset="-122"/>
                </a:rPr>
                <a:t>学习目标</a:t>
              </a:r>
            </a:p>
          </p:txBody>
        </p:sp>
      </p:grpSp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755650" y="3573463"/>
            <a:ext cx="78486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/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．让学生通过动手操作进一步地认识平行线，学会画已知直线的平行线，学会用直尺和三角尺画平行线，培养一定的操作技能，发展空间观念。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971550" y="2205038"/>
            <a:ext cx="7416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让学生通过对具体生活场景的观察，让学生认识到平面上两条直线的位置。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9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9863" y="1852613"/>
            <a:ext cx="61563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Line 12"/>
          <p:cNvSpPr>
            <a:spLocks noChangeShapeType="1"/>
          </p:cNvSpPr>
          <p:nvPr/>
        </p:nvSpPr>
        <p:spPr bwMode="auto">
          <a:xfrm>
            <a:off x="6669088" y="2043113"/>
            <a:ext cx="0" cy="1625600"/>
          </a:xfrm>
          <a:prstGeom prst="line">
            <a:avLst/>
          </a:prstGeom>
          <a:noFill/>
          <a:ln w="76200">
            <a:solidFill>
              <a:srgbClr val="13ED28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4" name="Line 10"/>
          <p:cNvSpPr>
            <a:spLocks noChangeShapeType="1"/>
          </p:cNvSpPr>
          <p:nvPr/>
        </p:nvSpPr>
        <p:spPr bwMode="auto">
          <a:xfrm>
            <a:off x="3589338" y="2482850"/>
            <a:ext cx="1620837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5" name="Line 9"/>
          <p:cNvSpPr>
            <a:spLocks noChangeShapeType="1"/>
          </p:cNvSpPr>
          <p:nvPr/>
        </p:nvSpPr>
        <p:spPr bwMode="auto">
          <a:xfrm>
            <a:off x="3578225" y="3411538"/>
            <a:ext cx="1620838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6" name="Line 11"/>
          <p:cNvSpPr>
            <a:spLocks noChangeShapeType="1"/>
          </p:cNvSpPr>
          <p:nvPr/>
        </p:nvSpPr>
        <p:spPr bwMode="auto">
          <a:xfrm flipH="1">
            <a:off x="6176963" y="2038350"/>
            <a:ext cx="0" cy="1608138"/>
          </a:xfrm>
          <a:prstGeom prst="line">
            <a:avLst/>
          </a:prstGeom>
          <a:noFill/>
          <a:ln w="76200">
            <a:solidFill>
              <a:srgbClr val="13ED28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2033588" y="2427288"/>
            <a:ext cx="227012" cy="1450975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2519363" y="2430463"/>
            <a:ext cx="215900" cy="1438275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559050" y="1052513"/>
            <a:ext cx="6584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生活中到处都有线，让我们一起看一看。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L 0.00017 0.2731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-4.16667E-6 0.27292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8889E-6 0.2729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7 -2.22222E-6 L -0.00781 0.3046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3.33333E-6 0.341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3.33333E-6 0.33611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3" grpId="1" animBg="1"/>
      <p:bldP spid="10244" grpId="0" animBg="1"/>
      <p:bldP spid="10244" grpId="1" animBg="1"/>
      <p:bldP spid="10245" grpId="0" animBg="1"/>
      <p:bldP spid="10245" grpId="1" animBg="1"/>
      <p:bldP spid="10246" grpId="0" animBg="1"/>
      <p:bldP spid="10246" grpId="1" animBg="1"/>
      <p:bldP spid="10247" grpId="0" animBg="1"/>
      <p:bldP spid="10247" grpId="1" animBg="1"/>
      <p:bldP spid="10248" grpId="0" animBg="1"/>
      <p:bldP spid="1024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sp>
        <p:nvSpPr>
          <p:cNvPr id="5124" name="Line 9"/>
          <p:cNvSpPr>
            <a:spLocks noChangeShapeType="1"/>
          </p:cNvSpPr>
          <p:nvPr/>
        </p:nvSpPr>
        <p:spPr bwMode="auto">
          <a:xfrm>
            <a:off x="3706813" y="4541838"/>
            <a:ext cx="162083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5" name="Line 10"/>
          <p:cNvSpPr>
            <a:spLocks noChangeShapeType="1"/>
          </p:cNvSpPr>
          <p:nvPr/>
        </p:nvSpPr>
        <p:spPr bwMode="auto">
          <a:xfrm>
            <a:off x="3708400" y="3678238"/>
            <a:ext cx="162083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6" name="Line 11"/>
          <p:cNvSpPr>
            <a:spLocks noChangeShapeType="1"/>
          </p:cNvSpPr>
          <p:nvPr/>
        </p:nvSpPr>
        <p:spPr bwMode="auto">
          <a:xfrm flipH="1">
            <a:off x="6516688" y="3524250"/>
            <a:ext cx="0" cy="1344613"/>
          </a:xfrm>
          <a:prstGeom prst="line">
            <a:avLst/>
          </a:prstGeom>
          <a:noFill/>
          <a:ln w="25400">
            <a:solidFill>
              <a:srgbClr val="13ED28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7" name="Line 12"/>
          <p:cNvSpPr>
            <a:spLocks noChangeShapeType="1"/>
          </p:cNvSpPr>
          <p:nvPr/>
        </p:nvSpPr>
        <p:spPr bwMode="auto">
          <a:xfrm>
            <a:off x="7002463" y="3524250"/>
            <a:ext cx="0" cy="1344613"/>
          </a:xfrm>
          <a:prstGeom prst="line">
            <a:avLst/>
          </a:prstGeom>
          <a:noFill/>
          <a:ln w="25400">
            <a:solidFill>
              <a:srgbClr val="13ED28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8" name="Line 7"/>
          <p:cNvSpPr>
            <a:spLocks noChangeShapeType="1"/>
          </p:cNvSpPr>
          <p:nvPr/>
        </p:nvSpPr>
        <p:spPr bwMode="auto">
          <a:xfrm flipV="1">
            <a:off x="1858963" y="3678238"/>
            <a:ext cx="336550" cy="133508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9" name="Line 8"/>
          <p:cNvSpPr>
            <a:spLocks noChangeShapeType="1"/>
          </p:cNvSpPr>
          <p:nvPr/>
        </p:nvSpPr>
        <p:spPr bwMode="auto">
          <a:xfrm>
            <a:off x="2573338" y="3622675"/>
            <a:ext cx="215900" cy="1366838"/>
          </a:xfrm>
          <a:prstGeom prst="line">
            <a:avLst/>
          </a:prstGeom>
          <a:noFill/>
          <a:ln w="254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8" name="Text Box 17"/>
          <p:cNvSpPr txBox="1">
            <a:spLocks noChangeArrowheads="1"/>
          </p:cNvSpPr>
          <p:nvPr/>
        </p:nvSpPr>
        <p:spPr bwMode="auto">
          <a:xfrm>
            <a:off x="1476375" y="1773238"/>
            <a:ext cx="6499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700" b="1">
                <a:solidFill>
                  <a:srgbClr val="000099"/>
                </a:solidFill>
                <a:ea typeface="华文新魏" pitchFamily="2" charset="-122"/>
              </a:rPr>
              <a:t>这三组直线哪些相交，哪些不相交？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sp>
        <p:nvSpPr>
          <p:cNvPr id="6148" name="Line 9"/>
          <p:cNvSpPr>
            <a:spLocks noChangeShapeType="1"/>
          </p:cNvSpPr>
          <p:nvPr/>
        </p:nvSpPr>
        <p:spPr bwMode="auto">
          <a:xfrm>
            <a:off x="3706813" y="4316413"/>
            <a:ext cx="162083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49" name="Line 10"/>
          <p:cNvSpPr>
            <a:spLocks noChangeShapeType="1"/>
          </p:cNvSpPr>
          <p:nvPr/>
        </p:nvSpPr>
        <p:spPr bwMode="auto">
          <a:xfrm>
            <a:off x="3708400" y="3452813"/>
            <a:ext cx="162083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0" name="Line 11"/>
          <p:cNvSpPr>
            <a:spLocks noChangeShapeType="1"/>
          </p:cNvSpPr>
          <p:nvPr/>
        </p:nvSpPr>
        <p:spPr bwMode="auto">
          <a:xfrm flipH="1">
            <a:off x="6516688" y="2876550"/>
            <a:ext cx="0" cy="1344613"/>
          </a:xfrm>
          <a:prstGeom prst="line">
            <a:avLst/>
          </a:prstGeom>
          <a:noFill/>
          <a:ln w="25400">
            <a:solidFill>
              <a:srgbClr val="13ED28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1" name="Line 12"/>
          <p:cNvSpPr>
            <a:spLocks noChangeShapeType="1"/>
          </p:cNvSpPr>
          <p:nvPr/>
        </p:nvSpPr>
        <p:spPr bwMode="auto">
          <a:xfrm>
            <a:off x="7002463" y="2876550"/>
            <a:ext cx="0" cy="1344613"/>
          </a:xfrm>
          <a:prstGeom prst="line">
            <a:avLst/>
          </a:prstGeom>
          <a:noFill/>
          <a:ln w="25400">
            <a:solidFill>
              <a:srgbClr val="13ED28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0" name="WordArt 13"/>
          <p:cNvSpPr>
            <a:spLocks noChangeArrowheads="1" noChangeShapeType="1" noTextEdit="1"/>
          </p:cNvSpPr>
          <p:nvPr/>
        </p:nvSpPr>
        <p:spPr bwMode="auto">
          <a:xfrm>
            <a:off x="1990725" y="5253038"/>
            <a:ext cx="636588" cy="384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相交</a:t>
            </a:r>
          </a:p>
        </p:txBody>
      </p:sp>
      <p:sp>
        <p:nvSpPr>
          <p:cNvPr id="11271" name="Line 11"/>
          <p:cNvSpPr>
            <a:spLocks noChangeShapeType="1"/>
          </p:cNvSpPr>
          <p:nvPr/>
        </p:nvSpPr>
        <p:spPr bwMode="auto">
          <a:xfrm flipH="1">
            <a:off x="2141538" y="1655763"/>
            <a:ext cx="539750" cy="2060575"/>
          </a:xfrm>
          <a:prstGeom prst="line">
            <a:avLst/>
          </a:prstGeom>
          <a:noFill/>
          <a:ln w="25400">
            <a:solidFill>
              <a:srgbClr val="D1D1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2" name="Line 12"/>
          <p:cNvSpPr>
            <a:spLocks noChangeShapeType="1"/>
          </p:cNvSpPr>
          <p:nvPr/>
        </p:nvSpPr>
        <p:spPr bwMode="auto">
          <a:xfrm>
            <a:off x="2303463" y="1655763"/>
            <a:ext cx="306387" cy="2060575"/>
          </a:xfrm>
          <a:prstGeom prst="line">
            <a:avLst/>
          </a:prstGeom>
          <a:noFill/>
          <a:ln w="25400">
            <a:solidFill>
              <a:srgbClr val="D1D1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5" name="Line 7"/>
          <p:cNvSpPr>
            <a:spLocks noChangeShapeType="1"/>
          </p:cNvSpPr>
          <p:nvPr/>
        </p:nvSpPr>
        <p:spPr bwMode="auto">
          <a:xfrm flipV="1">
            <a:off x="1858963" y="3452813"/>
            <a:ext cx="336550" cy="1335087"/>
          </a:xfrm>
          <a:prstGeom prst="line">
            <a:avLst/>
          </a:prstGeom>
          <a:noFill/>
          <a:ln w="254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6" name="Line 8"/>
          <p:cNvSpPr>
            <a:spLocks noChangeShapeType="1"/>
          </p:cNvSpPr>
          <p:nvPr/>
        </p:nvSpPr>
        <p:spPr bwMode="auto">
          <a:xfrm>
            <a:off x="2573338" y="3397250"/>
            <a:ext cx="215900" cy="1366838"/>
          </a:xfrm>
          <a:prstGeom prst="line">
            <a:avLst/>
          </a:prstGeom>
          <a:noFill/>
          <a:ln w="254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7" name="WordArt 13"/>
          <p:cNvSpPr>
            <a:spLocks noChangeArrowheads="1" noChangeShapeType="1" noTextEdit="1"/>
          </p:cNvSpPr>
          <p:nvPr/>
        </p:nvSpPr>
        <p:spPr bwMode="auto">
          <a:xfrm>
            <a:off x="3924300" y="5253038"/>
            <a:ext cx="1133475" cy="384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不相交</a:t>
            </a:r>
          </a:p>
        </p:txBody>
      </p:sp>
      <p:sp>
        <p:nvSpPr>
          <p:cNvPr id="38928" name="WordArt 13"/>
          <p:cNvSpPr>
            <a:spLocks noChangeArrowheads="1" noChangeShapeType="1" noTextEdit="1"/>
          </p:cNvSpPr>
          <p:nvPr/>
        </p:nvSpPr>
        <p:spPr bwMode="auto">
          <a:xfrm>
            <a:off x="6172200" y="5251450"/>
            <a:ext cx="1136650" cy="382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不相交</a:t>
            </a:r>
          </a:p>
        </p:txBody>
      </p:sp>
      <p:sp>
        <p:nvSpPr>
          <p:cNvPr id="6159" name="Text Box 16"/>
          <p:cNvSpPr txBox="1">
            <a:spLocks noChangeArrowheads="1"/>
          </p:cNvSpPr>
          <p:nvPr/>
        </p:nvSpPr>
        <p:spPr bwMode="auto">
          <a:xfrm>
            <a:off x="1763713" y="766763"/>
            <a:ext cx="4373562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6160" name="Text Box 17"/>
          <p:cNvSpPr txBox="1">
            <a:spLocks noChangeArrowheads="1"/>
          </p:cNvSpPr>
          <p:nvPr/>
        </p:nvSpPr>
        <p:spPr bwMode="auto">
          <a:xfrm>
            <a:off x="2484438" y="1052513"/>
            <a:ext cx="63547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000099"/>
                </a:solidFill>
                <a:latin typeface="华文新魏" pitchFamily="2" charset="-122"/>
                <a:ea typeface="华文新魏" pitchFamily="2" charset="-122"/>
              </a:rPr>
              <a:t>这三组直线哪些相交，哪些不相交？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 </a:t>
            </a:r>
            <a:endParaRPr lang="zh-CN" altLang="en-US" sz="2700" b="1">
              <a:solidFill>
                <a:srgbClr val="000099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1279" name="Line 9"/>
          <p:cNvSpPr>
            <a:spLocks noChangeShapeType="1"/>
          </p:cNvSpPr>
          <p:nvPr/>
        </p:nvSpPr>
        <p:spPr bwMode="auto">
          <a:xfrm flipH="1">
            <a:off x="2916238" y="3452813"/>
            <a:ext cx="825500" cy="0"/>
          </a:xfrm>
          <a:prstGeom prst="line">
            <a:avLst/>
          </a:prstGeom>
          <a:noFill/>
          <a:ln w="25400">
            <a:solidFill>
              <a:srgbClr val="FFD9D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0" name="Line 9"/>
          <p:cNvSpPr>
            <a:spLocks noChangeShapeType="1"/>
          </p:cNvSpPr>
          <p:nvPr/>
        </p:nvSpPr>
        <p:spPr bwMode="auto">
          <a:xfrm flipH="1">
            <a:off x="5292725" y="3452813"/>
            <a:ext cx="693738" cy="0"/>
          </a:xfrm>
          <a:prstGeom prst="line">
            <a:avLst/>
          </a:prstGeom>
          <a:noFill/>
          <a:ln w="25400">
            <a:solidFill>
              <a:srgbClr val="FFD9D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1" name="Line 9"/>
          <p:cNvSpPr>
            <a:spLocks noChangeShapeType="1"/>
          </p:cNvSpPr>
          <p:nvPr/>
        </p:nvSpPr>
        <p:spPr bwMode="auto">
          <a:xfrm flipH="1">
            <a:off x="3006725" y="4316413"/>
            <a:ext cx="755650" cy="0"/>
          </a:xfrm>
          <a:prstGeom prst="line">
            <a:avLst/>
          </a:prstGeom>
          <a:noFill/>
          <a:ln w="25400">
            <a:solidFill>
              <a:srgbClr val="FFD9D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2" name="Line 9"/>
          <p:cNvSpPr>
            <a:spLocks noChangeShapeType="1"/>
          </p:cNvSpPr>
          <p:nvPr/>
        </p:nvSpPr>
        <p:spPr bwMode="auto">
          <a:xfrm flipH="1">
            <a:off x="5292725" y="4316413"/>
            <a:ext cx="693738" cy="0"/>
          </a:xfrm>
          <a:prstGeom prst="line">
            <a:avLst/>
          </a:prstGeom>
          <a:noFill/>
          <a:ln w="25400">
            <a:solidFill>
              <a:srgbClr val="FFD9D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3" name="Line 9"/>
          <p:cNvSpPr>
            <a:spLocks noChangeShapeType="1"/>
          </p:cNvSpPr>
          <p:nvPr/>
        </p:nvSpPr>
        <p:spPr bwMode="auto">
          <a:xfrm flipV="1">
            <a:off x="6516688" y="1992313"/>
            <a:ext cx="6350" cy="935037"/>
          </a:xfrm>
          <a:prstGeom prst="line">
            <a:avLst/>
          </a:prstGeom>
          <a:noFill/>
          <a:ln w="25400">
            <a:solidFill>
              <a:srgbClr val="F2DCDB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4" name="Line 9"/>
          <p:cNvSpPr>
            <a:spLocks noChangeShapeType="1"/>
          </p:cNvSpPr>
          <p:nvPr/>
        </p:nvSpPr>
        <p:spPr bwMode="auto">
          <a:xfrm flipV="1">
            <a:off x="7002463" y="2017713"/>
            <a:ext cx="6350" cy="935037"/>
          </a:xfrm>
          <a:prstGeom prst="line">
            <a:avLst/>
          </a:prstGeom>
          <a:noFill/>
          <a:ln w="25400">
            <a:solidFill>
              <a:srgbClr val="F2DCDB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5" name="Line 9"/>
          <p:cNvSpPr>
            <a:spLocks noChangeShapeType="1"/>
          </p:cNvSpPr>
          <p:nvPr/>
        </p:nvSpPr>
        <p:spPr bwMode="auto">
          <a:xfrm flipV="1">
            <a:off x="6516688" y="4221163"/>
            <a:ext cx="6350" cy="936625"/>
          </a:xfrm>
          <a:prstGeom prst="line">
            <a:avLst/>
          </a:prstGeom>
          <a:noFill/>
          <a:ln w="25400">
            <a:solidFill>
              <a:srgbClr val="F2DCDB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6" name="Line 9"/>
          <p:cNvSpPr>
            <a:spLocks noChangeShapeType="1"/>
          </p:cNvSpPr>
          <p:nvPr/>
        </p:nvSpPr>
        <p:spPr bwMode="auto">
          <a:xfrm flipV="1">
            <a:off x="7002463" y="4221163"/>
            <a:ext cx="6350" cy="936625"/>
          </a:xfrm>
          <a:prstGeom prst="line">
            <a:avLst/>
          </a:prstGeom>
          <a:noFill/>
          <a:ln w="25400">
            <a:solidFill>
              <a:srgbClr val="F2DCDB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71" grpId="0" animBg="1"/>
      <p:bldP spid="11272" grpId="0" animBg="1"/>
      <p:bldP spid="38927" grpId="0" animBg="1"/>
      <p:bldP spid="38928" grpId="0" animBg="1"/>
      <p:bldP spid="11279" grpId="0" animBg="1"/>
      <p:bldP spid="11280" grpId="0" animBg="1"/>
      <p:bldP spid="11281" grpId="0" animBg="1"/>
      <p:bldP spid="11282" grpId="0" animBg="1"/>
      <p:bldP spid="11283" grpId="0" animBg="1"/>
      <p:bldP spid="11284" grpId="0" animBg="1"/>
      <p:bldP spid="11285" grpId="0" animBg="1"/>
      <p:bldP spid="1128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sp>
        <p:nvSpPr>
          <p:cNvPr id="12290" name="Line 9"/>
          <p:cNvSpPr>
            <a:spLocks noChangeShapeType="1"/>
          </p:cNvSpPr>
          <p:nvPr/>
        </p:nvSpPr>
        <p:spPr bwMode="auto">
          <a:xfrm flipH="1">
            <a:off x="1041400" y="2781300"/>
            <a:ext cx="2854325" cy="0"/>
          </a:xfrm>
          <a:prstGeom prst="line">
            <a:avLst/>
          </a:prstGeom>
          <a:noFill/>
          <a:ln w="25400">
            <a:solidFill>
              <a:srgbClr val="FFD9D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1" name="Line 10"/>
          <p:cNvSpPr>
            <a:spLocks noChangeShapeType="1"/>
          </p:cNvSpPr>
          <p:nvPr/>
        </p:nvSpPr>
        <p:spPr bwMode="auto">
          <a:xfrm flipH="1">
            <a:off x="1033463" y="3644900"/>
            <a:ext cx="2962275" cy="0"/>
          </a:xfrm>
          <a:prstGeom prst="line">
            <a:avLst/>
          </a:prstGeom>
          <a:noFill/>
          <a:ln w="25400">
            <a:solidFill>
              <a:srgbClr val="FFD9D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2" name="Line 11"/>
          <p:cNvSpPr>
            <a:spLocks noChangeShapeType="1"/>
          </p:cNvSpPr>
          <p:nvPr/>
        </p:nvSpPr>
        <p:spPr bwMode="auto">
          <a:xfrm flipH="1">
            <a:off x="5445125" y="3644900"/>
            <a:ext cx="2727325" cy="0"/>
          </a:xfrm>
          <a:prstGeom prst="line">
            <a:avLst/>
          </a:prstGeom>
          <a:noFill/>
          <a:ln w="25400">
            <a:solidFill>
              <a:srgbClr val="FFD9D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3" name="Line 12"/>
          <p:cNvSpPr>
            <a:spLocks noChangeShapeType="1"/>
          </p:cNvSpPr>
          <p:nvPr/>
        </p:nvSpPr>
        <p:spPr bwMode="auto">
          <a:xfrm flipH="1">
            <a:off x="5435600" y="2781300"/>
            <a:ext cx="2727325" cy="0"/>
          </a:xfrm>
          <a:prstGeom prst="line">
            <a:avLst/>
          </a:prstGeom>
          <a:noFill/>
          <a:ln w="25400">
            <a:solidFill>
              <a:srgbClr val="FFD9D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6" name="Line 9"/>
          <p:cNvSpPr>
            <a:spLocks noChangeShapeType="1"/>
          </p:cNvSpPr>
          <p:nvPr/>
        </p:nvSpPr>
        <p:spPr bwMode="auto">
          <a:xfrm>
            <a:off x="3868738" y="3644900"/>
            <a:ext cx="178276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7" name="Line 10"/>
          <p:cNvSpPr>
            <a:spLocks noChangeShapeType="1"/>
          </p:cNvSpPr>
          <p:nvPr/>
        </p:nvSpPr>
        <p:spPr bwMode="auto">
          <a:xfrm>
            <a:off x="3887788" y="2781300"/>
            <a:ext cx="176371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48" name="Text Box 19"/>
          <p:cNvSpPr txBox="1">
            <a:spLocks noChangeArrowheads="1"/>
          </p:cNvSpPr>
          <p:nvPr/>
        </p:nvSpPr>
        <p:spPr bwMode="auto">
          <a:xfrm>
            <a:off x="971550" y="4437063"/>
            <a:ext cx="75612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1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        </a:t>
            </a:r>
            <a:r>
              <a:rPr lang="zh-CN" altLang="en-US" sz="32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像这样</a:t>
            </a:r>
            <a:r>
              <a:rPr lang="zh-CN" altLang="en-US" sz="32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不相交</a:t>
            </a:r>
            <a:r>
              <a:rPr lang="zh-CN" altLang="en-US" sz="32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的两条直线</a:t>
            </a:r>
            <a:r>
              <a:rPr lang="zh-CN" altLang="en-US" sz="32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互相平行</a:t>
            </a:r>
            <a:r>
              <a:rPr lang="zh-CN" altLang="en-US" sz="32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，其中一条直线是另一条直线的</a:t>
            </a:r>
            <a:r>
              <a:rPr lang="zh-CN" altLang="en-US" sz="32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平行线</a:t>
            </a:r>
            <a:r>
              <a:rPr lang="zh-CN" altLang="en-US" sz="32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9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12292" grpId="0" animBg="1"/>
      <p:bldP spid="12293" grpId="0" animBg="1"/>
      <p:bldP spid="3994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2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84213" y="2349500"/>
            <a:ext cx="77771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       你能利用身边的材料想办法</a:t>
            </a:r>
            <a:r>
              <a:rPr lang="zh-CN" altLang="en-US" sz="36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做出</a:t>
            </a:r>
            <a:r>
              <a:rPr lang="zh-CN" altLang="en-US" sz="3600" b="1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或</a:t>
            </a:r>
            <a:r>
              <a:rPr lang="zh-CN" altLang="en-US" sz="36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画出</a:t>
            </a:r>
            <a:r>
              <a:rPr lang="zh-CN" altLang="en-US" sz="3600" b="1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一组平行线吗？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708025" y="1550988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6842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2</a:t>
            </a:r>
          </a:p>
        </p:txBody>
      </p:sp>
      <p:pic>
        <p:nvPicPr>
          <p:cNvPr id="54276" name="Picture 4" descr="图片1_副本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6225" y="5300663"/>
            <a:ext cx="52562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2339975" y="5300663"/>
            <a:ext cx="3240088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 flipV="1">
            <a:off x="2398713" y="6235700"/>
            <a:ext cx="3240087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54279" name="Picture 7" descr="直线平行的条件p540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4149725"/>
            <a:ext cx="22733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1746250"/>
            <a:ext cx="36004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1" name="Picture 9" descr="直线平行的条件p540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344488"/>
            <a:ext cx="22733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2" name="Line 10"/>
          <p:cNvSpPr>
            <a:spLocks noChangeShapeType="1"/>
          </p:cNvSpPr>
          <p:nvPr/>
        </p:nvSpPr>
        <p:spPr bwMode="auto">
          <a:xfrm flipV="1">
            <a:off x="3694113" y="2538413"/>
            <a:ext cx="2017712" cy="0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283" name="Line 11"/>
          <p:cNvSpPr>
            <a:spLocks noChangeShapeType="1"/>
          </p:cNvSpPr>
          <p:nvPr/>
        </p:nvSpPr>
        <p:spPr bwMode="auto">
          <a:xfrm>
            <a:off x="3695700" y="3282950"/>
            <a:ext cx="2016125" cy="0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54284" name="Picture 12" descr="直线平行的条件p540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75" y="1169988"/>
            <a:ext cx="22733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5" name="Picture 13" descr="直线平行的条件p540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6513" y="3140075"/>
            <a:ext cx="2273301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0.32465 -4.81481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30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81481E-6 L 0.30608 4.81481E-6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39532 -4.44444E-6 " pathEditMode="relative" rAng="0" ptsTypes="AA">
                                      <p:cBhvr>
                                        <p:cTn id="33" dur="30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0.39532 3.33333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animBg="1"/>
      <p:bldP spid="54278" grpId="0" animBg="1"/>
      <p:bldP spid="54282" grpId="0" animBg="1"/>
      <p:bldP spid="542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2</a:t>
            </a:r>
          </a:p>
        </p:txBody>
      </p:sp>
      <p:sp>
        <p:nvSpPr>
          <p:cNvPr id="10244" name="Line 5"/>
          <p:cNvSpPr>
            <a:spLocks noChangeShapeType="1"/>
          </p:cNvSpPr>
          <p:nvPr/>
        </p:nvSpPr>
        <p:spPr bwMode="auto">
          <a:xfrm>
            <a:off x="4010025" y="4125913"/>
            <a:ext cx="3238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53254" name="Picture 6" descr="等腰三角板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160000">
            <a:off x="2465388" y="3760788"/>
            <a:ext cx="4735512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7" descr="直线平行的条件p540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685800"/>
            <a:ext cx="22733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6" name="Line 8"/>
          <p:cNvSpPr>
            <a:spLocks noChangeShapeType="1"/>
          </p:cNvSpPr>
          <p:nvPr/>
        </p:nvSpPr>
        <p:spPr bwMode="auto">
          <a:xfrm flipV="1">
            <a:off x="3924300" y="2914650"/>
            <a:ext cx="3240088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990600" y="2971800"/>
            <a:ext cx="152082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3200" b="1"/>
              <a:t>一</a:t>
            </a:r>
            <a:r>
              <a:rPr lang="zh-CN" altLang="en-US" sz="3200" b="1">
                <a:solidFill>
                  <a:srgbClr val="FF0000"/>
                </a:solidFill>
              </a:rPr>
              <a:t>贴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963613" y="3725863"/>
            <a:ext cx="1663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3200" b="1"/>
              <a:t>二</a:t>
            </a:r>
            <a:r>
              <a:rPr lang="zh-CN" altLang="en-US" sz="3200" b="1">
                <a:solidFill>
                  <a:srgbClr val="FF0000"/>
                </a:solidFill>
              </a:rPr>
              <a:t>靠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963613" y="4546600"/>
            <a:ext cx="14478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3200" b="1"/>
              <a:t>三</a:t>
            </a:r>
            <a:r>
              <a:rPr lang="zh-CN" altLang="en-US" sz="3200" b="1">
                <a:solidFill>
                  <a:srgbClr val="FF0000"/>
                </a:solidFill>
              </a:rPr>
              <a:t>移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963613" y="5303838"/>
            <a:ext cx="1376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3200" b="1"/>
              <a:t>四</a:t>
            </a:r>
            <a:r>
              <a:rPr lang="zh-CN" altLang="en-US" sz="3200" b="1">
                <a:solidFill>
                  <a:srgbClr val="FF0000"/>
                </a:solidFill>
              </a:rPr>
              <a:t>画</a:t>
            </a:r>
          </a:p>
        </p:txBody>
      </p:sp>
      <p:pic>
        <p:nvPicPr>
          <p:cNvPr id="53261" name="Picture 13" descr="图片1_副本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216025" y="381000"/>
            <a:ext cx="89535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2.22222E-6 L 0.46771 2.22222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481E-6 L 0.00295 -0.1807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8835E-7 L 0.52153 3.8835E-7 " pathEditMode="relative" rAng="0" ptsTypes="AA">
                                      <p:cBhvr>
                                        <p:cTn id="40" dur="3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6" grpId="0" animBg="1"/>
      <p:bldP spid="53257" grpId="0"/>
      <p:bldP spid="53258" grpId="0"/>
      <p:bldP spid="53259" grpId="0"/>
      <p:bldP spid="5326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</Words>
  <PresentationFormat>全屏显示(4:3)</PresentationFormat>
  <Paragraphs>51</Paragraphs>
  <Slides>16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2016-10-24T06:37:11Z</dcterms:created>
  <dcterms:modified xsi:type="dcterms:W3CDTF">2016-10-24T06:37:32Z</dcterms:modified>
</cp:coreProperties>
</file>