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45117-CBEF-4562-B539-3727873D10DD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C0F42-8A27-4CED-96B5-253AEEA7F5E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19B8C8F-FDF3-47E3-A6DB-92CBB3572828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2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277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5382F8A-BD1D-41AF-9689-5F1291410320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11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0E65386-F4A4-40BB-ACB3-5C123B1B3983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12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67F0CA8-D398-49B6-B267-B02C9B77A8AC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13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584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B10CCF8-23F0-4AB1-930B-F2ED1724966F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14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686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5EE8B54-12FF-4E9B-A0CC-14D08CD270F0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16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EC6053-1F50-4D72-BA5B-71AB7A437339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17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891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A992DB4-A43A-4F19-A971-C03DECAB4A5B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18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457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1C082E6-3193-4B72-B97C-0EB3DDA8A24A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3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B6DB84A-7023-4F2A-BEC8-E035A07820EA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4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C9E95F7-EAA3-412F-AAC7-886C8E3099C4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5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8510A19-EBB5-45D2-AAD8-F9E26C12A00F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6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614F9DB-ABE9-4391-A6F2-BC66CFBAD882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7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042DC6E-A98D-4F68-8F94-176486B06658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8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072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F3E410-1430-4BE5-B9A0-96B317EFA3F7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9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174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37BBD1E-68B3-4A90-9D7D-C9BC962F1682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10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69850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8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垂线和平行线</a:t>
            </a:r>
            <a:endParaRPr lang="en-US" altLang="zh-CN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419475" y="2492375"/>
            <a:ext cx="5113338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203575" y="1628775"/>
            <a:ext cx="56896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36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  </a:t>
            </a:r>
            <a:r>
              <a:rPr kumimoji="1" lang="zh-CN" altLang="en-US" sz="4000" b="1" noProof="1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2" charset="-122"/>
              </a:rPr>
              <a:t>认识射线、直线和角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7"/>
          <p:cNvSpPr txBox="1">
            <a:spLocks noChangeArrowheads="1"/>
          </p:cNvSpPr>
          <p:nvPr/>
        </p:nvSpPr>
        <p:spPr bwMode="auto">
          <a:xfrm>
            <a:off x="250825" y="5440363"/>
            <a:ext cx="1512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楷体" pitchFamily="2" charset="-122"/>
              </a:rPr>
              <a:t>A</a:t>
            </a:r>
            <a:endParaRPr lang="zh-CN" altLang="zh-CN" sz="3200"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5" name="Text Box 47"/>
          <p:cNvSpPr txBox="1">
            <a:spLocks noChangeArrowheads="1"/>
          </p:cNvSpPr>
          <p:nvPr/>
        </p:nvSpPr>
        <p:spPr bwMode="auto">
          <a:xfrm>
            <a:off x="3419475" y="4729163"/>
            <a:ext cx="1512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楷体" pitchFamily="2" charset="-122"/>
              </a:rPr>
              <a:t>B</a:t>
            </a:r>
            <a:endParaRPr lang="zh-CN" altLang="zh-CN" sz="3200"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6" name="Oval 7"/>
          <p:cNvSpPr>
            <a:spLocks noChangeArrowheads="1"/>
          </p:cNvSpPr>
          <p:nvPr/>
        </p:nvSpPr>
        <p:spPr bwMode="auto">
          <a:xfrm>
            <a:off x="1187450" y="5664200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>
              <a:latin typeface="华文新魏" pitchFamily="2" charset="-122"/>
            </a:endParaRPr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auto">
          <a:xfrm>
            <a:off x="3852863" y="4945063"/>
            <a:ext cx="142875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>
              <a:latin typeface="华文新魏" pitchFamily="2" charset="-122"/>
              <a:ea typeface="华文楷体" pitchFamily="2" charset="-122"/>
            </a:endParaRPr>
          </a:p>
        </p:txBody>
      </p:sp>
      <p:cxnSp>
        <p:nvCxnSpPr>
          <p:cNvPr id="18" name="直接连接符 17"/>
          <p:cNvCxnSpPr>
            <a:endCxn id="17" idx="2"/>
          </p:cNvCxnSpPr>
          <p:nvPr/>
        </p:nvCxnSpPr>
        <p:spPr>
          <a:xfrm flipV="1">
            <a:off x="1331913" y="5016500"/>
            <a:ext cx="2520950" cy="720725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" name="组合 39"/>
          <p:cNvGrpSpPr>
            <a:grpSpLocks/>
          </p:cNvGrpSpPr>
          <p:nvPr/>
        </p:nvGrpSpPr>
        <p:grpSpPr bwMode="auto">
          <a:xfrm>
            <a:off x="1309688" y="4081463"/>
            <a:ext cx="2552700" cy="1604962"/>
            <a:chOff x="1598092" y="1916832"/>
            <a:chExt cx="2551563" cy="1605267"/>
          </a:xfrm>
        </p:grpSpPr>
        <p:cxnSp>
          <p:nvCxnSpPr>
            <p:cNvPr id="26" name="直接连接符 25"/>
            <p:cNvCxnSpPr/>
            <p:nvPr/>
          </p:nvCxnSpPr>
          <p:spPr>
            <a:xfrm flipV="1">
              <a:off x="1598092" y="2637694"/>
              <a:ext cx="165026" cy="884405"/>
            </a:xfrm>
            <a:prstGeom prst="line">
              <a:avLst/>
            </a:prstGeom>
            <a:ln>
              <a:solidFill>
                <a:srgbClr val="0099FF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 flipV="1">
              <a:off x="1772639" y="2637694"/>
              <a:ext cx="483971" cy="215941"/>
            </a:xfrm>
            <a:prstGeom prst="line">
              <a:avLst/>
            </a:prstGeom>
            <a:ln>
              <a:solidFill>
                <a:srgbClr val="0099FF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2245504" y="1916832"/>
              <a:ext cx="742619" cy="936803"/>
            </a:xfrm>
            <a:prstGeom prst="line">
              <a:avLst/>
            </a:prstGeom>
            <a:ln>
              <a:solidFill>
                <a:srgbClr val="0099FF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2975428" y="1916832"/>
              <a:ext cx="1174227" cy="884405"/>
            </a:xfrm>
            <a:prstGeom prst="line">
              <a:avLst/>
            </a:prstGeom>
            <a:ln>
              <a:solidFill>
                <a:srgbClr val="0099FF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弧形 40"/>
          <p:cNvSpPr/>
          <p:nvPr/>
        </p:nvSpPr>
        <p:spPr>
          <a:xfrm rot="7329766">
            <a:off x="423069" y="2289969"/>
            <a:ext cx="4121150" cy="3532188"/>
          </a:xfrm>
          <a:prstGeom prst="arc">
            <a:avLst>
              <a:gd name="adj1" fmla="val 16403495"/>
              <a:gd name="adj2" fmla="val 136474"/>
            </a:avLst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/>
          </a:p>
        </p:txBody>
      </p:sp>
      <p:sp>
        <p:nvSpPr>
          <p:cNvPr id="48" name="Line 24"/>
          <p:cNvSpPr>
            <a:spLocks noChangeShapeType="1"/>
          </p:cNvSpPr>
          <p:nvPr/>
        </p:nvSpPr>
        <p:spPr bwMode="auto">
          <a:xfrm>
            <a:off x="1476375" y="2852738"/>
            <a:ext cx="4464050" cy="0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Line 24"/>
          <p:cNvSpPr>
            <a:spLocks noChangeShapeType="1"/>
          </p:cNvSpPr>
          <p:nvPr/>
        </p:nvSpPr>
        <p:spPr bwMode="auto">
          <a:xfrm>
            <a:off x="1476375" y="3387725"/>
            <a:ext cx="2519363" cy="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6" name="Text Box 47"/>
          <p:cNvSpPr txBox="1">
            <a:spLocks noChangeArrowheads="1"/>
          </p:cNvSpPr>
          <p:nvPr/>
        </p:nvSpPr>
        <p:spPr bwMode="auto">
          <a:xfrm>
            <a:off x="1295400" y="1762125"/>
            <a:ext cx="784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下图中</a:t>
            </a: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A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、</a:t>
            </a: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B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两点之间的距离是多少毫米？量一量，说一说。</a:t>
            </a:r>
          </a:p>
        </p:txBody>
      </p:sp>
      <p:sp>
        <p:nvSpPr>
          <p:cNvPr id="53" name="Line 26"/>
          <p:cNvSpPr>
            <a:spLocks noChangeShapeType="1"/>
          </p:cNvSpPr>
          <p:nvPr/>
        </p:nvSpPr>
        <p:spPr bwMode="auto">
          <a:xfrm>
            <a:off x="1476375" y="4100513"/>
            <a:ext cx="3816350" cy="0"/>
          </a:xfrm>
          <a:prstGeom prst="line">
            <a:avLst/>
          </a:prstGeom>
          <a:noFill/>
          <a:ln w="38100" cmpd="sng">
            <a:solidFill>
              <a:schemeClr val="accent3">
                <a:lumMod val="75000"/>
              </a:schemeClr>
            </a:solidFill>
            <a:round/>
          </a:ln>
        </p:spPr>
        <p:txBody>
          <a:bodyPr/>
          <a:lstStyle/>
          <a:p>
            <a:pPr>
              <a:defRPr/>
            </a:pPr>
            <a:endParaRPr lang="zh-CN" altLang="en-US" sz="18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8" name="Text Box 34"/>
          <p:cNvSpPr txBox="1">
            <a:spLocks noChangeArrowheads="1"/>
          </p:cNvSpPr>
          <p:nvPr/>
        </p:nvSpPr>
        <p:spPr bwMode="auto">
          <a:xfrm>
            <a:off x="3132138" y="5805488"/>
            <a:ext cx="4248150" cy="561975"/>
          </a:xfrm>
          <a:prstGeom prst="rect">
            <a:avLst/>
          </a:prstGeom>
          <a:solidFill>
            <a:srgbClr val="FF6600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两点之间，线段最短。</a:t>
            </a: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331913" y="3408363"/>
            <a:ext cx="6705600" cy="1560512"/>
            <a:chOff x="438" y="2039"/>
            <a:chExt cx="5214" cy="1009"/>
          </a:xfrm>
        </p:grpSpPr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475" y="2039"/>
              <a:ext cx="5177" cy="1009"/>
              <a:chOff x="385" y="1903"/>
              <a:chExt cx="5177" cy="1009"/>
            </a:xfrm>
          </p:grpSpPr>
          <p:graphicFrame>
            <p:nvGraphicFramePr>
              <p:cNvPr id="1026" name="Object 7"/>
              <p:cNvGraphicFramePr>
                <a:graphicFrameLocks noChangeAspect="1"/>
              </p:cNvGraphicFramePr>
              <p:nvPr/>
            </p:nvGraphicFramePr>
            <p:xfrm>
              <a:off x="385" y="1903"/>
              <a:ext cx="5092" cy="848"/>
            </p:xfrm>
            <a:graphic>
              <a:graphicData uri="http://schemas.openxmlformats.org/presentationml/2006/ole">
                <p:oleObj spid="_x0000_s1026" r:id="rId4" imgW="8774603" imgH="1460317" progId="">
                  <p:embed/>
                </p:oleObj>
              </a:graphicData>
            </a:graphic>
          </p:graphicFrame>
          <p:sp>
            <p:nvSpPr>
              <p:cNvPr id="1054" name="Rectangle 8"/>
              <p:cNvSpPr>
                <a:spLocks noChangeArrowheads="1"/>
              </p:cNvSpPr>
              <p:nvPr/>
            </p:nvSpPr>
            <p:spPr bwMode="auto">
              <a:xfrm>
                <a:off x="5421" y="2675"/>
                <a:ext cx="141" cy="23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zh-CN" altLang="en-US" sz="1800">
                  <a:latin typeface="华文新魏" pitchFamily="2" charset="-122"/>
                  <a:ea typeface="华文楷体" pitchFamily="2" charset="-122"/>
                </a:endParaRPr>
              </a:p>
            </p:txBody>
          </p:sp>
        </p:grpSp>
        <p:sp>
          <p:nvSpPr>
            <p:cNvPr id="1045" name="Text Box 9"/>
            <p:cNvSpPr txBox="1">
              <a:spLocks noChangeArrowheads="1"/>
            </p:cNvSpPr>
            <p:nvPr/>
          </p:nvSpPr>
          <p:spPr bwMode="auto">
            <a:xfrm>
              <a:off x="438" y="2236"/>
              <a:ext cx="280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华文新魏" pitchFamily="2" charset="-122"/>
                  <a:ea typeface="华文楷体" pitchFamily="2" charset="-122"/>
                </a:rPr>
                <a:t>0</a:t>
              </a:r>
            </a:p>
          </p:txBody>
        </p:sp>
        <p:sp>
          <p:nvSpPr>
            <p:cNvPr id="1046" name="Text Box 10"/>
            <p:cNvSpPr txBox="1">
              <a:spLocks noChangeArrowheads="1"/>
            </p:cNvSpPr>
            <p:nvPr/>
          </p:nvSpPr>
          <p:spPr bwMode="auto">
            <a:xfrm>
              <a:off x="998" y="2253"/>
              <a:ext cx="236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华文新魏" pitchFamily="2" charset="-122"/>
                  <a:ea typeface="华文楷体" pitchFamily="2" charset="-122"/>
                </a:rPr>
                <a:t>1</a:t>
              </a:r>
            </a:p>
          </p:txBody>
        </p:sp>
        <p:sp>
          <p:nvSpPr>
            <p:cNvPr id="1047" name="Text Box 11"/>
            <p:cNvSpPr txBox="1">
              <a:spLocks noChangeArrowheads="1"/>
            </p:cNvSpPr>
            <p:nvPr/>
          </p:nvSpPr>
          <p:spPr bwMode="auto">
            <a:xfrm>
              <a:off x="1558" y="2253"/>
              <a:ext cx="275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华文新魏" pitchFamily="2" charset="-122"/>
                  <a:ea typeface="华文楷体" pitchFamily="2" charset="-122"/>
                </a:rPr>
                <a:t>2</a:t>
              </a:r>
            </a:p>
          </p:txBody>
        </p:sp>
        <p:sp>
          <p:nvSpPr>
            <p:cNvPr id="1048" name="Text Box 12"/>
            <p:cNvSpPr txBox="1">
              <a:spLocks noChangeArrowheads="1"/>
            </p:cNvSpPr>
            <p:nvPr/>
          </p:nvSpPr>
          <p:spPr bwMode="auto">
            <a:xfrm>
              <a:off x="2144" y="2253"/>
              <a:ext cx="275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华文新魏" pitchFamily="2" charset="-122"/>
                  <a:ea typeface="华文楷体" pitchFamily="2" charset="-122"/>
                </a:rPr>
                <a:t>3</a:t>
              </a:r>
            </a:p>
          </p:txBody>
        </p:sp>
        <p:sp>
          <p:nvSpPr>
            <p:cNvPr id="1049" name="Text Box 13"/>
            <p:cNvSpPr txBox="1">
              <a:spLocks noChangeArrowheads="1"/>
            </p:cNvSpPr>
            <p:nvPr/>
          </p:nvSpPr>
          <p:spPr bwMode="auto">
            <a:xfrm>
              <a:off x="2734" y="2253"/>
              <a:ext cx="275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华文新魏" pitchFamily="2" charset="-122"/>
                  <a:ea typeface="华文楷体" pitchFamily="2" charset="-122"/>
                </a:rPr>
                <a:t>4</a:t>
              </a:r>
            </a:p>
          </p:txBody>
        </p:sp>
        <p:sp>
          <p:nvSpPr>
            <p:cNvPr id="1050" name="Text Box 14"/>
            <p:cNvSpPr txBox="1">
              <a:spLocks noChangeArrowheads="1"/>
            </p:cNvSpPr>
            <p:nvPr/>
          </p:nvSpPr>
          <p:spPr bwMode="auto">
            <a:xfrm>
              <a:off x="3879" y="2253"/>
              <a:ext cx="276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华文新魏" pitchFamily="2" charset="-122"/>
                  <a:ea typeface="华文楷体" pitchFamily="2" charset="-122"/>
                </a:rPr>
                <a:t>6</a:t>
              </a:r>
            </a:p>
          </p:txBody>
        </p:sp>
        <p:sp>
          <p:nvSpPr>
            <p:cNvPr id="1051" name="Text Box 15"/>
            <p:cNvSpPr txBox="1">
              <a:spLocks noChangeArrowheads="1"/>
            </p:cNvSpPr>
            <p:nvPr/>
          </p:nvSpPr>
          <p:spPr bwMode="auto">
            <a:xfrm>
              <a:off x="4440" y="2253"/>
              <a:ext cx="275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华文新魏" pitchFamily="2" charset="-122"/>
                  <a:ea typeface="华文楷体" pitchFamily="2" charset="-122"/>
                </a:rPr>
                <a:t>7</a:t>
              </a:r>
            </a:p>
          </p:txBody>
        </p:sp>
        <p:sp>
          <p:nvSpPr>
            <p:cNvPr id="1052" name="Text Box 16"/>
            <p:cNvSpPr txBox="1">
              <a:spLocks noChangeArrowheads="1"/>
            </p:cNvSpPr>
            <p:nvPr/>
          </p:nvSpPr>
          <p:spPr bwMode="auto">
            <a:xfrm>
              <a:off x="5029" y="2253"/>
              <a:ext cx="275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华文新魏" pitchFamily="2" charset="-122"/>
                  <a:ea typeface="华文楷体" pitchFamily="2" charset="-122"/>
                </a:rPr>
                <a:t>8</a:t>
              </a:r>
            </a:p>
          </p:txBody>
        </p:sp>
        <p:sp>
          <p:nvSpPr>
            <p:cNvPr id="1053" name="Text Box 17"/>
            <p:cNvSpPr txBox="1">
              <a:spLocks noChangeArrowheads="1"/>
            </p:cNvSpPr>
            <p:nvPr/>
          </p:nvSpPr>
          <p:spPr bwMode="auto">
            <a:xfrm>
              <a:off x="3294" y="2253"/>
              <a:ext cx="276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华文新魏" pitchFamily="2" charset="-122"/>
                  <a:ea typeface="华文楷体" pitchFamily="2" charset="-122"/>
                </a:rPr>
                <a:t>5</a:t>
              </a:r>
            </a:p>
          </p:txBody>
        </p:sp>
      </p:grpSp>
      <p:sp>
        <p:nvSpPr>
          <p:cNvPr id="82" name="Text Box 2"/>
          <p:cNvSpPr txBox="1">
            <a:spLocks noChangeArrowheads="1"/>
          </p:cNvSpPr>
          <p:nvPr/>
        </p:nvSpPr>
        <p:spPr bwMode="auto">
          <a:xfrm>
            <a:off x="3348038" y="5013325"/>
            <a:ext cx="4464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</a:rPr>
              <a:t>线段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</a:rPr>
              <a:t>AB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</a:rPr>
              <a:t>长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</a:rPr>
              <a:t>34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</a:rPr>
              <a:t>毫米。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9.71323E-7 L -3.88889E-6 -0.346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1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4.51434E-6 L -5.55556E-6 -0.3147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1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6684 L 2.22222E-6 -0.122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1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48" grpId="0" animBg="1"/>
      <p:bldP spid="48" grpId="1" animBg="1"/>
      <p:bldP spid="49" grpId="0" animBg="1"/>
      <p:bldP spid="68" grpId="0" animBg="1"/>
      <p:bldP spid="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7"/>
          <p:cNvSpPr txBox="1">
            <a:spLocks noChangeArrowheads="1"/>
          </p:cNvSpPr>
          <p:nvPr/>
        </p:nvSpPr>
        <p:spPr bwMode="auto">
          <a:xfrm>
            <a:off x="1189038" y="2189163"/>
            <a:ext cx="5543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楷体" pitchFamily="2" charset="-122"/>
                <a:ea typeface="华文楷体" pitchFamily="2" charset="-122"/>
              </a:rPr>
              <a:t>以一点为端点，画两条射线。</a:t>
            </a:r>
          </a:p>
        </p:txBody>
      </p:sp>
      <p:sp>
        <p:nvSpPr>
          <p:cNvPr id="55" name="Line 23"/>
          <p:cNvSpPr>
            <a:spLocks noChangeShapeType="1"/>
          </p:cNvSpPr>
          <p:nvPr/>
        </p:nvSpPr>
        <p:spPr bwMode="auto">
          <a:xfrm rot="-2764316">
            <a:off x="298450" y="4086225"/>
            <a:ext cx="2160588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Line 22"/>
          <p:cNvSpPr>
            <a:spLocks noChangeShapeType="1"/>
          </p:cNvSpPr>
          <p:nvPr/>
        </p:nvSpPr>
        <p:spPr bwMode="auto">
          <a:xfrm>
            <a:off x="661988" y="4857750"/>
            <a:ext cx="21605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" name="Oval 21"/>
          <p:cNvSpPr>
            <a:spLocks noChangeArrowheads="1"/>
          </p:cNvSpPr>
          <p:nvPr/>
        </p:nvSpPr>
        <p:spPr bwMode="auto">
          <a:xfrm>
            <a:off x="611188" y="4819650"/>
            <a:ext cx="73025" cy="73025"/>
          </a:xfrm>
          <a:prstGeom prst="ellipse">
            <a:avLst/>
          </a:prstGeom>
          <a:solidFill>
            <a:srgbClr val="DE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800"/>
          </a:p>
        </p:txBody>
      </p:sp>
      <p:sp>
        <p:nvSpPr>
          <p:cNvPr id="58" name="Line 24"/>
          <p:cNvSpPr>
            <a:spLocks noChangeShapeType="1"/>
          </p:cNvSpPr>
          <p:nvPr/>
        </p:nvSpPr>
        <p:spPr bwMode="auto">
          <a:xfrm rot="-6936488">
            <a:off x="5527675" y="4064000"/>
            <a:ext cx="1728788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9" name="Line 25"/>
          <p:cNvSpPr>
            <a:spLocks noChangeShapeType="1"/>
          </p:cNvSpPr>
          <p:nvPr/>
        </p:nvSpPr>
        <p:spPr bwMode="auto">
          <a:xfrm>
            <a:off x="6804025" y="4859338"/>
            <a:ext cx="1944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" name="Oval 26"/>
          <p:cNvSpPr>
            <a:spLocks noChangeArrowheads="1"/>
          </p:cNvSpPr>
          <p:nvPr/>
        </p:nvSpPr>
        <p:spPr bwMode="auto">
          <a:xfrm>
            <a:off x="6753225" y="4821238"/>
            <a:ext cx="73025" cy="73025"/>
          </a:xfrm>
          <a:prstGeom prst="ellipse">
            <a:avLst/>
          </a:prstGeom>
          <a:solidFill>
            <a:srgbClr val="DE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800"/>
          </a:p>
        </p:txBody>
      </p:sp>
      <p:sp>
        <p:nvSpPr>
          <p:cNvPr id="61" name="Line 32"/>
          <p:cNvSpPr>
            <a:spLocks noChangeShapeType="1"/>
          </p:cNvSpPr>
          <p:nvPr/>
        </p:nvSpPr>
        <p:spPr bwMode="auto">
          <a:xfrm rot="18835684" flipH="1">
            <a:off x="3116263" y="3403600"/>
            <a:ext cx="12446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" name="Line 33"/>
          <p:cNvSpPr>
            <a:spLocks noChangeShapeType="1"/>
          </p:cNvSpPr>
          <p:nvPr/>
        </p:nvSpPr>
        <p:spPr bwMode="auto">
          <a:xfrm>
            <a:off x="3779838" y="4878388"/>
            <a:ext cx="21605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" name="Oval 34"/>
          <p:cNvSpPr>
            <a:spLocks noChangeArrowheads="1"/>
          </p:cNvSpPr>
          <p:nvPr/>
        </p:nvSpPr>
        <p:spPr bwMode="auto">
          <a:xfrm>
            <a:off x="3729038" y="4840288"/>
            <a:ext cx="73025" cy="73025"/>
          </a:xfrm>
          <a:prstGeom prst="ellipse">
            <a:avLst/>
          </a:prstGeom>
          <a:solidFill>
            <a:srgbClr val="DE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800"/>
          </a:p>
        </p:txBody>
      </p:sp>
      <p:sp>
        <p:nvSpPr>
          <p:cNvPr id="64" name="矩形 16"/>
          <p:cNvSpPr>
            <a:spLocks noChangeArrowheads="1"/>
          </p:cNvSpPr>
          <p:nvPr/>
        </p:nvSpPr>
        <p:spPr bwMode="auto">
          <a:xfrm>
            <a:off x="900113" y="5516563"/>
            <a:ext cx="7489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楷体" pitchFamily="2" charset="-122"/>
                <a:ea typeface="华文楷体" pitchFamily="2" charset="-122"/>
              </a:rPr>
              <a:t>从一点引出的两条射线可以组成</a:t>
            </a:r>
            <a:r>
              <a:rPr lang="zh-CN" altLang="en-US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角</a:t>
            </a:r>
            <a:r>
              <a:rPr lang="zh-CN" altLang="en-US" sz="280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。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圆角矩形标注 18"/>
          <p:cNvSpPr>
            <a:spLocks noChangeArrowheads="1"/>
          </p:cNvSpPr>
          <p:nvPr/>
        </p:nvSpPr>
        <p:spPr bwMode="auto">
          <a:xfrm>
            <a:off x="1403350" y="1993900"/>
            <a:ext cx="6553200" cy="642938"/>
          </a:xfrm>
          <a:prstGeom prst="wedgeRoundRectCallout">
            <a:avLst>
              <a:gd name="adj1" fmla="val -49954"/>
              <a:gd name="adj2" fmla="val -6296"/>
              <a:gd name="adj3" fmla="val 16667"/>
            </a:avLst>
          </a:prstGeom>
          <a:solidFill>
            <a:srgbClr val="FFFFCC"/>
          </a:solidFill>
          <a:ln w="12700">
            <a:solidFill>
              <a:srgbClr val="F7964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楷体" pitchFamily="2" charset="-122"/>
                <a:ea typeface="华文楷体" pitchFamily="2" charset="-122"/>
              </a:rPr>
              <a:t>你能指出角的顶点和两条边吗？</a:t>
            </a:r>
          </a:p>
        </p:txBody>
      </p:sp>
      <p:sp>
        <p:nvSpPr>
          <p:cNvPr id="20" name="椭圆 19"/>
          <p:cNvSpPr/>
          <p:nvPr/>
        </p:nvSpPr>
        <p:spPr>
          <a:xfrm>
            <a:off x="3500438" y="4148138"/>
            <a:ext cx="144462" cy="14128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>
              <a:solidFill>
                <a:srgbClr val="000000"/>
              </a:solidFill>
              <a:ea typeface="华文新魏" panose="02010800040101010101" pitchFamily="2" charset="-122"/>
            </a:endParaRPr>
          </a:p>
        </p:txBody>
      </p:sp>
      <p:cxnSp>
        <p:nvCxnSpPr>
          <p:cNvPr id="21" name="直接连接符 20"/>
          <p:cNvCxnSpPr/>
          <p:nvPr/>
        </p:nvCxnSpPr>
        <p:spPr bwMode="auto">
          <a:xfrm flipV="1">
            <a:off x="3573463" y="2995613"/>
            <a:ext cx="1295400" cy="12223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 bwMode="auto">
          <a:xfrm>
            <a:off x="3573463" y="4219575"/>
            <a:ext cx="1935162" cy="6429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8"/>
          <p:cNvSpPr>
            <a:spLocks noChangeArrowheads="1"/>
          </p:cNvSpPr>
          <p:nvPr/>
        </p:nvSpPr>
        <p:spPr bwMode="auto">
          <a:xfrm>
            <a:off x="2190750" y="3865563"/>
            <a:ext cx="1371600" cy="690562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顶点</a:t>
            </a:r>
          </a:p>
        </p:txBody>
      </p:sp>
      <p:sp>
        <p:nvSpPr>
          <p:cNvPr id="24" name="TextBox 8"/>
          <p:cNvSpPr>
            <a:spLocks noChangeArrowheads="1"/>
          </p:cNvSpPr>
          <p:nvPr/>
        </p:nvSpPr>
        <p:spPr bwMode="auto">
          <a:xfrm>
            <a:off x="3648075" y="3065463"/>
            <a:ext cx="1074738" cy="690562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边</a:t>
            </a:r>
          </a:p>
        </p:txBody>
      </p:sp>
      <p:sp>
        <p:nvSpPr>
          <p:cNvPr id="25" name="TextBox 8"/>
          <p:cNvSpPr>
            <a:spLocks noChangeArrowheads="1"/>
          </p:cNvSpPr>
          <p:nvPr/>
        </p:nvSpPr>
        <p:spPr bwMode="auto">
          <a:xfrm>
            <a:off x="3800475" y="4370388"/>
            <a:ext cx="1074738" cy="690562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边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300038" y="5661025"/>
            <a:ext cx="8520112" cy="5762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en-US" sz="2800">
                <a:latin typeface="华文楷体" pitchFamily="2" charset="-122"/>
                <a:ea typeface="华文楷体" pitchFamily="2" charset="-122"/>
              </a:rPr>
              <a:t>角有一个顶点和两条边，角的两边可以无限延长。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1116013" y="2060575"/>
            <a:ext cx="6121400" cy="576263"/>
          </a:xfrm>
          <a:prstGeom prst="wedgeRoundRectCallout">
            <a:avLst>
              <a:gd name="adj1" fmla="val -25597"/>
              <a:gd name="adj2" fmla="val 37051"/>
              <a:gd name="adj3" fmla="val 16667"/>
            </a:avLst>
          </a:prstGeom>
          <a:solidFill>
            <a:srgbClr val="FF99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角通常用符号“∠”表示。</a:t>
            </a:r>
          </a:p>
        </p:txBody>
      </p:sp>
      <p:sp>
        <p:nvSpPr>
          <p:cNvPr id="17" name="Line 26"/>
          <p:cNvSpPr>
            <a:spLocks noChangeShapeType="1"/>
          </p:cNvSpPr>
          <p:nvPr/>
        </p:nvSpPr>
        <p:spPr bwMode="auto">
          <a:xfrm rot="-2764316">
            <a:off x="2314575" y="3932238"/>
            <a:ext cx="2160587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Line 27"/>
          <p:cNvSpPr>
            <a:spLocks noChangeShapeType="1"/>
          </p:cNvSpPr>
          <p:nvPr/>
        </p:nvSpPr>
        <p:spPr bwMode="auto">
          <a:xfrm>
            <a:off x="2678113" y="4703763"/>
            <a:ext cx="21605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Oval 28"/>
          <p:cNvSpPr>
            <a:spLocks noChangeArrowheads="1"/>
          </p:cNvSpPr>
          <p:nvPr/>
        </p:nvSpPr>
        <p:spPr bwMode="auto">
          <a:xfrm>
            <a:off x="2627313" y="4665663"/>
            <a:ext cx="73025" cy="73025"/>
          </a:xfrm>
          <a:prstGeom prst="ellipse">
            <a:avLst/>
          </a:prstGeom>
          <a:solidFill>
            <a:srgbClr val="DE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18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8" name="Arc 29"/>
          <p:cNvSpPr>
            <a:spLocks noChangeArrowheads="1"/>
          </p:cNvSpPr>
          <p:nvPr/>
        </p:nvSpPr>
        <p:spPr bwMode="auto">
          <a:xfrm>
            <a:off x="2967038" y="4364038"/>
            <a:ext cx="142875" cy="360362"/>
          </a:xfrm>
          <a:custGeom>
            <a:avLst/>
            <a:gdLst>
              <a:gd name="T0" fmla="*/ 0 w 21600"/>
              <a:gd name="T1" fmla="*/ 0 h 21600"/>
              <a:gd name="T2" fmla="*/ 142875 w 21600"/>
              <a:gd name="T3" fmla="*/ 360362 h 21600"/>
              <a:gd name="T4" fmla="*/ 0 w 21600"/>
              <a:gd name="T5" fmla="*/ 0 h 21600"/>
              <a:gd name="T6" fmla="*/ 142875 w 21600"/>
              <a:gd name="T7" fmla="*/ 360362 h 21600"/>
              <a:gd name="T8" fmla="*/ 0 w 21600"/>
              <a:gd name="T9" fmla="*/ 360362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DE0000"/>
            </a:solidFill>
            <a:bevel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3111500" y="4102100"/>
            <a:ext cx="647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3600" b="1">
                <a:latin typeface="华文楷体" pitchFamily="2" charset="-122"/>
                <a:ea typeface="华文楷体" pitchFamily="2" charset="-122"/>
              </a:rPr>
              <a:t>1</a:t>
            </a: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>
            <a:off x="5867400" y="3213100"/>
            <a:ext cx="2736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记作：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∠</a:t>
            </a:r>
            <a:r>
              <a:rPr lang="zh-CN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</a:t>
            </a: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5867400" y="4292600"/>
            <a:ext cx="2736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读作：</a:t>
            </a:r>
            <a:r>
              <a:rPr lang="zh-CN" altLang="en-US" sz="36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角一</a:t>
            </a:r>
          </a:p>
        </p:txBody>
      </p:sp>
      <p:sp>
        <p:nvSpPr>
          <p:cNvPr id="32" name="AutoShape 33"/>
          <p:cNvSpPr>
            <a:spLocks noChangeArrowheads="1"/>
          </p:cNvSpPr>
          <p:nvPr/>
        </p:nvSpPr>
        <p:spPr bwMode="auto">
          <a:xfrm>
            <a:off x="969963" y="5516563"/>
            <a:ext cx="7562850" cy="792162"/>
          </a:xfrm>
          <a:prstGeom prst="cloudCallout">
            <a:avLst>
              <a:gd name="adj1" fmla="val -3278"/>
              <a:gd name="adj2" fmla="val 15532"/>
            </a:avLst>
          </a:prstGeom>
          <a:solidFill>
            <a:srgbClr val="FF99FF">
              <a:alpha val="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还记得直角怎么表示吗？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6" grpId="0" animBg="1"/>
      <p:bldP spid="28" grpId="0" animBg="1"/>
      <p:bldP spid="29" grpId="0"/>
      <p:bldP spid="30" grpId="0"/>
      <p:bldP spid="31" grpId="0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6"/>
          <p:cNvSpPr>
            <a:spLocks noChangeArrowheads="1"/>
          </p:cNvSpPr>
          <p:nvPr/>
        </p:nvSpPr>
        <p:spPr bwMode="auto">
          <a:xfrm>
            <a:off x="827088" y="2060575"/>
            <a:ext cx="7200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以下面每条射线为一条边，分别画一个角。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798763"/>
            <a:ext cx="8172450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线连接符 21"/>
          <p:cNvCxnSpPr/>
          <p:nvPr/>
        </p:nvCxnSpPr>
        <p:spPr>
          <a:xfrm flipV="1">
            <a:off x="468313" y="11255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591" name="Line 7"/>
          <p:cNvSpPr>
            <a:spLocks noChangeShapeType="1"/>
          </p:cNvSpPr>
          <p:nvPr/>
        </p:nvSpPr>
        <p:spPr bwMode="auto">
          <a:xfrm flipV="1">
            <a:off x="742950" y="3632200"/>
            <a:ext cx="1800225" cy="10398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6759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815535">
            <a:off x="-252413" y="3060700"/>
            <a:ext cx="78851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5" name="Picture 11" descr="直线平行的条件p540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20838" y="2427288"/>
            <a:ext cx="2273301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典题精讲</a:t>
            </a:r>
          </a:p>
        </p:txBody>
      </p:sp>
      <p:sp>
        <p:nvSpPr>
          <p:cNvPr id="67598" name="AutoShape 14"/>
          <p:cNvSpPr>
            <a:spLocks noChangeArrowheads="1"/>
          </p:cNvSpPr>
          <p:nvPr/>
        </p:nvSpPr>
        <p:spPr bwMode="auto">
          <a:xfrm>
            <a:off x="1763713" y="5229225"/>
            <a:ext cx="5040312" cy="1081088"/>
          </a:xfrm>
          <a:prstGeom prst="wedgeRoundRectCallout">
            <a:avLst>
              <a:gd name="adj1" fmla="val -35606"/>
              <a:gd name="adj2" fmla="val -78194"/>
              <a:gd name="adj3" fmla="val 16667"/>
            </a:avLst>
          </a:prstGeom>
          <a:solidFill>
            <a:srgbClr val="FFFFBB"/>
          </a:soli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800"/>
              <a:t>提示：现将小尺贴着一条边，再从顶点画出另一条边。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86309E-7 L 0.19861 -0.1572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6759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99" y="-7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1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7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1" grpId="0" animBg="1"/>
      <p:bldP spid="6759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易错提醒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619250" y="2420938"/>
            <a:ext cx="1512888" cy="1439862"/>
            <a:chOff x="1156" y="1389"/>
            <a:chExt cx="1543" cy="1542"/>
          </a:xfrm>
        </p:grpSpPr>
        <p:sp>
          <p:nvSpPr>
            <p:cNvPr id="16409" name="Line 4"/>
            <p:cNvSpPr>
              <a:spLocks noChangeShapeType="1"/>
            </p:cNvSpPr>
            <p:nvPr/>
          </p:nvSpPr>
          <p:spPr bwMode="auto">
            <a:xfrm>
              <a:off x="1156" y="2931"/>
              <a:ext cx="154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0" name="Line 6"/>
            <p:cNvSpPr>
              <a:spLocks noChangeShapeType="1"/>
            </p:cNvSpPr>
            <p:nvPr/>
          </p:nvSpPr>
          <p:spPr bwMode="auto">
            <a:xfrm flipV="1">
              <a:off x="1156" y="1842"/>
              <a:ext cx="908" cy="10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1" name="Line 7"/>
            <p:cNvSpPr>
              <a:spLocks noChangeShapeType="1"/>
            </p:cNvSpPr>
            <p:nvPr/>
          </p:nvSpPr>
          <p:spPr bwMode="auto">
            <a:xfrm flipV="1">
              <a:off x="1156" y="1389"/>
              <a:ext cx="0" cy="154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5724525" y="2347913"/>
            <a:ext cx="1512888" cy="2089150"/>
            <a:chOff x="3424" y="1344"/>
            <a:chExt cx="1543" cy="2313"/>
          </a:xfrm>
        </p:grpSpPr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424" y="1344"/>
              <a:ext cx="1543" cy="1542"/>
              <a:chOff x="1156" y="1389"/>
              <a:chExt cx="1543" cy="1542"/>
            </a:xfrm>
          </p:grpSpPr>
          <p:sp>
            <p:nvSpPr>
              <p:cNvPr id="16406" name="Line 10"/>
              <p:cNvSpPr>
                <a:spLocks noChangeShapeType="1"/>
              </p:cNvSpPr>
              <p:nvPr/>
            </p:nvSpPr>
            <p:spPr bwMode="auto">
              <a:xfrm>
                <a:off x="1156" y="2931"/>
                <a:ext cx="154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7" name="Line 11"/>
              <p:cNvSpPr>
                <a:spLocks noChangeShapeType="1"/>
              </p:cNvSpPr>
              <p:nvPr/>
            </p:nvSpPr>
            <p:spPr bwMode="auto">
              <a:xfrm flipV="1">
                <a:off x="1156" y="1842"/>
                <a:ext cx="908" cy="108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8" name="Line 12"/>
              <p:cNvSpPr>
                <a:spLocks noChangeShapeType="1"/>
              </p:cNvSpPr>
              <p:nvPr/>
            </p:nvSpPr>
            <p:spPr bwMode="auto">
              <a:xfrm flipV="1">
                <a:off x="1156" y="1389"/>
                <a:ext cx="0" cy="15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6405" name="Line 13"/>
            <p:cNvSpPr>
              <a:spLocks noChangeShapeType="1"/>
            </p:cNvSpPr>
            <p:nvPr/>
          </p:nvSpPr>
          <p:spPr bwMode="auto">
            <a:xfrm>
              <a:off x="3424" y="2886"/>
              <a:ext cx="1361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390" name="矩形 6"/>
          <p:cNvSpPr>
            <a:spLocks noChangeArrowheads="1"/>
          </p:cNvSpPr>
          <p:nvPr/>
        </p:nvSpPr>
        <p:spPr bwMode="auto">
          <a:xfrm>
            <a:off x="611188" y="1700213"/>
            <a:ext cx="5400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数一数每个图形里有几个角。</a:t>
            </a:r>
          </a:p>
        </p:txBody>
      </p:sp>
      <p:sp>
        <p:nvSpPr>
          <p:cNvPr id="73744" name="Arc 16"/>
          <p:cNvSpPr>
            <a:spLocks noChangeArrowheads="1"/>
          </p:cNvSpPr>
          <p:nvPr/>
        </p:nvSpPr>
        <p:spPr bwMode="auto">
          <a:xfrm>
            <a:off x="1778000" y="3684588"/>
            <a:ext cx="142875" cy="144462"/>
          </a:xfrm>
          <a:custGeom>
            <a:avLst/>
            <a:gdLst>
              <a:gd name="T0" fmla="*/ -7 w 21600"/>
              <a:gd name="T1" fmla="*/ 0 h 21600"/>
              <a:gd name="T2" fmla="*/ 142875 w 21600"/>
              <a:gd name="T3" fmla="*/ 144462 h 21600"/>
              <a:gd name="T4" fmla="*/ -7 w 21600"/>
              <a:gd name="T5" fmla="*/ 0 h 21600"/>
              <a:gd name="T6" fmla="*/ 142875 w 21600"/>
              <a:gd name="T7" fmla="*/ 144462 h 21600"/>
              <a:gd name="T8" fmla="*/ 0 w 21600"/>
              <a:gd name="T9" fmla="*/ 144462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600"/>
              <a:gd name="T16" fmla="*/ 0 h 21600"/>
              <a:gd name="T17" fmla="*/ 2160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5" name="Arc 17"/>
          <p:cNvSpPr>
            <a:spLocks noChangeArrowheads="1"/>
          </p:cNvSpPr>
          <p:nvPr/>
        </p:nvSpPr>
        <p:spPr bwMode="auto">
          <a:xfrm>
            <a:off x="1619250" y="3502025"/>
            <a:ext cx="142875" cy="144463"/>
          </a:xfrm>
          <a:custGeom>
            <a:avLst/>
            <a:gdLst>
              <a:gd name="T0" fmla="*/ -7 w 21600"/>
              <a:gd name="T1" fmla="*/ 0 h 21600"/>
              <a:gd name="T2" fmla="*/ 142875 w 21600"/>
              <a:gd name="T3" fmla="*/ 144463 h 21600"/>
              <a:gd name="T4" fmla="*/ -7 w 21600"/>
              <a:gd name="T5" fmla="*/ 0 h 21600"/>
              <a:gd name="T6" fmla="*/ 142875 w 21600"/>
              <a:gd name="T7" fmla="*/ 144463 h 21600"/>
              <a:gd name="T8" fmla="*/ 0 w 21600"/>
              <a:gd name="T9" fmla="*/ 144463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600"/>
              <a:gd name="T16" fmla="*/ 0 h 21600"/>
              <a:gd name="T17" fmla="*/ 2160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6" name="Arc 18"/>
          <p:cNvSpPr>
            <a:spLocks noChangeArrowheads="1"/>
          </p:cNvSpPr>
          <p:nvPr/>
        </p:nvSpPr>
        <p:spPr bwMode="auto">
          <a:xfrm>
            <a:off x="1616075" y="3357563"/>
            <a:ext cx="508000" cy="468312"/>
          </a:xfrm>
          <a:custGeom>
            <a:avLst/>
            <a:gdLst>
              <a:gd name="T0" fmla="*/ -20 w 25438"/>
              <a:gd name="T1" fmla="*/ 4594 h 34966"/>
              <a:gd name="T2" fmla="*/ 76645 w 25438"/>
              <a:gd name="T3" fmla="*/ 0 h 34966"/>
              <a:gd name="T4" fmla="*/ 508000 w 25438"/>
              <a:gd name="T5" fmla="*/ 289296 h 34966"/>
              <a:gd name="T6" fmla="*/ 415478 w 25438"/>
              <a:gd name="T7" fmla="*/ 468299 h 34966"/>
              <a:gd name="T8" fmla="*/ -20 w 25438"/>
              <a:gd name="T9" fmla="*/ 4594 h 34966"/>
              <a:gd name="T10" fmla="*/ 76645 w 25438"/>
              <a:gd name="T11" fmla="*/ 0 h 34966"/>
              <a:gd name="T12" fmla="*/ 508000 w 25438"/>
              <a:gd name="T13" fmla="*/ 289296 h 34966"/>
              <a:gd name="T14" fmla="*/ 415478 w 25438"/>
              <a:gd name="T15" fmla="*/ 468299 h 34966"/>
              <a:gd name="T16" fmla="*/ 76645 w 25438"/>
              <a:gd name="T17" fmla="*/ 289296 h 3496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5438"/>
              <a:gd name="T28" fmla="*/ 0 h 34966"/>
              <a:gd name="T29" fmla="*/ 25438 w 25438"/>
              <a:gd name="T30" fmla="*/ 34966 h 3496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5438" h="34966" fill="none">
                <a:moveTo>
                  <a:pt x="-1" y="343"/>
                </a:moveTo>
                <a:cubicBezTo>
                  <a:pt x="1266" y="115"/>
                  <a:pt x="2550" y="-1"/>
                  <a:pt x="3838" y="0"/>
                </a:cubicBezTo>
                <a:cubicBezTo>
                  <a:pt x="15767" y="0"/>
                  <a:pt x="25438" y="9670"/>
                  <a:pt x="25438" y="21600"/>
                </a:cubicBezTo>
                <a:cubicBezTo>
                  <a:pt x="25438" y="26448"/>
                  <a:pt x="23806" y="31156"/>
                  <a:pt x="20805" y="34965"/>
                </a:cubicBezTo>
              </a:path>
              <a:path w="25438" h="34966" stroke="0">
                <a:moveTo>
                  <a:pt x="-1" y="343"/>
                </a:moveTo>
                <a:cubicBezTo>
                  <a:pt x="1266" y="115"/>
                  <a:pt x="2550" y="-1"/>
                  <a:pt x="3838" y="0"/>
                </a:cubicBezTo>
                <a:cubicBezTo>
                  <a:pt x="15767" y="0"/>
                  <a:pt x="25438" y="9670"/>
                  <a:pt x="25438" y="21600"/>
                </a:cubicBezTo>
                <a:cubicBezTo>
                  <a:pt x="25438" y="26448"/>
                  <a:pt x="23806" y="31156"/>
                  <a:pt x="20805" y="34965"/>
                </a:cubicBezTo>
                <a:lnTo>
                  <a:pt x="3838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7" name="Arc 19"/>
          <p:cNvSpPr>
            <a:spLocks noChangeArrowheads="1"/>
          </p:cNvSpPr>
          <p:nvPr/>
        </p:nvSpPr>
        <p:spPr bwMode="auto">
          <a:xfrm>
            <a:off x="5870575" y="3584575"/>
            <a:ext cx="142875" cy="144463"/>
          </a:xfrm>
          <a:custGeom>
            <a:avLst/>
            <a:gdLst>
              <a:gd name="T0" fmla="*/ -7 w 21600"/>
              <a:gd name="T1" fmla="*/ 0 h 21600"/>
              <a:gd name="T2" fmla="*/ 142875 w 21600"/>
              <a:gd name="T3" fmla="*/ 144463 h 21600"/>
              <a:gd name="T4" fmla="*/ -7 w 21600"/>
              <a:gd name="T5" fmla="*/ 0 h 21600"/>
              <a:gd name="T6" fmla="*/ 142875 w 21600"/>
              <a:gd name="T7" fmla="*/ 144463 h 21600"/>
              <a:gd name="T8" fmla="*/ 0 w 21600"/>
              <a:gd name="T9" fmla="*/ 144463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600"/>
              <a:gd name="T16" fmla="*/ 0 h 21600"/>
              <a:gd name="T17" fmla="*/ 2160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8" name="Arc 20"/>
          <p:cNvSpPr>
            <a:spLocks noChangeArrowheads="1"/>
          </p:cNvSpPr>
          <p:nvPr/>
        </p:nvSpPr>
        <p:spPr bwMode="auto">
          <a:xfrm>
            <a:off x="5724525" y="3475038"/>
            <a:ext cx="142875" cy="144462"/>
          </a:xfrm>
          <a:custGeom>
            <a:avLst/>
            <a:gdLst>
              <a:gd name="T0" fmla="*/ -7 w 21600"/>
              <a:gd name="T1" fmla="*/ 0 h 21600"/>
              <a:gd name="T2" fmla="*/ 142875 w 21600"/>
              <a:gd name="T3" fmla="*/ 144462 h 21600"/>
              <a:gd name="T4" fmla="*/ -7 w 21600"/>
              <a:gd name="T5" fmla="*/ 0 h 21600"/>
              <a:gd name="T6" fmla="*/ 142875 w 21600"/>
              <a:gd name="T7" fmla="*/ 144462 h 21600"/>
              <a:gd name="T8" fmla="*/ 0 w 21600"/>
              <a:gd name="T9" fmla="*/ 144462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600"/>
              <a:gd name="T16" fmla="*/ 0 h 21600"/>
              <a:gd name="T17" fmla="*/ 2160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9" name="Arc 21"/>
          <p:cNvSpPr>
            <a:spLocks noChangeArrowheads="1"/>
          </p:cNvSpPr>
          <p:nvPr/>
        </p:nvSpPr>
        <p:spPr bwMode="auto">
          <a:xfrm>
            <a:off x="6011863" y="3736975"/>
            <a:ext cx="104775" cy="217488"/>
          </a:xfrm>
          <a:custGeom>
            <a:avLst/>
            <a:gdLst>
              <a:gd name="T0" fmla="*/ -5 w 21600"/>
              <a:gd name="T1" fmla="*/ 0 h 39158"/>
              <a:gd name="T2" fmla="*/ 104775 w 21600"/>
              <a:gd name="T3" fmla="*/ 119969 h 39158"/>
              <a:gd name="T4" fmla="*/ 61022 w 21600"/>
              <a:gd name="T5" fmla="*/ 217482 h 39158"/>
              <a:gd name="T6" fmla="*/ -5 w 21600"/>
              <a:gd name="T7" fmla="*/ 0 h 39158"/>
              <a:gd name="T8" fmla="*/ 104775 w 21600"/>
              <a:gd name="T9" fmla="*/ 119969 h 39158"/>
              <a:gd name="T10" fmla="*/ 61022 w 21600"/>
              <a:gd name="T11" fmla="*/ 217482 h 39158"/>
              <a:gd name="T12" fmla="*/ 0 w 21600"/>
              <a:gd name="T13" fmla="*/ 119969 h 391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39158"/>
              <a:gd name="T23" fmla="*/ 21600 w 21600"/>
              <a:gd name="T24" fmla="*/ 39158 h 3915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39158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8564"/>
                  <a:pt x="18242" y="35101"/>
                  <a:pt x="12580" y="39157"/>
                </a:cubicBezTo>
              </a:path>
              <a:path w="21600" h="39158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8564"/>
                  <a:pt x="18242" y="35101"/>
                  <a:pt x="12580" y="39157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50" name="Arc 22"/>
          <p:cNvSpPr>
            <a:spLocks noChangeArrowheads="1"/>
          </p:cNvSpPr>
          <p:nvPr/>
        </p:nvSpPr>
        <p:spPr bwMode="auto">
          <a:xfrm>
            <a:off x="5724525" y="3211513"/>
            <a:ext cx="503238" cy="504825"/>
          </a:xfrm>
          <a:custGeom>
            <a:avLst/>
            <a:gdLst>
              <a:gd name="T0" fmla="*/ -20 w 25438"/>
              <a:gd name="T1" fmla="*/ 4952 h 34966"/>
              <a:gd name="T2" fmla="*/ 75927 w 25438"/>
              <a:gd name="T3" fmla="*/ 0 h 34966"/>
              <a:gd name="T4" fmla="*/ 503238 w 25438"/>
              <a:gd name="T5" fmla="*/ 311852 h 34966"/>
              <a:gd name="T6" fmla="*/ 411584 w 25438"/>
              <a:gd name="T7" fmla="*/ 504811 h 34966"/>
              <a:gd name="T8" fmla="*/ -20 w 25438"/>
              <a:gd name="T9" fmla="*/ 4952 h 34966"/>
              <a:gd name="T10" fmla="*/ 75927 w 25438"/>
              <a:gd name="T11" fmla="*/ 0 h 34966"/>
              <a:gd name="T12" fmla="*/ 503238 w 25438"/>
              <a:gd name="T13" fmla="*/ 311852 h 34966"/>
              <a:gd name="T14" fmla="*/ 411584 w 25438"/>
              <a:gd name="T15" fmla="*/ 504811 h 34966"/>
              <a:gd name="T16" fmla="*/ 75927 w 25438"/>
              <a:gd name="T17" fmla="*/ 311852 h 3496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5438"/>
              <a:gd name="T28" fmla="*/ 0 h 34966"/>
              <a:gd name="T29" fmla="*/ 25438 w 25438"/>
              <a:gd name="T30" fmla="*/ 34966 h 3496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5438" h="34966" fill="none">
                <a:moveTo>
                  <a:pt x="-1" y="343"/>
                </a:moveTo>
                <a:cubicBezTo>
                  <a:pt x="1266" y="115"/>
                  <a:pt x="2550" y="-1"/>
                  <a:pt x="3838" y="0"/>
                </a:cubicBezTo>
                <a:cubicBezTo>
                  <a:pt x="15767" y="0"/>
                  <a:pt x="25438" y="9670"/>
                  <a:pt x="25438" y="21600"/>
                </a:cubicBezTo>
                <a:cubicBezTo>
                  <a:pt x="25438" y="26448"/>
                  <a:pt x="23806" y="31156"/>
                  <a:pt x="20805" y="34965"/>
                </a:cubicBezTo>
              </a:path>
              <a:path w="25438" h="34966" stroke="0">
                <a:moveTo>
                  <a:pt x="-1" y="343"/>
                </a:moveTo>
                <a:cubicBezTo>
                  <a:pt x="1266" y="115"/>
                  <a:pt x="2550" y="-1"/>
                  <a:pt x="3838" y="0"/>
                </a:cubicBezTo>
                <a:cubicBezTo>
                  <a:pt x="15767" y="0"/>
                  <a:pt x="25438" y="9670"/>
                  <a:pt x="25438" y="21600"/>
                </a:cubicBezTo>
                <a:cubicBezTo>
                  <a:pt x="25438" y="26448"/>
                  <a:pt x="23806" y="31156"/>
                  <a:pt x="20805" y="34965"/>
                </a:cubicBezTo>
                <a:lnTo>
                  <a:pt x="3838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51" name="Arc 23"/>
          <p:cNvSpPr>
            <a:spLocks noChangeArrowheads="1"/>
          </p:cNvSpPr>
          <p:nvPr/>
        </p:nvSpPr>
        <p:spPr bwMode="auto">
          <a:xfrm>
            <a:off x="6218238" y="3214688"/>
            <a:ext cx="300037" cy="868362"/>
          </a:xfrm>
          <a:custGeom>
            <a:avLst/>
            <a:gdLst>
              <a:gd name="T0" fmla="*/ -13 w 22806"/>
              <a:gd name="T1" fmla="*/ 749 h 38238"/>
              <a:gd name="T2" fmla="*/ 15866 w 22806"/>
              <a:gd name="T3" fmla="*/ 0 h 38238"/>
              <a:gd name="T4" fmla="*/ 300037 w 22806"/>
              <a:gd name="T5" fmla="*/ 490523 h 38238"/>
              <a:gd name="T6" fmla="*/ 197078 w 22806"/>
              <a:gd name="T7" fmla="*/ 868362 h 38238"/>
              <a:gd name="T8" fmla="*/ -13 w 22806"/>
              <a:gd name="T9" fmla="*/ 749 h 38238"/>
              <a:gd name="T10" fmla="*/ 15866 w 22806"/>
              <a:gd name="T11" fmla="*/ 0 h 38238"/>
              <a:gd name="T12" fmla="*/ 300037 w 22806"/>
              <a:gd name="T13" fmla="*/ 490523 h 38238"/>
              <a:gd name="T14" fmla="*/ 197078 w 22806"/>
              <a:gd name="T15" fmla="*/ 868362 h 38238"/>
              <a:gd name="T16" fmla="*/ 15866 w 22806"/>
              <a:gd name="T17" fmla="*/ 490523 h 382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806"/>
              <a:gd name="T28" fmla="*/ 0 h 38238"/>
              <a:gd name="T29" fmla="*/ 22806 w 22806"/>
              <a:gd name="T30" fmla="*/ 38238 h 3823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806" h="38238" fill="none">
                <a:moveTo>
                  <a:pt x="-1" y="33"/>
                </a:moveTo>
                <a:cubicBezTo>
                  <a:pt x="401" y="11"/>
                  <a:pt x="803" y="-1"/>
                  <a:pt x="1206" y="0"/>
                </a:cubicBezTo>
                <a:cubicBezTo>
                  <a:pt x="13135" y="0"/>
                  <a:pt x="22806" y="9670"/>
                  <a:pt x="22806" y="21600"/>
                </a:cubicBezTo>
                <a:cubicBezTo>
                  <a:pt x="22806" y="28034"/>
                  <a:pt x="19936" y="34134"/>
                  <a:pt x="14980" y="38238"/>
                </a:cubicBezTo>
              </a:path>
              <a:path w="22806" h="38238" stroke="0">
                <a:moveTo>
                  <a:pt x="-1" y="33"/>
                </a:moveTo>
                <a:cubicBezTo>
                  <a:pt x="401" y="11"/>
                  <a:pt x="803" y="-1"/>
                  <a:pt x="1206" y="0"/>
                </a:cubicBezTo>
                <a:cubicBezTo>
                  <a:pt x="13135" y="0"/>
                  <a:pt x="22806" y="9670"/>
                  <a:pt x="22806" y="21600"/>
                </a:cubicBezTo>
                <a:cubicBezTo>
                  <a:pt x="22806" y="28034"/>
                  <a:pt x="19936" y="34134"/>
                  <a:pt x="14980" y="38238"/>
                </a:cubicBezTo>
                <a:lnTo>
                  <a:pt x="1206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52" name="Arc 24"/>
          <p:cNvSpPr>
            <a:spLocks noChangeArrowheads="1"/>
          </p:cNvSpPr>
          <p:nvPr/>
        </p:nvSpPr>
        <p:spPr bwMode="auto">
          <a:xfrm rot="-3114272">
            <a:off x="5590381" y="2593182"/>
            <a:ext cx="1223963" cy="1898650"/>
          </a:xfrm>
          <a:custGeom>
            <a:avLst/>
            <a:gdLst>
              <a:gd name="T0" fmla="*/ 1061788 w 21600"/>
              <a:gd name="T1" fmla="*/ -61 h 31180"/>
              <a:gd name="T2" fmla="*/ 1223963 w 21600"/>
              <a:gd name="T3" fmla="*/ 654237 h 31180"/>
              <a:gd name="T4" fmla="*/ 396315 w 21600"/>
              <a:gd name="T5" fmla="*/ 1898650 h 31180"/>
              <a:gd name="T6" fmla="*/ 1061788 w 21600"/>
              <a:gd name="T7" fmla="*/ -61 h 31180"/>
              <a:gd name="T8" fmla="*/ 1223963 w 21600"/>
              <a:gd name="T9" fmla="*/ 654237 h 31180"/>
              <a:gd name="T10" fmla="*/ 396315 w 21600"/>
              <a:gd name="T11" fmla="*/ 1898650 h 31180"/>
              <a:gd name="T12" fmla="*/ 0 w 21600"/>
              <a:gd name="T13" fmla="*/ 654237 h 3118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31180"/>
              <a:gd name="T23" fmla="*/ 21600 w 21600"/>
              <a:gd name="T24" fmla="*/ 31180 h 3118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31180" fill="none">
                <a:moveTo>
                  <a:pt x="18738" y="-1"/>
                </a:moveTo>
                <a:cubicBezTo>
                  <a:pt x="20613" y="3270"/>
                  <a:pt x="21600" y="6974"/>
                  <a:pt x="21600" y="10744"/>
                </a:cubicBezTo>
                <a:cubicBezTo>
                  <a:pt x="21600" y="19977"/>
                  <a:pt x="15730" y="28190"/>
                  <a:pt x="6994" y="31180"/>
                </a:cubicBezTo>
              </a:path>
              <a:path w="21600" h="31180" stroke="0">
                <a:moveTo>
                  <a:pt x="18738" y="-1"/>
                </a:moveTo>
                <a:cubicBezTo>
                  <a:pt x="20613" y="3270"/>
                  <a:pt x="21600" y="6974"/>
                  <a:pt x="21600" y="10744"/>
                </a:cubicBezTo>
                <a:cubicBezTo>
                  <a:pt x="21600" y="19977"/>
                  <a:pt x="15730" y="28190"/>
                  <a:pt x="6994" y="31180"/>
                </a:cubicBezTo>
                <a:lnTo>
                  <a:pt x="0" y="10744"/>
                </a:lnTo>
                <a:close/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53" name="Text Box 25"/>
          <p:cNvSpPr txBox="1">
            <a:spLocks noChangeArrowheads="1"/>
          </p:cNvSpPr>
          <p:nvPr/>
        </p:nvSpPr>
        <p:spPr bwMode="auto">
          <a:xfrm>
            <a:off x="1692275" y="4078288"/>
            <a:ext cx="742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</a:rPr>
              <a:t>个</a:t>
            </a:r>
          </a:p>
        </p:txBody>
      </p:sp>
      <p:sp>
        <p:nvSpPr>
          <p:cNvPr id="73754" name="Text Box 26"/>
          <p:cNvSpPr txBox="1">
            <a:spLocks noChangeArrowheads="1"/>
          </p:cNvSpPr>
          <p:nvPr/>
        </p:nvSpPr>
        <p:spPr bwMode="auto">
          <a:xfrm>
            <a:off x="5867400" y="4078288"/>
            <a:ext cx="742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</a:rPr>
              <a:t>个</a:t>
            </a:r>
          </a:p>
        </p:txBody>
      </p:sp>
      <p:sp>
        <p:nvSpPr>
          <p:cNvPr id="65562" name="AutoShape 26"/>
          <p:cNvSpPr>
            <a:spLocks noChangeArrowheads="1"/>
          </p:cNvSpPr>
          <p:nvPr/>
        </p:nvSpPr>
        <p:spPr bwMode="auto">
          <a:xfrm>
            <a:off x="179388" y="4868863"/>
            <a:ext cx="8964612" cy="1152525"/>
          </a:xfrm>
          <a:prstGeom prst="wedgeRoundRectCallout">
            <a:avLst>
              <a:gd name="adj1" fmla="val -15435"/>
              <a:gd name="adj2" fmla="val -39120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>
                <a:solidFill>
                  <a:srgbClr val="660066"/>
                </a:solidFill>
                <a:latin typeface="华文新魏" pitchFamily="2" charset="-122"/>
              </a:rPr>
              <a:t>提醒</a:t>
            </a:r>
            <a:r>
              <a:rPr lang="zh-CN" altLang="en-US" sz="2400">
                <a:solidFill>
                  <a:srgbClr val="660066"/>
                </a:solidFill>
                <a:latin typeface="华文新魏" pitchFamily="2" charset="-122"/>
                <a:sym typeface="Wingdings" pitchFamily="2" charset="2"/>
              </a:rPr>
              <a:t>：（</a:t>
            </a:r>
            <a:r>
              <a:rPr lang="en-US" altLang="zh-CN" sz="2400">
                <a:solidFill>
                  <a:srgbClr val="660066"/>
                </a:solidFill>
                <a:latin typeface="华文新魏" pitchFamily="2" charset="-122"/>
                <a:sym typeface="Wingdings" pitchFamily="2" charset="2"/>
              </a:rPr>
              <a:t>1</a:t>
            </a:r>
            <a:r>
              <a:rPr lang="zh-CN" altLang="en-US" sz="2400">
                <a:solidFill>
                  <a:srgbClr val="660066"/>
                </a:solidFill>
                <a:latin typeface="华文新魏" pitchFamily="2" charset="-122"/>
                <a:sym typeface="Wingdings" pitchFamily="2" charset="2"/>
              </a:rPr>
              <a:t>）</a:t>
            </a:r>
            <a:r>
              <a:rPr lang="zh-CN" altLang="en-US" sz="2400">
                <a:solidFill>
                  <a:srgbClr val="660066"/>
                </a:solidFill>
                <a:latin typeface="华文新魏" pitchFamily="2" charset="-122"/>
              </a:rPr>
              <a:t>数角时可以从最小的角数起，再数组合的角。（</a:t>
            </a:r>
            <a:r>
              <a:rPr lang="en-US" altLang="zh-CN" sz="2400">
                <a:solidFill>
                  <a:srgbClr val="660066"/>
                </a:solidFill>
                <a:latin typeface="华文新魏" pitchFamily="2" charset="-122"/>
              </a:rPr>
              <a:t>2</a:t>
            </a:r>
            <a:r>
              <a:rPr lang="zh-CN" altLang="en-US" sz="2400">
                <a:solidFill>
                  <a:srgbClr val="660066"/>
                </a:solidFill>
                <a:latin typeface="华文新魏" pitchFamily="2" charset="-122"/>
              </a:rPr>
              <a:t>）以一条边为基准，根据找第</a:t>
            </a:r>
            <a:r>
              <a:rPr lang="en-US" altLang="zh-CN" sz="2400">
                <a:solidFill>
                  <a:srgbClr val="660066"/>
                </a:solidFill>
                <a:latin typeface="华文新魏" pitchFamily="2" charset="-122"/>
              </a:rPr>
              <a:t>2</a:t>
            </a:r>
            <a:r>
              <a:rPr lang="zh-CN" altLang="en-US" sz="2400">
                <a:solidFill>
                  <a:srgbClr val="660066"/>
                </a:solidFill>
                <a:latin typeface="华文新魏" pitchFamily="2" charset="-122"/>
              </a:rPr>
              <a:t>条边的情况确定有几个角。</a:t>
            </a:r>
          </a:p>
          <a:p>
            <a:pPr algn="ctr"/>
            <a:endParaRPr lang="zh-CN" altLang="en-US" sz="2400">
              <a:solidFill>
                <a:srgbClr val="660066"/>
              </a:solidFill>
              <a:latin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37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37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3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37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37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37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37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37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37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3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5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4" grpId="0" animBg="1"/>
      <p:bldP spid="73745" grpId="0" animBg="1"/>
      <p:bldP spid="73746" grpId="0" animBg="1"/>
      <p:bldP spid="73747" grpId="0" animBg="1"/>
      <p:bldP spid="73748" grpId="0" animBg="1"/>
      <p:bldP spid="73749" grpId="0" animBg="1"/>
      <p:bldP spid="73750" grpId="0" animBg="1"/>
      <p:bldP spid="73751" grpId="0" animBg="1"/>
      <p:bldP spid="73752" grpId="0" animBg="1"/>
      <p:bldP spid="73753" grpId="0"/>
      <p:bldP spid="73754" grpId="0"/>
      <p:bldP spid="6556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6"/>
          <p:cNvSpPr>
            <a:spLocks noChangeArrowheads="1"/>
          </p:cNvSpPr>
          <p:nvPr/>
        </p:nvSpPr>
        <p:spPr bwMode="auto">
          <a:xfrm>
            <a:off x="1187450" y="2276475"/>
            <a:ext cx="6584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楷体" pitchFamily="2" charset="-122"/>
                <a:ea typeface="华文楷体" pitchFamily="2" charset="-122"/>
              </a:rPr>
              <a:t>下面哪些是线段，哪些是射线？直线呢？</a:t>
            </a:r>
          </a:p>
        </p:txBody>
      </p:sp>
      <p:pic>
        <p:nvPicPr>
          <p:cNvPr id="17411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228975"/>
            <a:ext cx="838835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8"/>
          <p:cNvSpPr>
            <a:spLocks noChangeArrowheads="1"/>
          </p:cNvSpPr>
          <p:nvPr/>
        </p:nvSpPr>
        <p:spPr bwMode="auto">
          <a:xfrm>
            <a:off x="333375" y="4972050"/>
            <a:ext cx="1422400" cy="617538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射线</a:t>
            </a:r>
          </a:p>
        </p:txBody>
      </p:sp>
      <p:sp>
        <p:nvSpPr>
          <p:cNvPr id="40" name="TextBox 8"/>
          <p:cNvSpPr>
            <a:spLocks noChangeArrowheads="1"/>
          </p:cNvSpPr>
          <p:nvPr/>
        </p:nvSpPr>
        <p:spPr bwMode="auto">
          <a:xfrm>
            <a:off x="4005263" y="4967288"/>
            <a:ext cx="1422400" cy="617537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线段</a:t>
            </a:r>
          </a:p>
        </p:txBody>
      </p:sp>
      <p:sp>
        <p:nvSpPr>
          <p:cNvPr id="41" name="TextBox 8"/>
          <p:cNvSpPr>
            <a:spLocks noChangeArrowheads="1"/>
          </p:cNvSpPr>
          <p:nvPr/>
        </p:nvSpPr>
        <p:spPr bwMode="auto">
          <a:xfrm>
            <a:off x="5229225" y="4967288"/>
            <a:ext cx="1422400" cy="617537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线段</a:t>
            </a:r>
          </a:p>
        </p:txBody>
      </p:sp>
      <p:sp>
        <p:nvSpPr>
          <p:cNvPr id="42" name="TextBox 8"/>
          <p:cNvSpPr>
            <a:spLocks noChangeArrowheads="1"/>
          </p:cNvSpPr>
          <p:nvPr/>
        </p:nvSpPr>
        <p:spPr bwMode="auto">
          <a:xfrm>
            <a:off x="6381750" y="4972050"/>
            <a:ext cx="1422400" cy="617538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射线</a:t>
            </a:r>
          </a:p>
        </p:txBody>
      </p:sp>
      <p:sp>
        <p:nvSpPr>
          <p:cNvPr id="43" name="TextBox 8"/>
          <p:cNvSpPr>
            <a:spLocks noChangeArrowheads="1"/>
          </p:cNvSpPr>
          <p:nvPr/>
        </p:nvSpPr>
        <p:spPr bwMode="auto">
          <a:xfrm>
            <a:off x="7605713" y="4967288"/>
            <a:ext cx="1422400" cy="617537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直线</a:t>
            </a:r>
          </a:p>
        </p:txBody>
      </p:sp>
      <p:sp>
        <p:nvSpPr>
          <p:cNvPr id="5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0" grpId="0"/>
      <p:bldP spid="41" grpId="0"/>
      <p:bldP spid="42" grpId="0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6"/>
          <p:cNvSpPr>
            <a:spLocks noChangeArrowheads="1"/>
          </p:cNvSpPr>
          <p:nvPr/>
        </p:nvSpPr>
        <p:spPr bwMode="auto">
          <a:xfrm>
            <a:off x="539750" y="1844675"/>
            <a:ext cx="7488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楷体" pitchFamily="2" charset="-122"/>
              </a:rPr>
              <a:t>在直线上任意画两个点，量出它们之间的距离。</a:t>
            </a:r>
          </a:p>
        </p:txBody>
      </p:sp>
      <p:sp>
        <p:nvSpPr>
          <p:cNvPr id="18435" name="Line 6"/>
          <p:cNvSpPr>
            <a:spLocks noChangeShapeType="1"/>
          </p:cNvSpPr>
          <p:nvPr/>
        </p:nvSpPr>
        <p:spPr bwMode="auto">
          <a:xfrm>
            <a:off x="250825" y="3789363"/>
            <a:ext cx="7561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65539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89063" y="3573463"/>
            <a:ext cx="234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4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3573463"/>
            <a:ext cx="234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23975" y="3819525"/>
            <a:ext cx="78851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 Box 11"/>
          <p:cNvSpPr txBox="1">
            <a:spLocks noChangeArrowheads="1"/>
          </p:cNvSpPr>
          <p:nvPr/>
        </p:nvSpPr>
        <p:spPr bwMode="auto">
          <a:xfrm>
            <a:off x="2052638" y="3043238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</a:rPr>
              <a:t>3cm</a:t>
            </a:r>
          </a:p>
        </p:txBody>
      </p:sp>
      <p:sp>
        <p:nvSpPr>
          <p:cNvPr id="5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6"/>
          <p:cNvSpPr>
            <a:spLocks noChangeArrowheads="1"/>
          </p:cNvSpPr>
          <p:nvPr/>
        </p:nvSpPr>
        <p:spPr bwMode="auto">
          <a:xfrm>
            <a:off x="611188" y="1989138"/>
            <a:ext cx="82089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数一数每块三角尺上有几个角，指一指每个角的顶点和边。</a:t>
            </a:r>
          </a:p>
        </p:txBody>
      </p:sp>
      <p:sp>
        <p:nvSpPr>
          <p:cNvPr id="5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964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559175"/>
            <a:ext cx="3455987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3573463"/>
            <a:ext cx="360045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3635375" y="3259138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顶点</a:t>
            </a:r>
          </a:p>
        </p:txBody>
      </p:sp>
      <p:sp>
        <p:nvSpPr>
          <p:cNvPr id="69645" name="Rectangle 13"/>
          <p:cNvSpPr>
            <a:spLocks noChangeArrowheads="1"/>
          </p:cNvSpPr>
          <p:nvPr/>
        </p:nvSpPr>
        <p:spPr bwMode="auto">
          <a:xfrm>
            <a:off x="2051050" y="3068638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hlink"/>
                </a:solidFill>
              </a:rPr>
              <a:t>边</a:t>
            </a:r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3132138" y="4652963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hlink"/>
                </a:solidFill>
              </a:rPr>
              <a:t>边</a:t>
            </a:r>
          </a:p>
        </p:txBody>
      </p:sp>
      <p:sp>
        <p:nvSpPr>
          <p:cNvPr id="69647" name="Rectangle 15"/>
          <p:cNvSpPr>
            <a:spLocks noChangeArrowheads="1"/>
          </p:cNvSpPr>
          <p:nvPr/>
        </p:nvSpPr>
        <p:spPr bwMode="auto">
          <a:xfrm>
            <a:off x="1042988" y="4652963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hlink"/>
                </a:solidFill>
              </a:rPr>
              <a:t>边</a:t>
            </a:r>
          </a:p>
        </p:txBody>
      </p:sp>
      <p:sp>
        <p:nvSpPr>
          <p:cNvPr id="69648" name="Rectangle 16"/>
          <p:cNvSpPr>
            <a:spLocks noChangeArrowheads="1"/>
          </p:cNvSpPr>
          <p:nvPr/>
        </p:nvSpPr>
        <p:spPr bwMode="auto">
          <a:xfrm>
            <a:off x="0" y="3357563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顶点</a:t>
            </a:r>
          </a:p>
        </p:txBody>
      </p:sp>
      <p:sp>
        <p:nvSpPr>
          <p:cNvPr id="69649" name="Rectangle 17"/>
          <p:cNvSpPr>
            <a:spLocks noChangeArrowheads="1"/>
          </p:cNvSpPr>
          <p:nvPr/>
        </p:nvSpPr>
        <p:spPr bwMode="auto">
          <a:xfrm>
            <a:off x="1979613" y="5373688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顶点</a:t>
            </a:r>
          </a:p>
        </p:txBody>
      </p:sp>
      <p:sp>
        <p:nvSpPr>
          <p:cNvPr id="69650" name="Rectangle 18"/>
          <p:cNvSpPr>
            <a:spLocks noChangeArrowheads="1"/>
          </p:cNvSpPr>
          <p:nvPr/>
        </p:nvSpPr>
        <p:spPr bwMode="auto">
          <a:xfrm>
            <a:off x="8350250" y="3284538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顶点</a:t>
            </a:r>
          </a:p>
        </p:txBody>
      </p:sp>
      <p:sp>
        <p:nvSpPr>
          <p:cNvPr id="69651" name="Rectangle 19"/>
          <p:cNvSpPr>
            <a:spLocks noChangeArrowheads="1"/>
          </p:cNvSpPr>
          <p:nvPr/>
        </p:nvSpPr>
        <p:spPr bwMode="auto">
          <a:xfrm>
            <a:off x="4714875" y="3259138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顶点</a:t>
            </a:r>
          </a:p>
        </p:txBody>
      </p:sp>
      <p:sp>
        <p:nvSpPr>
          <p:cNvPr id="69652" name="Rectangle 20"/>
          <p:cNvSpPr>
            <a:spLocks noChangeArrowheads="1"/>
          </p:cNvSpPr>
          <p:nvPr/>
        </p:nvSpPr>
        <p:spPr bwMode="auto">
          <a:xfrm>
            <a:off x="4716463" y="566102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顶点</a:t>
            </a:r>
          </a:p>
        </p:txBody>
      </p:sp>
      <p:sp>
        <p:nvSpPr>
          <p:cNvPr id="69653" name="Rectangle 21"/>
          <p:cNvSpPr>
            <a:spLocks noChangeArrowheads="1"/>
          </p:cNvSpPr>
          <p:nvPr/>
        </p:nvSpPr>
        <p:spPr bwMode="auto">
          <a:xfrm>
            <a:off x="4356100" y="4365625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hlink"/>
                </a:solidFill>
              </a:rPr>
              <a:t>边</a:t>
            </a:r>
          </a:p>
        </p:txBody>
      </p:sp>
      <p:sp>
        <p:nvSpPr>
          <p:cNvPr id="69654" name="Rectangle 22"/>
          <p:cNvSpPr>
            <a:spLocks noChangeArrowheads="1"/>
          </p:cNvSpPr>
          <p:nvPr/>
        </p:nvSpPr>
        <p:spPr bwMode="auto">
          <a:xfrm>
            <a:off x="6804025" y="4724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hlink"/>
                </a:solidFill>
              </a:rPr>
              <a:t>边</a:t>
            </a:r>
          </a:p>
        </p:txBody>
      </p:sp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6516688" y="3141663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hlink"/>
                </a:solidFill>
              </a:rPr>
              <a:t>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9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9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9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9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4" grpId="0"/>
      <p:bldP spid="69645" grpId="0"/>
      <p:bldP spid="69646" grpId="0"/>
      <p:bldP spid="69647" grpId="0"/>
      <p:bldP spid="69648" grpId="0"/>
      <p:bldP spid="69649" grpId="0"/>
      <p:bldP spid="69650" grpId="0"/>
      <p:bldP spid="69651" grpId="0"/>
      <p:bldP spid="69652" grpId="0"/>
      <p:bldP spid="69653" grpId="0"/>
      <p:bldP spid="69654" grpId="0"/>
      <p:bldP spid="696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708" name="矩形 6"/>
          <p:cNvSpPr>
            <a:spLocks noChangeArrowheads="1"/>
          </p:cNvSpPr>
          <p:nvPr/>
        </p:nvSpPr>
        <p:spPr bwMode="auto">
          <a:xfrm>
            <a:off x="611188" y="1700213"/>
            <a:ext cx="82089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通过今天的学习你知道线段、射线和直线的特点了吗？它们之间有什么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联系和区别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？</a:t>
            </a:r>
          </a:p>
        </p:txBody>
      </p:sp>
      <p:sp>
        <p:nvSpPr>
          <p:cNvPr id="72709" name="矩形 6"/>
          <p:cNvSpPr>
            <a:spLocks noChangeArrowheads="1"/>
          </p:cNvSpPr>
          <p:nvPr/>
        </p:nvSpPr>
        <p:spPr bwMode="auto">
          <a:xfrm>
            <a:off x="755650" y="4581525"/>
            <a:ext cx="5113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你认识角了吗？你会画角吗？</a:t>
            </a:r>
          </a:p>
        </p:txBody>
      </p:sp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684213" y="2852738"/>
            <a:ext cx="8064500" cy="1373187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</a:rPr>
              <a:t>线段、射线和直线都是直的，线段有</a:t>
            </a:r>
            <a:r>
              <a:rPr lang="en-US" altLang="zh-CN" sz="2800">
                <a:solidFill>
                  <a:schemeClr val="hlink"/>
                </a:solidFill>
                <a:latin typeface="华文新魏" pitchFamily="2" charset="-122"/>
              </a:rPr>
              <a:t>2</a:t>
            </a:r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</a:rPr>
              <a:t>个端点，长度有限。射线有一个端点，直线没有端点，射线和直线都是无限长的。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84213" y="5516563"/>
            <a:ext cx="8064500" cy="5762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  <a:ea typeface="华文楷体" pitchFamily="2" charset="-122"/>
              </a:rPr>
              <a:t>角有一个顶点和两条边，角的两边无限长。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09" grpId="0"/>
      <p:bldP spid="72711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000" b="1" noProof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学习目标</a:t>
              </a:r>
            </a:p>
          </p:txBody>
        </p:sp>
      </p:grp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971550" y="3059113"/>
            <a:ext cx="7416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2800">
                <a:latin typeface="华文新魏" pitchFamily="2" charset="-122"/>
              </a:rPr>
              <a:t> </a:t>
            </a:r>
            <a:r>
              <a:rPr lang="en-US" altLang="zh-CN" sz="2800">
                <a:latin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</a:rPr>
              <a:t>．认识角和角的表示方法，知道角的各部分名称，明确角的大小及直接比较大小的方法。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042988" y="1814513"/>
            <a:ext cx="77057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</a:rPr>
              <a:t>．使学生进一步认识线段、射线和直线，知道三者之间的联系和区别。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042988" y="4205288"/>
            <a:ext cx="4297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</a:rPr>
              <a:t>．理解射线和角的关系。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042988" y="4997450"/>
            <a:ext cx="763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</a:rPr>
              <a:t>．培养学生动手操作的能力和初步的空间观念。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  <p:bldP spid="16391" grpId="0"/>
      <p:bldP spid="1639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536825"/>
            <a:ext cx="784860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矩形 6"/>
          <p:cNvSpPr>
            <a:spLocks noChangeArrowheads="1"/>
          </p:cNvSpPr>
          <p:nvPr/>
        </p:nvSpPr>
        <p:spPr bwMode="auto">
          <a:xfrm>
            <a:off x="1116013" y="1851025"/>
            <a:ext cx="6280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楷体_GB2312" pitchFamily="49" charset="-122"/>
              </a:rPr>
              <a:t>这些灯射出的光线有什么特点呢？</a:t>
            </a:r>
          </a:p>
        </p:txBody>
      </p:sp>
      <p:sp>
        <p:nvSpPr>
          <p:cNvPr id="40968" name="矩形 32"/>
          <p:cNvSpPr>
            <a:spLocks noChangeArrowheads="1"/>
          </p:cNvSpPr>
          <p:nvPr/>
        </p:nvSpPr>
        <p:spPr bwMode="auto">
          <a:xfrm>
            <a:off x="900113" y="3425825"/>
            <a:ext cx="6335712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这些灯射出的光线是从一点射出的。</a:t>
            </a:r>
          </a:p>
        </p:txBody>
      </p:sp>
      <p:sp>
        <p:nvSpPr>
          <p:cNvPr id="36" name="矩形 31"/>
          <p:cNvSpPr>
            <a:spLocks noChangeArrowheads="1"/>
          </p:cNvSpPr>
          <p:nvPr/>
        </p:nvSpPr>
        <p:spPr bwMode="auto">
          <a:xfrm>
            <a:off x="827088" y="5667375"/>
            <a:ext cx="6408737" cy="519113"/>
          </a:xfrm>
          <a:prstGeom prst="rect">
            <a:avLst/>
          </a:prstGeom>
          <a:solidFill>
            <a:srgbClr val="FF6600">
              <a:alpha val="41176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这些灯射出的光线可以看作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射线。</a:t>
            </a:r>
            <a:endParaRPr lang="zh-CN" altLang="en-US" sz="2800" b="1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0970" name="矩形 33"/>
          <p:cNvSpPr>
            <a:spLocks noChangeArrowheads="1"/>
          </p:cNvSpPr>
          <p:nvPr/>
        </p:nvSpPr>
        <p:spPr bwMode="auto">
          <a:xfrm>
            <a:off x="884238" y="5010150"/>
            <a:ext cx="6351587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这些光线射的很远很远</a:t>
            </a:r>
            <a:r>
              <a:rPr lang="zh-CN" altLang="zh-CN" sz="280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……</a:t>
            </a:r>
          </a:p>
        </p:txBody>
      </p:sp>
      <p:sp>
        <p:nvSpPr>
          <p:cNvPr id="40971" name="Rectangle 12"/>
          <p:cNvSpPr>
            <a:spLocks noChangeArrowheads="1"/>
          </p:cNvSpPr>
          <p:nvPr/>
        </p:nvSpPr>
        <p:spPr bwMode="auto">
          <a:xfrm>
            <a:off x="884238" y="4217988"/>
            <a:ext cx="6351587" cy="519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这些灯射出的光线是直的。</a:t>
            </a:r>
          </a:p>
        </p:txBody>
      </p:sp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/>
      <p:bldP spid="40968" grpId="0" animBg="1"/>
      <p:bldP spid="36" grpId="0" animBg="1"/>
      <p:bldP spid="40970" grpId="0" animBg="1"/>
      <p:bldP spid="409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6"/>
          <p:cNvSpPr>
            <a:spLocks noChangeArrowheads="1"/>
          </p:cNvSpPr>
          <p:nvPr/>
        </p:nvSpPr>
        <p:spPr bwMode="auto">
          <a:xfrm>
            <a:off x="1403350" y="2781300"/>
            <a:ext cx="6769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>
                <a:latin typeface="华文新魏" pitchFamily="2" charset="-122"/>
                <a:ea typeface="华文楷体" pitchFamily="2" charset="-122"/>
              </a:rPr>
              <a:t>什么是射线？它有什么特点？</a:t>
            </a: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2743200" y="4938713"/>
            <a:ext cx="30241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5695950" y="4938713"/>
            <a:ext cx="36718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2678113" y="4881563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1800"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5688013" y="4881563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1800"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19475" y="4295775"/>
            <a:ext cx="1512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  <a:ea typeface="华文楷体" pitchFamily="2" charset="-122"/>
              </a:rPr>
              <a:t>线 段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5148263" y="5230813"/>
            <a:ext cx="1512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射 线</a:t>
            </a:r>
          </a:p>
        </p:txBody>
      </p:sp>
      <p:sp>
        <p:nvSpPr>
          <p:cNvPr id="18" name="AutoShape 19"/>
          <p:cNvSpPr>
            <a:spLocks noChangeArrowheads="1"/>
          </p:cNvSpPr>
          <p:nvPr/>
        </p:nvSpPr>
        <p:spPr bwMode="auto">
          <a:xfrm>
            <a:off x="144463" y="4076700"/>
            <a:ext cx="2771775" cy="790575"/>
          </a:xfrm>
          <a:prstGeom prst="wedgeEllipseCallout">
            <a:avLst>
              <a:gd name="adj1" fmla="val 43241"/>
              <a:gd name="adj2" fmla="val 47190"/>
            </a:avLst>
          </a:prstGeom>
          <a:solidFill>
            <a:srgbClr val="FF99FF">
              <a:alpha val="45882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zh-CN" altLang="en-US" sz="3200">
                <a:latin typeface="华文新魏" pitchFamily="2" charset="-122"/>
                <a:ea typeface="华文楷体" pitchFamily="2" charset="-122"/>
              </a:rPr>
              <a:t>一个端点</a:t>
            </a:r>
          </a:p>
        </p:txBody>
      </p:sp>
      <p:sp>
        <p:nvSpPr>
          <p:cNvPr id="19" name="AutoShape 21"/>
          <p:cNvSpPr>
            <a:spLocks noChangeArrowheads="1"/>
          </p:cNvSpPr>
          <p:nvPr/>
        </p:nvSpPr>
        <p:spPr bwMode="auto">
          <a:xfrm>
            <a:off x="2987675" y="5446713"/>
            <a:ext cx="2376488" cy="719137"/>
          </a:xfrm>
          <a:prstGeom prst="wedgeEllipseCallout">
            <a:avLst>
              <a:gd name="adj1" fmla="val 22213"/>
              <a:gd name="adj2" fmla="val -125056"/>
            </a:avLst>
          </a:prstGeom>
          <a:solidFill>
            <a:srgbClr val="FF99FF">
              <a:alpha val="45882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3200">
                <a:latin typeface="华文新魏" pitchFamily="2" charset="-122"/>
                <a:ea typeface="华文楷体" pitchFamily="2" charset="-122"/>
              </a:rPr>
              <a:t>直直的</a:t>
            </a:r>
          </a:p>
        </p:txBody>
      </p:sp>
      <p:sp>
        <p:nvSpPr>
          <p:cNvPr id="20" name="AutoShape 23"/>
          <p:cNvSpPr>
            <a:spLocks noChangeArrowheads="1"/>
          </p:cNvSpPr>
          <p:nvPr/>
        </p:nvSpPr>
        <p:spPr bwMode="auto">
          <a:xfrm>
            <a:off x="6659563" y="5445125"/>
            <a:ext cx="2089150" cy="792163"/>
          </a:xfrm>
          <a:prstGeom prst="wedgeEllipseCallout">
            <a:avLst>
              <a:gd name="adj1" fmla="val 22190"/>
              <a:gd name="adj2" fmla="val -123949"/>
            </a:avLst>
          </a:prstGeom>
          <a:solidFill>
            <a:srgbClr val="FF99FF">
              <a:alpha val="45882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3200">
                <a:latin typeface="华文新魏" pitchFamily="2" charset="-122"/>
                <a:ea typeface="华文楷体" pitchFamily="2" charset="-122"/>
              </a:rPr>
              <a:t>无限长</a:t>
            </a:r>
          </a:p>
        </p:txBody>
      </p:sp>
      <p:sp>
        <p:nvSpPr>
          <p:cNvPr id="21" name="AutoShape 22"/>
          <p:cNvSpPr>
            <a:spLocks noChangeArrowheads="1"/>
          </p:cNvSpPr>
          <p:nvPr/>
        </p:nvSpPr>
        <p:spPr bwMode="auto">
          <a:xfrm>
            <a:off x="4211638" y="3500438"/>
            <a:ext cx="4864100" cy="720725"/>
          </a:xfrm>
          <a:prstGeom prst="cloudCallout">
            <a:avLst>
              <a:gd name="adj1" fmla="val -14065"/>
              <a:gd name="adj2" fmla="val 185681"/>
            </a:avLst>
          </a:prstGeom>
          <a:solidFill>
            <a:srgbClr val="FF9900">
              <a:alpha val="2901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en-US" sz="3200">
                <a:latin typeface="华文新魏" pitchFamily="2" charset="-122"/>
                <a:ea typeface="华文楷体" pitchFamily="2" charset="-122"/>
              </a:rPr>
              <a:t>射线有什么特点？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1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5" grpId="1" animBg="1"/>
      <p:bldP spid="16" grpId="0"/>
      <p:bldP spid="16" grpId="1"/>
      <p:bldP spid="17" grpId="0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6"/>
          <p:cNvSpPr>
            <a:spLocks noChangeArrowheads="1"/>
          </p:cNvSpPr>
          <p:nvPr/>
        </p:nvSpPr>
        <p:spPr bwMode="auto">
          <a:xfrm>
            <a:off x="3419475" y="1052513"/>
            <a:ext cx="4968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800" b="1">
                <a:latin typeface="华文新魏" pitchFamily="2" charset="-122"/>
                <a:ea typeface="华文楷体" pitchFamily="2" charset="-122"/>
              </a:rPr>
              <a:t>生活中，你在哪里见过射线？</a:t>
            </a:r>
          </a:p>
        </p:txBody>
      </p:sp>
      <p:pic>
        <p:nvPicPr>
          <p:cNvPr id="22" name="Picture 2" descr="20081022233434245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803400"/>
            <a:ext cx="3168650" cy="2273300"/>
          </a:xfrm>
          <a:prstGeom prst="rect">
            <a:avLst/>
          </a:prstGeom>
          <a:solidFill>
            <a:srgbClr val="00808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776413"/>
            <a:ext cx="3313112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cei9C5Vszo0z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4173538"/>
            <a:ext cx="3167062" cy="212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 descr="8741364_093157657130_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211638"/>
            <a:ext cx="331311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6"/>
          <p:cNvSpPr>
            <a:spLocks noChangeArrowheads="1"/>
          </p:cNvSpPr>
          <p:nvPr/>
        </p:nvSpPr>
        <p:spPr bwMode="auto">
          <a:xfrm>
            <a:off x="827088" y="2133600"/>
            <a:ext cx="8027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>
                <a:latin typeface="华文新魏" pitchFamily="2" charset="-122"/>
                <a:ea typeface="华文楷体" pitchFamily="2" charset="-122"/>
              </a:rPr>
              <a:t>把线段向两端无限延长，结果怎样？</a:t>
            </a:r>
          </a:p>
        </p:txBody>
      </p:sp>
      <p:sp>
        <p:nvSpPr>
          <p:cNvPr id="8195" name="Line 8"/>
          <p:cNvSpPr>
            <a:spLocks noChangeShapeType="1"/>
          </p:cNvSpPr>
          <p:nvPr/>
        </p:nvSpPr>
        <p:spPr bwMode="auto">
          <a:xfrm>
            <a:off x="2743200" y="4459288"/>
            <a:ext cx="30241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5695950" y="4459288"/>
            <a:ext cx="27638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rot="10800000">
            <a:off x="395288" y="4459288"/>
            <a:ext cx="23764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Oval 11"/>
          <p:cNvSpPr>
            <a:spLocks noChangeArrowheads="1"/>
          </p:cNvSpPr>
          <p:nvPr/>
        </p:nvSpPr>
        <p:spPr bwMode="auto">
          <a:xfrm>
            <a:off x="2678113" y="4402138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1800"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6" name="Oval 12"/>
          <p:cNvSpPr>
            <a:spLocks noChangeArrowheads="1"/>
          </p:cNvSpPr>
          <p:nvPr/>
        </p:nvSpPr>
        <p:spPr bwMode="auto">
          <a:xfrm>
            <a:off x="5688013" y="4402138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1800"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3203575" y="3863975"/>
            <a:ext cx="1512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  <a:ea typeface="华文楷体" pitchFamily="2" charset="-122"/>
              </a:rPr>
              <a:t>线 段</a:t>
            </a: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3203575" y="4584700"/>
            <a:ext cx="1512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直 线</a:t>
            </a: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468313" y="3573463"/>
            <a:ext cx="3095625" cy="720725"/>
          </a:xfrm>
          <a:prstGeom prst="wedgeEllipseCallout">
            <a:avLst>
              <a:gd name="adj1" fmla="val 15273"/>
              <a:gd name="adj2" fmla="val 64843"/>
            </a:avLst>
          </a:prstGeom>
          <a:solidFill>
            <a:srgbClr val="FF99FF">
              <a:alpha val="4196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3200">
                <a:latin typeface="华文新魏" pitchFamily="2" charset="-122"/>
                <a:ea typeface="华文楷体" pitchFamily="2" charset="-122"/>
              </a:rPr>
              <a:t>没有端点</a:t>
            </a: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4572000" y="3502025"/>
            <a:ext cx="2303463" cy="792163"/>
          </a:xfrm>
          <a:prstGeom prst="wedgeEllipseCallout">
            <a:avLst>
              <a:gd name="adj1" fmla="val -25866"/>
              <a:gd name="adj2" fmla="val 72616"/>
            </a:avLst>
          </a:prstGeom>
          <a:solidFill>
            <a:srgbClr val="FF99FF">
              <a:alpha val="4196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3200">
                <a:latin typeface="华文新魏" pitchFamily="2" charset="-122"/>
                <a:ea typeface="华文楷体" pitchFamily="2" charset="-122"/>
              </a:rPr>
              <a:t>直直的</a:t>
            </a: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6588125" y="4941888"/>
            <a:ext cx="2087563" cy="720725"/>
          </a:xfrm>
          <a:prstGeom prst="wedgeEllipseCallout">
            <a:avLst>
              <a:gd name="adj1" fmla="val 22194"/>
              <a:gd name="adj2" fmla="val -115014"/>
            </a:avLst>
          </a:prstGeom>
          <a:solidFill>
            <a:srgbClr val="FF99FF">
              <a:alpha val="4196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3200">
                <a:latin typeface="华文新魏" pitchFamily="2" charset="-122"/>
                <a:ea typeface="华文楷体" pitchFamily="2" charset="-122"/>
              </a:rPr>
              <a:t>无限长</a:t>
            </a: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>
            <a:off x="395288" y="5445125"/>
            <a:ext cx="6913562" cy="936625"/>
          </a:xfrm>
          <a:prstGeom prst="cloudCallout">
            <a:avLst>
              <a:gd name="adj1" fmla="val 606"/>
              <a:gd name="adj2" fmla="val -91694"/>
            </a:avLst>
          </a:prstGeom>
          <a:solidFill>
            <a:srgbClr val="FF6600">
              <a:alpha val="34901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en-US" sz="3200">
                <a:latin typeface="华文新魏" pitchFamily="2" charset="-122"/>
                <a:ea typeface="华文楷体" pitchFamily="2" charset="-122"/>
              </a:rPr>
              <a:t>直线有什么特点？</a:t>
            </a:r>
          </a:p>
        </p:txBody>
      </p:sp>
      <p:sp>
        <p:nvSpPr>
          <p:cNvPr id="27" name="矩形 30"/>
          <p:cNvSpPr>
            <a:spLocks noChangeArrowheads="1"/>
          </p:cNvSpPr>
          <p:nvPr/>
        </p:nvSpPr>
        <p:spPr bwMode="auto">
          <a:xfrm>
            <a:off x="827088" y="2852738"/>
            <a:ext cx="78136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  <a:latin typeface="华文新魏" pitchFamily="2" charset="-122"/>
                <a:ea typeface="华文楷体" pitchFamily="2" charset="-122"/>
              </a:rPr>
              <a:t>把线段向两端无限延长，就得到一条</a:t>
            </a:r>
            <a:r>
              <a:rPr lang="zh-CN" altLang="en-US" sz="3200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直线</a:t>
            </a:r>
            <a:r>
              <a:rPr lang="zh-CN" altLang="en-US" sz="3200">
                <a:solidFill>
                  <a:srgbClr val="000000"/>
                </a:solidFill>
                <a:latin typeface="华文新魏" pitchFamily="2" charset="-122"/>
                <a:ea typeface="华文楷体" pitchFamily="2" charset="-122"/>
              </a:rPr>
              <a:t>。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6" grpId="1" animBg="1"/>
      <p:bldP spid="17" grpId="0"/>
      <p:bldP spid="17" grpId="1"/>
      <p:bldP spid="18" grpId="0"/>
      <p:bldP spid="19" grpId="0" animBg="1"/>
      <p:bldP spid="20" grpId="0" animBg="1"/>
      <p:bldP spid="21" grpId="0" animBg="1"/>
      <p:bldP spid="23" grpId="0" animBg="1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215" name="Group 63"/>
          <p:cNvGraphicFramePr>
            <a:graphicFrameLocks noGrp="1"/>
          </p:cNvGraphicFramePr>
          <p:nvPr/>
        </p:nvGraphicFramePr>
        <p:xfrm>
          <a:off x="1258888" y="3087688"/>
          <a:ext cx="6337300" cy="2926080"/>
        </p:xfrm>
        <a:graphic>
          <a:graphicData uri="http://schemas.openxmlformats.org/drawingml/2006/table">
            <a:tbl>
              <a:tblPr/>
              <a:tblGrid>
                <a:gridCol w="1152525"/>
                <a:gridCol w="1717675"/>
                <a:gridCol w="1738312"/>
                <a:gridCol w="1728788"/>
              </a:tblGrid>
              <a:tr h="298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楷体"/>
                          <a:cs typeface="华文楷体"/>
                        </a:rPr>
                        <a:t>名称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楷体"/>
                          <a:cs typeface="华文楷体"/>
                        </a:rPr>
                        <a:t>图示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楷体"/>
                          <a:cs typeface="华文楷体"/>
                        </a:rPr>
                        <a:t>端点个数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楷体"/>
                          <a:cs typeface="华文楷体"/>
                        </a:rPr>
                        <a:t>长度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楷体"/>
                          <a:cs typeface="华文楷体"/>
                        </a:rPr>
                        <a:t>线段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楷体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楷体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楷体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1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楷体"/>
                          <a:cs typeface="华文楷体"/>
                        </a:rPr>
                        <a:t>射线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楷体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楷体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楷体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楷体"/>
                          <a:cs typeface="华文楷体"/>
                        </a:rPr>
                        <a:t>直线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楷体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楷体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楷体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2555875" y="4022725"/>
            <a:ext cx="1296988" cy="144463"/>
            <a:chOff x="2915816" y="4221088"/>
            <a:chExt cx="1296144" cy="144016"/>
          </a:xfrm>
        </p:grpSpPr>
        <p:cxnSp>
          <p:nvCxnSpPr>
            <p:cNvPr id="26" name="直接连接符 25"/>
            <p:cNvCxnSpPr/>
            <p:nvPr/>
          </p:nvCxnSpPr>
          <p:spPr bwMode="auto">
            <a:xfrm>
              <a:off x="2987208" y="4293887"/>
              <a:ext cx="1080383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 bwMode="auto">
            <a:xfrm>
              <a:off x="2915816" y="4221088"/>
              <a:ext cx="144369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 b="1">
                <a:effectLst>
                  <a:outerShdw blurRad="38100" dist="38100" dir="2700000" algn="tl">
                    <a:srgbClr val="FFFFFF"/>
                  </a:outerShdw>
                </a:effectLst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4067591" y="4221088"/>
              <a:ext cx="144369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 b="1">
                <a:effectLst>
                  <a:outerShdw blurRad="38100" dist="38100" dir="2700000" algn="tl">
                    <a:srgbClr val="FFFFFF"/>
                  </a:outerShdw>
                </a:effectLst>
                <a:latin typeface="华文楷体" pitchFamily="2" charset="-122"/>
                <a:ea typeface="华文楷体" pitchFamily="2" charset="-122"/>
              </a:endParaRPr>
            </a:p>
          </p:txBody>
        </p:sp>
      </p:grpSp>
      <p:grpSp>
        <p:nvGrpSpPr>
          <p:cNvPr id="3" name="组合 35"/>
          <p:cNvGrpSpPr>
            <a:grpSpLocks/>
          </p:cNvGrpSpPr>
          <p:nvPr/>
        </p:nvGrpSpPr>
        <p:grpSpPr bwMode="auto">
          <a:xfrm>
            <a:off x="2555875" y="4684713"/>
            <a:ext cx="1152525" cy="142875"/>
            <a:chOff x="2915816" y="4221088"/>
            <a:chExt cx="1152128" cy="144016"/>
          </a:xfrm>
        </p:grpSpPr>
        <p:cxnSp>
          <p:nvCxnSpPr>
            <p:cNvPr id="31" name="直接连接符 30"/>
            <p:cNvCxnSpPr/>
            <p:nvPr/>
          </p:nvCxnSpPr>
          <p:spPr bwMode="auto">
            <a:xfrm>
              <a:off x="2987229" y="4293095"/>
              <a:ext cx="1080715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 bwMode="auto">
            <a:xfrm>
              <a:off x="2915816" y="4221088"/>
              <a:ext cx="144413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 b="1">
                <a:effectLst>
                  <a:outerShdw blurRad="38100" dist="38100" dir="2700000" algn="tl">
                    <a:srgbClr val="FFFFFF"/>
                  </a:outerShdw>
                </a:effectLst>
                <a:latin typeface="华文楷体" pitchFamily="2" charset="-122"/>
                <a:ea typeface="华文楷体" pitchFamily="2" charset="-122"/>
              </a:endParaRPr>
            </a:p>
          </p:txBody>
        </p:sp>
      </p:grpSp>
      <p:cxnSp>
        <p:nvCxnSpPr>
          <p:cNvPr id="33" name="直接连接符 32"/>
          <p:cNvCxnSpPr/>
          <p:nvPr/>
        </p:nvCxnSpPr>
        <p:spPr bwMode="auto">
          <a:xfrm>
            <a:off x="2628900" y="5621338"/>
            <a:ext cx="10795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5" name="TextBox 8"/>
          <p:cNvSpPr>
            <a:spLocks noChangeArrowheads="1"/>
          </p:cNvSpPr>
          <p:nvPr/>
        </p:nvSpPr>
        <p:spPr bwMode="auto">
          <a:xfrm>
            <a:off x="4429125" y="3678238"/>
            <a:ext cx="1220788" cy="617537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两个</a:t>
            </a:r>
          </a:p>
        </p:txBody>
      </p:sp>
      <p:sp>
        <p:nvSpPr>
          <p:cNvPr id="36" name="TextBox 8"/>
          <p:cNvSpPr>
            <a:spLocks noChangeArrowheads="1"/>
          </p:cNvSpPr>
          <p:nvPr/>
        </p:nvSpPr>
        <p:spPr bwMode="auto">
          <a:xfrm>
            <a:off x="4357688" y="4540250"/>
            <a:ext cx="1220787" cy="617538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一个</a:t>
            </a:r>
          </a:p>
        </p:txBody>
      </p:sp>
      <p:sp>
        <p:nvSpPr>
          <p:cNvPr id="37" name="TextBox 8"/>
          <p:cNvSpPr>
            <a:spLocks noChangeArrowheads="1"/>
          </p:cNvSpPr>
          <p:nvPr/>
        </p:nvSpPr>
        <p:spPr bwMode="auto">
          <a:xfrm>
            <a:off x="4573588" y="5332413"/>
            <a:ext cx="1222375" cy="617537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无</a:t>
            </a:r>
          </a:p>
        </p:txBody>
      </p:sp>
      <p:sp>
        <p:nvSpPr>
          <p:cNvPr id="39" name="TextBox 8"/>
          <p:cNvSpPr>
            <a:spLocks noChangeArrowheads="1"/>
          </p:cNvSpPr>
          <p:nvPr/>
        </p:nvSpPr>
        <p:spPr bwMode="auto">
          <a:xfrm>
            <a:off x="6011863" y="3744913"/>
            <a:ext cx="1941512" cy="617537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有限长</a:t>
            </a:r>
          </a:p>
        </p:txBody>
      </p:sp>
      <p:sp>
        <p:nvSpPr>
          <p:cNvPr id="42" name="TextBox 8"/>
          <p:cNvSpPr>
            <a:spLocks noChangeArrowheads="1"/>
          </p:cNvSpPr>
          <p:nvPr/>
        </p:nvSpPr>
        <p:spPr bwMode="auto">
          <a:xfrm>
            <a:off x="6011863" y="4540250"/>
            <a:ext cx="1941512" cy="617538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无限长</a:t>
            </a:r>
          </a:p>
        </p:txBody>
      </p:sp>
      <p:sp>
        <p:nvSpPr>
          <p:cNvPr id="43" name="TextBox 8"/>
          <p:cNvSpPr>
            <a:spLocks noChangeArrowheads="1"/>
          </p:cNvSpPr>
          <p:nvPr/>
        </p:nvSpPr>
        <p:spPr bwMode="auto">
          <a:xfrm>
            <a:off x="6011863" y="5403850"/>
            <a:ext cx="1941512" cy="617538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无限长</a:t>
            </a:r>
          </a:p>
        </p:txBody>
      </p:sp>
      <p:sp>
        <p:nvSpPr>
          <p:cNvPr id="9254" name="圆角矩形标注 21"/>
          <p:cNvSpPr>
            <a:spLocks noChangeArrowheads="1"/>
          </p:cNvSpPr>
          <p:nvPr/>
        </p:nvSpPr>
        <p:spPr bwMode="auto">
          <a:xfrm>
            <a:off x="1116013" y="2060575"/>
            <a:ext cx="7127875" cy="642938"/>
          </a:xfrm>
          <a:prstGeom prst="wedgeRoundRectCallout">
            <a:avLst>
              <a:gd name="adj1" fmla="val -49222"/>
              <a:gd name="adj2" fmla="val 10495"/>
              <a:gd name="adj3" fmla="val 16667"/>
            </a:avLst>
          </a:prstGeom>
          <a:solidFill>
            <a:srgbClr val="E6E0EC"/>
          </a:solidFill>
          <a:ln w="12700">
            <a:solidFill>
              <a:srgbClr val="604A7B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射线、直线和线段相比，有什么不同？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9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Line 46"/>
          <p:cNvSpPr>
            <a:spLocks noChangeShapeType="1"/>
          </p:cNvSpPr>
          <p:nvPr/>
        </p:nvSpPr>
        <p:spPr bwMode="auto">
          <a:xfrm>
            <a:off x="1403350" y="4511675"/>
            <a:ext cx="64087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Text Box 47"/>
          <p:cNvSpPr txBox="1">
            <a:spLocks noChangeArrowheads="1"/>
          </p:cNvSpPr>
          <p:nvPr/>
        </p:nvSpPr>
        <p:spPr bwMode="auto">
          <a:xfrm>
            <a:off x="3563938" y="4656138"/>
            <a:ext cx="15128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直 线</a:t>
            </a:r>
          </a:p>
        </p:txBody>
      </p:sp>
      <p:sp>
        <p:nvSpPr>
          <p:cNvPr id="30" name="Oval 50"/>
          <p:cNvSpPr>
            <a:spLocks noChangeArrowheads="1"/>
          </p:cNvSpPr>
          <p:nvPr/>
        </p:nvSpPr>
        <p:spPr bwMode="auto">
          <a:xfrm>
            <a:off x="3635375" y="4473575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1800"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34" name="Text Box 55"/>
          <p:cNvSpPr txBox="1">
            <a:spLocks noChangeArrowheads="1"/>
          </p:cNvSpPr>
          <p:nvPr/>
        </p:nvSpPr>
        <p:spPr bwMode="auto">
          <a:xfrm>
            <a:off x="2195513" y="3863975"/>
            <a:ext cx="15128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华文新魏" pitchFamily="2" charset="-122"/>
                <a:ea typeface="华文楷体" pitchFamily="2" charset="-122"/>
              </a:rPr>
              <a:t>射 线</a:t>
            </a:r>
          </a:p>
        </p:txBody>
      </p:sp>
      <p:sp>
        <p:nvSpPr>
          <p:cNvPr id="44" name="Text Box 56"/>
          <p:cNvSpPr txBox="1">
            <a:spLocks noChangeArrowheads="1"/>
          </p:cNvSpPr>
          <p:nvPr/>
        </p:nvSpPr>
        <p:spPr bwMode="auto">
          <a:xfrm>
            <a:off x="5219700" y="3863975"/>
            <a:ext cx="15128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华文新魏" pitchFamily="2" charset="-122"/>
                <a:ea typeface="华文楷体" pitchFamily="2" charset="-122"/>
              </a:rPr>
              <a:t>射线</a:t>
            </a:r>
          </a:p>
        </p:txBody>
      </p:sp>
      <p:sp>
        <p:nvSpPr>
          <p:cNvPr id="45" name="Oval 57"/>
          <p:cNvSpPr>
            <a:spLocks noChangeArrowheads="1"/>
          </p:cNvSpPr>
          <p:nvPr/>
        </p:nvSpPr>
        <p:spPr bwMode="auto">
          <a:xfrm>
            <a:off x="5148263" y="4478338"/>
            <a:ext cx="71437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1800"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46" name="Text Box 58"/>
          <p:cNvSpPr txBox="1">
            <a:spLocks noChangeArrowheads="1"/>
          </p:cNvSpPr>
          <p:nvPr/>
        </p:nvSpPr>
        <p:spPr bwMode="auto">
          <a:xfrm>
            <a:off x="3635375" y="3863975"/>
            <a:ext cx="15128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>
                <a:latin typeface="华文新魏" pitchFamily="2" charset="-122"/>
                <a:ea typeface="华文楷体" pitchFamily="2" charset="-122"/>
              </a:rPr>
              <a:t>线段</a:t>
            </a:r>
          </a:p>
        </p:txBody>
      </p:sp>
      <p:sp>
        <p:nvSpPr>
          <p:cNvPr id="47" name="Text Box 59"/>
          <p:cNvSpPr txBox="1">
            <a:spLocks noChangeArrowheads="1"/>
          </p:cNvSpPr>
          <p:nvPr/>
        </p:nvSpPr>
        <p:spPr bwMode="auto">
          <a:xfrm>
            <a:off x="1692275" y="5667375"/>
            <a:ext cx="6048375" cy="641350"/>
          </a:xfrm>
          <a:prstGeom prst="rect">
            <a:avLst/>
          </a:prstGeom>
          <a:solidFill>
            <a:srgbClr val="FF6600">
              <a:alpha val="41176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  <a:ea typeface="华文楷体" pitchFamily="2" charset="-122"/>
              </a:rPr>
              <a:t>射线和线段是直线的一部分。</a:t>
            </a:r>
          </a:p>
        </p:txBody>
      </p:sp>
      <p:sp>
        <p:nvSpPr>
          <p:cNvPr id="10250" name="圆角矩形标注 48"/>
          <p:cNvSpPr>
            <a:spLocks noChangeArrowheads="1"/>
          </p:cNvSpPr>
          <p:nvPr/>
        </p:nvSpPr>
        <p:spPr bwMode="auto">
          <a:xfrm>
            <a:off x="1258888" y="2349500"/>
            <a:ext cx="6911975" cy="642938"/>
          </a:xfrm>
          <a:prstGeom prst="wedgeRoundRectCallout">
            <a:avLst>
              <a:gd name="adj1" fmla="val -50116"/>
              <a:gd name="adj2" fmla="val 4319"/>
              <a:gd name="adj3" fmla="val 16667"/>
            </a:avLst>
          </a:prstGeom>
          <a:solidFill>
            <a:srgbClr val="E6E0EC"/>
          </a:solidFill>
          <a:ln w="12700">
            <a:solidFill>
              <a:srgbClr val="604A7B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射线、直线和线段相比，有什么不同？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  <p:bldP spid="30" grpId="0" animBg="1"/>
      <p:bldP spid="34" grpId="0"/>
      <p:bldP spid="44" grpId="0"/>
      <p:bldP spid="45" grpId="0" animBg="1"/>
      <p:bldP spid="46" grpId="0"/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7"/>
          <p:cNvSpPr txBox="1">
            <a:spLocks noChangeArrowheads="1"/>
          </p:cNvSpPr>
          <p:nvPr/>
        </p:nvSpPr>
        <p:spPr bwMode="auto">
          <a:xfrm>
            <a:off x="107950" y="3636963"/>
            <a:ext cx="1512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楷体" pitchFamily="2" charset="-122"/>
              </a:rPr>
              <a:t>A</a:t>
            </a:r>
            <a:endParaRPr lang="zh-CN" altLang="zh-CN" sz="3200"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1267" name="Text Box 47"/>
          <p:cNvSpPr txBox="1">
            <a:spLocks noChangeArrowheads="1"/>
          </p:cNvSpPr>
          <p:nvPr/>
        </p:nvSpPr>
        <p:spPr bwMode="auto">
          <a:xfrm>
            <a:off x="3275013" y="2924175"/>
            <a:ext cx="15128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楷体" pitchFamily="2" charset="-122"/>
              </a:rPr>
              <a:t>B</a:t>
            </a:r>
            <a:endParaRPr lang="zh-CN" altLang="zh-CN" sz="3200"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1268" name="Oval 7"/>
          <p:cNvSpPr>
            <a:spLocks noChangeArrowheads="1"/>
          </p:cNvSpPr>
          <p:nvPr/>
        </p:nvSpPr>
        <p:spPr bwMode="auto">
          <a:xfrm>
            <a:off x="1042988" y="38608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>
              <a:latin typeface="华文新魏" pitchFamily="2" charset="-122"/>
            </a:endParaRPr>
          </a:p>
        </p:txBody>
      </p:sp>
      <p:sp>
        <p:nvSpPr>
          <p:cNvPr id="11269" name="Oval 7"/>
          <p:cNvSpPr>
            <a:spLocks noChangeArrowheads="1"/>
          </p:cNvSpPr>
          <p:nvPr/>
        </p:nvSpPr>
        <p:spPr bwMode="auto">
          <a:xfrm>
            <a:off x="3708400" y="3141663"/>
            <a:ext cx="142875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>
              <a:latin typeface="华文新魏" pitchFamily="2" charset="-122"/>
            </a:endParaRPr>
          </a:p>
        </p:txBody>
      </p:sp>
      <p:cxnSp>
        <p:nvCxnSpPr>
          <p:cNvPr id="18" name="直接连接符 17"/>
          <p:cNvCxnSpPr>
            <a:endCxn id="11269" idx="2"/>
          </p:cNvCxnSpPr>
          <p:nvPr/>
        </p:nvCxnSpPr>
        <p:spPr>
          <a:xfrm flipV="1">
            <a:off x="1187450" y="3213100"/>
            <a:ext cx="2520950" cy="720725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" name="组合 39"/>
          <p:cNvGrpSpPr>
            <a:grpSpLocks/>
          </p:cNvGrpSpPr>
          <p:nvPr/>
        </p:nvGrpSpPr>
        <p:grpSpPr bwMode="auto">
          <a:xfrm>
            <a:off x="1166813" y="2276475"/>
            <a:ext cx="2551112" cy="1604963"/>
            <a:chOff x="1598092" y="1916832"/>
            <a:chExt cx="2551563" cy="1605267"/>
          </a:xfrm>
        </p:grpSpPr>
        <p:cxnSp>
          <p:nvCxnSpPr>
            <p:cNvPr id="26" name="直接连接符 25"/>
            <p:cNvCxnSpPr/>
            <p:nvPr/>
          </p:nvCxnSpPr>
          <p:spPr>
            <a:xfrm flipV="1">
              <a:off x="1598092" y="2637694"/>
              <a:ext cx="165129" cy="884405"/>
            </a:xfrm>
            <a:prstGeom prst="line">
              <a:avLst/>
            </a:prstGeom>
            <a:ln>
              <a:solidFill>
                <a:srgbClr val="0099FF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 flipV="1">
              <a:off x="1772748" y="2637694"/>
              <a:ext cx="482685" cy="215941"/>
            </a:xfrm>
            <a:prstGeom prst="line">
              <a:avLst/>
            </a:prstGeom>
            <a:ln>
              <a:solidFill>
                <a:srgbClr val="0099FF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2245907" y="1916832"/>
              <a:ext cx="741493" cy="936802"/>
            </a:xfrm>
            <a:prstGeom prst="line">
              <a:avLst/>
            </a:prstGeom>
            <a:ln>
              <a:solidFill>
                <a:srgbClr val="0099FF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2976286" y="1916832"/>
              <a:ext cx="1173369" cy="884405"/>
            </a:xfrm>
            <a:prstGeom prst="line">
              <a:avLst/>
            </a:prstGeom>
            <a:ln>
              <a:solidFill>
                <a:srgbClr val="0099FF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弧形 40"/>
          <p:cNvSpPr/>
          <p:nvPr/>
        </p:nvSpPr>
        <p:spPr>
          <a:xfrm rot="7329766">
            <a:off x="278607" y="459581"/>
            <a:ext cx="4121150" cy="3532187"/>
          </a:xfrm>
          <a:prstGeom prst="arc">
            <a:avLst>
              <a:gd name="adj1" fmla="val 16403495"/>
              <a:gd name="adj2" fmla="val 136474"/>
            </a:avLst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/>
          </a:p>
        </p:txBody>
      </p:sp>
      <p:sp>
        <p:nvSpPr>
          <p:cNvPr id="11273" name="圆角矩形标注 41"/>
          <p:cNvSpPr>
            <a:spLocks noChangeArrowheads="1"/>
          </p:cNvSpPr>
          <p:nvPr/>
        </p:nvSpPr>
        <p:spPr bwMode="auto">
          <a:xfrm>
            <a:off x="4427538" y="1989138"/>
            <a:ext cx="4321175" cy="1512887"/>
          </a:xfrm>
          <a:prstGeom prst="wedgeRoundRectCallout">
            <a:avLst>
              <a:gd name="adj1" fmla="val 20903"/>
              <a:gd name="adj2" fmla="val 30065"/>
              <a:gd name="adj3" fmla="val 16667"/>
            </a:avLst>
          </a:prstGeom>
          <a:solidFill>
            <a:srgbClr val="EBF1DE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连接</a:t>
            </a: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A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、</a:t>
            </a: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B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两点的三条线，哪一条最短？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68313" y="5516563"/>
            <a:ext cx="8137525" cy="720725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楷体" pitchFamily="2" charset="-122"/>
              </a:rPr>
              <a:t>连接两点的线段的长度叫作这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两点间的距离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楷体" pitchFamily="2" charset="-122"/>
              </a:rPr>
              <a:t>。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911225" y="4652963"/>
            <a:ext cx="6410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楷体" pitchFamily="2" charset="-122"/>
              </a:rPr>
              <a:t>连接</a:t>
            </a:r>
            <a:r>
              <a:rPr lang="en-US" altLang="zh-CN" sz="2800">
                <a:solidFill>
                  <a:srgbClr val="000000"/>
                </a:solidFill>
                <a:latin typeface="华文新魏" pitchFamily="2" charset="-122"/>
                <a:ea typeface="华文楷体" pitchFamily="2" charset="-122"/>
              </a:rPr>
              <a:t>A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楷体" pitchFamily="2" charset="-122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华文新魏" pitchFamily="2" charset="-122"/>
                <a:ea typeface="华文楷体" pitchFamily="2" charset="-122"/>
              </a:rPr>
              <a:t>B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楷体" pitchFamily="2" charset="-122"/>
              </a:rPr>
              <a:t>两点的三条线，</a:t>
            </a: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楷体" pitchFamily="2" charset="-122"/>
              </a:rPr>
              <a:t>线段</a:t>
            </a: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楷体" pitchFamily="2" charset="-122"/>
              </a:rPr>
              <a:t>AB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楷体" pitchFamily="2" charset="-122"/>
              </a:rPr>
              <a:t>最短。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748</Words>
  <PresentationFormat>全屏显示(4:3)</PresentationFormat>
  <Paragraphs>143</Paragraphs>
  <Slides>19</Slides>
  <Notes>16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2016-10-24T06:26:07Z</dcterms:created>
  <dcterms:modified xsi:type="dcterms:W3CDTF">2016-10-24T06:27:07Z</dcterms:modified>
</cp:coreProperties>
</file>