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96" y="-6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E1B327-47A0-44D7-9050-C6117F0B4A4C}" type="datetimeFigureOut">
              <a:rPr lang="zh-CN" altLang="en-US" smtClean="0"/>
              <a:t>2016/10/24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26C326-8308-4A51-8360-855CF3F11C5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16387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/>
            <a:endParaRPr lang="zh-CN" altLang="en-US" smtClean="0"/>
          </a:p>
        </p:txBody>
      </p:sp>
      <p:sp>
        <p:nvSpPr>
          <p:cNvPr id="16388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841E1BE7-6188-405D-928E-D4CC486CED14}" type="slidenum">
              <a:rPr lang="zh-CN" altLang="en-US" smtClean="0"/>
              <a:pPr/>
              <a:t>2</a:t>
            </a:fld>
            <a:endParaRPr lang="en-US" altLang="zh-CN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2016/10/24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2016/10/24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2016/10/24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2016/10/24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2016/10/24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2016/10/24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2016/10/24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2016/10/24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2016/10/24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2016/10/24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2016/10/24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2016/10/24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extBox 1"/>
          <p:cNvSpPr txBox="1">
            <a:spLocks noChangeArrowheads="1"/>
          </p:cNvSpPr>
          <p:nvPr/>
        </p:nvSpPr>
        <p:spPr bwMode="auto">
          <a:xfrm>
            <a:off x="250825" y="908050"/>
            <a:ext cx="756126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3600" b="1">
                <a:effectLst>
                  <a:outerShdw blurRad="38100" dist="38100" dir="2700000" algn="tl">
                    <a:srgbClr val="C0C0C0"/>
                  </a:outerShdw>
                </a:effectLst>
                <a:latin typeface="华文楷体" pitchFamily="2" charset="-122"/>
                <a:ea typeface="华文楷体" pitchFamily="2" charset="-122"/>
              </a:rPr>
              <a:t>第</a:t>
            </a:r>
            <a:r>
              <a:rPr lang="en-US" altLang="zh-CN" sz="3600" b="1">
                <a:effectLst>
                  <a:outerShdw blurRad="38100" dist="38100" dir="2700000" algn="tl">
                    <a:srgbClr val="C0C0C0"/>
                  </a:outerShdw>
                </a:effectLst>
                <a:latin typeface="华文楷体" pitchFamily="2" charset="-122"/>
                <a:ea typeface="华文楷体" pitchFamily="2" charset="-122"/>
              </a:rPr>
              <a:t>2</a:t>
            </a:r>
            <a:r>
              <a:rPr lang="zh-CN" altLang="en-US" sz="3600" b="1">
                <a:effectLst>
                  <a:outerShdw blurRad="38100" dist="38100" dir="2700000" algn="tl">
                    <a:srgbClr val="C0C0C0"/>
                  </a:outerShdw>
                </a:effectLst>
                <a:latin typeface="华文楷体" pitchFamily="2" charset="-122"/>
                <a:ea typeface="华文楷体" pitchFamily="2" charset="-122"/>
              </a:rPr>
              <a:t>单元   两、三位数除以两位数</a:t>
            </a:r>
            <a:endParaRPr lang="zh-CN" altLang="en-US" sz="3600">
              <a:latin typeface="华文楷体" pitchFamily="2" charset="-122"/>
              <a:ea typeface="华文楷体" pitchFamily="2" charset="-122"/>
            </a:endParaRPr>
          </a:p>
        </p:txBody>
      </p:sp>
      <p:cxnSp>
        <p:nvCxnSpPr>
          <p:cNvPr id="3" name="直线连接符 21"/>
          <p:cNvCxnSpPr/>
          <p:nvPr/>
        </p:nvCxnSpPr>
        <p:spPr>
          <a:xfrm>
            <a:off x="3960813" y="2565400"/>
            <a:ext cx="2771775" cy="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052" name="Picture 4" descr="C:\Users\duyanlin\Desktop\二年级上学路上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4213" y="2636838"/>
            <a:ext cx="5167312" cy="3524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8" name="矩形 4"/>
          <p:cNvSpPr>
            <a:spLocks noChangeArrowheads="1"/>
          </p:cNvSpPr>
          <p:nvPr/>
        </p:nvSpPr>
        <p:spPr bwMode="auto">
          <a:xfrm>
            <a:off x="1692275" y="1700213"/>
            <a:ext cx="5256213" cy="823912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4800" b="1" noProof="1"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7  </a:t>
            </a:r>
            <a:r>
              <a:rPr lang="zh-CN" altLang="en-US" sz="4800" b="1" noProof="1"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商不变的规律</a:t>
            </a:r>
            <a:endParaRPr lang="en-US" altLang="zh-CN" sz="4800" noProof="1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63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5" grpId="0"/>
      <p:bldP spid="1638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同侧圆角矩形 4"/>
          <p:cNvSpPr/>
          <p:nvPr/>
        </p:nvSpPr>
        <p:spPr>
          <a:xfrm>
            <a:off x="468313" y="981075"/>
            <a:ext cx="2000250" cy="515938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defRPr/>
            </a:pPr>
            <a:r>
              <a:rPr lang="zh-CN" altLang="en-US" sz="3000" b="1" noProof="1">
                <a:latin typeface="华文新魏" panose="02010800040101010101" pitchFamily="2" charset="-122"/>
                <a:ea typeface="华文新魏" panose="02010800040101010101" pitchFamily="2" charset="-122"/>
                <a:cs typeface="黑体" panose="02010609060101010101" pitchFamily="2" charset="-122"/>
              </a:rPr>
              <a:t>学以致用</a:t>
            </a:r>
          </a:p>
        </p:txBody>
      </p:sp>
      <p:cxnSp>
        <p:nvCxnSpPr>
          <p:cNvPr id="9" name="直线连接符 21"/>
          <p:cNvCxnSpPr/>
          <p:nvPr/>
        </p:nvCxnSpPr>
        <p:spPr>
          <a:xfrm flipV="1">
            <a:off x="484188" y="1622425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268" name="矩形 2"/>
          <p:cNvSpPr>
            <a:spLocks noChangeArrowheads="1"/>
          </p:cNvSpPr>
          <p:nvPr/>
        </p:nvSpPr>
        <p:spPr bwMode="auto">
          <a:xfrm>
            <a:off x="323850" y="1628775"/>
            <a:ext cx="74168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n-US" altLang="zh-CN" sz="3200">
                <a:latin typeface="华文新魏" pitchFamily="2" charset="-122"/>
                <a:ea typeface="华文新魏" pitchFamily="2" charset="-122"/>
              </a:rPr>
              <a:t>2.</a:t>
            </a:r>
            <a:r>
              <a:rPr lang="zh-CN" altLang="en-US" sz="3200">
                <a:latin typeface="华文新魏" pitchFamily="2" charset="-122"/>
                <a:ea typeface="华文新魏" pitchFamily="2" charset="-122"/>
              </a:rPr>
              <a:t>口算下面各题，并说说是怎样算的。</a:t>
            </a:r>
            <a:endParaRPr lang="zh-CN" altLang="zh-CN" sz="3200"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11269" name="Text Box 2"/>
          <p:cNvSpPr txBox="1">
            <a:spLocks noChangeArrowheads="1"/>
          </p:cNvSpPr>
          <p:nvPr/>
        </p:nvSpPr>
        <p:spPr bwMode="auto">
          <a:xfrm>
            <a:off x="684213" y="2565400"/>
            <a:ext cx="2519362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>
                <a:latin typeface="华文新魏" pitchFamily="2" charset="-122"/>
                <a:ea typeface="华文新魏" pitchFamily="2" charset="-122"/>
              </a:rPr>
              <a:t>80÷20=</a:t>
            </a:r>
          </a:p>
        </p:txBody>
      </p:sp>
      <p:sp>
        <p:nvSpPr>
          <p:cNvPr id="34882" name="Rectangle 66"/>
          <p:cNvSpPr>
            <a:spLocks noChangeArrowheads="1"/>
          </p:cNvSpPr>
          <p:nvPr/>
        </p:nvSpPr>
        <p:spPr bwMode="auto">
          <a:xfrm>
            <a:off x="2268538" y="2565400"/>
            <a:ext cx="3873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>
                <a:solidFill>
                  <a:srgbClr val="9900CC"/>
                </a:solidFill>
                <a:latin typeface="华文新魏" pitchFamily="2" charset="-122"/>
                <a:ea typeface="华文新魏" pitchFamily="2" charset="-122"/>
              </a:rPr>
              <a:t>4</a:t>
            </a:r>
            <a:endParaRPr lang="zh-CN" altLang="en-US" sz="2800" b="1">
              <a:solidFill>
                <a:srgbClr val="9900CC"/>
              </a:solidFill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34883" name="Text Box 2"/>
          <p:cNvSpPr txBox="1">
            <a:spLocks noChangeArrowheads="1"/>
          </p:cNvSpPr>
          <p:nvPr/>
        </p:nvSpPr>
        <p:spPr bwMode="auto">
          <a:xfrm>
            <a:off x="1044575" y="3141663"/>
            <a:ext cx="12954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>
                <a:solidFill>
                  <a:srgbClr val="9900CC"/>
                </a:solidFill>
                <a:latin typeface="华文新魏" pitchFamily="2" charset="-122"/>
                <a:ea typeface="华文新魏" pitchFamily="2" charset="-122"/>
              </a:rPr>
              <a:t>8÷2</a:t>
            </a:r>
          </a:p>
        </p:txBody>
      </p:sp>
      <p:sp>
        <p:nvSpPr>
          <p:cNvPr id="11272" name="Text Box 2"/>
          <p:cNvSpPr txBox="1">
            <a:spLocks noChangeArrowheads="1"/>
          </p:cNvSpPr>
          <p:nvPr/>
        </p:nvSpPr>
        <p:spPr bwMode="auto">
          <a:xfrm>
            <a:off x="3205163" y="2565400"/>
            <a:ext cx="2519362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>
                <a:latin typeface="华文新魏" pitchFamily="2" charset="-122"/>
                <a:ea typeface="华文新魏" pitchFamily="2" charset="-122"/>
              </a:rPr>
              <a:t>320÷80=</a:t>
            </a:r>
          </a:p>
        </p:txBody>
      </p:sp>
      <p:sp>
        <p:nvSpPr>
          <p:cNvPr id="34912" name="Rectangle 96"/>
          <p:cNvSpPr>
            <a:spLocks noChangeArrowheads="1"/>
          </p:cNvSpPr>
          <p:nvPr/>
        </p:nvSpPr>
        <p:spPr bwMode="auto">
          <a:xfrm>
            <a:off x="4906963" y="2565400"/>
            <a:ext cx="3873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>
                <a:solidFill>
                  <a:srgbClr val="9900CC"/>
                </a:solidFill>
                <a:latin typeface="华文新魏" pitchFamily="2" charset="-122"/>
                <a:ea typeface="华文新魏" pitchFamily="2" charset="-122"/>
              </a:rPr>
              <a:t>4</a:t>
            </a:r>
            <a:endParaRPr lang="zh-CN" altLang="en-US" sz="2800" b="1">
              <a:solidFill>
                <a:srgbClr val="9900CC"/>
              </a:solidFill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34913" name="Text Box 2"/>
          <p:cNvSpPr txBox="1">
            <a:spLocks noChangeArrowheads="1"/>
          </p:cNvSpPr>
          <p:nvPr/>
        </p:nvSpPr>
        <p:spPr bwMode="auto">
          <a:xfrm>
            <a:off x="3565525" y="3141663"/>
            <a:ext cx="12954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>
                <a:solidFill>
                  <a:srgbClr val="9900CC"/>
                </a:solidFill>
                <a:latin typeface="华文新魏" pitchFamily="2" charset="-122"/>
                <a:ea typeface="华文新魏" pitchFamily="2" charset="-122"/>
              </a:rPr>
              <a:t>32÷8</a:t>
            </a:r>
          </a:p>
        </p:txBody>
      </p:sp>
      <p:sp>
        <p:nvSpPr>
          <p:cNvPr id="11275" name="Text Box 2"/>
          <p:cNvSpPr txBox="1">
            <a:spLocks noChangeArrowheads="1"/>
          </p:cNvSpPr>
          <p:nvPr/>
        </p:nvSpPr>
        <p:spPr bwMode="auto">
          <a:xfrm>
            <a:off x="5868988" y="2565400"/>
            <a:ext cx="2519362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>
                <a:latin typeface="华文新魏" pitchFamily="2" charset="-122"/>
                <a:ea typeface="华文新魏" pitchFamily="2" charset="-122"/>
              </a:rPr>
              <a:t>450÷90=</a:t>
            </a:r>
          </a:p>
        </p:txBody>
      </p:sp>
      <p:sp>
        <p:nvSpPr>
          <p:cNvPr id="34915" name="Rectangle 99"/>
          <p:cNvSpPr>
            <a:spLocks noChangeArrowheads="1"/>
          </p:cNvSpPr>
          <p:nvPr/>
        </p:nvSpPr>
        <p:spPr bwMode="auto">
          <a:xfrm>
            <a:off x="7570788" y="2565400"/>
            <a:ext cx="3873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>
                <a:solidFill>
                  <a:srgbClr val="9900CC"/>
                </a:solidFill>
                <a:latin typeface="华文新魏" pitchFamily="2" charset="-122"/>
                <a:ea typeface="华文新魏" pitchFamily="2" charset="-122"/>
              </a:rPr>
              <a:t>5</a:t>
            </a:r>
            <a:endParaRPr lang="zh-CN" altLang="en-US" sz="2800" b="1">
              <a:solidFill>
                <a:srgbClr val="9900CC"/>
              </a:solidFill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34916" name="Text Box 2"/>
          <p:cNvSpPr txBox="1">
            <a:spLocks noChangeArrowheads="1"/>
          </p:cNvSpPr>
          <p:nvPr/>
        </p:nvSpPr>
        <p:spPr bwMode="auto">
          <a:xfrm>
            <a:off x="6229350" y="3141663"/>
            <a:ext cx="12954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>
                <a:solidFill>
                  <a:srgbClr val="9900CC"/>
                </a:solidFill>
                <a:latin typeface="华文新魏" pitchFamily="2" charset="-122"/>
                <a:ea typeface="华文新魏" pitchFamily="2" charset="-122"/>
              </a:rPr>
              <a:t>45÷9</a:t>
            </a:r>
          </a:p>
        </p:txBody>
      </p:sp>
      <p:sp>
        <p:nvSpPr>
          <p:cNvPr id="11278" name="Text Box 2"/>
          <p:cNvSpPr txBox="1">
            <a:spLocks noChangeArrowheads="1"/>
          </p:cNvSpPr>
          <p:nvPr/>
        </p:nvSpPr>
        <p:spPr bwMode="auto">
          <a:xfrm>
            <a:off x="611188" y="3932238"/>
            <a:ext cx="2519362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>
                <a:latin typeface="华文新魏" pitchFamily="2" charset="-122"/>
                <a:ea typeface="华文新魏" pitchFamily="2" charset="-122"/>
              </a:rPr>
              <a:t>140÷70=</a:t>
            </a:r>
          </a:p>
        </p:txBody>
      </p:sp>
      <p:sp>
        <p:nvSpPr>
          <p:cNvPr id="34918" name="Rectangle 102"/>
          <p:cNvSpPr>
            <a:spLocks noChangeArrowheads="1"/>
          </p:cNvSpPr>
          <p:nvPr/>
        </p:nvSpPr>
        <p:spPr bwMode="auto">
          <a:xfrm>
            <a:off x="2384425" y="3932238"/>
            <a:ext cx="3873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>
                <a:solidFill>
                  <a:srgbClr val="9900CC"/>
                </a:solidFill>
                <a:latin typeface="华文新魏" pitchFamily="2" charset="-122"/>
                <a:ea typeface="华文新魏" pitchFamily="2" charset="-122"/>
              </a:rPr>
              <a:t>2</a:t>
            </a:r>
            <a:endParaRPr lang="zh-CN" altLang="en-US" sz="2800" b="1">
              <a:solidFill>
                <a:srgbClr val="9900CC"/>
              </a:solidFill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34919" name="Text Box 2"/>
          <p:cNvSpPr txBox="1">
            <a:spLocks noChangeArrowheads="1"/>
          </p:cNvSpPr>
          <p:nvPr/>
        </p:nvSpPr>
        <p:spPr bwMode="auto">
          <a:xfrm>
            <a:off x="971550" y="4508500"/>
            <a:ext cx="1295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>
                <a:solidFill>
                  <a:srgbClr val="9900CC"/>
                </a:solidFill>
                <a:latin typeface="华文新魏" pitchFamily="2" charset="-122"/>
                <a:ea typeface="华文新魏" pitchFamily="2" charset="-122"/>
              </a:rPr>
              <a:t>14÷7</a:t>
            </a:r>
          </a:p>
        </p:txBody>
      </p:sp>
      <p:sp>
        <p:nvSpPr>
          <p:cNvPr id="11281" name="Text Box 2"/>
          <p:cNvSpPr txBox="1">
            <a:spLocks noChangeArrowheads="1"/>
          </p:cNvSpPr>
          <p:nvPr/>
        </p:nvSpPr>
        <p:spPr bwMode="auto">
          <a:xfrm>
            <a:off x="3203575" y="3932238"/>
            <a:ext cx="251936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>
                <a:latin typeface="华文新魏" pitchFamily="2" charset="-122"/>
                <a:ea typeface="华文新魏" pitchFamily="2" charset="-122"/>
              </a:rPr>
              <a:t>540÷60=</a:t>
            </a:r>
          </a:p>
        </p:txBody>
      </p:sp>
      <p:sp>
        <p:nvSpPr>
          <p:cNvPr id="34921" name="Rectangle 105"/>
          <p:cNvSpPr>
            <a:spLocks noChangeArrowheads="1"/>
          </p:cNvSpPr>
          <p:nvPr/>
        </p:nvSpPr>
        <p:spPr bwMode="auto">
          <a:xfrm>
            <a:off x="4905375" y="3932238"/>
            <a:ext cx="3873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>
                <a:solidFill>
                  <a:srgbClr val="9900CC"/>
                </a:solidFill>
                <a:latin typeface="华文新魏" pitchFamily="2" charset="-122"/>
                <a:ea typeface="华文新魏" pitchFamily="2" charset="-122"/>
              </a:rPr>
              <a:t>9</a:t>
            </a:r>
            <a:endParaRPr lang="zh-CN" altLang="en-US" sz="2800" b="1">
              <a:solidFill>
                <a:srgbClr val="9900CC"/>
              </a:solidFill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34922" name="Text Box 2"/>
          <p:cNvSpPr txBox="1">
            <a:spLocks noChangeArrowheads="1"/>
          </p:cNvSpPr>
          <p:nvPr/>
        </p:nvSpPr>
        <p:spPr bwMode="auto">
          <a:xfrm>
            <a:off x="3563938" y="4508500"/>
            <a:ext cx="1295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>
                <a:solidFill>
                  <a:srgbClr val="9900CC"/>
                </a:solidFill>
                <a:latin typeface="华文新魏" pitchFamily="2" charset="-122"/>
                <a:ea typeface="华文新魏" pitchFamily="2" charset="-122"/>
              </a:rPr>
              <a:t>54÷6</a:t>
            </a:r>
          </a:p>
        </p:txBody>
      </p:sp>
      <p:sp>
        <p:nvSpPr>
          <p:cNvPr id="11284" name="Text Box 2"/>
          <p:cNvSpPr txBox="1">
            <a:spLocks noChangeArrowheads="1"/>
          </p:cNvSpPr>
          <p:nvPr/>
        </p:nvSpPr>
        <p:spPr bwMode="auto">
          <a:xfrm>
            <a:off x="5867400" y="3932238"/>
            <a:ext cx="251936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>
                <a:latin typeface="华文新魏" pitchFamily="2" charset="-122"/>
                <a:ea typeface="华文新魏" pitchFamily="2" charset="-122"/>
              </a:rPr>
              <a:t>400÷80=</a:t>
            </a:r>
          </a:p>
        </p:txBody>
      </p:sp>
      <p:sp>
        <p:nvSpPr>
          <p:cNvPr id="34924" name="Rectangle 108"/>
          <p:cNvSpPr>
            <a:spLocks noChangeArrowheads="1"/>
          </p:cNvSpPr>
          <p:nvPr/>
        </p:nvSpPr>
        <p:spPr bwMode="auto">
          <a:xfrm>
            <a:off x="7569200" y="3932238"/>
            <a:ext cx="3873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>
                <a:solidFill>
                  <a:srgbClr val="9900CC"/>
                </a:solidFill>
                <a:latin typeface="华文新魏" pitchFamily="2" charset="-122"/>
                <a:ea typeface="华文新魏" pitchFamily="2" charset="-122"/>
              </a:rPr>
              <a:t>5</a:t>
            </a:r>
            <a:endParaRPr lang="zh-CN" altLang="en-US" sz="2800" b="1">
              <a:solidFill>
                <a:srgbClr val="9900CC"/>
              </a:solidFill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34925" name="Text Box 2"/>
          <p:cNvSpPr txBox="1">
            <a:spLocks noChangeArrowheads="1"/>
          </p:cNvSpPr>
          <p:nvPr/>
        </p:nvSpPr>
        <p:spPr bwMode="auto">
          <a:xfrm>
            <a:off x="6227763" y="4508500"/>
            <a:ext cx="1295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>
                <a:solidFill>
                  <a:srgbClr val="9900CC"/>
                </a:solidFill>
                <a:latin typeface="华文新魏" pitchFamily="2" charset="-122"/>
                <a:ea typeface="华文新魏" pitchFamily="2" charset="-122"/>
              </a:rPr>
              <a:t>40÷8</a:t>
            </a:r>
          </a:p>
        </p:txBody>
      </p:sp>
      <p:pic>
        <p:nvPicPr>
          <p:cNvPr id="11287" name="Picture 4" descr="F:\七彩课堂插图板式封面\排版用图标、页眉页脚\标题jpg\读读背背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372225" y="4654550"/>
            <a:ext cx="2471738" cy="172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48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48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49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49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49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49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49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349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49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349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349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349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82" grpId="0"/>
      <p:bldP spid="34883" grpId="0"/>
      <p:bldP spid="34912" grpId="0"/>
      <p:bldP spid="34913" grpId="0"/>
      <p:bldP spid="34915" grpId="0"/>
      <p:bldP spid="34916" grpId="0"/>
      <p:bldP spid="34918" grpId="0"/>
      <p:bldP spid="34919" grpId="0"/>
      <p:bldP spid="34921" grpId="0"/>
      <p:bldP spid="34922" grpId="0"/>
      <p:bldP spid="34924" grpId="0"/>
      <p:bldP spid="3492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同侧圆角矩形 4"/>
          <p:cNvSpPr/>
          <p:nvPr/>
        </p:nvSpPr>
        <p:spPr>
          <a:xfrm>
            <a:off x="468313" y="981075"/>
            <a:ext cx="2000250" cy="515938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defRPr/>
            </a:pPr>
            <a:r>
              <a:rPr lang="zh-CN" altLang="en-US" sz="3000" b="1" noProof="1">
                <a:latin typeface="华文新魏" panose="02010800040101010101" pitchFamily="2" charset="-122"/>
                <a:ea typeface="华文新魏" panose="02010800040101010101" pitchFamily="2" charset="-122"/>
                <a:cs typeface="黑体" panose="02010609060101010101" pitchFamily="2" charset="-122"/>
              </a:rPr>
              <a:t>学以致用</a:t>
            </a:r>
          </a:p>
        </p:txBody>
      </p:sp>
      <p:cxnSp>
        <p:nvCxnSpPr>
          <p:cNvPr id="9" name="直线连接符 21"/>
          <p:cNvCxnSpPr/>
          <p:nvPr/>
        </p:nvCxnSpPr>
        <p:spPr>
          <a:xfrm flipV="1">
            <a:off x="484188" y="1622425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2292" name="Picture 1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7088" y="1700213"/>
            <a:ext cx="7705725" cy="319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3" name="Rectangle 12"/>
          <p:cNvSpPr>
            <a:spLocks noChangeArrowheads="1"/>
          </p:cNvSpPr>
          <p:nvPr/>
        </p:nvSpPr>
        <p:spPr bwMode="auto">
          <a:xfrm>
            <a:off x="323850" y="1557338"/>
            <a:ext cx="531813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3200">
                <a:latin typeface="华文新魏" pitchFamily="2" charset="-122"/>
                <a:ea typeface="华文新魏" pitchFamily="2" charset="-122"/>
              </a:rPr>
              <a:t>3.</a:t>
            </a:r>
            <a:endParaRPr lang="zh-CN" altLang="en-US" sz="3200"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64525" name="Text Box 13"/>
          <p:cNvSpPr txBox="1">
            <a:spLocks noChangeArrowheads="1"/>
          </p:cNvSpPr>
          <p:nvPr/>
        </p:nvSpPr>
        <p:spPr bwMode="auto">
          <a:xfrm>
            <a:off x="1544638" y="4554538"/>
            <a:ext cx="51831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>
                <a:latin typeface="华文新魏" pitchFamily="2" charset="-122"/>
                <a:ea typeface="华文新魏" pitchFamily="2" charset="-122"/>
              </a:rPr>
              <a:t>星光小学：</a:t>
            </a:r>
            <a:r>
              <a:rPr lang="en-US" altLang="zh-CN" sz="2400">
                <a:latin typeface="华文新魏" pitchFamily="2" charset="-122"/>
                <a:ea typeface="华文新魏" pitchFamily="2" charset="-122"/>
              </a:rPr>
              <a:t>900÷45=20</a:t>
            </a:r>
            <a:r>
              <a:rPr lang="zh-CN" altLang="en-US" sz="2400">
                <a:latin typeface="华文新魏" pitchFamily="2" charset="-122"/>
                <a:ea typeface="华文新魏" pitchFamily="2" charset="-122"/>
              </a:rPr>
              <a:t>（元）</a:t>
            </a:r>
          </a:p>
        </p:txBody>
      </p:sp>
      <p:sp>
        <p:nvSpPr>
          <p:cNvPr id="64526" name="Text Box 14"/>
          <p:cNvSpPr txBox="1">
            <a:spLocks noChangeArrowheads="1"/>
          </p:cNvSpPr>
          <p:nvPr/>
        </p:nvSpPr>
        <p:spPr bwMode="auto">
          <a:xfrm>
            <a:off x="1547813" y="4987925"/>
            <a:ext cx="51831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>
                <a:latin typeface="华文新魏" pitchFamily="2" charset="-122"/>
                <a:ea typeface="华文新魏" pitchFamily="2" charset="-122"/>
              </a:rPr>
              <a:t>东山小学：</a:t>
            </a:r>
            <a:r>
              <a:rPr lang="en-US" altLang="zh-CN" sz="2400">
                <a:latin typeface="华文新魏" pitchFamily="2" charset="-122"/>
                <a:ea typeface="华文新魏" pitchFamily="2" charset="-122"/>
              </a:rPr>
              <a:t>300÷15=20</a:t>
            </a:r>
            <a:r>
              <a:rPr lang="zh-CN" altLang="en-US" sz="2400">
                <a:latin typeface="华文新魏" pitchFamily="2" charset="-122"/>
                <a:ea typeface="华文新魏" pitchFamily="2" charset="-122"/>
              </a:rPr>
              <a:t>（元）</a:t>
            </a:r>
          </a:p>
        </p:txBody>
      </p:sp>
      <p:sp>
        <p:nvSpPr>
          <p:cNvPr id="64527" name="Text Box 15"/>
          <p:cNvSpPr txBox="1">
            <a:spLocks noChangeArrowheads="1"/>
          </p:cNvSpPr>
          <p:nvPr/>
        </p:nvSpPr>
        <p:spPr bwMode="auto">
          <a:xfrm>
            <a:off x="1547813" y="5419725"/>
            <a:ext cx="51831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>
                <a:latin typeface="华文新魏" pitchFamily="2" charset="-122"/>
                <a:ea typeface="华文新魏" pitchFamily="2" charset="-122"/>
              </a:rPr>
              <a:t>李庄小学：</a:t>
            </a:r>
            <a:r>
              <a:rPr lang="en-US" altLang="zh-CN" sz="2400">
                <a:latin typeface="华文新魏" pitchFamily="2" charset="-122"/>
                <a:ea typeface="华文新魏" pitchFamily="2" charset="-122"/>
              </a:rPr>
              <a:t>600÷30=20</a:t>
            </a:r>
            <a:r>
              <a:rPr lang="zh-CN" altLang="en-US" sz="2400">
                <a:latin typeface="华文新魏" pitchFamily="2" charset="-122"/>
                <a:ea typeface="华文新魏" pitchFamily="2" charset="-122"/>
              </a:rPr>
              <a:t>（元）</a:t>
            </a:r>
          </a:p>
        </p:txBody>
      </p:sp>
      <p:sp>
        <p:nvSpPr>
          <p:cNvPr id="64528" name="Text Box 16"/>
          <p:cNvSpPr txBox="1">
            <a:spLocks noChangeArrowheads="1"/>
          </p:cNvSpPr>
          <p:nvPr/>
        </p:nvSpPr>
        <p:spPr bwMode="auto">
          <a:xfrm>
            <a:off x="1403350" y="5876925"/>
            <a:ext cx="51831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>
                <a:latin typeface="华文新魏" pitchFamily="2" charset="-122"/>
                <a:ea typeface="华文新魏" pitchFamily="2" charset="-122"/>
              </a:rPr>
              <a:t>答：他们购买的计算器价格相同。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45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45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45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645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525" grpId="0"/>
      <p:bldP spid="64526" grpId="0"/>
      <p:bldP spid="64527" grpId="0"/>
      <p:bldP spid="6452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同侧圆角矩形 12"/>
          <p:cNvSpPr/>
          <p:nvPr/>
        </p:nvSpPr>
        <p:spPr>
          <a:xfrm>
            <a:off x="468313" y="968375"/>
            <a:ext cx="2000250" cy="515938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defRPr/>
            </a:pPr>
            <a:r>
              <a:rPr lang="zh-CN" altLang="en-US" sz="3000" b="1" noProof="1">
                <a:latin typeface="华文新魏" panose="02010800040101010101" pitchFamily="2" charset="-122"/>
                <a:ea typeface="华文新魏" panose="02010800040101010101" pitchFamily="2" charset="-122"/>
                <a:cs typeface="黑体" panose="02010609060101010101" pitchFamily="2" charset="-122"/>
              </a:rPr>
              <a:t>课堂小结</a:t>
            </a:r>
          </a:p>
        </p:txBody>
      </p:sp>
      <p:cxnSp>
        <p:nvCxnSpPr>
          <p:cNvPr id="15" name="直线连接符 21"/>
          <p:cNvCxnSpPr/>
          <p:nvPr/>
        </p:nvCxnSpPr>
        <p:spPr>
          <a:xfrm flipV="1">
            <a:off x="484188" y="1622425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Rectangle 13"/>
          <p:cNvSpPr>
            <a:spLocks noChangeArrowheads="1"/>
          </p:cNvSpPr>
          <p:nvPr/>
        </p:nvSpPr>
        <p:spPr bwMode="auto">
          <a:xfrm>
            <a:off x="468313" y="4478338"/>
            <a:ext cx="8280400" cy="11176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  <a:effectLst/>
          <a:extLst>
            <a:ext uri="{91240B29-F687-4F45-9708-019B960494DF}"/>
            <a:ext uri="{AF507438-7753-43E0-B8FC-AC1667EBCBE1}"/>
          </a:extLst>
        </p:spPr>
        <p:txBody>
          <a:bodyPr anchor="ctr"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zh-CN" altLang="en-US" sz="2800" noProof="1">
                <a:latin typeface="华文新魏" panose="02010800040101010101" pitchFamily="2" charset="-122"/>
                <a:ea typeface="华文新魏" panose="02010800040101010101" pitchFamily="2" charset="-122"/>
              </a:rPr>
              <a:t>2. 被除数和除数同时乘或除以一个相同的数（</a:t>
            </a:r>
            <a:r>
              <a:rPr lang="en-US" altLang="zh-CN" sz="2800" noProof="1">
                <a:latin typeface="华文新魏" panose="02010800040101010101" pitchFamily="2" charset="-122"/>
                <a:ea typeface="华文新魏" panose="02010800040101010101" pitchFamily="2" charset="-122"/>
              </a:rPr>
              <a:t>0</a:t>
            </a:r>
            <a:r>
              <a:rPr lang="zh-CN" altLang="en-US" sz="2800" noProof="1">
                <a:latin typeface="华文新魏" panose="02010800040101010101" pitchFamily="2" charset="-122"/>
                <a:ea typeface="华文新魏" panose="02010800040101010101" pitchFamily="2" charset="-122"/>
              </a:rPr>
              <a:t>除外），商不变。</a:t>
            </a:r>
            <a:endParaRPr lang="zh-CN" altLang="en-US" sz="2800" noProof="1">
              <a:solidFill>
                <a:srgbClr val="1C1C1C"/>
              </a:solidFill>
              <a:latin typeface="Arial" panose="020B0604020202020204" pitchFamily="34" charset="0"/>
            </a:endParaRPr>
          </a:p>
        </p:txBody>
      </p:sp>
      <p:grpSp>
        <p:nvGrpSpPr>
          <p:cNvPr id="2" name="Group 24"/>
          <p:cNvGrpSpPr>
            <a:grpSpLocks/>
          </p:cNvGrpSpPr>
          <p:nvPr/>
        </p:nvGrpSpPr>
        <p:grpSpPr bwMode="auto">
          <a:xfrm>
            <a:off x="612775" y="1771650"/>
            <a:ext cx="2519363" cy="1450975"/>
            <a:chOff x="340" y="1422"/>
            <a:chExt cx="1587" cy="726"/>
          </a:xfrm>
        </p:grpSpPr>
        <p:sp>
          <p:nvSpPr>
            <p:cNvPr id="13326" name="AutoShape 27"/>
            <p:cNvSpPr>
              <a:spLocks noChangeArrowheads="1"/>
            </p:cNvSpPr>
            <p:nvPr/>
          </p:nvSpPr>
          <p:spPr bwMode="auto">
            <a:xfrm>
              <a:off x="340" y="1434"/>
              <a:ext cx="1542" cy="714"/>
            </a:xfrm>
            <a:prstGeom prst="wedgeRoundRectCallout">
              <a:avLst>
                <a:gd name="adj1" fmla="val 64014"/>
                <a:gd name="adj2" fmla="val -7801"/>
                <a:gd name="adj3" fmla="val 16667"/>
              </a:avLst>
            </a:prstGeom>
            <a:solidFill>
              <a:srgbClr val="FFFFFF"/>
            </a:solidFill>
            <a:ln w="19050">
              <a:solidFill>
                <a:srgbClr val="3399FF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just"/>
              <a:endParaRPr lang="zh-CN" altLang="en-US" sz="2000">
                <a:solidFill>
                  <a:srgbClr val="1C1C1C"/>
                </a:solidFill>
                <a:latin typeface="楷体_GB2312" pitchFamily="49" charset="-122"/>
                <a:ea typeface="楷体_GB2312" pitchFamily="49" charset="-122"/>
              </a:endParaRPr>
            </a:p>
            <a:p>
              <a:endParaRPr lang="en-US" altLang="zh-CN">
                <a:latin typeface="Arial" pitchFamily="34" charset="0"/>
              </a:endParaRPr>
            </a:p>
          </p:txBody>
        </p:sp>
        <p:sp>
          <p:nvSpPr>
            <p:cNvPr id="13327" name="Rectangle 13"/>
            <p:cNvSpPr>
              <a:spLocks noChangeArrowheads="1"/>
            </p:cNvSpPr>
            <p:nvPr/>
          </p:nvSpPr>
          <p:spPr bwMode="auto">
            <a:xfrm>
              <a:off x="340" y="1422"/>
              <a:ext cx="1587" cy="6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zh-CN" altLang="en-US" sz="2800">
                  <a:latin typeface="华文新魏" pitchFamily="2" charset="-122"/>
                  <a:ea typeface="华文新魏" pitchFamily="2" charset="-122"/>
                </a:rPr>
                <a:t>    大家想一想，今天学习了什么内容？</a:t>
              </a:r>
              <a:endParaRPr lang="zh-CN" altLang="en-US" sz="2000" b="1">
                <a:latin typeface="楷体_GB2312" pitchFamily="49" charset="-122"/>
              </a:endParaRPr>
            </a:p>
          </p:txBody>
        </p:sp>
      </p:grpSp>
      <p:grpSp>
        <p:nvGrpSpPr>
          <p:cNvPr id="3" name="Group 21"/>
          <p:cNvGrpSpPr>
            <a:grpSpLocks/>
          </p:cNvGrpSpPr>
          <p:nvPr/>
        </p:nvGrpSpPr>
        <p:grpSpPr bwMode="auto">
          <a:xfrm>
            <a:off x="5795963" y="1341438"/>
            <a:ext cx="2736850" cy="1512887"/>
            <a:chOff x="3946" y="1434"/>
            <a:chExt cx="1772" cy="635"/>
          </a:xfrm>
        </p:grpSpPr>
        <p:sp>
          <p:nvSpPr>
            <p:cNvPr id="13324" name="AutoShape 27"/>
            <p:cNvSpPr>
              <a:spLocks noChangeArrowheads="1"/>
            </p:cNvSpPr>
            <p:nvPr/>
          </p:nvSpPr>
          <p:spPr bwMode="auto">
            <a:xfrm>
              <a:off x="3946" y="1434"/>
              <a:ext cx="1701" cy="635"/>
            </a:xfrm>
            <a:prstGeom prst="wedgeRoundRectCallout">
              <a:avLst>
                <a:gd name="adj1" fmla="val -73111"/>
                <a:gd name="adj2" fmla="val 24426"/>
                <a:gd name="adj3" fmla="val 16667"/>
              </a:avLst>
            </a:prstGeom>
            <a:solidFill>
              <a:srgbClr val="FFFFFF"/>
            </a:solidFill>
            <a:ln w="19050">
              <a:solidFill>
                <a:srgbClr val="3399FF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just"/>
              <a:endParaRPr lang="zh-CN" altLang="zh-CN" sz="2000">
                <a:latin typeface="楷体_GB2312" pitchFamily="49" charset="-122"/>
              </a:endParaRPr>
            </a:p>
            <a:p>
              <a:endParaRPr lang="zh-CN" altLang="zh-CN"/>
            </a:p>
          </p:txBody>
        </p:sp>
        <p:sp>
          <p:nvSpPr>
            <p:cNvPr id="13325" name="Rectangle 17"/>
            <p:cNvSpPr>
              <a:spLocks noChangeArrowheads="1"/>
            </p:cNvSpPr>
            <p:nvPr/>
          </p:nvSpPr>
          <p:spPr bwMode="auto">
            <a:xfrm>
              <a:off x="3946" y="1434"/>
              <a:ext cx="1772" cy="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endParaRPr lang="zh-CN" altLang="en-US" sz="160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endParaRPr>
            </a:p>
            <a:p>
              <a:r>
                <a:rPr lang="zh-CN" altLang="en-US" sz="2800">
                  <a:solidFill>
                    <a:srgbClr val="FF0000"/>
                  </a:solidFill>
                  <a:latin typeface="华文新魏" pitchFamily="2" charset="-122"/>
                  <a:ea typeface="华文新魏" pitchFamily="2" charset="-122"/>
                </a:rPr>
                <a:t>商不变的规律是什么？</a:t>
              </a:r>
              <a:endParaRPr lang="zh-CN" altLang="en-US" sz="2000" b="1">
                <a:latin typeface="楷体_GB2312" pitchFamily="49" charset="-122"/>
              </a:endParaRPr>
            </a:p>
          </p:txBody>
        </p:sp>
      </p:grpSp>
      <p:grpSp>
        <p:nvGrpSpPr>
          <p:cNvPr id="4" name="Group 23"/>
          <p:cNvGrpSpPr>
            <a:grpSpLocks/>
          </p:cNvGrpSpPr>
          <p:nvPr/>
        </p:nvGrpSpPr>
        <p:grpSpPr bwMode="auto">
          <a:xfrm>
            <a:off x="3276600" y="1557338"/>
            <a:ext cx="2447925" cy="1871662"/>
            <a:chOff x="1973" y="1156"/>
            <a:chExt cx="1950" cy="1406"/>
          </a:xfrm>
        </p:grpSpPr>
        <p:pic>
          <p:nvPicPr>
            <p:cNvPr id="13322" name="Picture 10" descr="76副本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892" y="1156"/>
              <a:ext cx="1031" cy="14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323" name="Picture 22" descr="95副本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973" y="1253"/>
              <a:ext cx="1024" cy="1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2" name="矩形 21"/>
          <p:cNvSpPr>
            <a:spLocks noChangeArrowheads="1"/>
          </p:cNvSpPr>
          <p:nvPr/>
        </p:nvSpPr>
        <p:spPr bwMode="auto">
          <a:xfrm>
            <a:off x="468313" y="3486150"/>
            <a:ext cx="8280400" cy="519113"/>
          </a:xfrm>
          <a:prstGeom prst="rect">
            <a:avLst/>
          </a:prstGeom>
          <a:solidFill>
            <a:srgbClr val="F2DCDB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800">
                <a:latin typeface="华文新魏" pitchFamily="2" charset="-122"/>
                <a:ea typeface="华文新魏" pitchFamily="2" charset="-122"/>
              </a:rPr>
              <a:t>1.</a:t>
            </a:r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今天学习了商不变的规律。</a:t>
            </a:r>
            <a:endParaRPr lang="zh-CN" altLang="zh-CN" sz="2800">
              <a:latin typeface="华文新魏" pitchFamily="2" charset="-122"/>
              <a:ea typeface="华文新魏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2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同侧圆角矩形 23"/>
          <p:cNvSpPr/>
          <p:nvPr/>
        </p:nvSpPr>
        <p:spPr>
          <a:xfrm>
            <a:off x="452438" y="981075"/>
            <a:ext cx="2000250" cy="515938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defRPr/>
            </a:pPr>
            <a:r>
              <a:rPr lang="zh-CN" altLang="en-US" sz="3000" b="1" noProof="1">
                <a:latin typeface="华文新魏" panose="02010800040101010101" pitchFamily="2" charset="-122"/>
                <a:ea typeface="华文新魏" panose="02010800040101010101" pitchFamily="2" charset="-122"/>
                <a:cs typeface="黑体" panose="02010609060101010101" pitchFamily="2" charset="-122"/>
              </a:rPr>
              <a:t>学习目标</a:t>
            </a:r>
          </a:p>
        </p:txBody>
      </p:sp>
      <p:pic>
        <p:nvPicPr>
          <p:cNvPr id="3075" name="Picture 3" descr="F:\七彩课堂插图板式封面\排版用图标、页眉页脚\标题图（终-排版用）共29个\资料宝袋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32588" y="4797425"/>
            <a:ext cx="2016125" cy="148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684213" y="3500438"/>
            <a:ext cx="7559675" cy="273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80000"/>
              </a:lnSpc>
            </a:pPr>
            <a:r>
              <a:rPr lang="en-US" altLang="zh-CN" sz="3600">
                <a:latin typeface="华文新魏" pitchFamily="2" charset="-122"/>
                <a:ea typeface="华文新魏" pitchFamily="2" charset="-122"/>
              </a:rPr>
              <a:t>2.</a:t>
            </a:r>
            <a:r>
              <a:rPr lang="zh-CN" altLang="en-US" sz="3600">
                <a:latin typeface="华文新魏" pitchFamily="2" charset="-122"/>
                <a:ea typeface="华文新魏" pitchFamily="2" charset="-122"/>
              </a:rPr>
              <a:t>在经历感知、综合和抽象、概括等活动中发现商不变规律的过程，发展分析、综合和抽象、概括等数学思维，以及归纳推理能力，积累数学活动的基本经验；初步体会商不变规律蕴含的正比例思想</a:t>
            </a:r>
            <a:r>
              <a:rPr lang="zh-CN" altLang="zh-CN" sz="3600">
                <a:latin typeface="华文新魏" pitchFamily="2" charset="-122"/>
                <a:ea typeface="华文新魏" pitchFamily="2" charset="-122"/>
              </a:rPr>
              <a:t>。</a:t>
            </a:r>
          </a:p>
        </p:txBody>
      </p:sp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684213" y="1770063"/>
            <a:ext cx="7632700" cy="185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80000"/>
              </a:lnSpc>
            </a:pPr>
            <a:r>
              <a:rPr lang="en-US" altLang="zh-CN" sz="3600">
                <a:latin typeface="华文新魏" pitchFamily="2" charset="-122"/>
                <a:ea typeface="华文新魏" pitchFamily="2" charset="-122"/>
              </a:rPr>
              <a:t>1.</a:t>
            </a:r>
            <a:r>
              <a:rPr lang="zh-CN" altLang="en-US" sz="3600">
                <a:latin typeface="华文新魏" pitchFamily="2" charset="-122"/>
                <a:ea typeface="华文新魏" pitchFamily="2" charset="-122"/>
              </a:rPr>
              <a:t>通过探究、思考，发现和认识除法商不变的规律，能初步应用商不变的规律口算被除数和除数末尾有</a:t>
            </a:r>
            <a:r>
              <a:rPr lang="en-US" altLang="zh-CN" sz="3600">
                <a:latin typeface="华文新魏" pitchFamily="2" charset="-122"/>
                <a:ea typeface="华文新魏" pitchFamily="2" charset="-122"/>
              </a:rPr>
              <a:t>0</a:t>
            </a:r>
            <a:r>
              <a:rPr lang="zh-CN" altLang="en-US" sz="3600">
                <a:latin typeface="华文新魏" pitchFamily="2" charset="-122"/>
                <a:ea typeface="华文新魏" pitchFamily="2" charset="-122"/>
              </a:rPr>
              <a:t>的除法。</a:t>
            </a:r>
            <a:endParaRPr lang="zh-CN" altLang="zh-CN" sz="3600">
              <a:latin typeface="华文新魏" pitchFamily="2" charset="-122"/>
              <a:ea typeface="华文新魏" pitchFamily="2" charset="-122"/>
            </a:endParaRPr>
          </a:p>
        </p:txBody>
      </p:sp>
      <p:cxnSp>
        <p:nvCxnSpPr>
          <p:cNvPr id="12" name="直线连接符 21"/>
          <p:cNvCxnSpPr/>
          <p:nvPr/>
        </p:nvCxnSpPr>
        <p:spPr>
          <a:xfrm flipV="1">
            <a:off x="484188" y="1622425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同侧圆角矩形 5"/>
          <p:cNvSpPr/>
          <p:nvPr/>
        </p:nvSpPr>
        <p:spPr>
          <a:xfrm>
            <a:off x="468313" y="908050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000" b="1" noProof="1">
                <a:latin typeface="华文新魏" panose="02010800040101010101" pitchFamily="2" charset="-122"/>
                <a:ea typeface="华文新魏" panose="02010800040101010101" pitchFamily="2" charset="-122"/>
                <a:cs typeface="黑体" panose="02010609060101010101" pitchFamily="2" charset="-122"/>
              </a:rPr>
              <a:t>复习导入</a:t>
            </a:r>
          </a:p>
        </p:txBody>
      </p:sp>
      <p:cxnSp>
        <p:nvCxnSpPr>
          <p:cNvPr id="8" name="直线连接符 21"/>
          <p:cNvCxnSpPr/>
          <p:nvPr/>
        </p:nvCxnSpPr>
        <p:spPr>
          <a:xfrm flipV="1">
            <a:off x="468313" y="1557338"/>
            <a:ext cx="2071687" cy="4762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4100" name="Picture 2" descr="F:\七彩课堂插图板式封面\排版用图标、页眉页脚\标题jpg\课外书屋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88125" y="4652963"/>
            <a:ext cx="2259013" cy="157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1" name="Text Box 2"/>
          <p:cNvSpPr txBox="1">
            <a:spLocks noChangeArrowheads="1"/>
          </p:cNvSpPr>
          <p:nvPr/>
        </p:nvSpPr>
        <p:spPr bwMode="auto">
          <a:xfrm>
            <a:off x="539750" y="2565400"/>
            <a:ext cx="251936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>
                <a:latin typeface="华文新魏" pitchFamily="2" charset="-122"/>
                <a:ea typeface="华文新魏" pitchFamily="2" charset="-122"/>
              </a:rPr>
              <a:t>80÷20=</a:t>
            </a:r>
          </a:p>
        </p:txBody>
      </p:sp>
      <p:sp>
        <p:nvSpPr>
          <p:cNvPr id="39964" name="Rectangle 28"/>
          <p:cNvSpPr>
            <a:spLocks noChangeArrowheads="1"/>
          </p:cNvSpPr>
          <p:nvPr/>
        </p:nvSpPr>
        <p:spPr bwMode="auto">
          <a:xfrm>
            <a:off x="2124075" y="2565400"/>
            <a:ext cx="3873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>
                <a:solidFill>
                  <a:srgbClr val="9900CC"/>
                </a:solidFill>
                <a:latin typeface="华文新魏" pitchFamily="2" charset="-122"/>
                <a:ea typeface="华文新魏" pitchFamily="2" charset="-122"/>
              </a:rPr>
              <a:t>4</a:t>
            </a:r>
            <a:endParaRPr lang="zh-CN" altLang="en-US" sz="2800" b="1">
              <a:solidFill>
                <a:srgbClr val="9900CC"/>
              </a:solidFill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4103" name="Rectangle 41"/>
          <p:cNvSpPr>
            <a:spLocks noChangeArrowheads="1"/>
          </p:cNvSpPr>
          <p:nvPr/>
        </p:nvSpPr>
        <p:spPr bwMode="auto">
          <a:xfrm>
            <a:off x="279400" y="1628775"/>
            <a:ext cx="15557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>
                <a:solidFill>
                  <a:srgbClr val="9900CC"/>
                </a:solidFill>
                <a:latin typeface="华文新魏" pitchFamily="2" charset="-122"/>
                <a:ea typeface="华文新魏" pitchFamily="2" charset="-122"/>
              </a:rPr>
              <a:t>口算。</a:t>
            </a:r>
          </a:p>
        </p:txBody>
      </p:sp>
      <p:sp>
        <p:nvSpPr>
          <p:cNvPr id="39984" name="Text Box 2"/>
          <p:cNvSpPr txBox="1">
            <a:spLocks noChangeArrowheads="1"/>
          </p:cNvSpPr>
          <p:nvPr/>
        </p:nvSpPr>
        <p:spPr bwMode="auto">
          <a:xfrm>
            <a:off x="655638" y="3917950"/>
            <a:ext cx="1295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>
                <a:solidFill>
                  <a:srgbClr val="9900CC"/>
                </a:solidFill>
                <a:latin typeface="华文新魏" pitchFamily="2" charset="-122"/>
                <a:ea typeface="华文新魏" pitchFamily="2" charset="-122"/>
              </a:rPr>
              <a:t>8÷2=</a:t>
            </a:r>
          </a:p>
        </p:txBody>
      </p:sp>
      <p:sp>
        <p:nvSpPr>
          <p:cNvPr id="39985" name="Rectangle 49"/>
          <p:cNvSpPr>
            <a:spLocks noChangeArrowheads="1"/>
          </p:cNvSpPr>
          <p:nvPr/>
        </p:nvSpPr>
        <p:spPr bwMode="auto">
          <a:xfrm>
            <a:off x="2024063" y="3917950"/>
            <a:ext cx="3873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>
                <a:solidFill>
                  <a:srgbClr val="9900CC"/>
                </a:solidFill>
                <a:latin typeface="华文新魏" pitchFamily="2" charset="-122"/>
                <a:ea typeface="华文新魏" pitchFamily="2" charset="-122"/>
              </a:rPr>
              <a:t>4</a:t>
            </a:r>
            <a:endParaRPr lang="zh-CN" altLang="en-US" sz="2800" b="1">
              <a:solidFill>
                <a:srgbClr val="9900CC"/>
              </a:solidFill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39986" name="AutoShape 50"/>
          <p:cNvSpPr>
            <a:spLocks noChangeArrowheads="1"/>
          </p:cNvSpPr>
          <p:nvPr/>
        </p:nvSpPr>
        <p:spPr bwMode="auto">
          <a:xfrm>
            <a:off x="1187450" y="3068638"/>
            <a:ext cx="144463" cy="792162"/>
          </a:xfrm>
          <a:prstGeom prst="downArrow">
            <a:avLst>
              <a:gd name="adj1" fmla="val 50000"/>
              <a:gd name="adj2" fmla="val 137062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endParaRPr lang="zh-CN" altLang="en-US"/>
          </a:p>
        </p:txBody>
      </p:sp>
      <p:sp>
        <p:nvSpPr>
          <p:cNvPr id="4107" name="Text Box 2"/>
          <p:cNvSpPr txBox="1">
            <a:spLocks noChangeArrowheads="1"/>
          </p:cNvSpPr>
          <p:nvPr/>
        </p:nvSpPr>
        <p:spPr bwMode="auto">
          <a:xfrm>
            <a:off x="2916238" y="2565400"/>
            <a:ext cx="2519362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>
                <a:latin typeface="华文新魏" pitchFamily="2" charset="-122"/>
                <a:ea typeface="华文新魏" pitchFamily="2" charset="-122"/>
              </a:rPr>
              <a:t>720÷80=</a:t>
            </a:r>
          </a:p>
        </p:txBody>
      </p:sp>
      <p:sp>
        <p:nvSpPr>
          <p:cNvPr id="39988" name="Rectangle 52"/>
          <p:cNvSpPr>
            <a:spLocks noChangeArrowheads="1"/>
          </p:cNvSpPr>
          <p:nvPr/>
        </p:nvSpPr>
        <p:spPr bwMode="auto">
          <a:xfrm>
            <a:off x="4643438" y="2565400"/>
            <a:ext cx="3873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>
                <a:solidFill>
                  <a:srgbClr val="9900CC"/>
                </a:solidFill>
                <a:latin typeface="华文新魏" pitchFamily="2" charset="-122"/>
                <a:ea typeface="华文新魏" pitchFamily="2" charset="-122"/>
              </a:rPr>
              <a:t>9</a:t>
            </a:r>
            <a:endParaRPr lang="zh-CN" altLang="en-US" sz="2800" b="1">
              <a:solidFill>
                <a:srgbClr val="9900CC"/>
              </a:solidFill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39989" name="Text Box 2"/>
          <p:cNvSpPr txBox="1">
            <a:spLocks noChangeArrowheads="1"/>
          </p:cNvSpPr>
          <p:nvPr/>
        </p:nvSpPr>
        <p:spPr bwMode="auto">
          <a:xfrm>
            <a:off x="3162300" y="3917950"/>
            <a:ext cx="155416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>
                <a:solidFill>
                  <a:srgbClr val="9900CC"/>
                </a:solidFill>
                <a:latin typeface="华文新魏" pitchFamily="2" charset="-122"/>
                <a:ea typeface="华文新魏" pitchFamily="2" charset="-122"/>
              </a:rPr>
              <a:t>72÷8=</a:t>
            </a:r>
          </a:p>
        </p:txBody>
      </p:sp>
      <p:sp>
        <p:nvSpPr>
          <p:cNvPr id="39990" name="Rectangle 54"/>
          <p:cNvSpPr>
            <a:spLocks noChangeArrowheads="1"/>
          </p:cNvSpPr>
          <p:nvPr/>
        </p:nvSpPr>
        <p:spPr bwMode="auto">
          <a:xfrm>
            <a:off x="4543425" y="3917950"/>
            <a:ext cx="3873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>
                <a:solidFill>
                  <a:srgbClr val="9900CC"/>
                </a:solidFill>
                <a:latin typeface="华文新魏" pitchFamily="2" charset="-122"/>
                <a:ea typeface="华文新魏" pitchFamily="2" charset="-122"/>
              </a:rPr>
              <a:t>9</a:t>
            </a:r>
            <a:endParaRPr lang="zh-CN" altLang="en-US" sz="2800" b="1">
              <a:solidFill>
                <a:srgbClr val="9900CC"/>
              </a:solidFill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39991" name="AutoShape 55"/>
          <p:cNvSpPr>
            <a:spLocks noChangeArrowheads="1"/>
          </p:cNvSpPr>
          <p:nvPr/>
        </p:nvSpPr>
        <p:spPr bwMode="auto">
          <a:xfrm>
            <a:off x="3706813" y="3068638"/>
            <a:ext cx="144462" cy="792162"/>
          </a:xfrm>
          <a:prstGeom prst="downArrow">
            <a:avLst>
              <a:gd name="adj1" fmla="val 50000"/>
              <a:gd name="adj2" fmla="val 13706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endParaRPr lang="zh-CN" altLang="en-US"/>
          </a:p>
        </p:txBody>
      </p:sp>
      <p:sp>
        <p:nvSpPr>
          <p:cNvPr id="4112" name="Text Box 2"/>
          <p:cNvSpPr txBox="1">
            <a:spLocks noChangeArrowheads="1"/>
          </p:cNvSpPr>
          <p:nvPr/>
        </p:nvSpPr>
        <p:spPr bwMode="auto">
          <a:xfrm>
            <a:off x="5549900" y="2581275"/>
            <a:ext cx="251936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>
                <a:latin typeface="华文新魏" pitchFamily="2" charset="-122"/>
                <a:ea typeface="华文新魏" pitchFamily="2" charset="-122"/>
              </a:rPr>
              <a:t>350÷50=</a:t>
            </a:r>
          </a:p>
        </p:txBody>
      </p:sp>
      <p:sp>
        <p:nvSpPr>
          <p:cNvPr id="39993" name="Rectangle 57"/>
          <p:cNvSpPr>
            <a:spLocks noChangeArrowheads="1"/>
          </p:cNvSpPr>
          <p:nvPr/>
        </p:nvSpPr>
        <p:spPr bwMode="auto">
          <a:xfrm>
            <a:off x="7277100" y="2581275"/>
            <a:ext cx="3873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>
                <a:solidFill>
                  <a:srgbClr val="9900CC"/>
                </a:solidFill>
                <a:latin typeface="华文新魏" pitchFamily="2" charset="-122"/>
                <a:ea typeface="华文新魏" pitchFamily="2" charset="-122"/>
              </a:rPr>
              <a:t>7</a:t>
            </a:r>
            <a:endParaRPr lang="zh-CN" altLang="en-US" sz="2800" b="1">
              <a:solidFill>
                <a:srgbClr val="9900CC"/>
              </a:solidFill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39994" name="Text Box 2"/>
          <p:cNvSpPr txBox="1">
            <a:spLocks noChangeArrowheads="1"/>
          </p:cNvSpPr>
          <p:nvPr/>
        </p:nvSpPr>
        <p:spPr bwMode="auto">
          <a:xfrm>
            <a:off x="5795963" y="3933825"/>
            <a:ext cx="1554162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>
                <a:solidFill>
                  <a:srgbClr val="9900CC"/>
                </a:solidFill>
                <a:latin typeface="华文新魏" pitchFamily="2" charset="-122"/>
                <a:ea typeface="华文新魏" pitchFamily="2" charset="-122"/>
              </a:rPr>
              <a:t>35÷5=</a:t>
            </a:r>
          </a:p>
        </p:txBody>
      </p:sp>
      <p:sp>
        <p:nvSpPr>
          <p:cNvPr id="39995" name="Rectangle 59"/>
          <p:cNvSpPr>
            <a:spLocks noChangeArrowheads="1"/>
          </p:cNvSpPr>
          <p:nvPr/>
        </p:nvSpPr>
        <p:spPr bwMode="auto">
          <a:xfrm>
            <a:off x="7177088" y="3933825"/>
            <a:ext cx="3873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>
                <a:solidFill>
                  <a:srgbClr val="9900CC"/>
                </a:solidFill>
                <a:latin typeface="华文新魏" pitchFamily="2" charset="-122"/>
                <a:ea typeface="华文新魏" pitchFamily="2" charset="-122"/>
              </a:rPr>
              <a:t>7</a:t>
            </a:r>
            <a:endParaRPr lang="zh-CN" altLang="en-US" sz="2800" b="1">
              <a:solidFill>
                <a:srgbClr val="9900CC"/>
              </a:solidFill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39996" name="AutoShape 60"/>
          <p:cNvSpPr>
            <a:spLocks noChangeArrowheads="1"/>
          </p:cNvSpPr>
          <p:nvPr/>
        </p:nvSpPr>
        <p:spPr bwMode="auto">
          <a:xfrm>
            <a:off x="6340475" y="3084513"/>
            <a:ext cx="144463" cy="792162"/>
          </a:xfrm>
          <a:prstGeom prst="downArrow">
            <a:avLst>
              <a:gd name="adj1" fmla="val 50000"/>
              <a:gd name="adj2" fmla="val 137062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99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99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99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399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399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399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399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399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399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399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399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399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64" grpId="0"/>
      <p:bldP spid="39984" grpId="0"/>
      <p:bldP spid="39985" grpId="0"/>
      <p:bldP spid="39986" grpId="0" animBg="1"/>
      <p:bldP spid="39988" grpId="0"/>
      <p:bldP spid="39989" grpId="0"/>
      <p:bldP spid="39990" grpId="0"/>
      <p:bldP spid="39991" grpId="0" animBg="1"/>
      <p:bldP spid="39993" grpId="0"/>
      <p:bldP spid="39994" grpId="0"/>
      <p:bldP spid="39995" grpId="0"/>
      <p:bldP spid="3999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5"/>
          <p:cNvGrpSpPr>
            <a:grpSpLocks/>
          </p:cNvGrpSpPr>
          <p:nvPr/>
        </p:nvGrpSpPr>
        <p:grpSpPr bwMode="auto">
          <a:xfrm>
            <a:off x="468313" y="920750"/>
            <a:ext cx="2071687" cy="661988"/>
            <a:chOff x="571127" y="1769573"/>
            <a:chExt cx="2071702" cy="661806"/>
          </a:xfrm>
        </p:grpSpPr>
        <p:cxnSp>
          <p:nvCxnSpPr>
            <p:cNvPr id="7" name="直线连接符 21"/>
            <p:cNvCxnSpPr/>
            <p:nvPr/>
          </p:nvCxnSpPr>
          <p:spPr>
            <a:xfrm flipV="1">
              <a:off x="571127" y="2425031"/>
              <a:ext cx="2071702" cy="6348"/>
            </a:xfrm>
            <a:prstGeom prst="line">
              <a:avLst/>
            </a:prstGeom>
            <a:ln w="38100" cmpd="sng">
              <a:solidFill>
                <a:schemeClr val="accent1">
                  <a:lumMod val="60000"/>
                  <a:lumOff val="40000"/>
                </a:schemeClr>
              </a:solidFill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8" name="同侧圆角矩形 7"/>
            <p:cNvSpPr/>
            <p:nvPr/>
          </p:nvSpPr>
          <p:spPr>
            <a:xfrm>
              <a:off x="571127" y="1769573"/>
              <a:ext cx="2000264" cy="515796"/>
            </a:xfrm>
            <a:prstGeom prst="round2SameRect">
              <a:avLst/>
            </a:prstGeom>
            <a:ln>
              <a:noFill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3000" b="1" noProof="1">
                <a:latin typeface="华文新魏" panose="02010800040101010101" pitchFamily="2" charset="-122"/>
                <a:ea typeface="华文新魏" panose="02010800040101010101" pitchFamily="2" charset="-122"/>
                <a:cs typeface="黑体" panose="02010609060101010101" pitchFamily="2" charset="-122"/>
              </a:endParaRPr>
            </a:p>
          </p:txBody>
        </p:sp>
      </p:grpSp>
      <p:sp>
        <p:nvSpPr>
          <p:cNvPr id="10" name="同侧圆角矩形 9"/>
          <p:cNvSpPr/>
          <p:nvPr/>
        </p:nvSpPr>
        <p:spPr>
          <a:xfrm>
            <a:off x="444500" y="908050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000" b="1" noProof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探索新知</a:t>
            </a:r>
            <a:endParaRPr lang="en-US" altLang="zh-CN" noProof="1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5124" name="Text Box 45"/>
          <p:cNvSpPr txBox="1">
            <a:spLocks noChangeArrowheads="1"/>
          </p:cNvSpPr>
          <p:nvPr/>
        </p:nvSpPr>
        <p:spPr bwMode="auto">
          <a:xfrm>
            <a:off x="539750" y="1541463"/>
            <a:ext cx="799306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>
                <a:solidFill>
                  <a:schemeClr val="hlink"/>
                </a:solidFill>
                <a:ea typeface="华文新魏" pitchFamily="2" charset="-122"/>
              </a:rPr>
              <a:t>先按要求算一算、填一填，再比较算出的结果。</a:t>
            </a:r>
          </a:p>
        </p:txBody>
      </p:sp>
      <p:graphicFrame>
        <p:nvGraphicFramePr>
          <p:cNvPr id="42175" name="Group 191"/>
          <p:cNvGraphicFramePr>
            <a:graphicFrameLocks noGrp="1"/>
          </p:cNvGraphicFramePr>
          <p:nvPr/>
        </p:nvGraphicFramePr>
        <p:xfrm>
          <a:off x="1187450" y="2060575"/>
          <a:ext cx="6096000" cy="3183890"/>
        </p:xfrm>
        <a:graphic>
          <a:graphicData uri="http://schemas.openxmlformats.org/drawingml/2006/table">
            <a:tbl>
              <a:tblPr/>
              <a:tblGrid>
                <a:gridCol w="1512888"/>
                <a:gridCol w="1535112"/>
                <a:gridCol w="1776413"/>
                <a:gridCol w="1271587"/>
              </a:tblGrid>
              <a:tr h="266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zh-CN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华文新魏" pitchFamily="2" charset="-122"/>
                        </a:rPr>
                        <a:t>被除数</a:t>
                      </a:r>
                    </a:p>
                  </a:txBody>
                  <a:tcPr horzOverflow="overflow">
                    <a:lnL w="19050" cap="flat" cmpd="sng" algn="ctr">
                      <a:solidFill>
                        <a:srgbClr val="33CC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CC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CC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CC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zh-CN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华文新魏" pitchFamily="2" charset="-122"/>
                        </a:rPr>
                        <a:t>除数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33CC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CC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CC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CC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zh-CN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华文新魏" pitchFamily="2" charset="-122"/>
                        </a:rPr>
                        <a:t>除法算式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33CC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CC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CC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CC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zh-CN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华文新魏" pitchFamily="2" charset="-122"/>
                        </a:rPr>
                        <a:t>商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33CC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3CC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CC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CC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490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100</a:t>
                      </a:r>
                    </a:p>
                  </a:txBody>
                  <a:tcPr horzOverflow="overflow">
                    <a:lnL w="19050" cap="flat" cmpd="sng" algn="ctr">
                      <a:solidFill>
                        <a:srgbClr val="33CC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CC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CC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CC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20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33CC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CC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CC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CC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100÷20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33CC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CC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CC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CC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33CC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3CC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CC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CC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92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100</a:t>
                      </a:r>
                      <a:r>
                        <a:rPr kumimoji="0" lang="en-US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×2</a:t>
                      </a:r>
                    </a:p>
                  </a:txBody>
                  <a:tcPr horzOverflow="overflow">
                    <a:lnL w="19050" cap="flat" cmpd="sng" algn="ctr">
                      <a:solidFill>
                        <a:srgbClr val="33CC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CC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CC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CC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20</a:t>
                      </a:r>
                      <a:r>
                        <a:rPr kumimoji="0" lang="en-US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×2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33CC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CC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CC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CC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200÷40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33CC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CC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CC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CC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en-US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66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33CC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3CC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CC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CC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32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100</a:t>
                      </a:r>
                      <a:r>
                        <a:rPr kumimoji="0" lang="en-US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×4</a:t>
                      </a:r>
                    </a:p>
                  </a:txBody>
                  <a:tcPr horzOverflow="overflow">
                    <a:lnL w="19050" cap="flat" cmpd="sng" algn="ctr">
                      <a:solidFill>
                        <a:srgbClr val="33CC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CC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CC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CC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20</a:t>
                      </a:r>
                      <a:r>
                        <a:rPr kumimoji="0" lang="en-US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×4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33CC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CC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CC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CC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en-US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66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33CC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CC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CC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CC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en-US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66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33CC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3CC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CC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CC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19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100</a:t>
                      </a:r>
                      <a:r>
                        <a:rPr kumimoji="0" lang="en-US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÷2</a:t>
                      </a:r>
                    </a:p>
                  </a:txBody>
                  <a:tcPr horzOverflow="overflow">
                    <a:lnL w="19050" cap="flat" cmpd="sng" algn="ctr">
                      <a:solidFill>
                        <a:srgbClr val="33CC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CC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CC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CC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20</a:t>
                      </a:r>
                      <a:r>
                        <a:rPr kumimoji="0" lang="en-US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÷2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33CC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CC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CC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CC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en-US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33CC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CC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CC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CC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en-US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66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33CC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3CC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CC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CC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11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100</a:t>
                      </a:r>
                      <a:r>
                        <a:rPr kumimoji="0" lang="en-US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÷4</a:t>
                      </a:r>
                    </a:p>
                  </a:txBody>
                  <a:tcPr horzOverflow="overflow">
                    <a:lnL w="19050" cap="flat" cmpd="sng" algn="ctr">
                      <a:solidFill>
                        <a:srgbClr val="33CC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CC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CC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CC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20</a:t>
                      </a:r>
                      <a:r>
                        <a:rPr kumimoji="0" lang="en-US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÷4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33CC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CC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CC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CC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en-US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66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33CC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CC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CC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CC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en-US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66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33CC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3CC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CC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CC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2177" name="Rectangle 193"/>
          <p:cNvSpPr>
            <a:spLocks noChangeArrowheads="1"/>
          </p:cNvSpPr>
          <p:nvPr/>
        </p:nvSpPr>
        <p:spPr bwMode="auto">
          <a:xfrm>
            <a:off x="6443663" y="3140075"/>
            <a:ext cx="385762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800">
                <a:latin typeface="华文新魏" pitchFamily="2" charset="-122"/>
                <a:ea typeface="华文新魏" pitchFamily="2" charset="-122"/>
              </a:rPr>
              <a:t>5</a:t>
            </a:r>
            <a:endParaRPr lang="zh-CN" altLang="en-US" sz="2800"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42179" name="Rectangle 195"/>
          <p:cNvSpPr>
            <a:spLocks noChangeArrowheads="1"/>
          </p:cNvSpPr>
          <p:nvPr/>
        </p:nvSpPr>
        <p:spPr bwMode="auto">
          <a:xfrm>
            <a:off x="4295775" y="3644900"/>
            <a:ext cx="15716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  <a:buFont typeface="Arial" pitchFamily="34" charset="0"/>
              <a:buNone/>
            </a:pPr>
            <a:r>
              <a:rPr lang="en-US" altLang="zh-CN" sz="2800">
                <a:solidFill>
                  <a:srgbClr val="FF0066"/>
                </a:solidFill>
                <a:latin typeface="华文新魏" pitchFamily="2" charset="-122"/>
                <a:ea typeface="华文新魏" pitchFamily="2" charset="-122"/>
              </a:rPr>
              <a:t>400÷80</a:t>
            </a:r>
          </a:p>
        </p:txBody>
      </p:sp>
      <p:sp>
        <p:nvSpPr>
          <p:cNvPr id="42180" name="Rectangle 196"/>
          <p:cNvSpPr>
            <a:spLocks noChangeArrowheads="1"/>
          </p:cNvSpPr>
          <p:nvPr/>
        </p:nvSpPr>
        <p:spPr bwMode="auto">
          <a:xfrm>
            <a:off x="6443663" y="3644900"/>
            <a:ext cx="385762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800">
                <a:latin typeface="华文新魏" pitchFamily="2" charset="-122"/>
                <a:ea typeface="华文新魏" pitchFamily="2" charset="-122"/>
              </a:rPr>
              <a:t>5</a:t>
            </a:r>
            <a:endParaRPr lang="zh-CN" altLang="en-US" sz="2800"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42181" name="Rectangle 197"/>
          <p:cNvSpPr>
            <a:spLocks noChangeArrowheads="1"/>
          </p:cNvSpPr>
          <p:nvPr/>
        </p:nvSpPr>
        <p:spPr bwMode="auto">
          <a:xfrm>
            <a:off x="4494213" y="4205288"/>
            <a:ext cx="13017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  <a:buFont typeface="Arial" pitchFamily="34" charset="0"/>
              <a:buNone/>
            </a:pPr>
            <a:r>
              <a:rPr lang="en-US" altLang="zh-CN" sz="2800">
                <a:solidFill>
                  <a:srgbClr val="FF0066"/>
                </a:solidFill>
                <a:latin typeface="华文新魏" pitchFamily="2" charset="-122"/>
                <a:ea typeface="华文新魏" pitchFamily="2" charset="-122"/>
              </a:rPr>
              <a:t>50÷10</a:t>
            </a:r>
          </a:p>
        </p:txBody>
      </p:sp>
      <p:sp>
        <p:nvSpPr>
          <p:cNvPr id="42182" name="Rectangle 198"/>
          <p:cNvSpPr>
            <a:spLocks noChangeArrowheads="1"/>
          </p:cNvSpPr>
          <p:nvPr/>
        </p:nvSpPr>
        <p:spPr bwMode="auto">
          <a:xfrm>
            <a:off x="6432550" y="4205288"/>
            <a:ext cx="38576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800">
                <a:latin typeface="华文新魏" pitchFamily="2" charset="-122"/>
                <a:ea typeface="华文新魏" pitchFamily="2" charset="-122"/>
              </a:rPr>
              <a:t>5</a:t>
            </a:r>
            <a:endParaRPr lang="zh-CN" altLang="en-US" sz="2800"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42183" name="Rectangle 199"/>
          <p:cNvSpPr>
            <a:spLocks noChangeArrowheads="1"/>
          </p:cNvSpPr>
          <p:nvPr/>
        </p:nvSpPr>
        <p:spPr bwMode="auto">
          <a:xfrm>
            <a:off x="4579938" y="4724400"/>
            <a:ext cx="114458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  <a:buFont typeface="Arial" pitchFamily="34" charset="0"/>
              <a:buNone/>
            </a:pPr>
            <a:r>
              <a:rPr lang="en-US" altLang="zh-CN" sz="2800">
                <a:solidFill>
                  <a:srgbClr val="FF0066"/>
                </a:solidFill>
                <a:latin typeface="华文新魏" pitchFamily="2" charset="-122"/>
                <a:ea typeface="华文新魏" pitchFamily="2" charset="-122"/>
              </a:rPr>
              <a:t>25÷5</a:t>
            </a:r>
          </a:p>
        </p:txBody>
      </p:sp>
      <p:sp>
        <p:nvSpPr>
          <p:cNvPr id="42184" name="Rectangle 200"/>
          <p:cNvSpPr>
            <a:spLocks noChangeArrowheads="1"/>
          </p:cNvSpPr>
          <p:nvPr/>
        </p:nvSpPr>
        <p:spPr bwMode="auto">
          <a:xfrm>
            <a:off x="6438900" y="4708525"/>
            <a:ext cx="38576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800">
                <a:latin typeface="华文新魏" pitchFamily="2" charset="-122"/>
                <a:ea typeface="华文新魏" pitchFamily="2" charset="-122"/>
              </a:rPr>
              <a:t>5</a:t>
            </a:r>
            <a:endParaRPr lang="zh-CN" altLang="en-US" sz="2800">
              <a:latin typeface="华文新魏" pitchFamily="2" charset="-122"/>
              <a:ea typeface="华文新魏" pitchFamily="2" charset="-122"/>
            </a:endParaRPr>
          </a:p>
        </p:txBody>
      </p:sp>
      <p:pic>
        <p:nvPicPr>
          <p:cNvPr id="42185" name="Picture 20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16013" y="5302250"/>
            <a:ext cx="5832475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2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2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2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2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2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42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42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42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177" grpId="0"/>
      <p:bldP spid="42179" grpId="0"/>
      <p:bldP spid="42180" grpId="0"/>
      <p:bldP spid="42181" grpId="0"/>
      <p:bldP spid="42182" grpId="0"/>
      <p:bldP spid="42183" grpId="0"/>
      <p:bldP spid="4218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5"/>
          <p:cNvGrpSpPr>
            <a:grpSpLocks/>
          </p:cNvGrpSpPr>
          <p:nvPr/>
        </p:nvGrpSpPr>
        <p:grpSpPr bwMode="auto">
          <a:xfrm>
            <a:off x="468313" y="920750"/>
            <a:ext cx="2071687" cy="661988"/>
            <a:chOff x="571127" y="1769573"/>
            <a:chExt cx="2071702" cy="661806"/>
          </a:xfrm>
        </p:grpSpPr>
        <p:cxnSp>
          <p:nvCxnSpPr>
            <p:cNvPr id="7" name="直线连接符 21"/>
            <p:cNvCxnSpPr/>
            <p:nvPr/>
          </p:nvCxnSpPr>
          <p:spPr>
            <a:xfrm flipV="1">
              <a:off x="571127" y="2425031"/>
              <a:ext cx="2071702" cy="6348"/>
            </a:xfrm>
            <a:prstGeom prst="line">
              <a:avLst/>
            </a:prstGeom>
            <a:ln w="38100" cmpd="sng">
              <a:solidFill>
                <a:schemeClr val="accent1">
                  <a:lumMod val="60000"/>
                  <a:lumOff val="40000"/>
                </a:schemeClr>
              </a:solidFill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8" name="同侧圆角矩形 7"/>
            <p:cNvSpPr/>
            <p:nvPr/>
          </p:nvSpPr>
          <p:spPr>
            <a:xfrm>
              <a:off x="571127" y="1769573"/>
              <a:ext cx="2000264" cy="515796"/>
            </a:xfrm>
            <a:prstGeom prst="round2SameRect">
              <a:avLst/>
            </a:prstGeom>
            <a:ln>
              <a:noFill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3000" b="1" noProof="1">
                <a:latin typeface="华文新魏" panose="02010800040101010101" pitchFamily="2" charset="-122"/>
                <a:ea typeface="华文新魏" panose="02010800040101010101" pitchFamily="2" charset="-122"/>
                <a:cs typeface="黑体" panose="02010609060101010101" pitchFamily="2" charset="-122"/>
              </a:endParaRPr>
            </a:p>
          </p:txBody>
        </p:sp>
      </p:grpSp>
      <p:sp>
        <p:nvSpPr>
          <p:cNvPr id="10" name="同侧圆角矩形 9"/>
          <p:cNvSpPr/>
          <p:nvPr/>
        </p:nvSpPr>
        <p:spPr>
          <a:xfrm>
            <a:off x="444500" y="908050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000" b="1" noProof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情境导入</a:t>
            </a:r>
            <a:endParaRPr lang="zh-CN" altLang="en-US" noProof="1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6148" name="Text Box 6"/>
          <p:cNvSpPr txBox="1">
            <a:spLocks noChangeArrowheads="1"/>
          </p:cNvSpPr>
          <p:nvPr/>
        </p:nvSpPr>
        <p:spPr bwMode="auto">
          <a:xfrm>
            <a:off x="539750" y="1470025"/>
            <a:ext cx="799306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>
                <a:solidFill>
                  <a:schemeClr val="hlink"/>
                </a:solidFill>
                <a:ea typeface="华文新魏" pitchFamily="2" charset="-122"/>
              </a:rPr>
              <a:t>先按要求算一算、填一填，再比较算出的结果。</a:t>
            </a:r>
          </a:p>
        </p:txBody>
      </p:sp>
      <p:graphicFrame>
        <p:nvGraphicFramePr>
          <p:cNvPr id="61499" name="Group 59"/>
          <p:cNvGraphicFramePr>
            <a:graphicFrameLocks noGrp="1"/>
          </p:cNvGraphicFramePr>
          <p:nvPr/>
        </p:nvGraphicFramePr>
        <p:xfrm>
          <a:off x="1187450" y="2060575"/>
          <a:ext cx="6096000" cy="2246313"/>
        </p:xfrm>
        <a:graphic>
          <a:graphicData uri="http://schemas.openxmlformats.org/drawingml/2006/table">
            <a:tbl>
              <a:tblPr/>
              <a:tblGrid>
                <a:gridCol w="1512888"/>
                <a:gridCol w="1535112"/>
                <a:gridCol w="1776413"/>
                <a:gridCol w="1271587"/>
              </a:tblGrid>
              <a:tr h="2492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华文新魏" panose="02010800040101010101" pitchFamily="2" charset="-122"/>
                        </a:rPr>
                        <a:t>被除数</a:t>
                      </a:r>
                    </a:p>
                  </a:txBody>
                  <a:tcPr horzOverflow="overflow">
                    <a:lnL w="19050" cap="flat" cmpd="sng" algn="ctr">
                      <a:solidFill>
                        <a:srgbClr val="33CC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CC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CC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CC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华文新魏" panose="02010800040101010101" pitchFamily="2" charset="-122"/>
                        </a:rPr>
                        <a:t>除数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33CC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CC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CC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CC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华文新魏" panose="02010800040101010101" pitchFamily="2" charset="-122"/>
                        </a:rPr>
                        <a:t>除法算式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33CC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CC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CC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CC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华文新魏" panose="02010800040101010101" pitchFamily="2" charset="-122"/>
                        </a:rPr>
                        <a:t>商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33CC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3CC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CC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CC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2714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anose="02010800040101010101" pitchFamily="2" charset="-122"/>
                          <a:ea typeface="华文新魏" panose="02010800040101010101" pitchFamily="2" charset="-122"/>
                        </a:rPr>
                        <a:t>100</a:t>
                      </a:r>
                    </a:p>
                  </a:txBody>
                  <a:tcPr horzOverflow="overflow">
                    <a:lnL w="19050" cap="flat" cmpd="sng" algn="ctr">
                      <a:solidFill>
                        <a:srgbClr val="33CC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CC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CC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CC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anose="02010800040101010101" pitchFamily="2" charset="-122"/>
                          <a:ea typeface="华文新魏" panose="02010800040101010101" pitchFamily="2" charset="-122"/>
                        </a:rPr>
                        <a:t>20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33CC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CC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CC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CC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anose="02010800040101010101" pitchFamily="2" charset="-122"/>
                          <a:ea typeface="华文新魏" panose="02010800040101010101" pitchFamily="2" charset="-122"/>
                        </a:rPr>
                        <a:t>100÷20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33CC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CC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CC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CC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anose="02010800040101010101" pitchFamily="2" charset="-122"/>
                          <a:ea typeface="华文新魏" panose="02010800040101010101" pitchFamily="2" charset="-122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33CC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3CC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CC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CC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51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anose="02010800040101010101" pitchFamily="2" charset="-122"/>
                          <a:ea typeface="华文新魏" panose="02010800040101010101" pitchFamily="2" charset="-122"/>
                        </a:rPr>
                        <a:t>100</a:t>
                      </a: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/>
                          <a:latin typeface="华文新魏" panose="02010800040101010101" pitchFamily="2" charset="-122"/>
                          <a:ea typeface="华文新魏" panose="02010800040101010101" pitchFamily="2" charset="-122"/>
                        </a:rPr>
                        <a:t>×2</a:t>
                      </a:r>
                    </a:p>
                  </a:txBody>
                  <a:tcPr horzOverflow="overflow">
                    <a:lnL w="19050" cap="flat" cmpd="sng" algn="ctr">
                      <a:solidFill>
                        <a:srgbClr val="33CC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CC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CC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CC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anose="02010800040101010101" pitchFamily="2" charset="-122"/>
                          <a:ea typeface="华文新魏" panose="02010800040101010101" pitchFamily="2" charset="-122"/>
                        </a:rPr>
                        <a:t>20</a:t>
                      </a: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/>
                          <a:latin typeface="华文新魏" panose="02010800040101010101" pitchFamily="2" charset="-122"/>
                          <a:ea typeface="华文新魏" panose="02010800040101010101" pitchFamily="2" charset="-122"/>
                        </a:rPr>
                        <a:t>×2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33CC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CC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CC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CC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/>
                          <a:latin typeface="华文新魏" panose="02010800040101010101" pitchFamily="2" charset="-122"/>
                          <a:ea typeface="华文新魏" panose="02010800040101010101" pitchFamily="2" charset="-122"/>
                        </a:rPr>
                        <a:t>200÷40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33CC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CC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CC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CC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anose="02010800040101010101" pitchFamily="2" charset="-122"/>
                          <a:ea typeface="华文新魏" panose="02010800040101010101" pitchFamily="2" charset="-122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33CC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3CC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CC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CC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75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anose="02010800040101010101" pitchFamily="2" charset="-122"/>
                          <a:ea typeface="华文新魏" panose="02010800040101010101" pitchFamily="2" charset="-122"/>
                        </a:rPr>
                        <a:t>100</a:t>
                      </a: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/>
                          <a:latin typeface="华文新魏" panose="02010800040101010101" pitchFamily="2" charset="-122"/>
                          <a:ea typeface="华文新魏" panose="02010800040101010101" pitchFamily="2" charset="-122"/>
                        </a:rPr>
                        <a:t>×4</a:t>
                      </a:r>
                    </a:p>
                  </a:txBody>
                  <a:tcPr horzOverflow="overflow">
                    <a:lnL w="19050" cap="flat" cmpd="sng" algn="ctr">
                      <a:solidFill>
                        <a:srgbClr val="33CC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CC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CC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CC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anose="02010800040101010101" pitchFamily="2" charset="-122"/>
                          <a:ea typeface="华文新魏" panose="02010800040101010101" pitchFamily="2" charset="-122"/>
                        </a:rPr>
                        <a:t>20</a:t>
                      </a: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/>
                          <a:latin typeface="华文新魏" panose="02010800040101010101" pitchFamily="2" charset="-122"/>
                          <a:ea typeface="华文新魏" panose="02010800040101010101" pitchFamily="2" charset="-122"/>
                        </a:rPr>
                        <a:t>×4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33CC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CC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CC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CC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/>
                          <a:latin typeface="华文新魏" panose="02010800040101010101" pitchFamily="2" charset="-122"/>
                          <a:ea typeface="华文新魏" panose="02010800040101010101" pitchFamily="2" charset="-122"/>
                        </a:rPr>
                        <a:t>400÷80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33CC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CC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CC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CC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anose="02010800040101010101" pitchFamily="2" charset="-122"/>
                          <a:ea typeface="华文新魏" panose="02010800040101010101" pitchFamily="2" charset="-122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33CC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3CC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CC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CC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14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anose="02010800040101010101" pitchFamily="2" charset="-122"/>
                          <a:ea typeface="华文新魏" panose="02010800040101010101" pitchFamily="2" charset="-122"/>
                        </a:rPr>
                        <a:t>100</a:t>
                      </a: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/>
                          <a:latin typeface="华文新魏" panose="02010800040101010101" pitchFamily="2" charset="-122"/>
                          <a:ea typeface="华文新魏" panose="02010800040101010101" pitchFamily="2" charset="-122"/>
                        </a:rPr>
                        <a:t>÷2</a:t>
                      </a:r>
                    </a:p>
                  </a:txBody>
                  <a:tcPr horzOverflow="overflow">
                    <a:lnL w="19050" cap="flat" cmpd="sng" algn="ctr">
                      <a:solidFill>
                        <a:srgbClr val="33CC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CC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CC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CC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anose="02010800040101010101" pitchFamily="2" charset="-122"/>
                          <a:ea typeface="华文新魏" panose="02010800040101010101" pitchFamily="2" charset="-122"/>
                        </a:rPr>
                        <a:t>20</a:t>
                      </a: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/>
                          <a:latin typeface="华文新魏" panose="02010800040101010101" pitchFamily="2" charset="-122"/>
                          <a:ea typeface="华文新魏" panose="02010800040101010101" pitchFamily="2" charset="-122"/>
                        </a:rPr>
                        <a:t>÷2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33CC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CC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CC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CC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/>
                          <a:latin typeface="华文新魏" panose="02010800040101010101" pitchFamily="2" charset="-122"/>
                          <a:ea typeface="华文新魏" panose="02010800040101010101" pitchFamily="2" charset="-122"/>
                        </a:rPr>
                        <a:t>50÷10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33CC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CC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CC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CC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anose="02010800040101010101" pitchFamily="2" charset="-122"/>
                          <a:ea typeface="华文新魏" panose="02010800040101010101" pitchFamily="2" charset="-122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33CC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3CC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CC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CC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87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anose="02010800040101010101" pitchFamily="2" charset="-122"/>
                          <a:ea typeface="华文新魏" panose="02010800040101010101" pitchFamily="2" charset="-122"/>
                        </a:rPr>
                        <a:t>100</a:t>
                      </a: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/>
                          <a:latin typeface="华文新魏" panose="02010800040101010101" pitchFamily="2" charset="-122"/>
                          <a:ea typeface="华文新魏" panose="02010800040101010101" pitchFamily="2" charset="-122"/>
                        </a:rPr>
                        <a:t>÷4</a:t>
                      </a:r>
                    </a:p>
                  </a:txBody>
                  <a:tcPr horzOverflow="overflow">
                    <a:lnL w="19050" cap="flat" cmpd="sng" algn="ctr">
                      <a:solidFill>
                        <a:srgbClr val="33CC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CC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CC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CC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anose="02010800040101010101" pitchFamily="2" charset="-122"/>
                          <a:ea typeface="华文新魏" panose="02010800040101010101" pitchFamily="2" charset="-122"/>
                        </a:rPr>
                        <a:t>20</a:t>
                      </a: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/>
                          <a:latin typeface="华文新魏" panose="02010800040101010101" pitchFamily="2" charset="-122"/>
                          <a:ea typeface="华文新魏" panose="02010800040101010101" pitchFamily="2" charset="-122"/>
                        </a:rPr>
                        <a:t>÷4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33CC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CC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CC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CC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/>
                          <a:latin typeface="华文新魏" panose="02010800040101010101" pitchFamily="2" charset="-122"/>
                          <a:ea typeface="华文新魏" panose="02010800040101010101" pitchFamily="2" charset="-122"/>
                        </a:rPr>
                        <a:t>25÷5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33CC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CC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CC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CC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anose="02010800040101010101" pitchFamily="2" charset="-122"/>
                          <a:ea typeface="华文新魏" panose="02010800040101010101" pitchFamily="2" charset="-122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33CC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3CC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CC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CC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61500" name="Picture 60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1188" y="4437063"/>
            <a:ext cx="2232025" cy="172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01" name="Picture 6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59113" y="4437063"/>
            <a:ext cx="2714625" cy="172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02" name="Picture 62"/>
          <p:cNvPicPr>
            <a:picLocks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902325" y="4437063"/>
            <a:ext cx="2486025" cy="172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15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15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15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5"/>
          <p:cNvGrpSpPr>
            <a:grpSpLocks/>
          </p:cNvGrpSpPr>
          <p:nvPr/>
        </p:nvGrpSpPr>
        <p:grpSpPr bwMode="auto">
          <a:xfrm>
            <a:off x="468313" y="920750"/>
            <a:ext cx="2071687" cy="661988"/>
            <a:chOff x="571127" y="1769573"/>
            <a:chExt cx="2071702" cy="661806"/>
          </a:xfrm>
        </p:grpSpPr>
        <p:cxnSp>
          <p:nvCxnSpPr>
            <p:cNvPr id="7" name="直线连接符 21"/>
            <p:cNvCxnSpPr/>
            <p:nvPr/>
          </p:nvCxnSpPr>
          <p:spPr>
            <a:xfrm flipV="1">
              <a:off x="571127" y="2425031"/>
              <a:ext cx="2071702" cy="6348"/>
            </a:xfrm>
            <a:prstGeom prst="line">
              <a:avLst/>
            </a:prstGeom>
            <a:ln w="38100" cmpd="sng">
              <a:solidFill>
                <a:schemeClr val="accent1">
                  <a:lumMod val="60000"/>
                  <a:lumOff val="40000"/>
                </a:schemeClr>
              </a:solidFill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8" name="同侧圆角矩形 7"/>
            <p:cNvSpPr/>
            <p:nvPr/>
          </p:nvSpPr>
          <p:spPr>
            <a:xfrm>
              <a:off x="571127" y="1769573"/>
              <a:ext cx="2000264" cy="515796"/>
            </a:xfrm>
            <a:prstGeom prst="round2SameRect">
              <a:avLst/>
            </a:prstGeom>
            <a:ln>
              <a:noFill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3000" b="1" noProof="1">
                <a:latin typeface="华文新魏" panose="02010800040101010101" pitchFamily="2" charset="-122"/>
                <a:ea typeface="华文新魏" panose="02010800040101010101" pitchFamily="2" charset="-122"/>
                <a:cs typeface="黑体" panose="02010609060101010101" pitchFamily="2" charset="-122"/>
              </a:endParaRPr>
            </a:p>
          </p:txBody>
        </p:sp>
      </p:grpSp>
      <p:sp>
        <p:nvSpPr>
          <p:cNvPr id="10" name="同侧圆角矩形 9"/>
          <p:cNvSpPr/>
          <p:nvPr/>
        </p:nvSpPr>
        <p:spPr>
          <a:xfrm>
            <a:off x="444500" y="908050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000" b="1" noProof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探索新知</a:t>
            </a:r>
            <a:endParaRPr lang="en-US" altLang="zh-CN" noProof="1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pic>
        <p:nvPicPr>
          <p:cNvPr id="7172" name="Picture 4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1638300"/>
            <a:ext cx="6732587" cy="92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62552" name="Group 88"/>
          <p:cNvGraphicFramePr>
            <a:graphicFrameLocks noGrp="1"/>
          </p:cNvGraphicFramePr>
          <p:nvPr/>
        </p:nvGraphicFramePr>
        <p:xfrm>
          <a:off x="1403350" y="2466975"/>
          <a:ext cx="6096000" cy="1468755"/>
        </p:xfrm>
        <a:graphic>
          <a:graphicData uri="http://schemas.openxmlformats.org/drawingml/2006/table">
            <a:tbl>
              <a:tblPr/>
              <a:tblGrid>
                <a:gridCol w="1512888"/>
                <a:gridCol w="1535112"/>
                <a:gridCol w="1849438"/>
                <a:gridCol w="1198562"/>
              </a:tblGrid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zh-CN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华文新魏" pitchFamily="2" charset="-122"/>
                        </a:rPr>
                        <a:t>被除数</a:t>
                      </a:r>
                    </a:p>
                  </a:txBody>
                  <a:tcPr horzOverflow="overflow">
                    <a:lnL w="19050" cap="flat" cmpd="sng" algn="ctr">
                      <a:solidFill>
                        <a:srgbClr val="33CC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CC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CC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CC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zh-CN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华文新魏" pitchFamily="2" charset="-122"/>
                        </a:rPr>
                        <a:t>除数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33CC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CC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CC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CC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zh-CN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华文新魏" pitchFamily="2" charset="-122"/>
                        </a:rPr>
                        <a:t>除法算式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33CC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CC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CC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CC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zh-CN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华文新魏" pitchFamily="2" charset="-122"/>
                        </a:rPr>
                        <a:t>商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33CC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3CC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CC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CC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2714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90</a:t>
                      </a:r>
                    </a:p>
                  </a:txBody>
                  <a:tcPr horzOverflow="overflow">
                    <a:lnL w="19050" cap="flat" cmpd="sng" algn="ctr">
                      <a:solidFill>
                        <a:srgbClr val="33CC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CC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CC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CC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30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33CC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CC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CC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CC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90÷30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33CC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CC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CC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CC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33CC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3CC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CC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CC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51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90</a:t>
                      </a: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×2</a:t>
                      </a:r>
                    </a:p>
                  </a:txBody>
                  <a:tcPr horzOverflow="overflow">
                    <a:lnL w="19050" cap="flat" cmpd="sng" algn="ctr">
                      <a:solidFill>
                        <a:srgbClr val="33CC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CC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CC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CC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30</a:t>
                      </a: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×2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33CC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CC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CC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CC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180÷60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33CC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CC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CC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CC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33CC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3CC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CC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CC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14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90</a:t>
                      </a: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÷3</a:t>
                      </a:r>
                    </a:p>
                  </a:txBody>
                  <a:tcPr horzOverflow="overflow">
                    <a:lnL w="19050" cap="flat" cmpd="sng" algn="ctr">
                      <a:solidFill>
                        <a:srgbClr val="33CC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CC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CC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CC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30</a:t>
                      </a: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÷3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33CC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CC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CC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CC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30÷10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33CC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CC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CC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CC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33CC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3CC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CC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CC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62553" name="例.eps" descr="id:2147501035;FounderCE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4213" y="2781300"/>
            <a:ext cx="508000" cy="44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2554" name="Text Box 90"/>
          <p:cNvSpPr txBox="1">
            <a:spLocks noChangeArrowheads="1"/>
          </p:cNvSpPr>
          <p:nvPr/>
        </p:nvSpPr>
        <p:spPr bwMode="auto">
          <a:xfrm>
            <a:off x="1503363" y="4076700"/>
            <a:ext cx="5903912" cy="95567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被除数和除数同时乘或除以一个相同的数（</a:t>
            </a:r>
            <a:r>
              <a:rPr lang="en-US" altLang="zh-CN" sz="280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0</a:t>
            </a:r>
            <a:r>
              <a:rPr lang="zh-CN" altLang="en-US" sz="280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除外</a:t>
            </a:r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），商不变。</a:t>
            </a:r>
          </a:p>
        </p:txBody>
      </p:sp>
      <p:grpSp>
        <p:nvGrpSpPr>
          <p:cNvPr id="3" name="Group 96"/>
          <p:cNvGrpSpPr>
            <a:grpSpLocks/>
          </p:cNvGrpSpPr>
          <p:nvPr/>
        </p:nvGrpSpPr>
        <p:grpSpPr bwMode="auto">
          <a:xfrm>
            <a:off x="4211638" y="5084763"/>
            <a:ext cx="4360862" cy="1266825"/>
            <a:chOff x="2653" y="3203"/>
            <a:chExt cx="2747" cy="798"/>
          </a:xfrm>
        </p:grpSpPr>
        <p:sp>
          <p:nvSpPr>
            <p:cNvPr id="7206" name="AutoShape 93"/>
            <p:cNvSpPr>
              <a:spLocks noChangeArrowheads="1"/>
            </p:cNvSpPr>
            <p:nvPr/>
          </p:nvSpPr>
          <p:spPr bwMode="auto">
            <a:xfrm>
              <a:off x="2653" y="3203"/>
              <a:ext cx="1860" cy="726"/>
            </a:xfrm>
            <a:prstGeom prst="cloudCallout">
              <a:avLst>
                <a:gd name="adj1" fmla="val 71236"/>
                <a:gd name="adj2" fmla="val 32505"/>
              </a:avLst>
            </a:prstGeom>
            <a:gradFill rotWithShape="1">
              <a:gsLst>
                <a:gs pos="0">
                  <a:srgbClr val="3399FF"/>
                </a:gs>
                <a:gs pos="100000">
                  <a:schemeClr val="bg1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zh-CN" altLang="en-US"/>
            </a:p>
          </p:txBody>
        </p:sp>
        <p:sp>
          <p:nvSpPr>
            <p:cNvPr id="7207" name="Text Box 94"/>
            <p:cNvSpPr txBox="1">
              <a:spLocks noChangeArrowheads="1"/>
            </p:cNvSpPr>
            <p:nvPr/>
          </p:nvSpPr>
          <p:spPr bwMode="auto">
            <a:xfrm>
              <a:off x="2780" y="3312"/>
              <a:ext cx="1860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2000" b="1">
                  <a:solidFill>
                    <a:srgbClr val="FF0000"/>
                  </a:solidFill>
                  <a:latin typeface="华文新魏" pitchFamily="2" charset="-122"/>
                  <a:ea typeface="华文新魏" pitchFamily="2" charset="-122"/>
                </a:rPr>
                <a:t>同时乘或除以一个数，这个数为什么不包括</a:t>
              </a:r>
              <a:r>
                <a:rPr lang="en-US" altLang="zh-CN" sz="2000" b="1">
                  <a:solidFill>
                    <a:srgbClr val="FF0000"/>
                  </a:solidFill>
                  <a:latin typeface="华文新魏" pitchFamily="2" charset="-122"/>
                  <a:ea typeface="华文新魏" pitchFamily="2" charset="-122"/>
                </a:rPr>
                <a:t>0</a:t>
              </a:r>
              <a:r>
                <a:rPr lang="zh-CN" altLang="en-US" sz="2000" b="1">
                  <a:solidFill>
                    <a:srgbClr val="FF0000"/>
                  </a:solidFill>
                  <a:latin typeface="华文新魏" pitchFamily="2" charset="-122"/>
                  <a:ea typeface="华文新魏" pitchFamily="2" charset="-122"/>
                </a:rPr>
                <a:t>？</a:t>
              </a:r>
            </a:p>
          </p:txBody>
        </p:sp>
        <p:pic>
          <p:nvPicPr>
            <p:cNvPr id="7208" name="Picture 95"/>
            <p:cNvPicPr>
              <a:picLocks noChangeAspect="1" noChangeArrowheads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740" y="3521"/>
              <a:ext cx="660" cy="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4" name="Group 99"/>
          <p:cNvGrpSpPr>
            <a:grpSpLocks/>
          </p:cNvGrpSpPr>
          <p:nvPr/>
        </p:nvGrpSpPr>
        <p:grpSpPr bwMode="auto">
          <a:xfrm>
            <a:off x="539750" y="5072063"/>
            <a:ext cx="3455988" cy="1187450"/>
            <a:chOff x="340" y="3195"/>
            <a:chExt cx="2177" cy="748"/>
          </a:xfrm>
        </p:grpSpPr>
        <p:sp>
          <p:nvSpPr>
            <p:cNvPr id="7204" name="AutoShape 97"/>
            <p:cNvSpPr>
              <a:spLocks noChangeArrowheads="1"/>
            </p:cNvSpPr>
            <p:nvPr/>
          </p:nvSpPr>
          <p:spPr bwMode="auto">
            <a:xfrm>
              <a:off x="340" y="3203"/>
              <a:ext cx="2177" cy="725"/>
            </a:xfrm>
            <a:prstGeom prst="flowChartAlternateProcess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3399FF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zh-CN" altLang="en-US"/>
            </a:p>
          </p:txBody>
        </p:sp>
        <p:sp>
          <p:nvSpPr>
            <p:cNvPr id="62562" name="Rectangle 98"/>
            <p:cNvSpPr>
              <a:spLocks noChangeArrowheads="1"/>
            </p:cNvSpPr>
            <p:nvPr/>
          </p:nvSpPr>
          <p:spPr bwMode="auto">
            <a:xfrm>
              <a:off x="385" y="3195"/>
              <a:ext cx="2087" cy="74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/>
              <a:ext uri="{91240B29-F687-4F45-9708-019B960494DF}"/>
              <a:ext uri="{AF507438-7753-43E0-B8FC-AC1667EBCBE1}"/>
            </a:extLst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zh-CN" altLang="en-US" sz="2400" b="1" noProof="1">
                  <a:solidFill>
                    <a:srgbClr val="FF3399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华文新魏" panose="02010800040101010101" pitchFamily="2" charset="-122"/>
                  <a:ea typeface="华文新魏" panose="02010800040101010101" pitchFamily="2" charset="-122"/>
                </a:rPr>
                <a:t>乘</a:t>
              </a:r>
              <a:r>
                <a:rPr lang="en-US" altLang="zh-CN" sz="2400" b="1" noProof="1">
                  <a:solidFill>
                    <a:srgbClr val="FF3399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华文新魏" panose="02010800040101010101" pitchFamily="2" charset="-122"/>
                  <a:ea typeface="华文新魏" panose="02010800040101010101" pitchFamily="2" charset="-122"/>
                </a:rPr>
                <a:t>0</a:t>
              </a:r>
              <a:r>
                <a:rPr lang="zh-CN" altLang="en-US" sz="2400" b="1" noProof="1">
                  <a:solidFill>
                    <a:srgbClr val="FF3399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华文新魏" panose="02010800040101010101" pitchFamily="2" charset="-122"/>
                  <a:ea typeface="华文新魏" panose="02010800040101010101" pitchFamily="2" charset="-122"/>
                </a:rPr>
                <a:t>或除以</a:t>
              </a:r>
              <a:r>
                <a:rPr lang="en-US" altLang="zh-CN" sz="2400" b="1" noProof="1">
                  <a:solidFill>
                    <a:srgbClr val="FF3399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华文新魏" panose="02010800040101010101" pitchFamily="2" charset="-122"/>
                  <a:ea typeface="华文新魏" panose="02010800040101010101" pitchFamily="2" charset="-122"/>
                </a:rPr>
                <a:t>0</a:t>
              </a:r>
              <a:r>
                <a:rPr lang="zh-CN" altLang="en-US" sz="2400" b="1" noProof="1">
                  <a:solidFill>
                    <a:srgbClr val="FF3399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华文新魏" panose="02010800040101010101" pitchFamily="2" charset="-122"/>
                  <a:ea typeface="华文新魏" panose="02010800040101010101" pitchFamily="2" charset="-122"/>
                </a:rPr>
                <a:t>，都会出现除数是</a:t>
              </a:r>
              <a:r>
                <a:rPr lang="en-US" altLang="zh-CN" sz="2400" b="1" noProof="1">
                  <a:solidFill>
                    <a:srgbClr val="FF3399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华文新魏" panose="02010800040101010101" pitchFamily="2" charset="-122"/>
                  <a:ea typeface="华文新魏" panose="02010800040101010101" pitchFamily="2" charset="-122"/>
                </a:rPr>
                <a:t>0</a:t>
              </a:r>
              <a:r>
                <a:rPr lang="zh-CN" altLang="en-US" sz="2400" b="1" noProof="1">
                  <a:solidFill>
                    <a:srgbClr val="FF3399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华文新魏" panose="02010800040101010101" pitchFamily="2" charset="-122"/>
                  <a:ea typeface="华文新魏" panose="02010800040101010101" pitchFamily="2" charset="-122"/>
                </a:rPr>
                <a:t>，这样的算式没有意义。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5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25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5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25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2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55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同侧圆角矩形 4"/>
          <p:cNvSpPr/>
          <p:nvPr/>
        </p:nvSpPr>
        <p:spPr>
          <a:xfrm>
            <a:off x="468313" y="981075"/>
            <a:ext cx="2000250" cy="515938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000" b="1" noProof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典题精讲</a:t>
            </a:r>
          </a:p>
        </p:txBody>
      </p:sp>
      <p:cxnSp>
        <p:nvCxnSpPr>
          <p:cNvPr id="9" name="直线连接符 21"/>
          <p:cNvCxnSpPr/>
          <p:nvPr/>
        </p:nvCxnSpPr>
        <p:spPr>
          <a:xfrm flipV="1">
            <a:off x="484188" y="1622425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8196" name="Picture 1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00113" y="1700213"/>
            <a:ext cx="7399337" cy="2295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3502" name="Rectangle 14"/>
          <p:cNvSpPr>
            <a:spLocks noChangeArrowheads="1"/>
          </p:cNvSpPr>
          <p:nvPr/>
        </p:nvSpPr>
        <p:spPr bwMode="auto">
          <a:xfrm>
            <a:off x="2817813" y="2276475"/>
            <a:ext cx="41592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3200">
                <a:latin typeface="华文新魏" pitchFamily="2" charset="-122"/>
                <a:ea typeface="华文新魏" pitchFamily="2" charset="-122"/>
              </a:rPr>
              <a:t>6</a:t>
            </a:r>
            <a:endParaRPr lang="zh-CN" altLang="en-US" sz="3200"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63503" name="Rectangle 15"/>
          <p:cNvSpPr>
            <a:spLocks noChangeArrowheads="1"/>
          </p:cNvSpPr>
          <p:nvPr/>
        </p:nvSpPr>
        <p:spPr bwMode="auto">
          <a:xfrm>
            <a:off x="2700338" y="2824163"/>
            <a:ext cx="655637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3200">
                <a:latin typeface="华文新魏" pitchFamily="2" charset="-122"/>
                <a:ea typeface="华文新魏" pitchFamily="2" charset="-122"/>
              </a:rPr>
              <a:t>30</a:t>
            </a:r>
            <a:endParaRPr lang="zh-CN" altLang="en-US" sz="3200"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63504" name="Rectangle 16"/>
          <p:cNvSpPr>
            <a:spLocks noChangeArrowheads="1"/>
          </p:cNvSpPr>
          <p:nvPr/>
        </p:nvSpPr>
        <p:spPr bwMode="auto">
          <a:xfrm>
            <a:off x="2692400" y="3357563"/>
            <a:ext cx="655638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3200">
                <a:latin typeface="华文新魏" pitchFamily="2" charset="-122"/>
                <a:ea typeface="华文新魏" pitchFamily="2" charset="-122"/>
              </a:rPr>
              <a:t>60</a:t>
            </a:r>
            <a:endParaRPr lang="zh-CN" altLang="en-US" sz="3200"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63505" name="Rectangle 17"/>
          <p:cNvSpPr>
            <a:spLocks noChangeArrowheads="1"/>
          </p:cNvSpPr>
          <p:nvPr/>
        </p:nvSpPr>
        <p:spPr bwMode="auto">
          <a:xfrm>
            <a:off x="5003800" y="2305050"/>
            <a:ext cx="8953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3200">
                <a:latin typeface="华文新魏" pitchFamily="2" charset="-122"/>
                <a:ea typeface="华文新魏" pitchFamily="2" charset="-122"/>
              </a:rPr>
              <a:t>300</a:t>
            </a:r>
            <a:endParaRPr lang="zh-CN" altLang="en-US" sz="3200"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63506" name="Rectangle 18"/>
          <p:cNvSpPr>
            <a:spLocks noChangeArrowheads="1"/>
          </p:cNvSpPr>
          <p:nvPr/>
        </p:nvSpPr>
        <p:spPr bwMode="auto">
          <a:xfrm>
            <a:off x="5102225" y="2852738"/>
            <a:ext cx="655638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3200">
                <a:latin typeface="华文新魏" pitchFamily="2" charset="-122"/>
                <a:ea typeface="华文新魏" pitchFamily="2" charset="-122"/>
              </a:rPr>
              <a:t>60</a:t>
            </a:r>
            <a:endParaRPr lang="zh-CN" altLang="en-US" sz="3200"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63507" name="Rectangle 19"/>
          <p:cNvSpPr>
            <a:spLocks noChangeArrowheads="1"/>
          </p:cNvSpPr>
          <p:nvPr/>
        </p:nvSpPr>
        <p:spPr bwMode="auto">
          <a:xfrm>
            <a:off x="5094288" y="3386138"/>
            <a:ext cx="655637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3200">
                <a:latin typeface="华文新魏" pitchFamily="2" charset="-122"/>
                <a:ea typeface="华文新魏" pitchFamily="2" charset="-122"/>
              </a:rPr>
              <a:t>30</a:t>
            </a:r>
            <a:endParaRPr lang="zh-CN" altLang="en-US" sz="3200">
              <a:latin typeface="华文新魏" pitchFamily="2" charset="-122"/>
              <a:ea typeface="华文新魏" pitchFamily="2" charset="-122"/>
            </a:endParaRPr>
          </a:p>
        </p:txBody>
      </p:sp>
      <p:pic>
        <p:nvPicPr>
          <p:cNvPr id="8203" name="Picture 21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7950" y="4724400"/>
            <a:ext cx="2066925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22"/>
          <p:cNvGrpSpPr>
            <a:grpSpLocks/>
          </p:cNvGrpSpPr>
          <p:nvPr/>
        </p:nvGrpSpPr>
        <p:grpSpPr bwMode="auto">
          <a:xfrm>
            <a:off x="1619250" y="4221163"/>
            <a:ext cx="3889375" cy="822325"/>
            <a:chOff x="1110" y="2976"/>
            <a:chExt cx="2450" cy="518"/>
          </a:xfrm>
        </p:grpSpPr>
        <p:sp>
          <p:nvSpPr>
            <p:cNvPr id="8210" name="AutoShape 23"/>
            <p:cNvSpPr>
              <a:spLocks noChangeArrowheads="1"/>
            </p:cNvSpPr>
            <p:nvPr/>
          </p:nvSpPr>
          <p:spPr bwMode="auto">
            <a:xfrm flipH="1">
              <a:off x="1110" y="2976"/>
              <a:ext cx="2450" cy="511"/>
            </a:xfrm>
            <a:prstGeom prst="wedgeRoundRectCallout">
              <a:avLst>
                <a:gd name="adj1" fmla="val 55343"/>
                <a:gd name="adj2" fmla="val 63500"/>
                <a:gd name="adj3" fmla="val 16667"/>
              </a:avLst>
            </a:prstGeom>
            <a:gradFill rotWithShape="1">
              <a:gsLst>
                <a:gs pos="0">
                  <a:srgbClr val="F6D2EE"/>
                </a:gs>
                <a:gs pos="100000">
                  <a:schemeClr val="bg1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endParaRPr lang="zh-CN" altLang="en-US">
                <a:latin typeface="Arial" pitchFamily="34" charset="0"/>
              </a:endParaRPr>
            </a:p>
          </p:txBody>
        </p:sp>
        <p:sp>
          <p:nvSpPr>
            <p:cNvPr id="8211" name="Text Box 24"/>
            <p:cNvSpPr txBox="1">
              <a:spLocks noChangeArrowheads="1"/>
            </p:cNvSpPr>
            <p:nvPr/>
          </p:nvSpPr>
          <p:spPr bwMode="auto">
            <a:xfrm flipH="1">
              <a:off x="1156" y="2976"/>
              <a:ext cx="2314" cy="5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2400" b="1">
                  <a:solidFill>
                    <a:srgbClr val="FF00FF"/>
                  </a:solidFill>
                  <a:latin typeface="华文新魏" pitchFamily="2" charset="-122"/>
                  <a:ea typeface="华文新魏" pitchFamily="2" charset="-122"/>
                </a:rPr>
                <a:t>如果商不变，被除数和除数要怎样变化吗？</a:t>
              </a:r>
            </a:p>
          </p:txBody>
        </p:sp>
      </p:grpSp>
      <p:grpSp>
        <p:nvGrpSpPr>
          <p:cNvPr id="3" name="Group 25"/>
          <p:cNvGrpSpPr>
            <a:grpSpLocks/>
          </p:cNvGrpSpPr>
          <p:nvPr/>
        </p:nvGrpSpPr>
        <p:grpSpPr bwMode="auto">
          <a:xfrm>
            <a:off x="2700338" y="5013325"/>
            <a:ext cx="3889375" cy="1311275"/>
            <a:chOff x="1881" y="3448"/>
            <a:chExt cx="2450" cy="536"/>
          </a:xfrm>
        </p:grpSpPr>
        <p:sp>
          <p:nvSpPr>
            <p:cNvPr id="8208" name="AutoShape 26"/>
            <p:cNvSpPr>
              <a:spLocks noChangeArrowheads="1"/>
            </p:cNvSpPr>
            <p:nvPr/>
          </p:nvSpPr>
          <p:spPr bwMode="auto">
            <a:xfrm flipH="1">
              <a:off x="1881" y="3463"/>
              <a:ext cx="2450" cy="511"/>
            </a:xfrm>
            <a:prstGeom prst="wedgeRoundRectCallout">
              <a:avLst>
                <a:gd name="adj1" fmla="val -75472"/>
                <a:gd name="adj2" fmla="val -2056"/>
                <a:gd name="adj3" fmla="val 16667"/>
              </a:avLst>
            </a:prstGeom>
            <a:gradFill rotWithShape="1">
              <a:gsLst>
                <a:gs pos="0">
                  <a:srgbClr val="F6D2EE"/>
                </a:gs>
                <a:gs pos="100000">
                  <a:schemeClr val="bg1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endParaRPr lang="zh-CN" altLang="en-US">
                <a:latin typeface="Arial" pitchFamily="34" charset="0"/>
              </a:endParaRPr>
            </a:p>
          </p:txBody>
        </p:sp>
        <p:sp>
          <p:nvSpPr>
            <p:cNvPr id="8209" name="Text Box 27"/>
            <p:cNvSpPr txBox="1">
              <a:spLocks noChangeArrowheads="1"/>
            </p:cNvSpPr>
            <p:nvPr/>
          </p:nvSpPr>
          <p:spPr bwMode="auto">
            <a:xfrm flipH="1">
              <a:off x="1937" y="3448"/>
              <a:ext cx="2314" cy="5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zh-CN" altLang="en-US" sz="2000" b="1">
                  <a:solidFill>
                    <a:srgbClr val="FF0000"/>
                  </a:solidFill>
                  <a:latin typeface="华文新魏" pitchFamily="2" charset="-122"/>
                  <a:ea typeface="华文新魏" pitchFamily="2" charset="-122"/>
                </a:rPr>
                <a:t>当商一定时，被除数和除数要同时变化，一个数乘几或除以几，另一个数也要随着乘几或除以几。</a:t>
              </a:r>
            </a:p>
          </p:txBody>
        </p:sp>
      </p:grpSp>
      <p:pic>
        <p:nvPicPr>
          <p:cNvPr id="8206" name="Picture 5" descr="F:\七彩课堂插图板式封面\排版用图标、页眉页脚\标题jpg\我会找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 l="16315" r="7823"/>
          <a:stretch>
            <a:fillRect/>
          </a:stretch>
        </p:blipFill>
        <p:spPr bwMode="auto">
          <a:xfrm>
            <a:off x="6804025" y="4365625"/>
            <a:ext cx="2339975" cy="215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35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35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35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635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635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63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同侧圆角矩形 8"/>
          <p:cNvSpPr/>
          <p:nvPr/>
        </p:nvSpPr>
        <p:spPr>
          <a:xfrm>
            <a:off x="468313" y="968375"/>
            <a:ext cx="2000250" cy="515938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000" b="1" noProof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易错提醒</a:t>
            </a:r>
          </a:p>
        </p:txBody>
      </p:sp>
      <p:cxnSp>
        <p:nvCxnSpPr>
          <p:cNvPr id="10" name="直线连接符 21"/>
          <p:cNvCxnSpPr/>
          <p:nvPr/>
        </p:nvCxnSpPr>
        <p:spPr>
          <a:xfrm flipV="1">
            <a:off x="484188" y="1622425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32897" name="Group 129"/>
          <p:cNvGraphicFramePr>
            <a:graphicFrameLocks noGrp="1"/>
          </p:cNvGraphicFramePr>
          <p:nvPr/>
        </p:nvGraphicFramePr>
        <p:xfrm>
          <a:off x="539750" y="2492375"/>
          <a:ext cx="7993063" cy="2247900"/>
        </p:xfrm>
        <a:graphic>
          <a:graphicData uri="http://schemas.openxmlformats.org/drawingml/2006/table">
            <a:tbl>
              <a:tblPr/>
              <a:tblGrid>
                <a:gridCol w="1331913"/>
                <a:gridCol w="1331912"/>
                <a:gridCol w="1333500"/>
                <a:gridCol w="1331913"/>
                <a:gridCol w="1331912"/>
                <a:gridCol w="1331913"/>
              </a:tblGrid>
              <a:tr h="7493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anose="02010800040101010101" pitchFamily="2" charset="-122"/>
                          <a:ea typeface="华文新魏" panose="02010800040101010101" pitchFamily="2" charset="-122"/>
                        </a:rPr>
                        <a:t>被除数</a:t>
                      </a:r>
                    </a:p>
                  </a:txBody>
                  <a:tcPr marL="90000" marR="90000" marT="46800" marB="46800" anchor="ctr" anchorCtr="1" horzOverflow="overflow">
                    <a:lnL w="28575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anose="02010800040101010101" pitchFamily="2" charset="-122"/>
                          <a:ea typeface="华文新魏" panose="02010800040101010101" pitchFamily="2" charset="-122"/>
                        </a:rPr>
                        <a:t>30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anose="02010800040101010101" pitchFamily="2" charset="-122"/>
                          <a:ea typeface="华文新魏" panose="02010800040101010101" pitchFamily="2" charset="-122"/>
                        </a:rPr>
                        <a:t>30</a:t>
                      </a: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华文新魏" panose="02010800040101010101" pitchFamily="2" charset="-122"/>
                          <a:ea typeface="华文新魏" panose="02010800040101010101" pitchFamily="2" charset="-122"/>
                        </a:rPr>
                        <a:t>×3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anose="02010800040101010101" pitchFamily="2" charset="-122"/>
                          <a:ea typeface="华文新魏" panose="02010800040101010101" pitchFamily="2" charset="-122"/>
                        </a:rPr>
                        <a:t>30</a:t>
                      </a: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华文新魏" panose="02010800040101010101" pitchFamily="2" charset="-122"/>
                          <a:ea typeface="华文新魏" panose="02010800040101010101" pitchFamily="2" charset="-122"/>
                        </a:rPr>
                        <a:t>×10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anose="02010800040101010101" pitchFamily="2" charset="-122"/>
                          <a:ea typeface="华文新魏" panose="02010800040101010101" pitchFamily="2" charset="-122"/>
                        </a:rPr>
                        <a:t>30</a:t>
                      </a: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华文新魏" panose="02010800040101010101" pitchFamily="2" charset="-122"/>
                          <a:ea typeface="华文新魏" panose="02010800040101010101" pitchFamily="2" charset="-122"/>
                        </a:rPr>
                        <a:t>÷2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anose="02010800040101010101" pitchFamily="2" charset="-122"/>
                          <a:ea typeface="华文新魏" panose="02010800040101010101" pitchFamily="2" charset="-122"/>
                        </a:rPr>
                        <a:t>30</a:t>
                      </a: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华文新魏" panose="02010800040101010101" pitchFamily="2" charset="-122"/>
                          <a:ea typeface="华文新魏" panose="02010800040101010101" pitchFamily="2" charset="-122"/>
                        </a:rPr>
                        <a:t>÷3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93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anose="02010800040101010101" pitchFamily="2" charset="-122"/>
                          <a:ea typeface="华文新魏" panose="02010800040101010101" pitchFamily="2" charset="-122"/>
                        </a:rPr>
                        <a:t>除数</a:t>
                      </a:r>
                    </a:p>
                  </a:txBody>
                  <a:tcPr marL="90000" marR="90000" marT="46800" marB="46800" anchor="ctr" anchorCtr="1" horzOverflow="overflow">
                    <a:lnL w="28575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anose="02010800040101010101" pitchFamily="2" charset="-122"/>
                          <a:ea typeface="华文新魏" panose="02010800040101010101" pitchFamily="2" charset="-122"/>
                        </a:rPr>
                        <a:t>6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anose="02010800040101010101" pitchFamily="2" charset="-122"/>
                          <a:ea typeface="华文新魏" panose="02010800040101010101" pitchFamily="2" charset="-122"/>
                        </a:rPr>
                        <a:t>6</a:t>
                      </a: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华文新魏" panose="02010800040101010101" pitchFamily="2" charset="-122"/>
                          <a:ea typeface="华文新魏" panose="02010800040101010101" pitchFamily="2" charset="-122"/>
                        </a:rPr>
                        <a:t>×3</a:t>
                      </a:r>
                      <a:endParaRPr kumimoji="0" lang="zh-CN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华文新魏" panose="02010800040101010101" pitchFamily="2" charset="-122"/>
                        <a:ea typeface="华文新魏" panose="02010800040101010101" pitchFamily="2" charset="-122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anose="02010800040101010101" pitchFamily="2" charset="-122"/>
                          <a:ea typeface="华文新魏" panose="02010800040101010101" pitchFamily="2" charset="-122"/>
                        </a:rPr>
                        <a:t>6</a:t>
                      </a: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华文新魏" panose="02010800040101010101" pitchFamily="2" charset="-122"/>
                          <a:ea typeface="华文新魏" panose="02010800040101010101" pitchFamily="2" charset="-122"/>
                        </a:rPr>
                        <a:t>×10</a:t>
                      </a:r>
                      <a:endParaRPr kumimoji="0" lang="zh-CN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华文新魏" panose="02010800040101010101" pitchFamily="2" charset="-122"/>
                        <a:ea typeface="华文新魏" panose="02010800040101010101" pitchFamily="2" charset="-122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anose="02010800040101010101" pitchFamily="2" charset="-122"/>
                          <a:ea typeface="华文新魏" panose="02010800040101010101" pitchFamily="2" charset="-122"/>
                        </a:rPr>
                        <a:t>6</a:t>
                      </a: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华文新魏" panose="02010800040101010101" pitchFamily="2" charset="-122"/>
                          <a:ea typeface="华文新魏" panose="02010800040101010101" pitchFamily="2" charset="-122"/>
                        </a:rPr>
                        <a:t>÷2</a:t>
                      </a:r>
                      <a:endParaRPr kumimoji="0" lang="zh-CN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华文新魏" panose="02010800040101010101" pitchFamily="2" charset="-122"/>
                        <a:ea typeface="华文新魏" panose="02010800040101010101" pitchFamily="2" charset="-122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anose="02010800040101010101" pitchFamily="2" charset="-122"/>
                          <a:ea typeface="华文新魏" panose="02010800040101010101" pitchFamily="2" charset="-122"/>
                        </a:rPr>
                        <a:t>6</a:t>
                      </a: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华文新魏" panose="02010800040101010101" pitchFamily="2" charset="-122"/>
                          <a:ea typeface="华文新魏" panose="02010800040101010101" pitchFamily="2" charset="-122"/>
                        </a:rPr>
                        <a:t>÷3</a:t>
                      </a:r>
                      <a:endParaRPr kumimoji="0" lang="zh-CN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华文新魏" panose="02010800040101010101" pitchFamily="2" charset="-122"/>
                        <a:ea typeface="华文新魏" panose="02010800040101010101" pitchFamily="2" charset="-122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93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anose="02010800040101010101" pitchFamily="2" charset="-122"/>
                          <a:ea typeface="华文新魏" panose="02010800040101010101" pitchFamily="2" charset="-122"/>
                        </a:rPr>
                        <a:t>商</a:t>
                      </a:r>
                    </a:p>
                  </a:txBody>
                  <a:tcPr marL="90000" marR="90000" marT="46800" marB="46800" anchor="ctr" anchorCtr="1" horzOverflow="overflow">
                    <a:lnL w="28575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anose="02010800040101010101" pitchFamily="2" charset="-122"/>
                          <a:ea typeface="华文新魏" panose="02010800040101010101" pitchFamily="2" charset="-122"/>
                        </a:rPr>
                        <a:t>5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endParaRPr kumimoji="0" lang="zh-CN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anose="02010800040101010101" pitchFamily="2" charset="-122"/>
                        <a:ea typeface="华文新魏" panose="02010800040101010101" pitchFamily="2" charset="-122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anose="02010800040101010101" pitchFamily="2" charset="-122"/>
                        <a:ea typeface="华文新魏" panose="02010800040101010101" pitchFamily="2" charset="-122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anose="02010800040101010101" pitchFamily="2" charset="-122"/>
                        <a:ea typeface="华文新魏" panose="02010800040101010101" pitchFamily="2" charset="-122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anose="02010800040101010101" pitchFamily="2" charset="-122"/>
                        <a:ea typeface="华文新魏" panose="02010800040101010101" pitchFamily="2" charset="-122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2898" name="Rectangle 130"/>
          <p:cNvSpPr>
            <a:spLocks noChangeArrowheads="1"/>
          </p:cNvSpPr>
          <p:nvPr/>
        </p:nvSpPr>
        <p:spPr bwMode="auto">
          <a:xfrm>
            <a:off x="3635375" y="4133850"/>
            <a:ext cx="3873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  <a:buFont typeface="Arial" pitchFamily="34" charset="0"/>
              <a:buNone/>
            </a:pPr>
            <a:r>
              <a:rPr lang="en-US" altLang="zh-CN" sz="2800" b="1">
                <a:latin typeface="华文新魏" pitchFamily="2" charset="-122"/>
                <a:ea typeface="华文新魏" pitchFamily="2" charset="-122"/>
              </a:rPr>
              <a:t>5</a:t>
            </a:r>
          </a:p>
        </p:txBody>
      </p:sp>
      <p:sp>
        <p:nvSpPr>
          <p:cNvPr id="32899" name="Rectangle 131"/>
          <p:cNvSpPr>
            <a:spLocks noChangeArrowheads="1"/>
          </p:cNvSpPr>
          <p:nvPr/>
        </p:nvSpPr>
        <p:spPr bwMode="auto">
          <a:xfrm>
            <a:off x="4932363" y="4133850"/>
            <a:ext cx="3873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  <a:buFont typeface="Arial" pitchFamily="34" charset="0"/>
              <a:buNone/>
            </a:pPr>
            <a:r>
              <a:rPr lang="en-US" altLang="zh-CN" sz="2800" b="1">
                <a:latin typeface="华文新魏" pitchFamily="2" charset="-122"/>
                <a:ea typeface="华文新魏" pitchFamily="2" charset="-122"/>
              </a:rPr>
              <a:t>5</a:t>
            </a:r>
          </a:p>
        </p:txBody>
      </p:sp>
      <p:sp>
        <p:nvSpPr>
          <p:cNvPr id="32900" name="Rectangle 132"/>
          <p:cNvSpPr>
            <a:spLocks noChangeArrowheads="1"/>
          </p:cNvSpPr>
          <p:nvPr/>
        </p:nvSpPr>
        <p:spPr bwMode="auto">
          <a:xfrm>
            <a:off x="6300788" y="4133850"/>
            <a:ext cx="3873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  <a:buFont typeface="Arial" pitchFamily="34" charset="0"/>
              <a:buNone/>
            </a:pPr>
            <a:r>
              <a:rPr lang="en-US" altLang="zh-CN" sz="2800" b="1">
                <a:latin typeface="华文新魏" pitchFamily="2" charset="-122"/>
                <a:ea typeface="华文新魏" pitchFamily="2" charset="-122"/>
              </a:rPr>
              <a:t>5</a:t>
            </a:r>
          </a:p>
        </p:txBody>
      </p:sp>
      <p:sp>
        <p:nvSpPr>
          <p:cNvPr id="32901" name="Rectangle 133"/>
          <p:cNvSpPr>
            <a:spLocks noChangeArrowheads="1"/>
          </p:cNvSpPr>
          <p:nvPr/>
        </p:nvSpPr>
        <p:spPr bwMode="auto">
          <a:xfrm>
            <a:off x="7596188" y="4133850"/>
            <a:ext cx="3873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  <a:buFont typeface="Arial" pitchFamily="34" charset="0"/>
              <a:buNone/>
            </a:pPr>
            <a:r>
              <a:rPr lang="en-US" altLang="zh-CN" sz="2800" b="1">
                <a:latin typeface="华文新魏" pitchFamily="2" charset="-122"/>
                <a:ea typeface="华文新魏" pitchFamily="2" charset="-122"/>
              </a:rPr>
              <a:t>5</a:t>
            </a:r>
          </a:p>
        </p:txBody>
      </p:sp>
      <p:sp>
        <p:nvSpPr>
          <p:cNvPr id="32902" name="Text Box 134"/>
          <p:cNvSpPr txBox="1">
            <a:spLocks noChangeArrowheads="1"/>
          </p:cNvSpPr>
          <p:nvPr/>
        </p:nvSpPr>
        <p:spPr bwMode="auto">
          <a:xfrm>
            <a:off x="1331913" y="5157788"/>
            <a:ext cx="5903912" cy="955675"/>
          </a:xfrm>
          <a:prstGeom prst="rect">
            <a:avLst/>
          </a:prstGeom>
          <a:solidFill>
            <a:schemeClr val="bg2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被除数和除数同时乘或除以一个相同的数（</a:t>
            </a:r>
            <a:r>
              <a:rPr lang="en-US" altLang="zh-CN" sz="280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0</a:t>
            </a:r>
            <a:r>
              <a:rPr lang="zh-CN" altLang="en-US" sz="280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除外</a:t>
            </a:r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），商不变。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28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28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29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29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9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29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898" grpId="0"/>
      <p:bldP spid="32899" grpId="0"/>
      <p:bldP spid="32900" grpId="0"/>
      <p:bldP spid="32901" grpId="0"/>
      <p:bldP spid="3290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同侧圆角矩形 8"/>
          <p:cNvSpPr/>
          <p:nvPr/>
        </p:nvSpPr>
        <p:spPr>
          <a:xfrm>
            <a:off x="468313" y="968375"/>
            <a:ext cx="2000250" cy="515938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defRPr/>
            </a:pPr>
            <a:r>
              <a:rPr lang="zh-CN" altLang="en-US" sz="3000" b="1" noProof="1">
                <a:latin typeface="华文新魏" panose="02010800040101010101" pitchFamily="2" charset="-122"/>
                <a:ea typeface="华文新魏" panose="02010800040101010101" pitchFamily="2" charset="-122"/>
                <a:cs typeface="黑体" panose="02010609060101010101" pitchFamily="2" charset="-122"/>
              </a:rPr>
              <a:t>学以致用</a:t>
            </a:r>
          </a:p>
        </p:txBody>
      </p:sp>
      <p:cxnSp>
        <p:nvCxnSpPr>
          <p:cNvPr id="10" name="直线连接符 21"/>
          <p:cNvCxnSpPr/>
          <p:nvPr/>
        </p:nvCxnSpPr>
        <p:spPr>
          <a:xfrm flipV="1">
            <a:off x="484188" y="1622425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0244" name="Picture 14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88125" y="4868863"/>
            <a:ext cx="2066925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5" name="Rectangle 24"/>
          <p:cNvSpPr>
            <a:spLocks noChangeArrowheads="1"/>
          </p:cNvSpPr>
          <p:nvPr/>
        </p:nvSpPr>
        <p:spPr bwMode="auto">
          <a:xfrm>
            <a:off x="539750" y="1773238"/>
            <a:ext cx="792003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800">
                <a:latin typeface="华文新魏" pitchFamily="2" charset="-122"/>
                <a:ea typeface="华文新魏" pitchFamily="2" charset="-122"/>
              </a:rPr>
              <a:t>1.</a:t>
            </a:r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根据每组第</a:t>
            </a:r>
            <a:r>
              <a:rPr lang="en-US" altLang="zh-CN" sz="2800">
                <a:latin typeface="华文新魏" pitchFamily="2" charset="-122"/>
                <a:ea typeface="华文新魏" pitchFamily="2" charset="-122"/>
              </a:rPr>
              <a:t>1</a:t>
            </a:r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题的商，直接写出下面两题的商。</a:t>
            </a:r>
          </a:p>
        </p:txBody>
      </p:sp>
      <p:sp>
        <p:nvSpPr>
          <p:cNvPr id="10246" name="Text Box 78"/>
          <p:cNvSpPr txBox="1">
            <a:spLocks noChangeArrowheads="1"/>
          </p:cNvSpPr>
          <p:nvPr/>
        </p:nvSpPr>
        <p:spPr bwMode="auto">
          <a:xfrm>
            <a:off x="346075" y="2565400"/>
            <a:ext cx="2519363" cy="228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 b="1">
                <a:latin typeface="华文新魏" pitchFamily="2" charset="-122"/>
                <a:ea typeface="华文新魏" pitchFamily="2" charset="-122"/>
              </a:rPr>
              <a:t>42÷3=14</a:t>
            </a:r>
          </a:p>
          <a:p>
            <a:pPr>
              <a:spcBef>
                <a:spcPct val="50000"/>
              </a:spcBef>
            </a:pPr>
            <a:r>
              <a:rPr lang="en-US" altLang="zh-CN" sz="3600" b="1">
                <a:latin typeface="华文新魏" pitchFamily="2" charset="-122"/>
                <a:ea typeface="华文新魏" pitchFamily="2" charset="-122"/>
              </a:rPr>
              <a:t>84÷6=</a:t>
            </a:r>
          </a:p>
          <a:p>
            <a:pPr>
              <a:spcBef>
                <a:spcPct val="50000"/>
              </a:spcBef>
            </a:pPr>
            <a:r>
              <a:rPr lang="en-US" altLang="zh-CN" sz="3600" b="1">
                <a:latin typeface="华文新魏" pitchFamily="2" charset="-122"/>
                <a:ea typeface="华文新魏" pitchFamily="2" charset="-122"/>
              </a:rPr>
              <a:t>420÷30=</a:t>
            </a:r>
          </a:p>
        </p:txBody>
      </p:sp>
      <p:sp>
        <p:nvSpPr>
          <p:cNvPr id="49232" name="Rectangle 80"/>
          <p:cNvSpPr>
            <a:spLocks noChangeArrowheads="1"/>
          </p:cNvSpPr>
          <p:nvPr/>
        </p:nvSpPr>
        <p:spPr bwMode="auto">
          <a:xfrm>
            <a:off x="2001838" y="3435350"/>
            <a:ext cx="62706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3600" b="1">
                <a:latin typeface="华文新魏" pitchFamily="2" charset="-122"/>
                <a:ea typeface="华文新魏" pitchFamily="2" charset="-122"/>
              </a:rPr>
              <a:t>14</a:t>
            </a:r>
            <a:endParaRPr lang="zh-CN" altLang="en-US" sz="3600" b="1"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49233" name="Rectangle 81"/>
          <p:cNvSpPr>
            <a:spLocks noChangeArrowheads="1"/>
          </p:cNvSpPr>
          <p:nvPr/>
        </p:nvSpPr>
        <p:spPr bwMode="auto">
          <a:xfrm>
            <a:off x="2505075" y="4221163"/>
            <a:ext cx="62706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3600" b="1">
                <a:latin typeface="华文新魏" pitchFamily="2" charset="-122"/>
                <a:ea typeface="华文新魏" pitchFamily="2" charset="-122"/>
              </a:rPr>
              <a:t>14</a:t>
            </a:r>
            <a:endParaRPr lang="zh-CN" altLang="en-US" sz="3600" b="1"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10249" name="Text Box 82"/>
          <p:cNvSpPr txBox="1">
            <a:spLocks noChangeArrowheads="1"/>
          </p:cNvSpPr>
          <p:nvPr/>
        </p:nvSpPr>
        <p:spPr bwMode="auto">
          <a:xfrm>
            <a:off x="3276600" y="2565400"/>
            <a:ext cx="3240088" cy="228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 b="1">
                <a:latin typeface="华文新魏" pitchFamily="2" charset="-122"/>
                <a:ea typeface="华文新魏" pitchFamily="2" charset="-122"/>
              </a:rPr>
              <a:t>250÷50=5</a:t>
            </a:r>
          </a:p>
          <a:p>
            <a:pPr>
              <a:spcBef>
                <a:spcPct val="50000"/>
              </a:spcBef>
            </a:pPr>
            <a:r>
              <a:rPr lang="en-US" altLang="zh-CN" sz="3600" b="1">
                <a:latin typeface="华文新魏" pitchFamily="2" charset="-122"/>
                <a:ea typeface="华文新魏" pitchFamily="2" charset="-122"/>
              </a:rPr>
              <a:t>50÷10=</a:t>
            </a:r>
          </a:p>
          <a:p>
            <a:pPr>
              <a:spcBef>
                <a:spcPct val="50000"/>
              </a:spcBef>
            </a:pPr>
            <a:r>
              <a:rPr lang="en-US" altLang="zh-CN" sz="3600" b="1">
                <a:latin typeface="华文新魏" pitchFamily="2" charset="-122"/>
                <a:ea typeface="华文新魏" pitchFamily="2" charset="-122"/>
              </a:rPr>
              <a:t>25÷5=</a:t>
            </a:r>
          </a:p>
        </p:txBody>
      </p:sp>
      <p:sp>
        <p:nvSpPr>
          <p:cNvPr id="49235" name="Rectangle 83"/>
          <p:cNvSpPr>
            <a:spLocks noChangeArrowheads="1"/>
          </p:cNvSpPr>
          <p:nvPr/>
        </p:nvSpPr>
        <p:spPr bwMode="auto">
          <a:xfrm>
            <a:off x="5135563" y="3435350"/>
            <a:ext cx="4445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3600" b="1">
                <a:latin typeface="华文新魏" pitchFamily="2" charset="-122"/>
                <a:ea typeface="华文新魏" pitchFamily="2" charset="-122"/>
              </a:rPr>
              <a:t>5</a:t>
            </a:r>
            <a:endParaRPr lang="zh-CN" altLang="en-US" sz="3600" b="1"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49236" name="Rectangle 84"/>
          <p:cNvSpPr>
            <a:spLocks noChangeArrowheads="1"/>
          </p:cNvSpPr>
          <p:nvPr/>
        </p:nvSpPr>
        <p:spPr bwMode="auto">
          <a:xfrm>
            <a:off x="5003800" y="4221163"/>
            <a:ext cx="4445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3600" b="1">
                <a:latin typeface="华文新魏" pitchFamily="2" charset="-122"/>
                <a:ea typeface="华文新魏" pitchFamily="2" charset="-122"/>
              </a:rPr>
              <a:t>5</a:t>
            </a:r>
            <a:endParaRPr lang="zh-CN" altLang="en-US" sz="3600" b="1"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10252" name="Text Box 85"/>
          <p:cNvSpPr txBox="1">
            <a:spLocks noChangeArrowheads="1"/>
          </p:cNvSpPr>
          <p:nvPr/>
        </p:nvSpPr>
        <p:spPr bwMode="auto">
          <a:xfrm>
            <a:off x="5867400" y="2565400"/>
            <a:ext cx="3240088" cy="228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 b="1">
                <a:latin typeface="华文新魏" pitchFamily="2" charset="-122"/>
                <a:ea typeface="华文新魏" pitchFamily="2" charset="-122"/>
              </a:rPr>
              <a:t>420÷20=12</a:t>
            </a:r>
          </a:p>
          <a:p>
            <a:pPr>
              <a:spcBef>
                <a:spcPct val="50000"/>
              </a:spcBef>
            </a:pPr>
            <a:r>
              <a:rPr lang="en-US" altLang="zh-CN" sz="3600" b="1">
                <a:latin typeface="华文新魏" pitchFamily="2" charset="-122"/>
                <a:ea typeface="华文新魏" pitchFamily="2" charset="-122"/>
              </a:rPr>
              <a:t>840÷40=</a:t>
            </a:r>
          </a:p>
          <a:p>
            <a:pPr>
              <a:spcBef>
                <a:spcPct val="50000"/>
              </a:spcBef>
            </a:pPr>
            <a:r>
              <a:rPr lang="en-US" altLang="zh-CN" sz="3600" b="1">
                <a:latin typeface="华文新魏" pitchFamily="2" charset="-122"/>
                <a:ea typeface="华文新魏" pitchFamily="2" charset="-122"/>
              </a:rPr>
              <a:t>42÷2=</a:t>
            </a:r>
          </a:p>
        </p:txBody>
      </p:sp>
      <p:sp>
        <p:nvSpPr>
          <p:cNvPr id="49238" name="Rectangle 86"/>
          <p:cNvSpPr>
            <a:spLocks noChangeArrowheads="1"/>
          </p:cNvSpPr>
          <p:nvPr/>
        </p:nvSpPr>
        <p:spPr bwMode="auto">
          <a:xfrm>
            <a:off x="8048625" y="3435350"/>
            <a:ext cx="62706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3600" b="1">
                <a:latin typeface="华文新魏" pitchFamily="2" charset="-122"/>
                <a:ea typeface="华文新魏" pitchFamily="2" charset="-122"/>
              </a:rPr>
              <a:t>12</a:t>
            </a:r>
            <a:endParaRPr lang="zh-CN" altLang="en-US" sz="3600" b="1"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49239" name="Rectangle 87"/>
          <p:cNvSpPr>
            <a:spLocks noChangeArrowheads="1"/>
          </p:cNvSpPr>
          <p:nvPr/>
        </p:nvSpPr>
        <p:spPr bwMode="auto">
          <a:xfrm>
            <a:off x="7523163" y="4221163"/>
            <a:ext cx="62706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3600" b="1">
                <a:latin typeface="华文新魏" pitchFamily="2" charset="-122"/>
                <a:ea typeface="华文新魏" pitchFamily="2" charset="-122"/>
              </a:rPr>
              <a:t>12</a:t>
            </a:r>
            <a:endParaRPr lang="zh-CN" altLang="en-US" sz="3600" b="1">
              <a:latin typeface="华文新魏" pitchFamily="2" charset="-122"/>
              <a:ea typeface="华文新魏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9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9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9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9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9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49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232" grpId="0"/>
      <p:bldP spid="49233" grpId="0"/>
      <p:bldP spid="49235" grpId="0"/>
      <p:bldP spid="49236" grpId="0"/>
      <p:bldP spid="49238" grpId="0"/>
      <p:bldP spid="49239" grpId="0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545</Words>
  <PresentationFormat>全屏显示(4:3)</PresentationFormat>
  <Paragraphs>170</Paragraphs>
  <Slides>12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13" baseType="lpstr"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Administrator</dc:creator>
  <cp:lastModifiedBy>Administrator</cp:lastModifiedBy>
  <cp:revision>2</cp:revision>
  <dcterms:created xsi:type="dcterms:W3CDTF">2016-10-24T06:17:56Z</dcterms:created>
  <dcterms:modified xsi:type="dcterms:W3CDTF">2016-10-24T06:18:18Z</dcterms:modified>
</cp:coreProperties>
</file>