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BAED8-CE96-48BF-A013-0616AE334D4E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BAADD-CA21-44CE-B94D-4830FEC2390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63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63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519B946-0A23-4569-AF2A-81C844D8C64E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线连接符 21"/>
          <p:cNvCxnSpPr/>
          <p:nvPr/>
        </p:nvCxnSpPr>
        <p:spPr>
          <a:xfrm>
            <a:off x="3960813" y="2565400"/>
            <a:ext cx="2771775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1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636838"/>
            <a:ext cx="516731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1"/>
          <p:cNvSpPr txBox="1">
            <a:spLocks noChangeArrowheads="1"/>
          </p:cNvSpPr>
          <p:nvPr/>
        </p:nvSpPr>
        <p:spPr bwMode="auto">
          <a:xfrm>
            <a:off x="250825" y="908050"/>
            <a:ext cx="7561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 两、三位数除以两位数</a:t>
            </a:r>
            <a:endParaRPr lang="zh-CN" altLang="en-US" sz="360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6392" name="矩形 4"/>
          <p:cNvSpPr>
            <a:spLocks noChangeArrowheads="1"/>
          </p:cNvSpPr>
          <p:nvPr/>
        </p:nvSpPr>
        <p:spPr bwMode="auto">
          <a:xfrm>
            <a:off x="2557463" y="1700213"/>
            <a:ext cx="417512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5  </a:t>
            </a:r>
            <a:r>
              <a:rPr lang="zh-CN" altLang="en-US" sz="48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四舍调商</a:t>
            </a:r>
            <a:endParaRPr lang="zh-CN" altLang="en-US" sz="48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8313" y="9683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843213" y="981075"/>
            <a:ext cx="4595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用竖式计算，并验算。</a:t>
            </a:r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1590675" y="283845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2 2 0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47825" y="2871788"/>
            <a:ext cx="1173163" cy="268287"/>
            <a:chOff x="2336" y="1752"/>
            <a:chExt cx="816" cy="317"/>
          </a:xfrm>
        </p:grpSpPr>
        <p:sp>
          <p:nvSpPr>
            <p:cNvPr id="11311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1312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17832" name="Text Box 8"/>
          <p:cNvSpPr txBox="1">
            <a:spLocks noChangeArrowheads="1"/>
          </p:cNvSpPr>
          <p:nvPr/>
        </p:nvSpPr>
        <p:spPr bwMode="auto">
          <a:xfrm>
            <a:off x="1187450" y="277971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74</a:t>
            </a:r>
          </a:p>
        </p:txBody>
      </p:sp>
      <p:sp>
        <p:nvSpPr>
          <p:cNvPr id="47114" name="Line 13"/>
          <p:cNvSpPr>
            <a:spLocks noChangeShapeType="1"/>
          </p:cNvSpPr>
          <p:nvPr/>
        </p:nvSpPr>
        <p:spPr bwMode="auto">
          <a:xfrm>
            <a:off x="1758950" y="3622675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2455863" y="242093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</a:t>
            </a:r>
          </a:p>
        </p:txBody>
      </p:sp>
      <p:sp>
        <p:nvSpPr>
          <p:cNvPr id="47116" name="Text Box 4"/>
          <p:cNvSpPr txBox="1">
            <a:spLocks noChangeArrowheads="1"/>
          </p:cNvSpPr>
          <p:nvPr/>
        </p:nvSpPr>
        <p:spPr bwMode="auto">
          <a:xfrm>
            <a:off x="1620838" y="3159125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1 4 8</a:t>
            </a:r>
          </a:p>
        </p:txBody>
      </p:sp>
      <p:sp>
        <p:nvSpPr>
          <p:cNvPr id="47117" name="Rectangle 13"/>
          <p:cNvSpPr>
            <a:spLocks noChangeArrowheads="1"/>
          </p:cNvSpPr>
          <p:nvPr/>
        </p:nvSpPr>
        <p:spPr bwMode="auto">
          <a:xfrm>
            <a:off x="2155825" y="3635375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7 2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11276" name="Rectangle 35"/>
          <p:cNvSpPr>
            <a:spLocks noChangeArrowheads="1"/>
          </p:cNvSpPr>
          <p:nvPr/>
        </p:nvSpPr>
        <p:spPr bwMode="auto">
          <a:xfrm>
            <a:off x="971550" y="1939925"/>
            <a:ext cx="141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220÷74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40" name="Rectangle 36"/>
          <p:cNvSpPr>
            <a:spLocks noChangeArrowheads="1"/>
          </p:cNvSpPr>
          <p:nvPr/>
        </p:nvSpPr>
        <p:spPr bwMode="auto">
          <a:xfrm>
            <a:off x="2271713" y="1916113"/>
            <a:ext cx="1501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=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2</a:t>
            </a:r>
            <a:r>
              <a:rPr lang="en-US" altLang="zh-CN" sz="2400" b="1">
                <a:latin typeface="宋体" pitchFamily="2" charset="-122"/>
                <a:ea typeface="华文新魏" pitchFamily="2" charset="-122"/>
              </a:rPr>
              <a:t>……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72</a:t>
            </a:r>
            <a:endParaRPr lang="zh-CN" altLang="en-US" sz="24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7141" name="Rectangle 37"/>
          <p:cNvSpPr>
            <a:spLocks noChangeArrowheads="1"/>
          </p:cNvSpPr>
          <p:nvPr/>
        </p:nvSpPr>
        <p:spPr bwMode="auto">
          <a:xfrm>
            <a:off x="971550" y="4167188"/>
            <a:ext cx="796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验算</a:t>
            </a:r>
            <a:endParaRPr lang="zh-CN" altLang="en-US" sz="2400" b="1">
              <a:solidFill>
                <a:schemeClr val="hlink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7142" name="Rectangle 38"/>
          <p:cNvSpPr>
            <a:spLocks noChangeArrowheads="1"/>
          </p:cNvSpPr>
          <p:nvPr/>
        </p:nvSpPr>
        <p:spPr bwMode="auto">
          <a:xfrm>
            <a:off x="2230438" y="4310063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7 4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43" name="Rectangle 39"/>
          <p:cNvSpPr>
            <a:spLocks noChangeArrowheads="1"/>
          </p:cNvSpPr>
          <p:nvPr/>
        </p:nvSpPr>
        <p:spPr bwMode="auto">
          <a:xfrm>
            <a:off x="1849438" y="4652963"/>
            <a:ext cx="490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b="1">
                <a:latin typeface="Comic Sans MS" pitchFamily="66" charset="0"/>
                <a:ea typeface="楷体_GB2312" pitchFamily="49" charset="-122"/>
              </a:rPr>
              <a:t>×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44" name="Rectangle 40"/>
          <p:cNvSpPr>
            <a:spLocks noChangeArrowheads="1"/>
          </p:cNvSpPr>
          <p:nvPr/>
        </p:nvSpPr>
        <p:spPr bwMode="auto">
          <a:xfrm>
            <a:off x="2546350" y="465296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45" name="Line 41"/>
          <p:cNvSpPr>
            <a:spLocks noChangeShapeType="1"/>
          </p:cNvSpPr>
          <p:nvPr/>
        </p:nvSpPr>
        <p:spPr bwMode="auto">
          <a:xfrm>
            <a:off x="1892300" y="5041900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46" name="Rectangle 42"/>
          <p:cNvSpPr>
            <a:spLocks noChangeArrowheads="1"/>
          </p:cNvSpPr>
          <p:nvPr/>
        </p:nvSpPr>
        <p:spPr bwMode="auto">
          <a:xfrm>
            <a:off x="1908175" y="5013325"/>
            <a:ext cx="1004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1 4 8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47" name="Rectangle 43"/>
          <p:cNvSpPr>
            <a:spLocks noChangeArrowheads="1"/>
          </p:cNvSpPr>
          <p:nvPr/>
        </p:nvSpPr>
        <p:spPr bwMode="auto">
          <a:xfrm>
            <a:off x="1804988" y="5329238"/>
            <a:ext cx="490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b="1">
                <a:latin typeface="Comic Sans MS" pitchFamily="66" charset="0"/>
                <a:ea typeface="楷体_GB2312" pitchFamily="49" charset="-122"/>
              </a:rPr>
              <a:t>＋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48" name="Rectangle 44"/>
          <p:cNvSpPr>
            <a:spLocks noChangeArrowheads="1"/>
          </p:cNvSpPr>
          <p:nvPr/>
        </p:nvSpPr>
        <p:spPr bwMode="auto">
          <a:xfrm>
            <a:off x="2228850" y="5372100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7 2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49" name="Line 45"/>
          <p:cNvSpPr>
            <a:spLocks noChangeShapeType="1"/>
          </p:cNvSpPr>
          <p:nvPr/>
        </p:nvSpPr>
        <p:spPr bwMode="auto">
          <a:xfrm>
            <a:off x="1908175" y="5805488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50" name="Rectangle 46"/>
          <p:cNvSpPr>
            <a:spLocks noChangeArrowheads="1"/>
          </p:cNvSpPr>
          <p:nvPr/>
        </p:nvSpPr>
        <p:spPr bwMode="auto">
          <a:xfrm>
            <a:off x="1908175" y="5805488"/>
            <a:ext cx="1004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2 2 0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pic>
        <p:nvPicPr>
          <p:cNvPr id="11288" name="Picture 2" descr="F:\七彩课堂插图板式封面\排版用图标、页眉页脚\标题jpg\课外书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4868863"/>
            <a:ext cx="19494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52" name="Text Box 4"/>
          <p:cNvSpPr txBox="1">
            <a:spLocks noChangeArrowheads="1"/>
          </p:cNvSpPr>
          <p:nvPr/>
        </p:nvSpPr>
        <p:spPr bwMode="auto">
          <a:xfrm>
            <a:off x="5046663" y="2820988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4 0 5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5103813" y="2854325"/>
            <a:ext cx="1173162" cy="268288"/>
            <a:chOff x="2336" y="1752"/>
            <a:chExt cx="816" cy="317"/>
          </a:xfrm>
        </p:grpSpPr>
        <p:sp>
          <p:nvSpPr>
            <p:cNvPr id="11309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1310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643438" y="2762250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83</a:t>
            </a:r>
          </a:p>
        </p:txBody>
      </p:sp>
      <p:sp>
        <p:nvSpPr>
          <p:cNvPr id="47157" name="Line 13"/>
          <p:cNvSpPr>
            <a:spLocks noChangeShapeType="1"/>
          </p:cNvSpPr>
          <p:nvPr/>
        </p:nvSpPr>
        <p:spPr bwMode="auto">
          <a:xfrm>
            <a:off x="5214938" y="360521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7158" name="Rectangle 54"/>
          <p:cNvSpPr>
            <a:spLocks noChangeArrowheads="1"/>
          </p:cNvSpPr>
          <p:nvPr/>
        </p:nvSpPr>
        <p:spPr bwMode="auto">
          <a:xfrm>
            <a:off x="5911850" y="240347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</a:t>
            </a:r>
          </a:p>
        </p:txBody>
      </p:sp>
      <p:sp>
        <p:nvSpPr>
          <p:cNvPr id="47159" name="Text Box 4"/>
          <p:cNvSpPr txBox="1">
            <a:spLocks noChangeArrowheads="1"/>
          </p:cNvSpPr>
          <p:nvPr/>
        </p:nvSpPr>
        <p:spPr bwMode="auto">
          <a:xfrm>
            <a:off x="5076825" y="3141663"/>
            <a:ext cx="143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3 3 2</a:t>
            </a:r>
          </a:p>
        </p:txBody>
      </p:sp>
      <p:sp>
        <p:nvSpPr>
          <p:cNvPr id="47160" name="Rectangle 56"/>
          <p:cNvSpPr>
            <a:spLocks noChangeArrowheads="1"/>
          </p:cNvSpPr>
          <p:nvPr/>
        </p:nvSpPr>
        <p:spPr bwMode="auto">
          <a:xfrm>
            <a:off x="5611813" y="3617913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7 3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11296" name="Rectangle 57"/>
          <p:cNvSpPr>
            <a:spLocks noChangeArrowheads="1"/>
          </p:cNvSpPr>
          <p:nvPr/>
        </p:nvSpPr>
        <p:spPr bwMode="auto">
          <a:xfrm>
            <a:off x="4427538" y="1922463"/>
            <a:ext cx="141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405÷83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62" name="Rectangle 58"/>
          <p:cNvSpPr>
            <a:spLocks noChangeArrowheads="1"/>
          </p:cNvSpPr>
          <p:nvPr/>
        </p:nvSpPr>
        <p:spPr bwMode="auto">
          <a:xfrm>
            <a:off x="5727700" y="1898650"/>
            <a:ext cx="1501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=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4</a:t>
            </a:r>
            <a:r>
              <a:rPr lang="en-US" altLang="zh-CN" sz="2400" b="1">
                <a:latin typeface="宋体" pitchFamily="2" charset="-122"/>
                <a:ea typeface="华文新魏" pitchFamily="2" charset="-122"/>
              </a:rPr>
              <a:t>……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73</a:t>
            </a:r>
            <a:endParaRPr lang="zh-CN" altLang="en-US" sz="24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7163" name="Rectangle 59"/>
          <p:cNvSpPr>
            <a:spLocks noChangeArrowheads="1"/>
          </p:cNvSpPr>
          <p:nvPr/>
        </p:nvSpPr>
        <p:spPr bwMode="auto">
          <a:xfrm>
            <a:off x="4427538" y="4149725"/>
            <a:ext cx="796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验算</a:t>
            </a:r>
            <a:endParaRPr lang="zh-CN" altLang="en-US" sz="2400" b="1">
              <a:solidFill>
                <a:schemeClr val="hlink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7164" name="Rectangle 60"/>
          <p:cNvSpPr>
            <a:spLocks noChangeArrowheads="1"/>
          </p:cNvSpPr>
          <p:nvPr/>
        </p:nvSpPr>
        <p:spPr bwMode="auto">
          <a:xfrm>
            <a:off x="5686425" y="4292600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8 3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65" name="Rectangle 61"/>
          <p:cNvSpPr>
            <a:spLocks noChangeArrowheads="1"/>
          </p:cNvSpPr>
          <p:nvPr/>
        </p:nvSpPr>
        <p:spPr bwMode="auto">
          <a:xfrm>
            <a:off x="5305425" y="4635500"/>
            <a:ext cx="49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b="1">
                <a:latin typeface="Comic Sans MS" pitchFamily="66" charset="0"/>
                <a:ea typeface="楷体_GB2312" pitchFamily="49" charset="-122"/>
              </a:rPr>
              <a:t>×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66" name="Rectangle 62"/>
          <p:cNvSpPr>
            <a:spLocks noChangeArrowheads="1"/>
          </p:cNvSpPr>
          <p:nvPr/>
        </p:nvSpPr>
        <p:spPr bwMode="auto">
          <a:xfrm>
            <a:off x="6002338" y="46355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67" name="Line 63"/>
          <p:cNvSpPr>
            <a:spLocks noChangeShapeType="1"/>
          </p:cNvSpPr>
          <p:nvPr/>
        </p:nvSpPr>
        <p:spPr bwMode="auto">
          <a:xfrm>
            <a:off x="5348288" y="5024438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68" name="Rectangle 64"/>
          <p:cNvSpPr>
            <a:spLocks noChangeArrowheads="1"/>
          </p:cNvSpPr>
          <p:nvPr/>
        </p:nvSpPr>
        <p:spPr bwMode="auto">
          <a:xfrm>
            <a:off x="5364163" y="4995863"/>
            <a:ext cx="1004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3 3 2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69" name="Rectangle 65"/>
          <p:cNvSpPr>
            <a:spLocks noChangeArrowheads="1"/>
          </p:cNvSpPr>
          <p:nvPr/>
        </p:nvSpPr>
        <p:spPr bwMode="auto">
          <a:xfrm>
            <a:off x="5260975" y="5311775"/>
            <a:ext cx="49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b="1">
                <a:latin typeface="Comic Sans MS" pitchFamily="66" charset="0"/>
                <a:ea typeface="楷体_GB2312" pitchFamily="49" charset="-122"/>
              </a:rPr>
              <a:t>＋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70" name="Rectangle 66"/>
          <p:cNvSpPr>
            <a:spLocks noChangeArrowheads="1"/>
          </p:cNvSpPr>
          <p:nvPr/>
        </p:nvSpPr>
        <p:spPr bwMode="auto">
          <a:xfrm>
            <a:off x="5684838" y="5354638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7 3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7171" name="Line 67"/>
          <p:cNvSpPr>
            <a:spLocks noChangeShapeType="1"/>
          </p:cNvSpPr>
          <p:nvPr/>
        </p:nvSpPr>
        <p:spPr bwMode="auto">
          <a:xfrm>
            <a:off x="5364163" y="5788025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72" name="Rectangle 68"/>
          <p:cNvSpPr>
            <a:spLocks noChangeArrowheads="1"/>
          </p:cNvSpPr>
          <p:nvPr/>
        </p:nvSpPr>
        <p:spPr bwMode="auto">
          <a:xfrm>
            <a:off x="5364163" y="5788025"/>
            <a:ext cx="1004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4 0 5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1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7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7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7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7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7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7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7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7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7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4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4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4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4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/>
      <p:bldP spid="717832" grpId="0"/>
      <p:bldP spid="47114" grpId="0" animBg="1"/>
      <p:bldP spid="47115" grpId="0"/>
      <p:bldP spid="47116" grpId="0"/>
      <p:bldP spid="47117" grpId="0"/>
      <p:bldP spid="47140" grpId="0"/>
      <p:bldP spid="47141" grpId="0"/>
      <p:bldP spid="47142" grpId="0"/>
      <p:bldP spid="47143" grpId="0"/>
      <p:bldP spid="47144" grpId="0"/>
      <p:bldP spid="47145" grpId="0" animBg="1"/>
      <p:bldP spid="47146" grpId="0"/>
      <p:bldP spid="47147" grpId="0"/>
      <p:bldP spid="47148" grpId="0"/>
      <p:bldP spid="47149" grpId="0" animBg="1"/>
      <p:bldP spid="47150" grpId="0"/>
      <p:bldP spid="47152" grpId="0"/>
      <p:bldP spid="4" grpId="0"/>
      <p:bldP spid="47157" grpId="0" animBg="1"/>
      <p:bldP spid="47158" grpId="0"/>
      <p:bldP spid="47159" grpId="0"/>
      <p:bldP spid="47160" grpId="0"/>
      <p:bldP spid="47162" grpId="0"/>
      <p:bldP spid="47163" grpId="0"/>
      <p:bldP spid="47164" grpId="0"/>
      <p:bldP spid="47165" grpId="0"/>
      <p:bldP spid="47166" grpId="0"/>
      <p:bldP spid="47167" grpId="0" animBg="1"/>
      <p:bldP spid="47168" grpId="0"/>
      <p:bldP spid="47169" grpId="0"/>
      <p:bldP spid="47170" grpId="0"/>
      <p:bldP spid="47171" grpId="0" animBg="1"/>
      <p:bldP spid="471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8313" y="9683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95288" y="1628775"/>
            <a:ext cx="531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3.</a:t>
            </a:r>
            <a:endParaRPr lang="zh-CN" altLang="en-US" sz="320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2293" name="Picture 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5213" y="1700213"/>
            <a:ext cx="6818312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88" name="Text Box 4"/>
          <p:cNvSpPr txBox="1">
            <a:spLocks noChangeArrowheads="1"/>
          </p:cNvSpPr>
          <p:nvPr/>
        </p:nvSpPr>
        <p:spPr bwMode="auto">
          <a:xfrm>
            <a:off x="5507038" y="4854575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1 8 4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564188" y="4887913"/>
            <a:ext cx="1173162" cy="268287"/>
            <a:chOff x="2336" y="1752"/>
            <a:chExt cx="816" cy="317"/>
          </a:xfrm>
        </p:grpSpPr>
        <p:sp>
          <p:nvSpPr>
            <p:cNvPr id="12304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05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17832" name="Text Box 8"/>
          <p:cNvSpPr txBox="1">
            <a:spLocks noChangeArrowheads="1"/>
          </p:cNvSpPr>
          <p:nvPr/>
        </p:nvSpPr>
        <p:spPr bwMode="auto">
          <a:xfrm>
            <a:off x="5103813" y="4795838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23</a:t>
            </a:r>
          </a:p>
        </p:txBody>
      </p:sp>
      <p:sp>
        <p:nvSpPr>
          <p:cNvPr id="48193" name="Line 13"/>
          <p:cNvSpPr>
            <a:spLocks noChangeShapeType="1"/>
          </p:cNvSpPr>
          <p:nvPr/>
        </p:nvSpPr>
        <p:spPr bwMode="auto">
          <a:xfrm>
            <a:off x="5675313" y="5638800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8194" name="Rectangle 66"/>
          <p:cNvSpPr>
            <a:spLocks noChangeArrowheads="1"/>
          </p:cNvSpPr>
          <p:nvPr/>
        </p:nvSpPr>
        <p:spPr bwMode="auto">
          <a:xfrm>
            <a:off x="6372225" y="443706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8</a:t>
            </a:r>
          </a:p>
        </p:txBody>
      </p:sp>
      <p:sp>
        <p:nvSpPr>
          <p:cNvPr id="48195" name="Text Box 4"/>
          <p:cNvSpPr txBox="1">
            <a:spLocks noChangeArrowheads="1"/>
          </p:cNvSpPr>
          <p:nvPr/>
        </p:nvSpPr>
        <p:spPr bwMode="auto">
          <a:xfrm>
            <a:off x="5537200" y="5175250"/>
            <a:ext cx="143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1 8 4</a:t>
            </a:r>
          </a:p>
        </p:txBody>
      </p:sp>
      <p:sp>
        <p:nvSpPr>
          <p:cNvPr id="48196" name="Rectangle 68"/>
          <p:cNvSpPr>
            <a:spLocks noChangeArrowheads="1"/>
          </p:cNvSpPr>
          <p:nvPr/>
        </p:nvSpPr>
        <p:spPr bwMode="auto">
          <a:xfrm>
            <a:off x="6392863" y="56515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0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8197" name="Rectangle 69"/>
          <p:cNvSpPr>
            <a:spLocks noChangeArrowheads="1"/>
          </p:cNvSpPr>
          <p:nvPr/>
        </p:nvSpPr>
        <p:spPr bwMode="auto">
          <a:xfrm>
            <a:off x="4932363" y="4124325"/>
            <a:ext cx="141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184÷23</a:t>
            </a:r>
            <a:endParaRPr lang="zh-CN" altLang="en-US" sz="24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8198" name="Rectangle 70"/>
          <p:cNvSpPr>
            <a:spLocks noChangeArrowheads="1"/>
          </p:cNvSpPr>
          <p:nvPr/>
        </p:nvSpPr>
        <p:spPr bwMode="auto">
          <a:xfrm>
            <a:off x="6232525" y="4100513"/>
            <a:ext cx="1457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=</a:t>
            </a:r>
            <a:r>
              <a:rPr lang="en-US" altLang="zh-CN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（棵）</a:t>
            </a:r>
          </a:p>
        </p:txBody>
      </p:sp>
      <p:sp>
        <p:nvSpPr>
          <p:cNvPr id="48199" name="Rectangle 71"/>
          <p:cNvSpPr>
            <a:spLocks noChangeArrowheads="1"/>
          </p:cNvSpPr>
          <p:nvPr/>
        </p:nvSpPr>
        <p:spPr bwMode="auto">
          <a:xfrm>
            <a:off x="2271713" y="5861050"/>
            <a:ext cx="3884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答：平均每个少先队员植树</a:t>
            </a:r>
            <a:r>
              <a:rPr lang="en-US" altLang="zh-CN" sz="20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0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棵。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8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1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88" grpId="0"/>
      <p:bldP spid="717832" grpId="0"/>
      <p:bldP spid="48193" grpId="0" animBg="1"/>
      <p:bldP spid="48194" grpId="0"/>
      <p:bldP spid="48195" grpId="0"/>
      <p:bldP spid="48196" grpId="0"/>
      <p:bldP spid="48197" grpId="0"/>
      <p:bldP spid="48198" grpId="0"/>
      <p:bldP spid="4819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同侧圆角矩形 12"/>
          <p:cNvSpPr/>
          <p:nvPr/>
        </p:nvSpPr>
        <p:spPr>
          <a:xfrm>
            <a:off x="468313" y="9683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468313" y="4575175"/>
            <a:ext cx="8280400" cy="1044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600" noProof="1">
                <a:latin typeface="华文新魏" panose="02010800040101010101" pitchFamily="2" charset="-122"/>
                <a:ea typeface="华文新魏" panose="02010800040101010101" pitchFamily="2" charset="-122"/>
              </a:rPr>
              <a:t>2. 用四舍法把除数看作整十数时把除数看小了，初商就可能偏大了，就需要把商调小。一般是把初商调小</a:t>
            </a:r>
            <a:r>
              <a:rPr lang="en-US" altLang="zh-CN" sz="2600" noProof="1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2600" noProof="1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2600" noProof="1">
              <a:solidFill>
                <a:srgbClr val="1C1C1C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612775" y="1771650"/>
            <a:ext cx="2519363" cy="1450975"/>
            <a:chOff x="340" y="1422"/>
            <a:chExt cx="1587" cy="726"/>
          </a:xfrm>
        </p:grpSpPr>
        <p:sp>
          <p:nvSpPr>
            <p:cNvPr id="13326" name="AutoShape 27"/>
            <p:cNvSpPr>
              <a:spLocks noChangeArrowheads="1"/>
            </p:cNvSpPr>
            <p:nvPr/>
          </p:nvSpPr>
          <p:spPr bwMode="auto">
            <a:xfrm>
              <a:off x="340" y="1434"/>
              <a:ext cx="1542" cy="714"/>
            </a:xfrm>
            <a:prstGeom prst="wedgeRoundRectCallout">
              <a:avLst>
                <a:gd name="adj1" fmla="val 64014"/>
                <a:gd name="adj2" fmla="val -780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/>
              <a:endParaRPr lang="zh-CN" altLang="en-US" sz="2000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endParaRPr lang="en-US" altLang="zh-CN">
                <a:latin typeface="Arial" pitchFamily="34" charset="0"/>
              </a:endParaRPr>
            </a:p>
          </p:txBody>
        </p:sp>
        <p:sp>
          <p:nvSpPr>
            <p:cNvPr id="13327" name="Rectangle 13"/>
            <p:cNvSpPr>
              <a:spLocks noChangeArrowheads="1"/>
            </p:cNvSpPr>
            <p:nvPr/>
          </p:nvSpPr>
          <p:spPr bwMode="auto">
            <a:xfrm>
              <a:off x="340" y="1422"/>
              <a:ext cx="1587" cy="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    大家想一想，今天学习了什么内容？</a:t>
              </a:r>
              <a:endParaRPr lang="zh-CN" altLang="en-US" sz="2000" b="1">
                <a:latin typeface="楷体_GB2312" pitchFamily="49" charset="-122"/>
              </a:endParaRP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5795963" y="1341438"/>
            <a:ext cx="2736850" cy="1512887"/>
            <a:chOff x="3946" y="1434"/>
            <a:chExt cx="1772" cy="635"/>
          </a:xfrm>
        </p:grpSpPr>
        <p:sp>
          <p:nvSpPr>
            <p:cNvPr id="13324" name="AutoShape 27"/>
            <p:cNvSpPr>
              <a:spLocks noChangeArrowheads="1"/>
            </p:cNvSpPr>
            <p:nvPr/>
          </p:nvSpPr>
          <p:spPr bwMode="auto">
            <a:xfrm>
              <a:off x="3946" y="1434"/>
              <a:ext cx="1701" cy="635"/>
            </a:xfrm>
            <a:prstGeom prst="wedgeRoundRectCallout">
              <a:avLst>
                <a:gd name="adj1" fmla="val -73111"/>
                <a:gd name="adj2" fmla="val 2442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/>
              <a:endParaRPr lang="zh-CN" altLang="zh-CN" sz="2000">
                <a:latin typeface="楷体_GB2312" pitchFamily="49" charset="-122"/>
              </a:endParaRPr>
            </a:p>
            <a:p>
              <a:endParaRPr lang="zh-CN" altLang="zh-CN"/>
            </a:p>
          </p:txBody>
        </p:sp>
        <p:sp>
          <p:nvSpPr>
            <p:cNvPr id="13325" name="Rectangle 17"/>
            <p:cNvSpPr>
              <a:spLocks noChangeArrowheads="1"/>
            </p:cNvSpPr>
            <p:nvPr/>
          </p:nvSpPr>
          <p:spPr bwMode="auto">
            <a:xfrm>
              <a:off x="3946" y="1434"/>
              <a:ext cx="1772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 sz="1000">
                <a:latin typeface="华文新魏" pitchFamily="2" charset="-122"/>
                <a:ea typeface="华文新魏" pitchFamily="2" charset="-122"/>
              </a:endParaRPr>
            </a:p>
            <a:p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为什么要调商，怎样调商？</a:t>
              </a:r>
              <a:endParaRPr lang="zh-CN" altLang="en-US" sz="2000" b="1">
                <a:latin typeface="楷体_GB2312" pitchFamily="49" charset="-122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3276600" y="1557338"/>
            <a:ext cx="2447925" cy="1871662"/>
            <a:chOff x="1973" y="1156"/>
            <a:chExt cx="1950" cy="1406"/>
          </a:xfrm>
        </p:grpSpPr>
        <p:pic>
          <p:nvPicPr>
            <p:cNvPr id="13322" name="Picture 10" descr="76副本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92" y="1156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3" name="Picture 22" descr="95副本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73" y="1253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74" name="矩形 21"/>
          <p:cNvSpPr>
            <a:spLocks noChangeArrowheads="1"/>
          </p:cNvSpPr>
          <p:nvPr/>
        </p:nvSpPr>
        <p:spPr bwMode="auto">
          <a:xfrm>
            <a:off x="468313" y="3346450"/>
            <a:ext cx="8675687" cy="519113"/>
          </a:xfrm>
          <a:prstGeom prst="rect">
            <a:avLst/>
          </a:prstGeom>
          <a:solidFill>
            <a:srgbClr val="F2DCD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今天学习了除数是两位数除法中，四舍调商的方法。</a:t>
            </a:r>
            <a:endParaRPr lang="zh-CN" altLang="zh-CN" sz="280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097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93"/>
          <p:cNvSpPr>
            <a:spLocks noChangeArrowheads="1"/>
          </p:cNvSpPr>
          <p:nvPr/>
        </p:nvSpPr>
        <p:spPr bwMode="auto">
          <a:xfrm>
            <a:off x="3430588" y="2671763"/>
            <a:ext cx="2592387" cy="412750"/>
          </a:xfrm>
          <a:custGeom>
            <a:avLst/>
            <a:gdLst>
              <a:gd name="T0" fmla="*/ 2584474 w 1638"/>
              <a:gd name="T1" fmla="*/ 0 h 289"/>
              <a:gd name="T2" fmla="*/ 0 w 1638"/>
              <a:gd name="T3" fmla="*/ 94261 h 289"/>
              <a:gd name="T4" fmla="*/ 0 w 1638"/>
              <a:gd name="T5" fmla="*/ 412750 h 289"/>
              <a:gd name="T6" fmla="*/ 2592387 w 1638"/>
              <a:gd name="T7" fmla="*/ 304207 h 289"/>
              <a:gd name="T8" fmla="*/ 2584474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8"/>
              <a:gd name="T16" fmla="*/ 0 h 289"/>
              <a:gd name="T17" fmla="*/ 1638 w 1638"/>
              <a:gd name="T18" fmla="*/ 289 h 2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39" name="Freeform 94"/>
          <p:cNvSpPr>
            <a:spLocks noChangeArrowheads="1"/>
          </p:cNvSpPr>
          <p:nvPr/>
        </p:nvSpPr>
        <p:spPr bwMode="auto">
          <a:xfrm>
            <a:off x="3430588" y="2671763"/>
            <a:ext cx="2600325" cy="412750"/>
          </a:xfrm>
          <a:custGeom>
            <a:avLst/>
            <a:gdLst>
              <a:gd name="T0" fmla="*/ 2592388 w 1638"/>
              <a:gd name="T1" fmla="*/ 0 h 289"/>
              <a:gd name="T2" fmla="*/ 0 w 1638"/>
              <a:gd name="T3" fmla="*/ 94261 h 289"/>
              <a:gd name="T4" fmla="*/ 0 w 1638"/>
              <a:gd name="T5" fmla="*/ 412750 h 289"/>
              <a:gd name="T6" fmla="*/ 2600325 w 1638"/>
              <a:gd name="T7" fmla="*/ 304207 h 289"/>
              <a:gd name="T8" fmla="*/ 2592388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8"/>
              <a:gd name="T16" fmla="*/ 0 h 289"/>
              <a:gd name="T17" fmla="*/ 1638 w 1638"/>
              <a:gd name="T18" fmla="*/ 289 h 2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0" name="Freeform 95"/>
          <p:cNvSpPr>
            <a:spLocks noChangeArrowheads="1"/>
          </p:cNvSpPr>
          <p:nvPr/>
        </p:nvSpPr>
        <p:spPr bwMode="auto">
          <a:xfrm>
            <a:off x="2835275" y="3765550"/>
            <a:ext cx="2359025" cy="406400"/>
          </a:xfrm>
          <a:custGeom>
            <a:avLst/>
            <a:gdLst>
              <a:gd name="T0" fmla="*/ 2359025 w 1486"/>
              <a:gd name="T1" fmla="*/ 0 h 284"/>
              <a:gd name="T2" fmla="*/ 0 w 1486"/>
              <a:gd name="T3" fmla="*/ 87290 h 284"/>
              <a:gd name="T4" fmla="*/ 7938 w 1486"/>
              <a:gd name="T5" fmla="*/ 406400 h 284"/>
              <a:gd name="T6" fmla="*/ 2359025 w 1486"/>
              <a:gd name="T7" fmla="*/ 304800 h 284"/>
              <a:gd name="T8" fmla="*/ 2359025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86"/>
              <a:gd name="T16" fmla="*/ 0 h 284"/>
              <a:gd name="T17" fmla="*/ 1486 w 1486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Freeform 96"/>
          <p:cNvSpPr>
            <a:spLocks noChangeArrowheads="1"/>
          </p:cNvSpPr>
          <p:nvPr/>
        </p:nvSpPr>
        <p:spPr bwMode="auto">
          <a:xfrm>
            <a:off x="2825750" y="3765550"/>
            <a:ext cx="2359025" cy="406400"/>
          </a:xfrm>
          <a:custGeom>
            <a:avLst/>
            <a:gdLst>
              <a:gd name="T0" fmla="*/ 2359025 w 1486"/>
              <a:gd name="T1" fmla="*/ 0 h 284"/>
              <a:gd name="T2" fmla="*/ 0 w 1486"/>
              <a:gd name="T3" fmla="*/ 87290 h 284"/>
              <a:gd name="T4" fmla="*/ 7938 w 1486"/>
              <a:gd name="T5" fmla="*/ 406400 h 284"/>
              <a:gd name="T6" fmla="*/ 2359025 w 1486"/>
              <a:gd name="T7" fmla="*/ 304800 h 284"/>
              <a:gd name="T8" fmla="*/ 2359025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86"/>
              <a:gd name="T16" fmla="*/ 0 h 284"/>
              <a:gd name="T17" fmla="*/ 1486 w 1486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2" name="Freeform 97"/>
          <p:cNvSpPr>
            <a:spLocks noChangeArrowheads="1"/>
          </p:cNvSpPr>
          <p:nvPr/>
        </p:nvSpPr>
        <p:spPr bwMode="auto">
          <a:xfrm>
            <a:off x="3443288" y="4584700"/>
            <a:ext cx="1481137" cy="573088"/>
          </a:xfrm>
          <a:custGeom>
            <a:avLst/>
            <a:gdLst>
              <a:gd name="T0" fmla="*/ 692150 w 933"/>
              <a:gd name="T1" fmla="*/ 0 h 401"/>
              <a:gd name="T2" fmla="*/ 1481137 w 933"/>
              <a:gd name="T3" fmla="*/ 160064 h 401"/>
              <a:gd name="T4" fmla="*/ 1190625 w 933"/>
              <a:gd name="T5" fmla="*/ 311554 h 401"/>
              <a:gd name="T6" fmla="*/ 1319212 w 933"/>
              <a:gd name="T7" fmla="*/ 573088 h 401"/>
              <a:gd name="T8" fmla="*/ 0 w 933"/>
              <a:gd name="T9" fmla="*/ 290117 h 401"/>
              <a:gd name="T10" fmla="*/ 692150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33"/>
              <a:gd name="T19" fmla="*/ 0 h 401"/>
              <a:gd name="T20" fmla="*/ 933 w 933"/>
              <a:gd name="T21" fmla="*/ 401 h 4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3" name="Freeform 98"/>
          <p:cNvSpPr>
            <a:spLocks noChangeArrowheads="1"/>
          </p:cNvSpPr>
          <p:nvPr/>
        </p:nvSpPr>
        <p:spPr bwMode="auto">
          <a:xfrm>
            <a:off x="3430588" y="4584700"/>
            <a:ext cx="1481137" cy="573088"/>
          </a:xfrm>
          <a:custGeom>
            <a:avLst/>
            <a:gdLst>
              <a:gd name="T0" fmla="*/ 692150 w 933"/>
              <a:gd name="T1" fmla="*/ 0 h 401"/>
              <a:gd name="T2" fmla="*/ 1481137 w 933"/>
              <a:gd name="T3" fmla="*/ 160064 h 401"/>
              <a:gd name="T4" fmla="*/ 1190625 w 933"/>
              <a:gd name="T5" fmla="*/ 311554 h 401"/>
              <a:gd name="T6" fmla="*/ 1319212 w 933"/>
              <a:gd name="T7" fmla="*/ 573088 h 401"/>
              <a:gd name="T8" fmla="*/ 0 w 933"/>
              <a:gd name="T9" fmla="*/ 290117 h 401"/>
              <a:gd name="T10" fmla="*/ 692150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33"/>
              <a:gd name="T19" fmla="*/ 0 h 401"/>
              <a:gd name="T20" fmla="*/ 933 w 933"/>
              <a:gd name="T21" fmla="*/ 401 h 4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4" name="Freeform 100"/>
          <p:cNvSpPr>
            <a:spLocks noChangeArrowheads="1"/>
          </p:cNvSpPr>
          <p:nvPr/>
        </p:nvSpPr>
        <p:spPr bwMode="auto">
          <a:xfrm>
            <a:off x="2825750" y="2671763"/>
            <a:ext cx="3205163" cy="1500187"/>
          </a:xfrm>
          <a:custGeom>
            <a:avLst/>
            <a:gdLst>
              <a:gd name="T0" fmla="*/ 3197226 w 2019"/>
              <a:gd name="T1" fmla="*/ 0 h 1050"/>
              <a:gd name="T2" fmla="*/ 0 w 2019"/>
              <a:gd name="T3" fmla="*/ 848677 h 1050"/>
              <a:gd name="T4" fmla="*/ 7938 w 2019"/>
              <a:gd name="T5" fmla="*/ 1500187 h 1050"/>
              <a:gd name="T6" fmla="*/ 3205163 w 2019"/>
              <a:gd name="T7" fmla="*/ 652938 h 1050"/>
              <a:gd name="T8" fmla="*/ 3197226 w 2019"/>
              <a:gd name="T9" fmla="*/ 0 h 10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19"/>
              <a:gd name="T16" fmla="*/ 0 h 1050"/>
              <a:gd name="T17" fmla="*/ 2019 w 2019"/>
              <a:gd name="T18" fmla="*/ 1050 h 10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5" name="Freeform 102"/>
          <p:cNvSpPr>
            <a:spLocks noChangeArrowheads="1"/>
          </p:cNvSpPr>
          <p:nvPr/>
        </p:nvSpPr>
        <p:spPr bwMode="auto">
          <a:xfrm>
            <a:off x="2825750" y="2671763"/>
            <a:ext cx="3197225" cy="942975"/>
          </a:xfrm>
          <a:custGeom>
            <a:avLst/>
            <a:gdLst>
              <a:gd name="T0" fmla="*/ 3197225 w 2014"/>
              <a:gd name="T1" fmla="*/ 0 h 660"/>
              <a:gd name="T2" fmla="*/ 3197225 w 2014"/>
              <a:gd name="T3" fmla="*/ 0 h 660"/>
              <a:gd name="T4" fmla="*/ 1844675 w 2014"/>
              <a:gd name="T5" fmla="*/ 362902 h 660"/>
              <a:gd name="T6" fmla="*/ 0 w 2014"/>
              <a:gd name="T7" fmla="*/ 848678 h 660"/>
              <a:gd name="T8" fmla="*/ 0 w 2014"/>
              <a:gd name="T9" fmla="*/ 942975 h 660"/>
              <a:gd name="T10" fmla="*/ 3197225 w 2014"/>
              <a:gd name="T11" fmla="*/ 108585 h 660"/>
              <a:gd name="T12" fmla="*/ 3197225 w 2014"/>
              <a:gd name="T13" fmla="*/ 0 h 6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4"/>
              <a:gd name="T22" fmla="*/ 0 h 660"/>
              <a:gd name="T23" fmla="*/ 2014 w 2014"/>
              <a:gd name="T24" fmla="*/ 660 h 6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4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Freeform 104"/>
          <p:cNvSpPr>
            <a:spLocks noChangeArrowheads="1"/>
          </p:cNvSpPr>
          <p:nvPr/>
        </p:nvSpPr>
        <p:spPr bwMode="auto">
          <a:xfrm>
            <a:off x="2825750" y="3230563"/>
            <a:ext cx="3205163" cy="941387"/>
          </a:xfrm>
          <a:custGeom>
            <a:avLst/>
            <a:gdLst>
              <a:gd name="T0" fmla="*/ 3205163 w 2019"/>
              <a:gd name="T1" fmla="*/ 0 h 659"/>
              <a:gd name="T2" fmla="*/ 0 w 2019"/>
              <a:gd name="T3" fmla="*/ 854248 h 659"/>
              <a:gd name="T4" fmla="*/ 7938 w 2019"/>
              <a:gd name="T5" fmla="*/ 941387 h 659"/>
              <a:gd name="T6" fmla="*/ 3205163 w 2019"/>
              <a:gd name="T7" fmla="*/ 94282 h 659"/>
              <a:gd name="T8" fmla="*/ 3205163 w 2019"/>
              <a:gd name="T9" fmla="*/ 0 h 6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19"/>
              <a:gd name="T16" fmla="*/ 0 h 659"/>
              <a:gd name="T17" fmla="*/ 2019 w 2019"/>
              <a:gd name="T18" fmla="*/ 659 h 6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05"/>
          <p:cNvSpPr>
            <a:spLocks noChangeArrowheads="1"/>
          </p:cNvSpPr>
          <p:nvPr/>
        </p:nvSpPr>
        <p:spPr bwMode="auto">
          <a:xfrm>
            <a:off x="2762250" y="3359150"/>
            <a:ext cx="31750" cy="160338"/>
          </a:xfrm>
          <a:custGeom>
            <a:avLst/>
            <a:gdLst>
              <a:gd name="T0" fmla="*/ 0 w 20"/>
              <a:gd name="T1" fmla="*/ 160338 h 112"/>
              <a:gd name="T2" fmla="*/ 15875 w 20"/>
              <a:gd name="T3" fmla="*/ 0 h 112"/>
              <a:gd name="T4" fmla="*/ 31750 w 20"/>
              <a:gd name="T5" fmla="*/ 0 h 112"/>
              <a:gd name="T6" fmla="*/ 15875 w 20"/>
              <a:gd name="T7" fmla="*/ 160338 h 112"/>
              <a:gd name="T8" fmla="*/ 0 w 20"/>
              <a:gd name="T9" fmla="*/ 160338 h 1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112"/>
              <a:gd name="T17" fmla="*/ 20 w 20"/>
              <a:gd name="T18" fmla="*/ 112 h 1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8" name="Freeform 106"/>
          <p:cNvSpPr>
            <a:spLocks noEditPoints="1" noChangeArrowheads="1"/>
          </p:cNvSpPr>
          <p:nvPr/>
        </p:nvSpPr>
        <p:spPr bwMode="auto">
          <a:xfrm>
            <a:off x="2857500" y="3344863"/>
            <a:ext cx="73025" cy="158750"/>
          </a:xfrm>
          <a:custGeom>
            <a:avLst/>
            <a:gdLst>
              <a:gd name="T0" fmla="*/ 25400 w 46"/>
              <a:gd name="T1" fmla="*/ 144448 h 111"/>
              <a:gd name="T2" fmla="*/ 0 w 46"/>
              <a:gd name="T3" fmla="*/ 0 h 111"/>
              <a:gd name="T4" fmla="*/ 17463 w 46"/>
              <a:gd name="T5" fmla="*/ 0 h 111"/>
              <a:gd name="T6" fmla="*/ 41275 w 46"/>
              <a:gd name="T7" fmla="*/ 137297 h 111"/>
              <a:gd name="T8" fmla="*/ 73025 w 46"/>
              <a:gd name="T9" fmla="*/ 144448 h 111"/>
              <a:gd name="T10" fmla="*/ 73025 w 46"/>
              <a:gd name="T11" fmla="*/ 158750 h 111"/>
              <a:gd name="T12" fmla="*/ 25400 w 46"/>
              <a:gd name="T13" fmla="*/ 144448 h 111"/>
              <a:gd name="T14" fmla="*/ 0 w 46"/>
              <a:gd name="T15" fmla="*/ 0 h 111"/>
              <a:gd name="T16" fmla="*/ 0 w 46"/>
              <a:gd name="T17" fmla="*/ 0 h 1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6"/>
              <a:gd name="T28" fmla="*/ 0 h 111"/>
              <a:gd name="T29" fmla="*/ 46 w 46"/>
              <a:gd name="T30" fmla="*/ 111 h 11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6" h="111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9" name="Freeform 107"/>
          <p:cNvSpPr>
            <a:spLocks noChangeArrowheads="1"/>
          </p:cNvSpPr>
          <p:nvPr/>
        </p:nvSpPr>
        <p:spPr bwMode="auto">
          <a:xfrm>
            <a:off x="2770188" y="3503613"/>
            <a:ext cx="47625" cy="44450"/>
          </a:xfrm>
          <a:custGeom>
            <a:avLst/>
            <a:gdLst>
              <a:gd name="T0" fmla="*/ 0 w 30"/>
              <a:gd name="T1" fmla="*/ 15773 h 31"/>
              <a:gd name="T2" fmla="*/ 7938 w 30"/>
              <a:gd name="T3" fmla="*/ 0 h 31"/>
              <a:gd name="T4" fmla="*/ 47625 w 30"/>
              <a:gd name="T5" fmla="*/ 30111 h 31"/>
              <a:gd name="T6" fmla="*/ 31750 w 30"/>
              <a:gd name="T7" fmla="*/ 44450 h 31"/>
              <a:gd name="T8" fmla="*/ 0 w 30"/>
              <a:gd name="T9" fmla="*/ 15773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31"/>
              <a:gd name="T17" fmla="*/ 30 w 30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0" name="任意多边形 38"/>
          <p:cNvSpPr>
            <a:spLocks noChangeArrowheads="1"/>
          </p:cNvSpPr>
          <p:nvPr/>
        </p:nvSpPr>
        <p:spPr bwMode="auto">
          <a:xfrm>
            <a:off x="2347913" y="2887663"/>
            <a:ext cx="754062" cy="490537"/>
          </a:xfrm>
          <a:custGeom>
            <a:avLst/>
            <a:gdLst>
              <a:gd name="T0" fmla="*/ 571249 w 753252"/>
              <a:gd name="T1" fmla="*/ 615 h 544174"/>
              <a:gd name="T2" fmla="*/ 671143 w 753252"/>
              <a:gd name="T3" fmla="*/ 36902 h 544174"/>
              <a:gd name="T4" fmla="*/ 711403 w 753252"/>
              <a:gd name="T5" fmla="*/ 15130 h 544174"/>
              <a:gd name="T6" fmla="*/ 711403 w 753252"/>
              <a:gd name="T7" fmla="*/ 73188 h 544174"/>
              <a:gd name="T8" fmla="*/ 115556 w 753252"/>
              <a:gd name="T9" fmla="*/ 421542 h 544174"/>
              <a:gd name="T10" fmla="*/ 119816 w 753252"/>
              <a:gd name="T11" fmla="*/ 420726 h 544174"/>
              <a:gd name="T12" fmla="*/ 104903 w 753252"/>
              <a:gd name="T13" fmla="*/ 414647 h 544174"/>
              <a:gd name="T14" fmla="*/ 42886 w 753252"/>
              <a:gd name="T15" fmla="*/ 407470 h 544174"/>
              <a:gd name="T16" fmla="*/ 2795 w 753252"/>
              <a:gd name="T17" fmla="*/ 341846 h 544174"/>
              <a:gd name="T18" fmla="*/ 82978 w 753252"/>
              <a:gd name="T19" fmla="*/ 334556 h 544174"/>
              <a:gd name="T20" fmla="*/ 123069 w 753252"/>
              <a:gd name="T21" fmla="*/ 276224 h 544174"/>
              <a:gd name="T22" fmla="*/ 155143 w 753252"/>
              <a:gd name="T23" fmla="*/ 341846 h 544174"/>
              <a:gd name="T24" fmla="*/ 139105 w 753252"/>
              <a:gd name="T25" fmla="*/ 381949 h 544174"/>
              <a:gd name="T26" fmla="*/ 123914 w 753252"/>
              <a:gd name="T27" fmla="*/ 419941 h 544174"/>
              <a:gd name="T28" fmla="*/ 125621 w 753252"/>
              <a:gd name="T29" fmla="*/ 419614 h 544174"/>
              <a:gd name="T30" fmla="*/ 365167 w 753252"/>
              <a:gd name="T31" fmla="*/ 196563 h 544174"/>
              <a:gd name="T32" fmla="*/ 571249 w 753252"/>
              <a:gd name="T33" fmla="*/ 615 h 54417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53252"/>
              <a:gd name="T52" fmla="*/ 0 h 544174"/>
              <a:gd name="T53" fmla="*/ 753252 w 753252"/>
              <a:gd name="T54" fmla="*/ 544174 h 544174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1" name="Freeform 110"/>
          <p:cNvSpPr>
            <a:spLocks noChangeArrowheads="1"/>
          </p:cNvSpPr>
          <p:nvPr/>
        </p:nvSpPr>
        <p:spPr bwMode="auto">
          <a:xfrm>
            <a:off x="2865438" y="2960688"/>
            <a:ext cx="88900" cy="66675"/>
          </a:xfrm>
          <a:custGeom>
            <a:avLst/>
            <a:gdLst>
              <a:gd name="T0" fmla="*/ 0 w 11"/>
              <a:gd name="T1" fmla="*/ 51858 h 9"/>
              <a:gd name="T2" fmla="*/ 72736 w 11"/>
              <a:gd name="T3" fmla="*/ 0 h 9"/>
              <a:gd name="T4" fmla="*/ 48491 w 11"/>
              <a:gd name="T5" fmla="*/ 51858 h 9"/>
              <a:gd name="T6" fmla="*/ 0 w 11"/>
              <a:gd name="T7" fmla="*/ 51858 h 9"/>
              <a:gd name="T8" fmla="*/ 0 60000 65536"/>
              <a:gd name="T9" fmla="*/ 0 60000 65536"/>
              <a:gd name="T10" fmla="*/ 0 60000 65536"/>
              <a:gd name="T11" fmla="*/ 0 60000 65536"/>
              <a:gd name="T12" fmla="*/ 0 w 11"/>
              <a:gd name="T13" fmla="*/ 0 h 9"/>
              <a:gd name="T14" fmla="*/ 11 w 11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2" name="Freeform 111"/>
          <p:cNvSpPr>
            <a:spLocks noChangeArrowheads="1"/>
          </p:cNvSpPr>
          <p:nvPr/>
        </p:nvSpPr>
        <p:spPr bwMode="auto">
          <a:xfrm>
            <a:off x="2882900" y="3013075"/>
            <a:ext cx="7938" cy="57150"/>
          </a:xfrm>
          <a:custGeom>
            <a:avLst/>
            <a:gdLst>
              <a:gd name="T0" fmla="*/ 0 w 1"/>
              <a:gd name="T1" fmla="*/ 7144 h 8"/>
              <a:gd name="T2" fmla="*/ 7938 w 1"/>
              <a:gd name="T3" fmla="*/ 7144 h 8"/>
              <a:gd name="T4" fmla="*/ 0 w 1"/>
              <a:gd name="T5" fmla="*/ 0 h 8"/>
              <a:gd name="T6" fmla="*/ 0 w 1"/>
              <a:gd name="T7" fmla="*/ 7144 h 8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8"/>
              <a:gd name="T14" fmla="*/ 1 w 1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3" name="Freeform 112"/>
          <p:cNvSpPr>
            <a:spLocks noChangeArrowheads="1"/>
          </p:cNvSpPr>
          <p:nvPr/>
        </p:nvSpPr>
        <p:spPr bwMode="auto">
          <a:xfrm>
            <a:off x="2898775" y="3013075"/>
            <a:ext cx="23813" cy="49213"/>
          </a:xfrm>
          <a:custGeom>
            <a:avLst/>
            <a:gdLst>
              <a:gd name="T0" fmla="*/ 0 w 3"/>
              <a:gd name="T1" fmla="*/ 7030 h 7"/>
              <a:gd name="T2" fmla="*/ 7938 w 3"/>
              <a:gd name="T3" fmla="*/ 0 h 7"/>
              <a:gd name="T4" fmla="*/ 0 w 3"/>
              <a:gd name="T5" fmla="*/ 0 h 7"/>
              <a:gd name="T6" fmla="*/ 0 w 3"/>
              <a:gd name="T7" fmla="*/ 7030 h 7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7"/>
              <a:gd name="T14" fmla="*/ 3 w 3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4" name="Freeform 113"/>
          <p:cNvSpPr>
            <a:spLocks noChangeArrowheads="1"/>
          </p:cNvSpPr>
          <p:nvPr/>
        </p:nvSpPr>
        <p:spPr bwMode="auto">
          <a:xfrm>
            <a:off x="2922588" y="2997200"/>
            <a:ext cx="31750" cy="44450"/>
          </a:xfrm>
          <a:custGeom>
            <a:avLst/>
            <a:gdLst>
              <a:gd name="T0" fmla="*/ 0 w 4"/>
              <a:gd name="T1" fmla="*/ 7408 h 6"/>
              <a:gd name="T2" fmla="*/ 7938 w 4"/>
              <a:gd name="T3" fmla="*/ 0 h 6"/>
              <a:gd name="T4" fmla="*/ 0 w 4"/>
              <a:gd name="T5" fmla="*/ 7408 h 6"/>
              <a:gd name="T6" fmla="*/ 0 60000 65536"/>
              <a:gd name="T7" fmla="*/ 0 60000 65536"/>
              <a:gd name="T8" fmla="*/ 0 60000 65536"/>
              <a:gd name="T9" fmla="*/ 0 w 4"/>
              <a:gd name="T10" fmla="*/ 0 h 6"/>
              <a:gd name="T11" fmla="*/ 4 w 4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5" name="Freeform 114"/>
          <p:cNvSpPr>
            <a:spLocks noChangeArrowheads="1"/>
          </p:cNvSpPr>
          <p:nvPr/>
        </p:nvSpPr>
        <p:spPr bwMode="auto">
          <a:xfrm>
            <a:off x="2938463" y="2974975"/>
            <a:ext cx="39687" cy="38100"/>
          </a:xfrm>
          <a:custGeom>
            <a:avLst/>
            <a:gdLst>
              <a:gd name="T0" fmla="*/ 0 w 5"/>
              <a:gd name="T1" fmla="*/ 15240 h 5"/>
              <a:gd name="T2" fmla="*/ 0 w 5"/>
              <a:gd name="T3" fmla="*/ 0 h 5"/>
              <a:gd name="T4" fmla="*/ 0 w 5"/>
              <a:gd name="T5" fmla="*/ 7620 h 5"/>
              <a:gd name="T6" fmla="*/ 0 w 5"/>
              <a:gd name="T7" fmla="*/ 15240 h 5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5"/>
              <a:gd name="T14" fmla="*/ 5 w 5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6" name="Freeform 115"/>
          <p:cNvSpPr>
            <a:spLocks noChangeArrowheads="1"/>
          </p:cNvSpPr>
          <p:nvPr/>
        </p:nvSpPr>
        <p:spPr bwMode="auto">
          <a:xfrm>
            <a:off x="2728913" y="3027363"/>
            <a:ext cx="322262" cy="231775"/>
          </a:xfrm>
          <a:custGeom>
            <a:avLst/>
            <a:gdLst>
              <a:gd name="T0" fmla="*/ 0 w 40"/>
              <a:gd name="T1" fmla="*/ 231775 h 32"/>
              <a:gd name="T2" fmla="*/ 104735 w 40"/>
              <a:gd name="T3" fmla="*/ 94159 h 32"/>
              <a:gd name="T4" fmla="*/ 0 w 40"/>
              <a:gd name="T5" fmla="*/ 231775 h 32"/>
              <a:gd name="T6" fmla="*/ 0 60000 65536"/>
              <a:gd name="T7" fmla="*/ 0 60000 65536"/>
              <a:gd name="T8" fmla="*/ 0 60000 65536"/>
              <a:gd name="T9" fmla="*/ 0 w 40"/>
              <a:gd name="T10" fmla="*/ 0 h 32"/>
              <a:gd name="T11" fmla="*/ 40 w 40"/>
              <a:gd name="T12" fmla="*/ 32 h 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7" name="Freeform 116"/>
          <p:cNvSpPr>
            <a:spLocks noChangeArrowheads="1"/>
          </p:cNvSpPr>
          <p:nvPr/>
        </p:nvSpPr>
        <p:spPr bwMode="auto">
          <a:xfrm>
            <a:off x="5853113" y="2570163"/>
            <a:ext cx="73025" cy="146050"/>
          </a:xfrm>
          <a:custGeom>
            <a:avLst/>
            <a:gdLst>
              <a:gd name="T0" fmla="*/ 0 w 46"/>
              <a:gd name="T1" fmla="*/ 7159 h 102"/>
              <a:gd name="T2" fmla="*/ 17463 w 46"/>
              <a:gd name="T3" fmla="*/ 0 h 102"/>
              <a:gd name="T4" fmla="*/ 73025 w 46"/>
              <a:gd name="T5" fmla="*/ 137459 h 102"/>
              <a:gd name="T6" fmla="*/ 57150 w 46"/>
              <a:gd name="T7" fmla="*/ 146050 h 102"/>
              <a:gd name="T8" fmla="*/ 0 w 46"/>
              <a:gd name="T9" fmla="*/ 7159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102"/>
              <a:gd name="T17" fmla="*/ 46 w 46"/>
              <a:gd name="T18" fmla="*/ 102 h 1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8" name="Freeform 117"/>
          <p:cNvSpPr>
            <a:spLocks noChangeArrowheads="1"/>
          </p:cNvSpPr>
          <p:nvPr/>
        </p:nvSpPr>
        <p:spPr bwMode="auto">
          <a:xfrm>
            <a:off x="5765800" y="2576513"/>
            <a:ext cx="47625" cy="160337"/>
          </a:xfrm>
          <a:custGeom>
            <a:avLst/>
            <a:gdLst>
              <a:gd name="T0" fmla="*/ 0 w 30"/>
              <a:gd name="T1" fmla="*/ 153179 h 112"/>
              <a:gd name="T2" fmla="*/ 23813 w 30"/>
              <a:gd name="T3" fmla="*/ 130274 h 112"/>
              <a:gd name="T4" fmla="*/ 7938 w 30"/>
              <a:gd name="T5" fmla="*/ 0 h 112"/>
              <a:gd name="T6" fmla="*/ 23813 w 30"/>
              <a:gd name="T7" fmla="*/ 0 h 112"/>
              <a:gd name="T8" fmla="*/ 47625 w 30"/>
              <a:gd name="T9" fmla="*/ 138863 h 112"/>
              <a:gd name="T10" fmla="*/ 7938 w 30"/>
              <a:gd name="T11" fmla="*/ 160337 h 112"/>
              <a:gd name="T12" fmla="*/ 0 w 30"/>
              <a:gd name="T13" fmla="*/ 153179 h 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112"/>
              <a:gd name="T23" fmla="*/ 30 w 30"/>
              <a:gd name="T24" fmla="*/ 112 h 1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9" name="Freeform 118"/>
          <p:cNvSpPr>
            <a:spLocks noChangeArrowheads="1"/>
          </p:cNvSpPr>
          <p:nvPr/>
        </p:nvSpPr>
        <p:spPr bwMode="auto">
          <a:xfrm>
            <a:off x="5886450" y="2700338"/>
            <a:ext cx="39688" cy="44450"/>
          </a:xfrm>
          <a:custGeom>
            <a:avLst/>
            <a:gdLst>
              <a:gd name="T0" fmla="*/ 0 w 25"/>
              <a:gd name="T1" fmla="*/ 37281 h 31"/>
              <a:gd name="T2" fmla="*/ 23813 w 25"/>
              <a:gd name="T3" fmla="*/ 0 h 31"/>
              <a:gd name="T4" fmla="*/ 39688 w 25"/>
              <a:gd name="T5" fmla="*/ 7169 h 31"/>
              <a:gd name="T6" fmla="*/ 15875 w 25"/>
              <a:gd name="T7" fmla="*/ 44450 h 31"/>
              <a:gd name="T8" fmla="*/ 0 w 25"/>
              <a:gd name="T9" fmla="*/ 37281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"/>
              <a:gd name="T16" fmla="*/ 0 h 31"/>
              <a:gd name="T17" fmla="*/ 25 w 25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0" name="任意多边形 37"/>
          <p:cNvSpPr>
            <a:spLocks noChangeArrowheads="1"/>
          </p:cNvSpPr>
          <p:nvPr/>
        </p:nvSpPr>
        <p:spPr bwMode="auto">
          <a:xfrm>
            <a:off x="5467350" y="2159000"/>
            <a:ext cx="760413" cy="441325"/>
          </a:xfrm>
          <a:custGeom>
            <a:avLst/>
            <a:gdLst>
              <a:gd name="T0" fmla="*/ 639528 w 760238"/>
              <a:gd name="T1" fmla="*/ 146047 h 489328"/>
              <a:gd name="T2" fmla="*/ 677041 w 760238"/>
              <a:gd name="T3" fmla="*/ 193238 h 489328"/>
              <a:gd name="T4" fmla="*/ 749795 w 760238"/>
              <a:gd name="T5" fmla="*/ 185943 h 489328"/>
              <a:gd name="T6" fmla="*/ 733627 w 760238"/>
              <a:gd name="T7" fmla="*/ 251600 h 489328"/>
              <a:gd name="T8" fmla="*/ 660874 w 760238"/>
              <a:gd name="T9" fmla="*/ 288076 h 489328"/>
              <a:gd name="T10" fmla="*/ 604288 w 760238"/>
              <a:gd name="T11" fmla="*/ 215124 h 489328"/>
              <a:gd name="T12" fmla="*/ 620456 w 760238"/>
              <a:gd name="T13" fmla="*/ 149467 h 489328"/>
              <a:gd name="T14" fmla="*/ 639528 w 760238"/>
              <a:gd name="T15" fmla="*/ 146047 h 489328"/>
              <a:gd name="T16" fmla="*/ 170818 w 760238"/>
              <a:gd name="T17" fmla="*/ 465 h 489328"/>
              <a:gd name="T18" fmla="*/ 378889 w 760238"/>
              <a:gd name="T19" fmla="*/ 143318 h 489328"/>
              <a:gd name="T20" fmla="*/ 669102 w 760238"/>
              <a:gd name="T21" fmla="*/ 288583 h 489328"/>
              <a:gd name="T22" fmla="*/ 16123 w 760238"/>
              <a:gd name="T23" fmla="*/ 114265 h 489328"/>
              <a:gd name="T24" fmla="*/ 0 w 760238"/>
              <a:gd name="T25" fmla="*/ 63423 h 489328"/>
              <a:gd name="T26" fmla="*/ 40307 w 760238"/>
              <a:gd name="T27" fmla="*/ 70686 h 489328"/>
              <a:gd name="T28" fmla="*/ 170818 w 760238"/>
              <a:gd name="T29" fmla="*/ 465 h 4893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60238"/>
              <a:gd name="T46" fmla="*/ 0 h 489328"/>
              <a:gd name="T47" fmla="*/ 760238 w 760238"/>
              <a:gd name="T48" fmla="*/ 489328 h 48932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60238" h="489328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1" name="Freeform 121"/>
          <p:cNvSpPr>
            <a:spLocks noChangeArrowheads="1"/>
          </p:cNvSpPr>
          <p:nvPr/>
        </p:nvSpPr>
        <p:spPr bwMode="auto">
          <a:xfrm>
            <a:off x="5572125" y="2279650"/>
            <a:ext cx="306388" cy="217488"/>
          </a:xfrm>
          <a:custGeom>
            <a:avLst/>
            <a:gdLst>
              <a:gd name="T0" fmla="*/ 306388 w 38"/>
              <a:gd name="T1" fmla="*/ 181240 h 30"/>
              <a:gd name="T2" fmla="*/ 169320 w 38"/>
              <a:gd name="T3" fmla="*/ 79746 h 30"/>
              <a:gd name="T4" fmla="*/ 306388 w 38"/>
              <a:gd name="T5" fmla="*/ 181240 h 30"/>
              <a:gd name="T6" fmla="*/ 0 60000 65536"/>
              <a:gd name="T7" fmla="*/ 0 60000 65536"/>
              <a:gd name="T8" fmla="*/ 0 60000 65536"/>
              <a:gd name="T9" fmla="*/ 0 w 38"/>
              <a:gd name="T10" fmla="*/ 0 h 30"/>
              <a:gd name="T11" fmla="*/ 38 w 38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2" name="Freeform 122"/>
          <p:cNvSpPr>
            <a:spLocks noChangeArrowheads="1"/>
          </p:cNvSpPr>
          <p:nvPr/>
        </p:nvSpPr>
        <p:spPr bwMode="auto">
          <a:xfrm>
            <a:off x="5588000" y="2244725"/>
            <a:ext cx="112713" cy="57150"/>
          </a:xfrm>
          <a:custGeom>
            <a:avLst/>
            <a:gdLst>
              <a:gd name="T0" fmla="*/ 0 w 14"/>
              <a:gd name="T1" fmla="*/ 0 h 8"/>
              <a:gd name="T2" fmla="*/ 112713 w 14"/>
              <a:gd name="T3" fmla="*/ 14288 h 8"/>
              <a:gd name="T4" fmla="*/ 48306 w 14"/>
              <a:gd name="T5" fmla="*/ 42862 h 8"/>
              <a:gd name="T6" fmla="*/ 0 w 14"/>
              <a:gd name="T7" fmla="*/ 0 h 8"/>
              <a:gd name="T8" fmla="*/ 0 60000 65536"/>
              <a:gd name="T9" fmla="*/ 0 60000 65536"/>
              <a:gd name="T10" fmla="*/ 0 60000 65536"/>
              <a:gd name="T11" fmla="*/ 0 60000 65536"/>
              <a:gd name="T12" fmla="*/ 0 w 14"/>
              <a:gd name="T13" fmla="*/ 0 h 8"/>
              <a:gd name="T14" fmla="*/ 14 w 14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3" name="Freeform 123"/>
          <p:cNvSpPr>
            <a:spLocks noChangeArrowheads="1"/>
          </p:cNvSpPr>
          <p:nvPr/>
        </p:nvSpPr>
        <p:spPr bwMode="auto">
          <a:xfrm>
            <a:off x="3703638" y="1641475"/>
            <a:ext cx="1481137" cy="723900"/>
          </a:xfrm>
          <a:custGeom>
            <a:avLst/>
            <a:gdLst>
              <a:gd name="T0" fmla="*/ 1473200 w 933"/>
              <a:gd name="T1" fmla="*/ 332680 h 507"/>
              <a:gd name="T2" fmla="*/ 144462 w 933"/>
              <a:gd name="T3" fmla="*/ 0 h 507"/>
              <a:gd name="T4" fmla="*/ 273050 w 933"/>
              <a:gd name="T5" fmla="*/ 245583 h 507"/>
              <a:gd name="T6" fmla="*/ 0 w 933"/>
              <a:gd name="T7" fmla="*/ 412637 h 507"/>
              <a:gd name="T8" fmla="*/ 1481137 w 933"/>
              <a:gd name="T9" fmla="*/ 723900 h 507"/>
              <a:gd name="T10" fmla="*/ 1473200 w 933"/>
              <a:gd name="T11" fmla="*/ 332680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33"/>
              <a:gd name="T19" fmla="*/ 0 h 507"/>
              <a:gd name="T20" fmla="*/ 933 w 933"/>
              <a:gd name="T21" fmla="*/ 507 h 50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4" name="Freeform 124"/>
          <p:cNvSpPr>
            <a:spLocks noChangeArrowheads="1"/>
          </p:cNvSpPr>
          <p:nvPr/>
        </p:nvSpPr>
        <p:spPr bwMode="auto">
          <a:xfrm>
            <a:off x="3703638" y="1649413"/>
            <a:ext cx="1481137" cy="723900"/>
          </a:xfrm>
          <a:custGeom>
            <a:avLst/>
            <a:gdLst>
              <a:gd name="T0" fmla="*/ 1473200 w 933"/>
              <a:gd name="T1" fmla="*/ 332680 h 507"/>
              <a:gd name="T2" fmla="*/ 144462 w 933"/>
              <a:gd name="T3" fmla="*/ 0 h 507"/>
              <a:gd name="T4" fmla="*/ 273050 w 933"/>
              <a:gd name="T5" fmla="*/ 245583 h 507"/>
              <a:gd name="T6" fmla="*/ 0 w 933"/>
              <a:gd name="T7" fmla="*/ 412637 h 507"/>
              <a:gd name="T8" fmla="*/ 1481137 w 933"/>
              <a:gd name="T9" fmla="*/ 723900 h 507"/>
              <a:gd name="T10" fmla="*/ 1473200 w 933"/>
              <a:gd name="T11" fmla="*/ 332680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33"/>
              <a:gd name="T19" fmla="*/ 0 h 507"/>
              <a:gd name="T20" fmla="*/ 933 w 933"/>
              <a:gd name="T21" fmla="*/ 507 h 50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5" name="Freeform 126"/>
          <p:cNvSpPr>
            <a:spLocks noChangeArrowheads="1"/>
          </p:cNvSpPr>
          <p:nvPr/>
        </p:nvSpPr>
        <p:spPr bwMode="auto">
          <a:xfrm>
            <a:off x="3421063" y="1974850"/>
            <a:ext cx="1771650" cy="1109663"/>
          </a:xfrm>
          <a:custGeom>
            <a:avLst/>
            <a:gdLst>
              <a:gd name="T0" fmla="*/ 1763713 w 1116"/>
              <a:gd name="T1" fmla="*/ 0 h 776"/>
              <a:gd name="T2" fmla="*/ 0 w 1116"/>
              <a:gd name="T3" fmla="*/ 457593 h 776"/>
              <a:gd name="T4" fmla="*/ 9525 w 1116"/>
              <a:gd name="T5" fmla="*/ 1109663 h 776"/>
              <a:gd name="T6" fmla="*/ 1771650 w 1116"/>
              <a:gd name="T7" fmla="*/ 653500 h 776"/>
              <a:gd name="T8" fmla="*/ 1763713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16"/>
              <a:gd name="T16" fmla="*/ 0 h 776"/>
              <a:gd name="T17" fmla="*/ 1116 w 1116"/>
              <a:gd name="T18" fmla="*/ 776 h 7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6" name="Freeform 129"/>
          <p:cNvSpPr>
            <a:spLocks noChangeArrowheads="1"/>
          </p:cNvSpPr>
          <p:nvPr/>
        </p:nvSpPr>
        <p:spPr bwMode="auto">
          <a:xfrm>
            <a:off x="3430588" y="2555875"/>
            <a:ext cx="1762125" cy="528638"/>
          </a:xfrm>
          <a:custGeom>
            <a:avLst/>
            <a:gdLst>
              <a:gd name="T0" fmla="*/ 1762125 w 1110"/>
              <a:gd name="T1" fmla="*/ 0 h 370"/>
              <a:gd name="T2" fmla="*/ 0 w 1110"/>
              <a:gd name="T3" fmla="*/ 448628 h 370"/>
              <a:gd name="T4" fmla="*/ 0 w 1110"/>
              <a:gd name="T5" fmla="*/ 528638 h 370"/>
              <a:gd name="T6" fmla="*/ 1762125 w 1110"/>
              <a:gd name="T7" fmla="*/ 72866 h 370"/>
              <a:gd name="T8" fmla="*/ 1762125 w 1110"/>
              <a:gd name="T9" fmla="*/ 0 h 3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10"/>
              <a:gd name="T16" fmla="*/ 0 h 370"/>
              <a:gd name="T17" fmla="*/ 1110 w 1110"/>
              <a:gd name="T18" fmla="*/ 370 h 3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7" name="Freeform 131"/>
          <p:cNvSpPr>
            <a:spLocks noChangeArrowheads="1"/>
          </p:cNvSpPr>
          <p:nvPr/>
        </p:nvSpPr>
        <p:spPr bwMode="auto">
          <a:xfrm>
            <a:off x="3421063" y="3765550"/>
            <a:ext cx="1771650" cy="1108075"/>
          </a:xfrm>
          <a:custGeom>
            <a:avLst/>
            <a:gdLst>
              <a:gd name="T0" fmla="*/ 1763713 w 1116"/>
              <a:gd name="T1" fmla="*/ 0 h 776"/>
              <a:gd name="T2" fmla="*/ 0 w 1116"/>
              <a:gd name="T3" fmla="*/ 456938 h 776"/>
              <a:gd name="T4" fmla="*/ 9525 w 1116"/>
              <a:gd name="T5" fmla="*/ 1108075 h 776"/>
              <a:gd name="T6" fmla="*/ 1771650 w 1116"/>
              <a:gd name="T7" fmla="*/ 652565 h 776"/>
              <a:gd name="T8" fmla="*/ 1763713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16"/>
              <a:gd name="T16" fmla="*/ 0 h 776"/>
              <a:gd name="T17" fmla="*/ 1116 w 1116"/>
              <a:gd name="T18" fmla="*/ 776 h 7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8" name="Freeform 133"/>
          <p:cNvSpPr>
            <a:spLocks noEditPoints="1" noChangeArrowheads="1"/>
          </p:cNvSpPr>
          <p:nvPr/>
        </p:nvSpPr>
        <p:spPr bwMode="auto">
          <a:xfrm>
            <a:off x="3421063" y="3765550"/>
            <a:ext cx="1771650" cy="1108075"/>
          </a:xfrm>
          <a:custGeom>
            <a:avLst/>
            <a:gdLst>
              <a:gd name="T0" fmla="*/ 1771650 w 1116"/>
              <a:gd name="T1" fmla="*/ 579740 h 776"/>
              <a:gd name="T2" fmla="*/ 9525 w 1116"/>
              <a:gd name="T3" fmla="*/ 1028111 h 776"/>
              <a:gd name="T4" fmla="*/ 9525 w 1116"/>
              <a:gd name="T5" fmla="*/ 1108075 h 776"/>
              <a:gd name="T6" fmla="*/ 1771650 w 1116"/>
              <a:gd name="T7" fmla="*/ 652565 h 776"/>
              <a:gd name="T8" fmla="*/ 1771650 w 1116"/>
              <a:gd name="T9" fmla="*/ 579740 h 776"/>
              <a:gd name="T10" fmla="*/ 1763713 w 1116"/>
              <a:gd name="T11" fmla="*/ 0 h 776"/>
              <a:gd name="T12" fmla="*/ 1763713 w 1116"/>
              <a:gd name="T13" fmla="*/ 0 h 776"/>
              <a:gd name="T14" fmla="*/ 0 w 1116"/>
              <a:gd name="T15" fmla="*/ 456938 h 776"/>
              <a:gd name="T16" fmla="*/ 0 w 1116"/>
              <a:gd name="T17" fmla="*/ 492636 h 776"/>
              <a:gd name="T18" fmla="*/ 0 w 1116"/>
              <a:gd name="T19" fmla="*/ 528335 h 776"/>
              <a:gd name="T20" fmla="*/ 1763713 w 1116"/>
              <a:gd name="T21" fmla="*/ 72825 h 776"/>
              <a:gd name="T22" fmla="*/ 1763713 w 1116"/>
              <a:gd name="T23" fmla="*/ 0 h 7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16"/>
              <a:gd name="T37" fmla="*/ 0 h 776"/>
              <a:gd name="T38" fmla="*/ 1116 w 1116"/>
              <a:gd name="T39" fmla="*/ 776 h 77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9" name="任意多边形 163"/>
          <p:cNvSpPr>
            <a:spLocks noChangeArrowheads="1"/>
          </p:cNvSpPr>
          <p:nvPr/>
        </p:nvSpPr>
        <p:spPr bwMode="auto">
          <a:xfrm rot="-942146">
            <a:off x="2667000" y="3087688"/>
            <a:ext cx="3522663" cy="668337"/>
          </a:xfrm>
          <a:custGeom>
            <a:avLst/>
            <a:gdLst>
              <a:gd name="T0" fmla="*/ 3527753 w 3521391"/>
              <a:gd name="T1" fmla="*/ 0 h 741516"/>
              <a:gd name="T2" fmla="*/ 3365922 w 3521391"/>
              <a:gd name="T3" fmla="*/ 396726 h 741516"/>
              <a:gd name="T4" fmla="*/ 3367113 w 3521391"/>
              <a:gd name="T5" fmla="*/ 396713 h 741516"/>
              <a:gd name="T6" fmla="*/ 3338707 w 3521391"/>
              <a:gd name="T7" fmla="*/ 463438 h 741516"/>
              <a:gd name="T8" fmla="*/ 0 w 3521391"/>
              <a:gd name="T9" fmla="*/ 490531 h 741516"/>
              <a:gd name="T10" fmla="*/ 3719 w 3521391"/>
              <a:gd name="T11" fmla="*/ 477910 h 741516"/>
              <a:gd name="T12" fmla="*/ 25234 w 3521391"/>
              <a:gd name="T13" fmla="*/ 427379 h 741516"/>
              <a:gd name="T14" fmla="*/ 25759 w 3521391"/>
              <a:gd name="T15" fmla="*/ 427374 h 741516"/>
              <a:gd name="T16" fmla="*/ 37736 w 3521391"/>
              <a:gd name="T17" fmla="*/ 398016 h 741516"/>
              <a:gd name="T18" fmla="*/ 195248 w 3521391"/>
              <a:gd name="T19" fmla="*/ 28046 h 741516"/>
              <a:gd name="T20" fmla="*/ 3527707 w 3521391"/>
              <a:gd name="T21" fmla="*/ 0 h 741516"/>
              <a:gd name="T22" fmla="*/ 3527753 w 3521391"/>
              <a:gd name="T23" fmla="*/ 0 h 7415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521391"/>
              <a:gd name="T37" fmla="*/ 0 h 741516"/>
              <a:gd name="T38" fmla="*/ 3521391 w 3521391"/>
              <a:gd name="T39" fmla="*/ 741516 h 7415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521391" h="741516">
                <a:moveTo>
                  <a:pt x="3521391" y="0"/>
                </a:moveTo>
                <a:lnTo>
                  <a:pt x="3359850" y="599714"/>
                </a:lnTo>
                <a:lnTo>
                  <a:pt x="3361041" y="599696"/>
                </a:lnTo>
                <a:lnTo>
                  <a:pt x="3332684" y="700561"/>
                </a:lnTo>
                <a:lnTo>
                  <a:pt x="0" y="741516"/>
                </a:lnTo>
                <a:lnTo>
                  <a:pt x="3714" y="722437"/>
                </a:lnTo>
                <a:lnTo>
                  <a:pt x="25189" y="646052"/>
                </a:lnTo>
                <a:lnTo>
                  <a:pt x="25714" y="646045"/>
                </a:lnTo>
                <a:lnTo>
                  <a:pt x="37668" y="601664"/>
                </a:lnTo>
                <a:lnTo>
                  <a:pt x="194896" y="42398"/>
                </a:lnTo>
                <a:lnTo>
                  <a:pt x="3521344" y="0"/>
                </a:lnTo>
                <a:lnTo>
                  <a:pt x="3521390" y="0"/>
                </a:lnTo>
                <a:lnTo>
                  <a:pt x="3521391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zh-CN" altLang="en-US" sz="480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谢谢</a:t>
            </a:r>
          </a:p>
        </p:txBody>
      </p:sp>
      <p:sp>
        <p:nvSpPr>
          <p:cNvPr id="14370" name="任意多边形 167"/>
          <p:cNvSpPr>
            <a:spLocks noChangeArrowheads="1"/>
          </p:cNvSpPr>
          <p:nvPr/>
        </p:nvSpPr>
        <p:spPr bwMode="auto">
          <a:xfrm rot="-878033">
            <a:off x="3303588" y="2192338"/>
            <a:ext cx="2008187" cy="674687"/>
          </a:xfrm>
          <a:custGeom>
            <a:avLst/>
            <a:gdLst>
              <a:gd name="T0" fmla="*/ 2008187 w 2008511"/>
              <a:gd name="T1" fmla="*/ 0 h 748757"/>
              <a:gd name="T2" fmla="*/ 1832607 w 2008511"/>
              <a:gd name="T3" fmla="*/ 634320 h 748757"/>
              <a:gd name="T4" fmla="*/ 0 w 2008511"/>
              <a:gd name="T5" fmla="*/ 674687 h 748757"/>
              <a:gd name="T6" fmla="*/ 173644 w 2008511"/>
              <a:gd name="T7" fmla="*/ 41390 h 748757"/>
              <a:gd name="T8" fmla="*/ 2008187 w 2008511"/>
              <a:gd name="T9" fmla="*/ 0 h 7487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08511"/>
              <a:gd name="T16" fmla="*/ 0 h 748757"/>
              <a:gd name="T17" fmla="*/ 2008511 w 2008511"/>
              <a:gd name="T18" fmla="*/ 748757 h 7487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4371" name="任意多边形 171"/>
          <p:cNvSpPr>
            <a:spLocks noChangeArrowheads="1"/>
          </p:cNvSpPr>
          <p:nvPr/>
        </p:nvSpPr>
        <p:spPr bwMode="auto">
          <a:xfrm rot="-750403">
            <a:off x="3330575" y="3949700"/>
            <a:ext cx="1979613" cy="739775"/>
          </a:xfrm>
          <a:custGeom>
            <a:avLst/>
            <a:gdLst>
              <a:gd name="T0" fmla="*/ 1979613 w 1979334"/>
              <a:gd name="T1" fmla="*/ 0 h 822792"/>
              <a:gd name="T2" fmla="*/ 1830234 w 1979334"/>
              <a:gd name="T3" fmla="*/ 638355 h 822792"/>
              <a:gd name="T4" fmla="*/ 0 w 1979334"/>
              <a:gd name="T5" fmla="*/ 739775 h 822792"/>
              <a:gd name="T6" fmla="*/ 147486 w 1979334"/>
              <a:gd name="T7" fmla="*/ 102504 h 822792"/>
              <a:gd name="T8" fmla="*/ 1979613 w 1979334"/>
              <a:gd name="T9" fmla="*/ 0 h 8227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79334"/>
              <a:gd name="T16" fmla="*/ 0 h 822792"/>
              <a:gd name="T17" fmla="*/ 1979334 w 1979334"/>
              <a:gd name="T18" fmla="*/ 822792 h 8227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同侧圆角矩形 23"/>
          <p:cNvSpPr/>
          <p:nvPr/>
        </p:nvSpPr>
        <p:spPr>
          <a:xfrm>
            <a:off x="452438" y="9810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学习目标</a:t>
            </a:r>
          </a:p>
        </p:txBody>
      </p:sp>
      <p:pic>
        <p:nvPicPr>
          <p:cNvPr id="3075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4683125"/>
            <a:ext cx="2016125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12775" y="3675063"/>
            <a:ext cx="75596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理解初商过大需要调商的原因和原理，提高除法笔算技能，发展除法运算能力和思维能力</a:t>
            </a:r>
            <a:r>
              <a:rPr lang="zh-CN" altLang="zh-CN" sz="32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11188" y="1946275"/>
            <a:ext cx="76327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学会用四舍法试商后的调商方法，能通过调商计算两、三位数除以两位数（商一位数）的得数</a:t>
            </a:r>
            <a:r>
              <a:rPr lang="zh-CN" altLang="zh-CN" sz="32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同侧圆角矩形 5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复习导入</a:t>
            </a:r>
          </a:p>
        </p:txBody>
      </p:sp>
      <p:cxnSp>
        <p:nvCxnSpPr>
          <p:cNvPr id="8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0" name="Picture 2" descr="F:\七彩课堂插图板式封面\排版用图标、页眉页脚\标题jpg\课外书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4581525"/>
            <a:ext cx="2259012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39750" y="1628775"/>
            <a:ext cx="1943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华文新魏" pitchFamily="2" charset="-122"/>
              </a:rPr>
              <a:t>口算。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11188" y="2349500"/>
            <a:ext cx="1800225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240÷60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240÷40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240÷30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84213" y="4292600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每组题有什么相同和不同的地方？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867400" y="2276475"/>
            <a:ext cx="1800225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700÷70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700÷20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700÷7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2124075" y="2349500"/>
            <a:ext cx="719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=4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124075" y="2997200"/>
            <a:ext cx="719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=6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2124075" y="3644900"/>
            <a:ext cx="719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=8</a:t>
            </a: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4716463" y="2333625"/>
            <a:ext cx="719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=2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7381875" y="2276475"/>
            <a:ext cx="1008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=10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4716463" y="3644900"/>
            <a:ext cx="719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=8</a:t>
            </a: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7381875" y="2924175"/>
            <a:ext cx="1008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=35</a:t>
            </a: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7308850" y="3557588"/>
            <a:ext cx="13668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=100</a:t>
            </a: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4716463" y="2997200"/>
            <a:ext cx="719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=4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611188" y="5084763"/>
            <a:ext cx="5616575" cy="9556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每组题被除数相同、除数不同；被除数不变，除数变小，商反而变大。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3203575" y="2349500"/>
            <a:ext cx="1800225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160÷80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160÷40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160÷20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/>
      <p:bldP spid="41993" grpId="0"/>
      <p:bldP spid="41994" grpId="0"/>
      <p:bldP spid="41995" grpId="0"/>
      <p:bldP spid="41996" grpId="0"/>
      <p:bldP spid="41997" grpId="0"/>
      <p:bldP spid="41998" grpId="0"/>
      <p:bldP spid="41999" grpId="0"/>
      <p:bldP spid="42000" grpId="0"/>
      <p:bldP spid="42001" grpId="0"/>
      <p:bldP spid="420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628775"/>
            <a:ext cx="7126287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同侧圆角矩形 37"/>
          <p:cNvSpPr/>
          <p:nvPr/>
        </p:nvSpPr>
        <p:spPr>
          <a:xfrm>
            <a:off x="468313" y="9810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情景导入</a:t>
            </a:r>
          </a:p>
        </p:txBody>
      </p:sp>
      <p:cxnSp>
        <p:nvCxnSpPr>
          <p:cNvPr id="39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909" name="AutoShape 21"/>
          <p:cNvSpPr>
            <a:spLocks noChangeArrowheads="1"/>
          </p:cNvSpPr>
          <p:nvPr/>
        </p:nvSpPr>
        <p:spPr bwMode="auto">
          <a:xfrm flipH="1">
            <a:off x="827088" y="4149725"/>
            <a:ext cx="3240087" cy="863600"/>
          </a:xfrm>
          <a:prstGeom prst="wedgeRoundRectCallout">
            <a:avLst>
              <a:gd name="adj1" fmla="val -46375"/>
              <a:gd name="adj2" fmla="val -59931"/>
              <a:gd name="adj3" fmla="val 16667"/>
            </a:avLst>
          </a:prstGeom>
          <a:solidFill>
            <a:srgbClr val="A9E9FD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四年级一班有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人，一共借书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272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本。</a:t>
            </a:r>
          </a:p>
        </p:txBody>
      </p:sp>
      <p:sp>
        <p:nvSpPr>
          <p:cNvPr id="37912" name="Text Box 24"/>
          <p:cNvSpPr txBox="1">
            <a:spLocks noChangeArrowheads="1"/>
          </p:cNvSpPr>
          <p:nvPr/>
        </p:nvSpPr>
        <p:spPr bwMode="auto">
          <a:xfrm>
            <a:off x="827088" y="5300663"/>
            <a:ext cx="70564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ea typeface="华文新魏" pitchFamily="2" charset="-122"/>
              </a:rPr>
              <a:t>四年级一班平均每人借书多少本？</a:t>
            </a:r>
          </a:p>
        </p:txBody>
      </p:sp>
      <p:sp>
        <p:nvSpPr>
          <p:cNvPr id="37914" name="Text Box 26"/>
          <p:cNvSpPr txBox="1">
            <a:spLocks noChangeArrowheads="1"/>
          </p:cNvSpPr>
          <p:nvPr/>
        </p:nvSpPr>
        <p:spPr bwMode="auto">
          <a:xfrm>
            <a:off x="2411413" y="5789613"/>
            <a:ext cx="4968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272÷34=</a:t>
            </a:r>
            <a:r>
              <a:rPr lang="en-US" altLang="zh-CN" sz="2800" u="sng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          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（       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9" grpId="0" animBg="1"/>
      <p:bldP spid="37912" grpId="0"/>
      <p:bldP spid="379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同侧圆角矩形 15"/>
          <p:cNvSpPr/>
          <p:nvPr/>
        </p:nvSpPr>
        <p:spPr>
          <a:xfrm>
            <a:off x="468313" y="966788"/>
            <a:ext cx="2000250" cy="515937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探究新知</a:t>
            </a: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54133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48" name="Text Box 40"/>
          <p:cNvSpPr txBox="1">
            <a:spLocks noChangeArrowheads="1"/>
          </p:cNvSpPr>
          <p:nvPr/>
        </p:nvSpPr>
        <p:spPr bwMode="auto">
          <a:xfrm>
            <a:off x="2987675" y="1125538"/>
            <a:ext cx="4968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272÷34=</a:t>
            </a:r>
            <a:r>
              <a:rPr lang="en-US" altLang="zh-CN" sz="2800" b="1" u="sng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           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（       ）</a:t>
            </a:r>
          </a:p>
        </p:txBody>
      </p:sp>
      <p:pic>
        <p:nvPicPr>
          <p:cNvPr id="27691" name="Picture 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3573463"/>
            <a:ext cx="2519363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92" name="Picture 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989138"/>
            <a:ext cx="22764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93" name="Picture 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773238"/>
            <a:ext cx="2519363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 Box 4"/>
          <p:cNvSpPr txBox="1">
            <a:spLocks noChangeArrowheads="1"/>
          </p:cNvSpPr>
          <p:nvPr/>
        </p:nvSpPr>
        <p:spPr bwMode="auto">
          <a:xfrm>
            <a:off x="3702050" y="2589213"/>
            <a:ext cx="1512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3200" b="1">
                <a:latin typeface="Comic Sans MS" pitchFamily="66" charset="0"/>
                <a:ea typeface="楷体_GB2312" pitchFamily="49" charset="-122"/>
              </a:rPr>
              <a:t>2 7 2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614738" y="2601913"/>
            <a:ext cx="1354137" cy="576262"/>
            <a:chOff x="2336" y="1752"/>
            <a:chExt cx="816" cy="317"/>
          </a:xfrm>
        </p:grpSpPr>
        <p:sp>
          <p:nvSpPr>
            <p:cNvPr id="6176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6177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6154" name="Text Box 8"/>
          <p:cNvSpPr txBox="1">
            <a:spLocks noChangeArrowheads="1"/>
          </p:cNvSpPr>
          <p:nvPr/>
        </p:nvSpPr>
        <p:spPr bwMode="auto">
          <a:xfrm>
            <a:off x="2987675" y="2530475"/>
            <a:ext cx="676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3200" b="1">
                <a:latin typeface="Comic Sans MS" pitchFamily="66" charset="0"/>
                <a:ea typeface="楷体_GB2312" pitchFamily="49" charset="-122"/>
              </a:rPr>
              <a:t>34</a:t>
            </a:r>
          </a:p>
        </p:txBody>
      </p:sp>
      <p:sp>
        <p:nvSpPr>
          <p:cNvPr id="27699" name="Line 13"/>
          <p:cNvSpPr>
            <a:spLocks noChangeShapeType="1"/>
          </p:cNvSpPr>
          <p:nvPr/>
        </p:nvSpPr>
        <p:spPr bwMode="auto">
          <a:xfrm>
            <a:off x="3675063" y="3597275"/>
            <a:ext cx="13668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7700" name="Rectangle 52"/>
          <p:cNvSpPr>
            <a:spLocks noChangeArrowheads="1"/>
          </p:cNvSpPr>
          <p:nvPr/>
        </p:nvSpPr>
        <p:spPr bwMode="auto">
          <a:xfrm>
            <a:off x="4610100" y="2060575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Comic Sans MS" pitchFamily="66" charset="0"/>
                <a:ea typeface="楷体_GB2312" pitchFamily="49" charset="-122"/>
              </a:rPr>
              <a:t>9</a:t>
            </a:r>
            <a:endParaRPr lang="zh-CN" altLang="en-US" sz="32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27701" name="Text Box 4"/>
          <p:cNvSpPr txBox="1">
            <a:spLocks noChangeArrowheads="1"/>
          </p:cNvSpPr>
          <p:nvPr/>
        </p:nvSpPr>
        <p:spPr bwMode="auto">
          <a:xfrm>
            <a:off x="3716338" y="3021013"/>
            <a:ext cx="14398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3200" b="1">
                <a:latin typeface="Comic Sans MS" pitchFamily="66" charset="0"/>
                <a:ea typeface="楷体_GB2312" pitchFamily="49" charset="-122"/>
              </a:rPr>
              <a:t>3 0 6</a:t>
            </a:r>
          </a:p>
        </p:txBody>
      </p:sp>
      <p:sp>
        <p:nvSpPr>
          <p:cNvPr id="27703" name="Rectangle 55"/>
          <p:cNvSpPr>
            <a:spLocks noChangeArrowheads="1"/>
          </p:cNvSpPr>
          <p:nvPr/>
        </p:nvSpPr>
        <p:spPr bwMode="auto">
          <a:xfrm>
            <a:off x="2992438" y="2135188"/>
            <a:ext cx="679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30</a:t>
            </a:r>
            <a:endParaRPr lang="zh-CN" altLang="en-US" sz="3200" b="1">
              <a:solidFill>
                <a:srgbClr val="FF0000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27705" name="Text Box 57"/>
          <p:cNvSpPr txBox="1">
            <a:spLocks noChangeArrowheads="1"/>
          </p:cNvSpPr>
          <p:nvPr/>
        </p:nvSpPr>
        <p:spPr bwMode="auto">
          <a:xfrm>
            <a:off x="3205163" y="5297488"/>
            <a:ext cx="1295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chemeClr val="hlink"/>
                </a:solidFill>
                <a:ea typeface="华文新魏" pitchFamily="2" charset="-122"/>
              </a:rPr>
              <a:t>初商</a:t>
            </a:r>
          </a:p>
        </p:txBody>
      </p:sp>
      <p:sp>
        <p:nvSpPr>
          <p:cNvPr id="27706" name="Text Box 58"/>
          <p:cNvSpPr txBox="1">
            <a:spLocks noChangeArrowheads="1"/>
          </p:cNvSpPr>
          <p:nvPr/>
        </p:nvSpPr>
        <p:spPr bwMode="auto">
          <a:xfrm>
            <a:off x="4067175" y="5297488"/>
            <a:ext cx="2016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CC6600"/>
                </a:solidFill>
                <a:ea typeface="华文新魏" pitchFamily="2" charset="-122"/>
              </a:rPr>
              <a:t>可能偏大</a:t>
            </a:r>
          </a:p>
        </p:txBody>
      </p:sp>
      <p:sp>
        <p:nvSpPr>
          <p:cNvPr id="27707" name="Text Box 59"/>
          <p:cNvSpPr txBox="1">
            <a:spLocks noChangeArrowheads="1"/>
          </p:cNvSpPr>
          <p:nvPr/>
        </p:nvSpPr>
        <p:spPr bwMode="auto">
          <a:xfrm>
            <a:off x="971550" y="5297488"/>
            <a:ext cx="2808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CC6600"/>
                </a:solidFill>
                <a:ea typeface="华文新魏" pitchFamily="2" charset="-122"/>
              </a:rPr>
              <a:t>除数看小，</a:t>
            </a:r>
          </a:p>
        </p:txBody>
      </p:sp>
      <p:sp>
        <p:nvSpPr>
          <p:cNvPr id="27708" name="Text Box 60"/>
          <p:cNvSpPr txBox="1">
            <a:spLocks noChangeArrowheads="1"/>
          </p:cNvSpPr>
          <p:nvPr/>
        </p:nvSpPr>
        <p:spPr bwMode="auto">
          <a:xfrm>
            <a:off x="6588125" y="5243513"/>
            <a:ext cx="2016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CC6600"/>
                </a:solidFill>
                <a:ea typeface="华文新魏" pitchFamily="2" charset="-122"/>
              </a:rPr>
              <a:t>调小</a:t>
            </a:r>
          </a:p>
        </p:txBody>
      </p:sp>
      <p:sp>
        <p:nvSpPr>
          <p:cNvPr id="27709" name="Line 61"/>
          <p:cNvSpPr>
            <a:spLocks noChangeShapeType="1"/>
          </p:cNvSpPr>
          <p:nvPr/>
        </p:nvSpPr>
        <p:spPr bwMode="auto">
          <a:xfrm>
            <a:off x="6011863" y="5589588"/>
            <a:ext cx="576262" cy="0"/>
          </a:xfrm>
          <a:prstGeom prst="line">
            <a:avLst/>
          </a:prstGeom>
          <a:noFill/>
          <a:ln w="28575">
            <a:solidFill>
              <a:srgbClr val="D6009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710" name="Rectangle 62"/>
          <p:cNvSpPr>
            <a:spLocks noChangeArrowheads="1"/>
          </p:cNvSpPr>
          <p:nvPr/>
        </p:nvSpPr>
        <p:spPr bwMode="auto">
          <a:xfrm>
            <a:off x="4608513" y="2046288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8</a:t>
            </a:r>
            <a:endParaRPr lang="zh-CN" altLang="en-US" sz="32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27711" name="Text Box 4"/>
          <p:cNvSpPr txBox="1">
            <a:spLocks noChangeArrowheads="1"/>
          </p:cNvSpPr>
          <p:nvPr/>
        </p:nvSpPr>
        <p:spPr bwMode="auto">
          <a:xfrm>
            <a:off x="3702050" y="3065463"/>
            <a:ext cx="1512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32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2 7 2</a:t>
            </a:r>
          </a:p>
        </p:txBody>
      </p:sp>
      <p:sp>
        <p:nvSpPr>
          <p:cNvPr id="27712" name="Rectangle 64"/>
          <p:cNvSpPr>
            <a:spLocks noChangeArrowheads="1"/>
          </p:cNvSpPr>
          <p:nvPr/>
        </p:nvSpPr>
        <p:spPr bwMode="auto">
          <a:xfrm>
            <a:off x="4638675" y="3716338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0</a:t>
            </a:r>
            <a:endParaRPr lang="zh-CN" altLang="en-US" sz="32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27713" name="Text Box 65"/>
          <p:cNvSpPr txBox="1">
            <a:spLocks noChangeArrowheads="1"/>
          </p:cNvSpPr>
          <p:nvPr/>
        </p:nvSpPr>
        <p:spPr bwMode="auto">
          <a:xfrm>
            <a:off x="5292725" y="2276475"/>
            <a:ext cx="1008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D60093"/>
                </a:solidFill>
                <a:ea typeface="华文新魏" pitchFamily="2" charset="-122"/>
              </a:rPr>
              <a:t>验算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572250" y="2349500"/>
            <a:ext cx="852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3200" b="1">
                <a:latin typeface="Comic Sans MS" pitchFamily="66" charset="0"/>
                <a:ea typeface="楷体_GB2312" pitchFamily="49" charset="-122"/>
              </a:rPr>
              <a:t>3 4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023100" y="2852738"/>
            <a:ext cx="428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3200" b="1">
                <a:latin typeface="Comic Sans MS" pitchFamily="66" charset="0"/>
                <a:ea typeface="楷体_GB2312" pitchFamily="49" charset="-122"/>
              </a:rPr>
              <a:t>8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372225" y="3497263"/>
            <a:ext cx="1276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3200" b="1">
                <a:latin typeface="Comic Sans MS" pitchFamily="66" charset="0"/>
                <a:ea typeface="楷体_GB2312" pitchFamily="49" charset="-122"/>
              </a:rPr>
              <a:t>2 7 2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143625" y="2781300"/>
            <a:ext cx="5889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3200" b="1">
                <a:latin typeface="Comic Sans MS" pitchFamily="66" charset="0"/>
                <a:ea typeface="楷体_GB2312" pitchFamily="49" charset="-122"/>
              </a:rPr>
              <a:t>×</a:t>
            </a:r>
          </a:p>
        </p:txBody>
      </p:sp>
      <p:sp>
        <p:nvSpPr>
          <p:cNvPr id="27718" name="Line 70"/>
          <p:cNvSpPr>
            <a:spLocks noChangeShapeType="1"/>
          </p:cNvSpPr>
          <p:nvPr/>
        </p:nvSpPr>
        <p:spPr bwMode="auto">
          <a:xfrm>
            <a:off x="6300788" y="3429000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076825" y="1049338"/>
            <a:ext cx="428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3200" b="1">
                <a:latin typeface="Comic Sans MS" pitchFamily="66" charset="0"/>
                <a:ea typeface="楷体_GB2312" pitchFamily="49" charset="-122"/>
              </a:rPr>
              <a:t>8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076950" y="1052513"/>
            <a:ext cx="5889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zh-CN" altLang="en-US" sz="3200" b="1">
                <a:latin typeface="Comic Sans MS" pitchFamily="66" charset="0"/>
                <a:ea typeface="华文新魏" pitchFamily="2" charset="-122"/>
              </a:rPr>
              <a:t>本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295525" y="4508500"/>
            <a:ext cx="5732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zh-CN" altLang="en-US" sz="2800" b="1">
                <a:latin typeface="Comic Sans MS" pitchFamily="66" charset="0"/>
                <a:ea typeface="华文新魏" pitchFamily="2" charset="-122"/>
              </a:rPr>
              <a:t>答：四年级一班平均每人借书</a:t>
            </a:r>
            <a:r>
              <a:rPr lang="en-US" altLang="zh-CN" sz="2800" b="1">
                <a:latin typeface="Comic Sans MS" pitchFamily="66" charset="0"/>
                <a:ea typeface="华文新魏" pitchFamily="2" charset="-122"/>
              </a:rPr>
              <a:t>8</a:t>
            </a:r>
            <a:r>
              <a:rPr lang="zh-CN" altLang="en-US" sz="2800" b="1">
                <a:latin typeface="Comic Sans MS" pitchFamily="66" charset="0"/>
                <a:ea typeface="华文新魏" pitchFamily="2" charset="-122"/>
              </a:rPr>
              <a:t>本。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27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7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7" dur="500"/>
                                        <p:tgtEl>
                                          <p:spTgt spid="27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1" dur="5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4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7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9" grpId="0" animBg="1"/>
      <p:bldP spid="27700" grpId="0"/>
      <p:bldP spid="27700" grpId="1"/>
      <p:bldP spid="27701" grpId="0" build="allAtOnce"/>
      <p:bldP spid="27701" grpId="1" build="allAtOnce"/>
      <p:bldP spid="27703" grpId="0"/>
      <p:bldP spid="27705" grpId="0"/>
      <p:bldP spid="27706" grpId="0"/>
      <p:bldP spid="27707" grpId="0"/>
      <p:bldP spid="27708" grpId="0"/>
      <p:bldP spid="27709" grpId="0" animBg="1"/>
      <p:bldP spid="27710" grpId="0"/>
      <p:bldP spid="27711" grpId="0"/>
      <p:bldP spid="27712" grpId="0"/>
      <p:bldP spid="27713" grpId="0"/>
      <p:bldP spid="3" grpId="0"/>
      <p:bldP spid="4" grpId="0"/>
      <p:bldP spid="5" grpId="0"/>
      <p:bldP spid="6" grpId="0"/>
      <p:bldP spid="27718" grpId="0" animBg="1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8313" y="9683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典题精讲</a:t>
            </a: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2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4475" y="1052513"/>
            <a:ext cx="22193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4783138" y="3168650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1 5 6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840288" y="3201988"/>
            <a:ext cx="1173162" cy="268287"/>
            <a:chOff x="2336" y="1752"/>
            <a:chExt cx="816" cy="317"/>
          </a:xfrm>
        </p:grpSpPr>
        <p:sp>
          <p:nvSpPr>
            <p:cNvPr id="7220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7221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4379913" y="310991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32</a:t>
            </a:r>
          </a:p>
        </p:txBody>
      </p:sp>
      <p:sp>
        <p:nvSpPr>
          <p:cNvPr id="7176" name="Line 13"/>
          <p:cNvSpPr>
            <a:spLocks noChangeShapeType="1"/>
          </p:cNvSpPr>
          <p:nvPr/>
        </p:nvSpPr>
        <p:spPr bwMode="auto">
          <a:xfrm>
            <a:off x="4970463" y="397986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5648325" y="275113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5</a:t>
            </a:r>
          </a:p>
        </p:txBody>
      </p:sp>
      <p:sp>
        <p:nvSpPr>
          <p:cNvPr id="32806" name="Text Box 4"/>
          <p:cNvSpPr txBox="1">
            <a:spLocks noChangeArrowheads="1"/>
          </p:cNvSpPr>
          <p:nvPr/>
        </p:nvSpPr>
        <p:spPr bwMode="auto">
          <a:xfrm>
            <a:off x="4789488" y="3489325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1 6 0</a:t>
            </a:r>
          </a:p>
        </p:txBody>
      </p:sp>
      <p:sp>
        <p:nvSpPr>
          <p:cNvPr id="7179" name="Rectangle 39"/>
          <p:cNvSpPr>
            <a:spLocks noChangeArrowheads="1"/>
          </p:cNvSpPr>
          <p:nvPr/>
        </p:nvSpPr>
        <p:spPr bwMode="auto">
          <a:xfrm>
            <a:off x="4375150" y="2781300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99"/>
                </a:solidFill>
                <a:latin typeface="Comic Sans MS" pitchFamily="66" charset="0"/>
                <a:ea typeface="楷体_GB2312" pitchFamily="49" charset="-122"/>
              </a:rPr>
              <a:t>30</a:t>
            </a:r>
            <a:endParaRPr lang="zh-CN" altLang="en-US" sz="2400" b="1">
              <a:solidFill>
                <a:srgbClr val="FF3399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5624513" y="27686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4</a:t>
            </a:r>
            <a:endParaRPr lang="zh-CN" altLang="en-US" sz="24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32809" name="Text Box 4"/>
          <p:cNvSpPr txBox="1">
            <a:spLocks noChangeArrowheads="1"/>
          </p:cNvSpPr>
          <p:nvPr/>
        </p:nvSpPr>
        <p:spPr bwMode="auto">
          <a:xfrm>
            <a:off x="4787900" y="3489325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1 2 8</a:t>
            </a:r>
          </a:p>
        </p:txBody>
      </p:sp>
      <p:sp>
        <p:nvSpPr>
          <p:cNvPr id="32810" name="Rectangle 42"/>
          <p:cNvSpPr>
            <a:spLocks noChangeArrowheads="1"/>
          </p:cNvSpPr>
          <p:nvPr/>
        </p:nvSpPr>
        <p:spPr bwMode="auto">
          <a:xfrm>
            <a:off x="5292725" y="3979863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2 8</a:t>
            </a:r>
            <a:endParaRPr lang="zh-CN" altLang="en-US" sz="24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7183" name="Text Box 43"/>
          <p:cNvSpPr txBox="1">
            <a:spLocks noChangeArrowheads="1"/>
          </p:cNvSpPr>
          <p:nvPr/>
        </p:nvSpPr>
        <p:spPr bwMode="auto">
          <a:xfrm>
            <a:off x="755650" y="1773238"/>
            <a:ext cx="68405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华文新魏" pitchFamily="2" charset="-122"/>
              </a:rPr>
              <a:t>根据试商情况，说出各题应商几。</a:t>
            </a:r>
          </a:p>
        </p:txBody>
      </p:sp>
      <p:sp>
        <p:nvSpPr>
          <p:cNvPr id="7184" name="Text Box 4"/>
          <p:cNvSpPr txBox="1">
            <a:spLocks noChangeArrowheads="1"/>
          </p:cNvSpPr>
          <p:nvPr/>
        </p:nvSpPr>
        <p:spPr bwMode="auto">
          <a:xfrm>
            <a:off x="6942138" y="3108325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3 0 0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6999288" y="3141663"/>
            <a:ext cx="1173162" cy="268287"/>
            <a:chOff x="2336" y="1752"/>
            <a:chExt cx="816" cy="317"/>
          </a:xfrm>
        </p:grpSpPr>
        <p:sp>
          <p:nvSpPr>
            <p:cNvPr id="7218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7219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186" name="Text Box 8"/>
          <p:cNvSpPr txBox="1">
            <a:spLocks noChangeArrowheads="1"/>
          </p:cNvSpPr>
          <p:nvPr/>
        </p:nvSpPr>
        <p:spPr bwMode="auto">
          <a:xfrm>
            <a:off x="6538913" y="3049588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53</a:t>
            </a:r>
          </a:p>
        </p:txBody>
      </p:sp>
      <p:sp>
        <p:nvSpPr>
          <p:cNvPr id="7187" name="Line 13"/>
          <p:cNvSpPr>
            <a:spLocks noChangeShapeType="1"/>
          </p:cNvSpPr>
          <p:nvPr/>
        </p:nvSpPr>
        <p:spPr bwMode="auto">
          <a:xfrm>
            <a:off x="7129463" y="3919538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32818" name="Rectangle 50"/>
          <p:cNvSpPr>
            <a:spLocks noChangeArrowheads="1"/>
          </p:cNvSpPr>
          <p:nvPr/>
        </p:nvSpPr>
        <p:spPr bwMode="auto">
          <a:xfrm>
            <a:off x="7807325" y="269081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6</a:t>
            </a:r>
          </a:p>
        </p:txBody>
      </p:sp>
      <p:sp>
        <p:nvSpPr>
          <p:cNvPr id="32819" name="Text Box 4"/>
          <p:cNvSpPr txBox="1">
            <a:spLocks noChangeArrowheads="1"/>
          </p:cNvSpPr>
          <p:nvPr/>
        </p:nvSpPr>
        <p:spPr bwMode="auto">
          <a:xfrm>
            <a:off x="6948488" y="342900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3 1 8</a:t>
            </a:r>
          </a:p>
        </p:txBody>
      </p:sp>
      <p:sp>
        <p:nvSpPr>
          <p:cNvPr id="7190" name="Rectangle 52"/>
          <p:cNvSpPr>
            <a:spLocks noChangeArrowheads="1"/>
          </p:cNvSpPr>
          <p:nvPr/>
        </p:nvSpPr>
        <p:spPr bwMode="auto">
          <a:xfrm>
            <a:off x="6534150" y="2708275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99"/>
                </a:solidFill>
                <a:latin typeface="Comic Sans MS" pitchFamily="66" charset="0"/>
                <a:ea typeface="楷体_GB2312" pitchFamily="49" charset="-122"/>
              </a:rPr>
              <a:t>50</a:t>
            </a:r>
            <a:endParaRPr lang="zh-CN" altLang="en-US" sz="2400" b="1">
              <a:solidFill>
                <a:srgbClr val="FF3399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32821" name="Rectangle 53"/>
          <p:cNvSpPr>
            <a:spLocks noChangeArrowheads="1"/>
          </p:cNvSpPr>
          <p:nvPr/>
        </p:nvSpPr>
        <p:spPr bwMode="auto">
          <a:xfrm>
            <a:off x="7810500" y="26797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5</a:t>
            </a:r>
            <a:endParaRPr lang="zh-CN" altLang="en-US" sz="24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32822" name="Text Box 4"/>
          <p:cNvSpPr txBox="1">
            <a:spLocks noChangeArrowheads="1"/>
          </p:cNvSpPr>
          <p:nvPr/>
        </p:nvSpPr>
        <p:spPr bwMode="auto">
          <a:xfrm>
            <a:off x="6946900" y="342900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2 6 5</a:t>
            </a:r>
          </a:p>
        </p:txBody>
      </p:sp>
      <p:sp>
        <p:nvSpPr>
          <p:cNvPr id="32823" name="Rectangle 55"/>
          <p:cNvSpPr>
            <a:spLocks noChangeArrowheads="1"/>
          </p:cNvSpPr>
          <p:nvPr/>
        </p:nvSpPr>
        <p:spPr bwMode="auto">
          <a:xfrm>
            <a:off x="7496175" y="3905250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3 5</a:t>
            </a:r>
            <a:endParaRPr lang="zh-CN" altLang="en-US" sz="24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7194" name="Text Box 4"/>
          <p:cNvSpPr txBox="1">
            <a:spLocks noChangeArrowheads="1"/>
          </p:cNvSpPr>
          <p:nvPr/>
        </p:nvSpPr>
        <p:spPr bwMode="auto">
          <a:xfrm>
            <a:off x="755650" y="3179763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8 8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950913" y="3213100"/>
            <a:ext cx="884237" cy="287338"/>
            <a:chOff x="2336" y="1752"/>
            <a:chExt cx="816" cy="317"/>
          </a:xfrm>
        </p:grpSpPr>
        <p:sp>
          <p:nvSpPr>
            <p:cNvPr id="7216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7217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196" name="Text Box 8"/>
          <p:cNvSpPr txBox="1">
            <a:spLocks noChangeArrowheads="1"/>
          </p:cNvSpPr>
          <p:nvPr/>
        </p:nvSpPr>
        <p:spPr bwMode="auto">
          <a:xfrm>
            <a:off x="490538" y="3121025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23</a:t>
            </a:r>
          </a:p>
        </p:txBody>
      </p:sp>
      <p:sp>
        <p:nvSpPr>
          <p:cNvPr id="7197" name="Line 13"/>
          <p:cNvSpPr>
            <a:spLocks noChangeShapeType="1"/>
          </p:cNvSpPr>
          <p:nvPr/>
        </p:nvSpPr>
        <p:spPr bwMode="auto">
          <a:xfrm>
            <a:off x="1042988" y="3990975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32830" name="Rectangle 62"/>
          <p:cNvSpPr>
            <a:spLocks noChangeArrowheads="1"/>
          </p:cNvSpPr>
          <p:nvPr/>
        </p:nvSpPr>
        <p:spPr bwMode="auto">
          <a:xfrm>
            <a:off x="1476375" y="276225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4</a:t>
            </a:r>
          </a:p>
        </p:txBody>
      </p:sp>
      <p:sp>
        <p:nvSpPr>
          <p:cNvPr id="32831" name="Text Box 4"/>
          <p:cNvSpPr txBox="1">
            <a:spLocks noChangeArrowheads="1"/>
          </p:cNvSpPr>
          <p:nvPr/>
        </p:nvSpPr>
        <p:spPr bwMode="auto">
          <a:xfrm>
            <a:off x="769938" y="3529013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9 2</a:t>
            </a:r>
          </a:p>
        </p:txBody>
      </p:sp>
      <p:sp>
        <p:nvSpPr>
          <p:cNvPr id="7200" name="Rectangle 64"/>
          <p:cNvSpPr>
            <a:spLocks noChangeArrowheads="1"/>
          </p:cNvSpPr>
          <p:nvPr/>
        </p:nvSpPr>
        <p:spPr bwMode="auto">
          <a:xfrm>
            <a:off x="485775" y="2781300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99"/>
                </a:solidFill>
                <a:latin typeface="Comic Sans MS" pitchFamily="66" charset="0"/>
                <a:ea typeface="楷体_GB2312" pitchFamily="49" charset="-122"/>
              </a:rPr>
              <a:t>20</a:t>
            </a:r>
            <a:endParaRPr lang="zh-CN" altLang="en-US" sz="2400" b="1">
              <a:solidFill>
                <a:srgbClr val="FF3399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32833" name="Rectangle 65"/>
          <p:cNvSpPr>
            <a:spLocks noChangeArrowheads="1"/>
          </p:cNvSpPr>
          <p:nvPr/>
        </p:nvSpPr>
        <p:spPr bwMode="auto">
          <a:xfrm>
            <a:off x="1462088" y="273685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3</a:t>
            </a:r>
            <a:endParaRPr lang="zh-CN" altLang="en-US" sz="24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32834" name="Text Box 4"/>
          <p:cNvSpPr txBox="1">
            <a:spLocks noChangeArrowheads="1"/>
          </p:cNvSpPr>
          <p:nvPr/>
        </p:nvSpPr>
        <p:spPr bwMode="auto">
          <a:xfrm>
            <a:off x="755650" y="3529013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6 9</a:t>
            </a:r>
          </a:p>
        </p:txBody>
      </p:sp>
      <p:sp>
        <p:nvSpPr>
          <p:cNvPr id="32835" name="Rectangle 67"/>
          <p:cNvSpPr>
            <a:spLocks noChangeArrowheads="1"/>
          </p:cNvSpPr>
          <p:nvPr/>
        </p:nvSpPr>
        <p:spPr bwMode="auto">
          <a:xfrm>
            <a:off x="1130300" y="4005263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1 9</a:t>
            </a:r>
            <a:endParaRPr lang="zh-CN" altLang="en-US" sz="24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7204" name="Text Box 4"/>
          <p:cNvSpPr txBox="1">
            <a:spLocks noChangeArrowheads="1"/>
          </p:cNvSpPr>
          <p:nvPr/>
        </p:nvSpPr>
        <p:spPr bwMode="auto">
          <a:xfrm>
            <a:off x="2555875" y="311150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6 7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2751138" y="3144838"/>
            <a:ext cx="884237" cy="287337"/>
            <a:chOff x="2336" y="1752"/>
            <a:chExt cx="816" cy="317"/>
          </a:xfrm>
        </p:grpSpPr>
        <p:sp>
          <p:nvSpPr>
            <p:cNvPr id="7214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7215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206" name="Text Box 8"/>
          <p:cNvSpPr txBox="1">
            <a:spLocks noChangeArrowheads="1"/>
          </p:cNvSpPr>
          <p:nvPr/>
        </p:nvSpPr>
        <p:spPr bwMode="auto">
          <a:xfrm>
            <a:off x="2290763" y="305276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24</a:t>
            </a:r>
          </a:p>
        </p:txBody>
      </p:sp>
      <p:sp>
        <p:nvSpPr>
          <p:cNvPr id="7207" name="Line 13"/>
          <p:cNvSpPr>
            <a:spLocks noChangeShapeType="1"/>
          </p:cNvSpPr>
          <p:nvPr/>
        </p:nvSpPr>
        <p:spPr bwMode="auto">
          <a:xfrm>
            <a:off x="2843213" y="3922713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32842" name="Rectangle 74"/>
          <p:cNvSpPr>
            <a:spLocks noChangeArrowheads="1"/>
          </p:cNvSpPr>
          <p:nvPr/>
        </p:nvSpPr>
        <p:spPr bwMode="auto">
          <a:xfrm>
            <a:off x="3276600" y="269398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3</a:t>
            </a:r>
          </a:p>
        </p:txBody>
      </p:sp>
      <p:sp>
        <p:nvSpPr>
          <p:cNvPr id="32843" name="Text Box 4"/>
          <p:cNvSpPr txBox="1">
            <a:spLocks noChangeArrowheads="1"/>
          </p:cNvSpPr>
          <p:nvPr/>
        </p:nvSpPr>
        <p:spPr bwMode="auto">
          <a:xfrm>
            <a:off x="2570163" y="346075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7 2</a:t>
            </a:r>
          </a:p>
        </p:txBody>
      </p:sp>
      <p:sp>
        <p:nvSpPr>
          <p:cNvPr id="7210" name="Rectangle 76"/>
          <p:cNvSpPr>
            <a:spLocks noChangeArrowheads="1"/>
          </p:cNvSpPr>
          <p:nvPr/>
        </p:nvSpPr>
        <p:spPr bwMode="auto">
          <a:xfrm>
            <a:off x="2286000" y="2713038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99"/>
                </a:solidFill>
                <a:latin typeface="Comic Sans MS" pitchFamily="66" charset="0"/>
                <a:ea typeface="楷体_GB2312" pitchFamily="49" charset="-122"/>
              </a:rPr>
              <a:t>20</a:t>
            </a:r>
            <a:endParaRPr lang="zh-CN" altLang="en-US" sz="2400" b="1">
              <a:solidFill>
                <a:srgbClr val="FF3399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32845" name="Rectangle 77"/>
          <p:cNvSpPr>
            <a:spLocks noChangeArrowheads="1"/>
          </p:cNvSpPr>
          <p:nvPr/>
        </p:nvSpPr>
        <p:spPr bwMode="auto">
          <a:xfrm>
            <a:off x="3276600" y="270827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2</a:t>
            </a:r>
            <a:endParaRPr lang="zh-CN" altLang="en-US" sz="24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32846" name="Text Box 4"/>
          <p:cNvSpPr txBox="1">
            <a:spLocks noChangeArrowheads="1"/>
          </p:cNvSpPr>
          <p:nvPr/>
        </p:nvSpPr>
        <p:spPr bwMode="auto">
          <a:xfrm>
            <a:off x="2540000" y="3457575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4 8</a:t>
            </a:r>
          </a:p>
        </p:txBody>
      </p:sp>
      <p:sp>
        <p:nvSpPr>
          <p:cNvPr id="32847" name="Rectangle 79"/>
          <p:cNvSpPr>
            <a:spLocks noChangeArrowheads="1"/>
          </p:cNvSpPr>
          <p:nvPr/>
        </p:nvSpPr>
        <p:spPr bwMode="auto">
          <a:xfrm>
            <a:off x="2916238" y="3937000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1 9</a:t>
            </a:r>
            <a:endParaRPr lang="zh-CN" altLang="en-US" sz="2400" b="1">
              <a:solidFill>
                <a:schemeClr val="hlink"/>
              </a:solidFill>
              <a:latin typeface="Comic Sans MS" pitchFamily="66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2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2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2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2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2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2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32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0" dur="500"/>
                                        <p:tgtEl>
                                          <p:spTgt spid="3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5" grpId="0"/>
      <p:bldP spid="32806" grpId="0" build="allAtOnce"/>
      <p:bldP spid="32808" grpId="0"/>
      <p:bldP spid="32809" grpId="0"/>
      <p:bldP spid="32810" grpId="0"/>
      <p:bldP spid="32818" grpId="0"/>
      <p:bldP spid="32819" grpId="0" build="allAtOnce"/>
      <p:bldP spid="32821" grpId="0"/>
      <p:bldP spid="32822" grpId="0"/>
      <p:bldP spid="32823" grpId="0"/>
      <p:bldP spid="32830" grpId="0"/>
      <p:bldP spid="32831" grpId="0" build="allAtOnce"/>
      <p:bldP spid="32833" grpId="0"/>
      <p:bldP spid="32834" grpId="0"/>
      <p:bldP spid="32835" grpId="0"/>
      <p:bldP spid="32842" grpId="0"/>
      <p:bldP spid="32843" grpId="0" build="allAtOnce"/>
      <p:bldP spid="32845" grpId="0"/>
      <p:bldP spid="32846" grpId="0"/>
      <p:bldP spid="328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6" name="同侧圆角矩形 15"/>
          <p:cNvSpPr/>
          <p:nvPr/>
        </p:nvSpPr>
        <p:spPr>
          <a:xfrm>
            <a:off x="468313" y="966788"/>
            <a:ext cx="2000250" cy="515937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68313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7" name="Picture 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8263" y="800100"/>
            <a:ext cx="59245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4"/>
          <p:cNvSpPr txBox="1">
            <a:spLocks noChangeArrowheads="1"/>
          </p:cNvSpPr>
          <p:nvPr/>
        </p:nvSpPr>
        <p:spPr bwMode="auto">
          <a:xfrm>
            <a:off x="947738" y="2406650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3 3 0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004888" y="2439988"/>
            <a:ext cx="1173162" cy="268287"/>
            <a:chOff x="2336" y="1752"/>
            <a:chExt cx="816" cy="317"/>
          </a:xfrm>
        </p:grpSpPr>
        <p:sp>
          <p:nvSpPr>
            <p:cNvPr id="8255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8256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44513" y="234791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42</a:t>
            </a:r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>
            <a:off x="1135063" y="321786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8202" name="Rectangle 42"/>
          <p:cNvSpPr>
            <a:spLocks noChangeArrowheads="1"/>
          </p:cNvSpPr>
          <p:nvPr/>
        </p:nvSpPr>
        <p:spPr bwMode="auto">
          <a:xfrm>
            <a:off x="1812925" y="198913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8</a:t>
            </a:r>
          </a:p>
        </p:txBody>
      </p:sp>
      <p:sp>
        <p:nvSpPr>
          <p:cNvPr id="8203" name="Text Box 4"/>
          <p:cNvSpPr txBox="1">
            <a:spLocks noChangeArrowheads="1"/>
          </p:cNvSpPr>
          <p:nvPr/>
        </p:nvSpPr>
        <p:spPr bwMode="auto">
          <a:xfrm>
            <a:off x="954088" y="2727325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3 3 6</a:t>
            </a:r>
          </a:p>
        </p:txBody>
      </p:sp>
      <p:sp>
        <p:nvSpPr>
          <p:cNvPr id="8204" name="Rectangle 47"/>
          <p:cNvSpPr>
            <a:spLocks noChangeArrowheads="1"/>
          </p:cNvSpPr>
          <p:nvPr/>
        </p:nvSpPr>
        <p:spPr bwMode="auto">
          <a:xfrm>
            <a:off x="1811338" y="3203575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3056" name="Text Box 4"/>
          <p:cNvSpPr txBox="1">
            <a:spLocks noChangeArrowheads="1"/>
          </p:cNvSpPr>
          <p:nvPr/>
        </p:nvSpPr>
        <p:spPr bwMode="auto">
          <a:xfrm>
            <a:off x="971550" y="421640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3 3 0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028700" y="4249738"/>
            <a:ext cx="1173163" cy="268287"/>
            <a:chOff x="2336" y="1752"/>
            <a:chExt cx="816" cy="317"/>
          </a:xfrm>
        </p:grpSpPr>
        <p:sp>
          <p:nvSpPr>
            <p:cNvPr id="8253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8254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68325" y="415766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42</a:t>
            </a:r>
          </a:p>
        </p:txBody>
      </p:sp>
      <p:sp>
        <p:nvSpPr>
          <p:cNvPr id="43061" name="Line 13"/>
          <p:cNvSpPr>
            <a:spLocks noChangeShapeType="1"/>
          </p:cNvSpPr>
          <p:nvPr/>
        </p:nvSpPr>
        <p:spPr bwMode="auto">
          <a:xfrm>
            <a:off x="1158875" y="502761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3062" name="Rectangle 54"/>
          <p:cNvSpPr>
            <a:spLocks noChangeArrowheads="1"/>
          </p:cNvSpPr>
          <p:nvPr/>
        </p:nvSpPr>
        <p:spPr bwMode="auto">
          <a:xfrm>
            <a:off x="1836738" y="379888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7</a:t>
            </a:r>
          </a:p>
        </p:txBody>
      </p:sp>
      <p:sp>
        <p:nvSpPr>
          <p:cNvPr id="43063" name="Text Box 4"/>
          <p:cNvSpPr txBox="1">
            <a:spLocks noChangeArrowheads="1"/>
          </p:cNvSpPr>
          <p:nvPr/>
        </p:nvSpPr>
        <p:spPr bwMode="auto">
          <a:xfrm>
            <a:off x="1001713" y="4537075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2 9 4</a:t>
            </a:r>
          </a:p>
        </p:txBody>
      </p:sp>
      <p:sp>
        <p:nvSpPr>
          <p:cNvPr id="43064" name="Rectangle 56"/>
          <p:cNvSpPr>
            <a:spLocks noChangeArrowheads="1"/>
          </p:cNvSpPr>
          <p:nvPr/>
        </p:nvSpPr>
        <p:spPr bwMode="auto">
          <a:xfrm>
            <a:off x="1562100" y="5013325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3 6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 rot="-3301958">
            <a:off x="717550" y="2530475"/>
            <a:ext cx="2022475" cy="6508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错误解答</a:t>
            </a:r>
            <a:endParaRPr lang="zh-CN" altLang="en-US" sz="36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213" name="Text Box 4"/>
          <p:cNvSpPr txBox="1">
            <a:spLocks noChangeArrowheads="1"/>
          </p:cNvSpPr>
          <p:nvPr/>
        </p:nvSpPr>
        <p:spPr bwMode="auto">
          <a:xfrm>
            <a:off x="3611563" y="2324100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2 4 2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668713" y="2357438"/>
            <a:ext cx="1173162" cy="268287"/>
            <a:chOff x="2336" y="1752"/>
            <a:chExt cx="816" cy="317"/>
          </a:xfrm>
        </p:grpSpPr>
        <p:sp>
          <p:nvSpPr>
            <p:cNvPr id="8251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8252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8215" name="Text Box 8"/>
          <p:cNvSpPr txBox="1">
            <a:spLocks noChangeArrowheads="1"/>
          </p:cNvSpPr>
          <p:nvPr/>
        </p:nvSpPr>
        <p:spPr bwMode="auto">
          <a:xfrm>
            <a:off x="3208338" y="226536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63</a:t>
            </a:r>
          </a:p>
        </p:txBody>
      </p:sp>
      <p:sp>
        <p:nvSpPr>
          <p:cNvPr id="8216" name="Line 13"/>
          <p:cNvSpPr>
            <a:spLocks noChangeShapeType="1"/>
          </p:cNvSpPr>
          <p:nvPr/>
        </p:nvSpPr>
        <p:spPr bwMode="auto">
          <a:xfrm>
            <a:off x="3798888" y="313531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8217" name="Rectangle 65"/>
          <p:cNvSpPr>
            <a:spLocks noChangeArrowheads="1"/>
          </p:cNvSpPr>
          <p:nvPr/>
        </p:nvSpPr>
        <p:spPr bwMode="auto">
          <a:xfrm>
            <a:off x="4476750" y="190658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</a:t>
            </a:r>
          </a:p>
        </p:txBody>
      </p:sp>
      <p:sp>
        <p:nvSpPr>
          <p:cNvPr id="8218" name="Text Box 4"/>
          <p:cNvSpPr txBox="1">
            <a:spLocks noChangeArrowheads="1"/>
          </p:cNvSpPr>
          <p:nvPr/>
        </p:nvSpPr>
        <p:spPr bwMode="auto">
          <a:xfrm>
            <a:off x="3617913" y="2644775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2 4 2</a:t>
            </a:r>
          </a:p>
        </p:txBody>
      </p:sp>
      <p:sp>
        <p:nvSpPr>
          <p:cNvPr id="8219" name="Rectangle 67"/>
          <p:cNvSpPr>
            <a:spLocks noChangeArrowheads="1"/>
          </p:cNvSpPr>
          <p:nvPr/>
        </p:nvSpPr>
        <p:spPr bwMode="auto">
          <a:xfrm>
            <a:off x="4475163" y="3121025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0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3076" name="Text Box 4"/>
          <p:cNvSpPr txBox="1">
            <a:spLocks noChangeArrowheads="1"/>
          </p:cNvSpPr>
          <p:nvPr/>
        </p:nvSpPr>
        <p:spPr bwMode="auto">
          <a:xfrm>
            <a:off x="3635375" y="413385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2 4 2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92525" y="4167188"/>
            <a:ext cx="1173163" cy="268287"/>
            <a:chOff x="2336" y="1752"/>
            <a:chExt cx="816" cy="317"/>
          </a:xfrm>
        </p:grpSpPr>
        <p:sp>
          <p:nvSpPr>
            <p:cNvPr id="8249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8250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232150" y="407511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63</a:t>
            </a:r>
          </a:p>
        </p:txBody>
      </p:sp>
      <p:sp>
        <p:nvSpPr>
          <p:cNvPr id="43081" name="Line 13"/>
          <p:cNvSpPr>
            <a:spLocks noChangeShapeType="1"/>
          </p:cNvSpPr>
          <p:nvPr/>
        </p:nvSpPr>
        <p:spPr bwMode="auto">
          <a:xfrm>
            <a:off x="3822700" y="494506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3082" name="Rectangle 74"/>
          <p:cNvSpPr>
            <a:spLocks noChangeArrowheads="1"/>
          </p:cNvSpPr>
          <p:nvPr/>
        </p:nvSpPr>
        <p:spPr bwMode="auto">
          <a:xfrm>
            <a:off x="4500563" y="371633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3</a:t>
            </a:r>
          </a:p>
        </p:txBody>
      </p:sp>
      <p:sp>
        <p:nvSpPr>
          <p:cNvPr id="43083" name="Text Box 4"/>
          <p:cNvSpPr txBox="1">
            <a:spLocks noChangeArrowheads="1"/>
          </p:cNvSpPr>
          <p:nvPr/>
        </p:nvSpPr>
        <p:spPr bwMode="auto">
          <a:xfrm>
            <a:off x="3665538" y="4454525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1 8 9</a:t>
            </a:r>
          </a:p>
        </p:txBody>
      </p:sp>
      <p:sp>
        <p:nvSpPr>
          <p:cNvPr id="43084" name="Rectangle 76"/>
          <p:cNvSpPr>
            <a:spLocks noChangeArrowheads="1"/>
          </p:cNvSpPr>
          <p:nvPr/>
        </p:nvSpPr>
        <p:spPr bwMode="auto">
          <a:xfrm>
            <a:off x="4225925" y="4930775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5 3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 rot="-3301958">
            <a:off x="3309938" y="2386013"/>
            <a:ext cx="2022475" cy="6508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错误解答</a:t>
            </a:r>
            <a:endParaRPr lang="zh-CN" altLang="en-US" sz="36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228" name="Text Box 4"/>
          <p:cNvSpPr txBox="1">
            <a:spLocks noChangeArrowheads="1"/>
          </p:cNvSpPr>
          <p:nvPr/>
        </p:nvSpPr>
        <p:spPr bwMode="auto">
          <a:xfrm>
            <a:off x="6348413" y="2324100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3 0 9</a:t>
            </a:r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6405563" y="2357438"/>
            <a:ext cx="1173162" cy="268287"/>
            <a:chOff x="2336" y="1752"/>
            <a:chExt cx="816" cy="317"/>
          </a:xfrm>
        </p:grpSpPr>
        <p:sp>
          <p:nvSpPr>
            <p:cNvPr id="8247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8248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8230" name="Text Box 8"/>
          <p:cNvSpPr txBox="1">
            <a:spLocks noChangeArrowheads="1"/>
          </p:cNvSpPr>
          <p:nvPr/>
        </p:nvSpPr>
        <p:spPr bwMode="auto">
          <a:xfrm>
            <a:off x="5945188" y="226536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53</a:t>
            </a:r>
          </a:p>
        </p:txBody>
      </p:sp>
      <p:sp>
        <p:nvSpPr>
          <p:cNvPr id="8231" name="Line 13"/>
          <p:cNvSpPr>
            <a:spLocks noChangeShapeType="1"/>
          </p:cNvSpPr>
          <p:nvPr/>
        </p:nvSpPr>
        <p:spPr bwMode="auto">
          <a:xfrm>
            <a:off x="6535738" y="313531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8232" name="Rectangle 84"/>
          <p:cNvSpPr>
            <a:spLocks noChangeArrowheads="1"/>
          </p:cNvSpPr>
          <p:nvPr/>
        </p:nvSpPr>
        <p:spPr bwMode="auto">
          <a:xfrm>
            <a:off x="7213600" y="190658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</a:t>
            </a:r>
          </a:p>
        </p:txBody>
      </p:sp>
      <p:sp>
        <p:nvSpPr>
          <p:cNvPr id="8233" name="Text Box 4"/>
          <p:cNvSpPr txBox="1">
            <a:spLocks noChangeArrowheads="1"/>
          </p:cNvSpPr>
          <p:nvPr/>
        </p:nvSpPr>
        <p:spPr bwMode="auto">
          <a:xfrm>
            <a:off x="6354763" y="2644775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3 1 8</a:t>
            </a:r>
          </a:p>
        </p:txBody>
      </p:sp>
      <p:sp>
        <p:nvSpPr>
          <p:cNvPr id="8234" name="Rectangle 86"/>
          <p:cNvSpPr>
            <a:spLocks noChangeArrowheads="1"/>
          </p:cNvSpPr>
          <p:nvPr/>
        </p:nvSpPr>
        <p:spPr bwMode="auto">
          <a:xfrm>
            <a:off x="6908800" y="3121025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1 1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3095" name="Text Box 4"/>
          <p:cNvSpPr txBox="1">
            <a:spLocks noChangeArrowheads="1"/>
          </p:cNvSpPr>
          <p:nvPr/>
        </p:nvSpPr>
        <p:spPr bwMode="auto">
          <a:xfrm>
            <a:off x="6372225" y="413385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3 0 9</a:t>
            </a:r>
          </a:p>
        </p:txBody>
      </p: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6429375" y="4167188"/>
            <a:ext cx="1173163" cy="268287"/>
            <a:chOff x="2336" y="1752"/>
            <a:chExt cx="816" cy="317"/>
          </a:xfrm>
        </p:grpSpPr>
        <p:sp>
          <p:nvSpPr>
            <p:cNvPr id="8245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8246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969000" y="407511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53</a:t>
            </a:r>
          </a:p>
        </p:txBody>
      </p:sp>
      <p:sp>
        <p:nvSpPr>
          <p:cNvPr id="43100" name="Line 13"/>
          <p:cNvSpPr>
            <a:spLocks noChangeShapeType="1"/>
          </p:cNvSpPr>
          <p:nvPr/>
        </p:nvSpPr>
        <p:spPr bwMode="auto">
          <a:xfrm>
            <a:off x="6559550" y="494506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3101" name="Rectangle 93"/>
          <p:cNvSpPr>
            <a:spLocks noChangeArrowheads="1"/>
          </p:cNvSpPr>
          <p:nvPr/>
        </p:nvSpPr>
        <p:spPr bwMode="auto">
          <a:xfrm>
            <a:off x="7237413" y="371633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5</a:t>
            </a:r>
          </a:p>
        </p:txBody>
      </p:sp>
      <p:sp>
        <p:nvSpPr>
          <p:cNvPr id="43102" name="Text Box 4"/>
          <p:cNvSpPr txBox="1">
            <a:spLocks noChangeArrowheads="1"/>
          </p:cNvSpPr>
          <p:nvPr/>
        </p:nvSpPr>
        <p:spPr bwMode="auto">
          <a:xfrm>
            <a:off x="6402388" y="4454525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2 6 5</a:t>
            </a:r>
          </a:p>
        </p:txBody>
      </p:sp>
      <p:sp>
        <p:nvSpPr>
          <p:cNvPr id="43103" name="Rectangle 95"/>
          <p:cNvSpPr>
            <a:spLocks noChangeArrowheads="1"/>
          </p:cNvSpPr>
          <p:nvPr/>
        </p:nvSpPr>
        <p:spPr bwMode="auto">
          <a:xfrm>
            <a:off x="6919913" y="4930775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4 4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 rot="-3301958">
            <a:off x="6089650" y="2386013"/>
            <a:ext cx="2022475" cy="6508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错误解答</a:t>
            </a:r>
            <a:endParaRPr lang="zh-CN" altLang="en-US" sz="36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3105" name="Text Box 97"/>
          <p:cNvSpPr txBox="1">
            <a:spLocks noChangeArrowheads="1"/>
          </p:cNvSpPr>
          <p:nvPr/>
        </p:nvSpPr>
        <p:spPr bwMode="auto">
          <a:xfrm>
            <a:off x="827088" y="5414963"/>
            <a:ext cx="7632700" cy="831850"/>
          </a:xfrm>
          <a:prstGeom prst="rect">
            <a:avLst/>
          </a:prstGeom>
          <a:solidFill>
            <a:srgbClr val="CCFFFF"/>
          </a:solidFill>
          <a:ln w="9525">
            <a:solidFill>
              <a:srgbClr val="D6009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当竖式里减数比被减数大的时候，说明初商偏大，这时把初商调小</a:t>
            </a:r>
            <a:r>
              <a:rPr lang="en-US" altLang="zh-CN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再计算。计算过程中每一步都要细心计算。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3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4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56" grpId="0"/>
      <p:bldP spid="4" grpId="0"/>
      <p:bldP spid="43061" grpId="0" animBg="1"/>
      <p:bldP spid="43062" grpId="0"/>
      <p:bldP spid="43063" grpId="0"/>
      <p:bldP spid="43064" grpId="0"/>
      <p:bldP spid="5" grpId="0" animBg="1"/>
      <p:bldP spid="43076" grpId="0"/>
      <p:bldP spid="9" grpId="0"/>
      <p:bldP spid="43081" grpId="0" animBg="1"/>
      <p:bldP spid="43082" grpId="0"/>
      <p:bldP spid="43083" grpId="0"/>
      <p:bldP spid="43084" grpId="0"/>
      <p:bldP spid="10" grpId="0" animBg="1"/>
      <p:bldP spid="43095" grpId="0"/>
      <p:bldP spid="14" grpId="0"/>
      <p:bldP spid="43100" grpId="0" animBg="1"/>
      <p:bldP spid="43101" grpId="0"/>
      <p:bldP spid="43102" grpId="0"/>
      <p:bldP spid="43103" grpId="0"/>
      <p:bldP spid="15" grpId="0" animBg="1"/>
      <p:bldP spid="431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8313" y="9683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20" name="Rectangle 12"/>
          <p:cNvSpPr>
            <a:spLocks noChangeArrowheads="1"/>
          </p:cNvSpPr>
          <p:nvPr/>
        </p:nvSpPr>
        <p:spPr bwMode="auto">
          <a:xfrm>
            <a:off x="2843213" y="981075"/>
            <a:ext cx="3713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算一算，比一比。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751263" y="2190750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2 5 0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808413" y="2224088"/>
            <a:ext cx="1173162" cy="268287"/>
            <a:chOff x="2336" y="1752"/>
            <a:chExt cx="816" cy="317"/>
          </a:xfrm>
        </p:grpSpPr>
        <p:sp>
          <p:nvSpPr>
            <p:cNvPr id="9274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9275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9223" name="Text Box 8"/>
          <p:cNvSpPr txBox="1">
            <a:spLocks noChangeArrowheads="1"/>
          </p:cNvSpPr>
          <p:nvPr/>
        </p:nvSpPr>
        <p:spPr bwMode="auto">
          <a:xfrm>
            <a:off x="3348038" y="213201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31</a:t>
            </a:r>
          </a:p>
        </p:txBody>
      </p:sp>
      <p:sp>
        <p:nvSpPr>
          <p:cNvPr id="44089" name="Line 13"/>
          <p:cNvSpPr>
            <a:spLocks noChangeShapeType="1"/>
          </p:cNvSpPr>
          <p:nvPr/>
        </p:nvSpPr>
        <p:spPr bwMode="auto">
          <a:xfrm>
            <a:off x="3919538" y="2974975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4090" name="Rectangle 58"/>
          <p:cNvSpPr>
            <a:spLocks noChangeArrowheads="1"/>
          </p:cNvSpPr>
          <p:nvPr/>
        </p:nvSpPr>
        <p:spPr bwMode="auto">
          <a:xfrm>
            <a:off x="4616450" y="177323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8</a:t>
            </a:r>
          </a:p>
        </p:txBody>
      </p:sp>
      <p:sp>
        <p:nvSpPr>
          <p:cNvPr id="44091" name="Text Box 4"/>
          <p:cNvSpPr txBox="1">
            <a:spLocks noChangeArrowheads="1"/>
          </p:cNvSpPr>
          <p:nvPr/>
        </p:nvSpPr>
        <p:spPr bwMode="auto">
          <a:xfrm>
            <a:off x="3757613" y="2511425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2 4 8</a:t>
            </a:r>
          </a:p>
        </p:txBody>
      </p:sp>
      <p:sp>
        <p:nvSpPr>
          <p:cNvPr id="44092" name="Rectangle 60"/>
          <p:cNvSpPr>
            <a:spLocks noChangeArrowheads="1"/>
          </p:cNvSpPr>
          <p:nvPr/>
        </p:nvSpPr>
        <p:spPr bwMode="auto">
          <a:xfrm>
            <a:off x="4614863" y="2987675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9228" name="Text Box 4"/>
          <p:cNvSpPr txBox="1">
            <a:spLocks noChangeArrowheads="1"/>
          </p:cNvSpPr>
          <p:nvPr/>
        </p:nvSpPr>
        <p:spPr bwMode="auto">
          <a:xfrm>
            <a:off x="3775075" y="400050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2 4 5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832225" y="4033838"/>
            <a:ext cx="1173163" cy="268287"/>
            <a:chOff x="2336" y="1752"/>
            <a:chExt cx="816" cy="317"/>
          </a:xfrm>
        </p:grpSpPr>
        <p:sp>
          <p:nvSpPr>
            <p:cNvPr id="9272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9273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9230" name="Text Box 8"/>
          <p:cNvSpPr txBox="1">
            <a:spLocks noChangeArrowheads="1"/>
          </p:cNvSpPr>
          <p:nvPr/>
        </p:nvSpPr>
        <p:spPr bwMode="auto">
          <a:xfrm>
            <a:off x="3371850" y="394176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31</a:t>
            </a:r>
          </a:p>
        </p:txBody>
      </p:sp>
      <p:sp>
        <p:nvSpPr>
          <p:cNvPr id="44098" name="Line 13"/>
          <p:cNvSpPr>
            <a:spLocks noChangeShapeType="1"/>
          </p:cNvSpPr>
          <p:nvPr/>
        </p:nvSpPr>
        <p:spPr bwMode="auto">
          <a:xfrm>
            <a:off x="3962400" y="481171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4099" name="Rectangle 67"/>
          <p:cNvSpPr>
            <a:spLocks noChangeArrowheads="1"/>
          </p:cNvSpPr>
          <p:nvPr/>
        </p:nvSpPr>
        <p:spPr bwMode="auto">
          <a:xfrm>
            <a:off x="4640263" y="358298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7</a:t>
            </a:r>
          </a:p>
        </p:txBody>
      </p:sp>
      <p:sp>
        <p:nvSpPr>
          <p:cNvPr id="44100" name="Text Box 4"/>
          <p:cNvSpPr txBox="1">
            <a:spLocks noChangeArrowheads="1"/>
          </p:cNvSpPr>
          <p:nvPr/>
        </p:nvSpPr>
        <p:spPr bwMode="auto">
          <a:xfrm>
            <a:off x="3805238" y="437515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2 1 7</a:t>
            </a:r>
          </a:p>
        </p:txBody>
      </p:sp>
      <p:sp>
        <p:nvSpPr>
          <p:cNvPr id="44101" name="Rectangle 69"/>
          <p:cNvSpPr>
            <a:spLocks noChangeArrowheads="1"/>
          </p:cNvSpPr>
          <p:nvPr/>
        </p:nvSpPr>
        <p:spPr bwMode="auto">
          <a:xfrm>
            <a:off x="4313238" y="4806950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2 8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9235" name="Text Box 4"/>
          <p:cNvSpPr txBox="1">
            <a:spLocks noChangeArrowheads="1"/>
          </p:cNvSpPr>
          <p:nvPr/>
        </p:nvSpPr>
        <p:spPr bwMode="auto">
          <a:xfrm>
            <a:off x="6635750" y="219075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2 6 0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6692900" y="2224088"/>
            <a:ext cx="1173163" cy="268287"/>
            <a:chOff x="2336" y="1752"/>
            <a:chExt cx="816" cy="317"/>
          </a:xfrm>
        </p:grpSpPr>
        <p:sp>
          <p:nvSpPr>
            <p:cNvPr id="9270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9271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9237" name="Text Box 8"/>
          <p:cNvSpPr txBox="1">
            <a:spLocks noChangeArrowheads="1"/>
          </p:cNvSpPr>
          <p:nvPr/>
        </p:nvSpPr>
        <p:spPr bwMode="auto">
          <a:xfrm>
            <a:off x="6232525" y="213201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43</a:t>
            </a:r>
          </a:p>
        </p:txBody>
      </p:sp>
      <p:sp>
        <p:nvSpPr>
          <p:cNvPr id="44108" name="Line 13"/>
          <p:cNvSpPr>
            <a:spLocks noChangeShapeType="1"/>
          </p:cNvSpPr>
          <p:nvPr/>
        </p:nvSpPr>
        <p:spPr bwMode="auto">
          <a:xfrm>
            <a:off x="6823075" y="300196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4109" name="Rectangle 77"/>
          <p:cNvSpPr>
            <a:spLocks noChangeArrowheads="1"/>
          </p:cNvSpPr>
          <p:nvPr/>
        </p:nvSpPr>
        <p:spPr bwMode="auto">
          <a:xfrm>
            <a:off x="7500938" y="177323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</a:t>
            </a:r>
          </a:p>
        </p:txBody>
      </p:sp>
      <p:sp>
        <p:nvSpPr>
          <p:cNvPr id="44110" name="Text Box 4"/>
          <p:cNvSpPr txBox="1">
            <a:spLocks noChangeArrowheads="1"/>
          </p:cNvSpPr>
          <p:nvPr/>
        </p:nvSpPr>
        <p:spPr bwMode="auto">
          <a:xfrm>
            <a:off x="6642100" y="2511425"/>
            <a:ext cx="143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2 5 8</a:t>
            </a:r>
          </a:p>
        </p:txBody>
      </p:sp>
      <p:sp>
        <p:nvSpPr>
          <p:cNvPr id="44111" name="Rectangle 79"/>
          <p:cNvSpPr>
            <a:spLocks noChangeArrowheads="1"/>
          </p:cNvSpPr>
          <p:nvPr/>
        </p:nvSpPr>
        <p:spPr bwMode="auto">
          <a:xfrm>
            <a:off x="7499350" y="298767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</a:t>
            </a:r>
          </a:p>
        </p:txBody>
      </p:sp>
      <p:sp>
        <p:nvSpPr>
          <p:cNvPr id="9242" name="Text Box 4"/>
          <p:cNvSpPr txBox="1">
            <a:spLocks noChangeArrowheads="1"/>
          </p:cNvSpPr>
          <p:nvPr/>
        </p:nvSpPr>
        <p:spPr bwMode="auto">
          <a:xfrm>
            <a:off x="6659563" y="4000500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2 6 0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6716713" y="4033838"/>
            <a:ext cx="1173162" cy="268287"/>
            <a:chOff x="2336" y="1752"/>
            <a:chExt cx="816" cy="317"/>
          </a:xfrm>
        </p:grpSpPr>
        <p:sp>
          <p:nvSpPr>
            <p:cNvPr id="9268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9269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9244" name="Text Box 8"/>
          <p:cNvSpPr txBox="1">
            <a:spLocks noChangeArrowheads="1"/>
          </p:cNvSpPr>
          <p:nvPr/>
        </p:nvSpPr>
        <p:spPr bwMode="auto">
          <a:xfrm>
            <a:off x="6256338" y="394176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44</a:t>
            </a:r>
          </a:p>
        </p:txBody>
      </p:sp>
      <p:sp>
        <p:nvSpPr>
          <p:cNvPr id="44117" name="Line 13"/>
          <p:cNvSpPr>
            <a:spLocks noChangeShapeType="1"/>
          </p:cNvSpPr>
          <p:nvPr/>
        </p:nvSpPr>
        <p:spPr bwMode="auto">
          <a:xfrm>
            <a:off x="6846888" y="4811713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4118" name="Rectangle 86"/>
          <p:cNvSpPr>
            <a:spLocks noChangeArrowheads="1"/>
          </p:cNvSpPr>
          <p:nvPr/>
        </p:nvSpPr>
        <p:spPr bwMode="auto">
          <a:xfrm>
            <a:off x="7524750" y="358298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5</a:t>
            </a:r>
          </a:p>
        </p:txBody>
      </p:sp>
      <p:sp>
        <p:nvSpPr>
          <p:cNvPr id="44119" name="Text Box 4"/>
          <p:cNvSpPr txBox="1">
            <a:spLocks noChangeArrowheads="1"/>
          </p:cNvSpPr>
          <p:nvPr/>
        </p:nvSpPr>
        <p:spPr bwMode="auto">
          <a:xfrm>
            <a:off x="6689725" y="4321175"/>
            <a:ext cx="143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2 2 0</a:t>
            </a:r>
          </a:p>
        </p:txBody>
      </p:sp>
      <p:sp>
        <p:nvSpPr>
          <p:cNvPr id="44120" name="Rectangle 88"/>
          <p:cNvSpPr>
            <a:spLocks noChangeArrowheads="1"/>
          </p:cNvSpPr>
          <p:nvPr/>
        </p:nvSpPr>
        <p:spPr bwMode="auto">
          <a:xfrm>
            <a:off x="7207250" y="4797425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3 6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9249" name="Text Box 4"/>
          <p:cNvSpPr txBox="1">
            <a:spLocks noChangeArrowheads="1"/>
          </p:cNvSpPr>
          <p:nvPr/>
        </p:nvSpPr>
        <p:spPr bwMode="auto">
          <a:xfrm>
            <a:off x="1114425" y="2233613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9 2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022350" y="2259013"/>
            <a:ext cx="884238" cy="287337"/>
            <a:chOff x="2336" y="1752"/>
            <a:chExt cx="816" cy="317"/>
          </a:xfrm>
        </p:grpSpPr>
        <p:sp>
          <p:nvSpPr>
            <p:cNvPr id="9266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9267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9251" name="Text Box 8"/>
          <p:cNvSpPr txBox="1">
            <a:spLocks noChangeArrowheads="1"/>
          </p:cNvSpPr>
          <p:nvPr/>
        </p:nvSpPr>
        <p:spPr bwMode="auto">
          <a:xfrm>
            <a:off x="561975" y="2166938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23</a:t>
            </a:r>
          </a:p>
        </p:txBody>
      </p:sp>
      <p:sp>
        <p:nvSpPr>
          <p:cNvPr id="44136" name="Line 13"/>
          <p:cNvSpPr>
            <a:spLocks noChangeShapeType="1"/>
          </p:cNvSpPr>
          <p:nvPr/>
        </p:nvSpPr>
        <p:spPr bwMode="auto">
          <a:xfrm>
            <a:off x="1114425" y="3036888"/>
            <a:ext cx="792163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4137" name="Rectangle 105"/>
          <p:cNvSpPr>
            <a:spLocks noChangeArrowheads="1"/>
          </p:cNvSpPr>
          <p:nvPr/>
        </p:nvSpPr>
        <p:spPr bwMode="auto">
          <a:xfrm>
            <a:off x="1547813" y="1808163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</a:t>
            </a:r>
          </a:p>
        </p:txBody>
      </p:sp>
      <p:sp>
        <p:nvSpPr>
          <p:cNvPr id="44138" name="Text Box 4"/>
          <p:cNvSpPr txBox="1">
            <a:spLocks noChangeArrowheads="1"/>
          </p:cNvSpPr>
          <p:nvPr/>
        </p:nvSpPr>
        <p:spPr bwMode="auto">
          <a:xfrm>
            <a:off x="1143000" y="2557463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9</a:t>
            </a:r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 </a:t>
            </a:r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</a:t>
            </a:r>
          </a:p>
        </p:txBody>
      </p:sp>
      <p:sp>
        <p:nvSpPr>
          <p:cNvPr id="44142" name="Rectangle 110"/>
          <p:cNvSpPr>
            <a:spLocks noChangeArrowheads="1"/>
          </p:cNvSpPr>
          <p:nvPr/>
        </p:nvSpPr>
        <p:spPr bwMode="auto">
          <a:xfrm>
            <a:off x="1536700" y="305117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0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9256" name="Text Box 4"/>
          <p:cNvSpPr txBox="1">
            <a:spLocks noChangeArrowheads="1"/>
          </p:cNvSpPr>
          <p:nvPr/>
        </p:nvSpPr>
        <p:spPr bwMode="auto">
          <a:xfrm>
            <a:off x="1155700" y="4033838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9 0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063625" y="4059238"/>
            <a:ext cx="884238" cy="287337"/>
            <a:chOff x="2336" y="1752"/>
            <a:chExt cx="816" cy="317"/>
          </a:xfrm>
        </p:grpSpPr>
        <p:sp>
          <p:nvSpPr>
            <p:cNvPr id="9264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9265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9258" name="Text Box 8"/>
          <p:cNvSpPr txBox="1">
            <a:spLocks noChangeArrowheads="1"/>
          </p:cNvSpPr>
          <p:nvPr/>
        </p:nvSpPr>
        <p:spPr bwMode="auto">
          <a:xfrm>
            <a:off x="603250" y="396716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23</a:t>
            </a:r>
          </a:p>
        </p:txBody>
      </p:sp>
      <p:sp>
        <p:nvSpPr>
          <p:cNvPr id="44148" name="Line 13"/>
          <p:cNvSpPr>
            <a:spLocks noChangeShapeType="1"/>
          </p:cNvSpPr>
          <p:nvPr/>
        </p:nvSpPr>
        <p:spPr bwMode="auto">
          <a:xfrm>
            <a:off x="1155700" y="4837113"/>
            <a:ext cx="792163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4149" name="Rectangle 117"/>
          <p:cNvSpPr>
            <a:spLocks noChangeArrowheads="1"/>
          </p:cNvSpPr>
          <p:nvPr/>
        </p:nvSpPr>
        <p:spPr bwMode="auto">
          <a:xfrm>
            <a:off x="1589088" y="360838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</a:t>
            </a:r>
          </a:p>
        </p:txBody>
      </p:sp>
      <p:sp>
        <p:nvSpPr>
          <p:cNvPr id="44150" name="Text Box 4"/>
          <p:cNvSpPr txBox="1">
            <a:spLocks noChangeArrowheads="1"/>
          </p:cNvSpPr>
          <p:nvPr/>
        </p:nvSpPr>
        <p:spPr bwMode="auto">
          <a:xfrm>
            <a:off x="1042988" y="4329113"/>
            <a:ext cx="1087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</a:t>
            </a:r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 </a:t>
            </a:r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9</a:t>
            </a:r>
          </a:p>
        </p:txBody>
      </p:sp>
      <p:sp>
        <p:nvSpPr>
          <p:cNvPr id="44151" name="Rectangle 119"/>
          <p:cNvSpPr>
            <a:spLocks noChangeArrowheads="1"/>
          </p:cNvSpPr>
          <p:nvPr/>
        </p:nvSpPr>
        <p:spPr bwMode="auto">
          <a:xfrm>
            <a:off x="1258888" y="4832350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2 1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4152" name="Text Box 120"/>
          <p:cNvSpPr txBox="1">
            <a:spLocks noChangeArrowheads="1"/>
          </p:cNvSpPr>
          <p:nvPr/>
        </p:nvSpPr>
        <p:spPr bwMode="auto">
          <a:xfrm>
            <a:off x="827088" y="5414963"/>
            <a:ext cx="7632700" cy="831850"/>
          </a:xfrm>
          <a:prstGeom prst="rect">
            <a:avLst/>
          </a:prstGeom>
          <a:solidFill>
            <a:srgbClr val="CCFFFF"/>
          </a:solidFill>
          <a:ln w="9525">
            <a:solidFill>
              <a:srgbClr val="D6009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用四舍法试商，有时会出现初商偏大。如果竖式里商乘除数不够减，说明初商大了，这时一般是把初商调小</a:t>
            </a:r>
            <a:r>
              <a:rPr lang="en-US" altLang="zh-CN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1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4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4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4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4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89" grpId="0" animBg="1"/>
      <p:bldP spid="44090" grpId="0"/>
      <p:bldP spid="44091" grpId="0"/>
      <p:bldP spid="44092" grpId="0"/>
      <p:bldP spid="44098" grpId="0" animBg="1"/>
      <p:bldP spid="44099" grpId="0"/>
      <p:bldP spid="44100" grpId="0"/>
      <p:bldP spid="44101" grpId="0"/>
      <p:bldP spid="44108" grpId="0" animBg="1"/>
      <p:bldP spid="44109" grpId="0"/>
      <p:bldP spid="44110" grpId="0"/>
      <p:bldP spid="44111" grpId="0"/>
      <p:bldP spid="44117" grpId="0" animBg="1"/>
      <p:bldP spid="44118" grpId="0"/>
      <p:bldP spid="44119" grpId="0"/>
      <p:bldP spid="44120" grpId="0"/>
      <p:bldP spid="44136" grpId="0" animBg="1"/>
      <p:bldP spid="44137" grpId="0"/>
      <p:bldP spid="44138" grpId="0"/>
      <p:bldP spid="44142" grpId="0"/>
      <p:bldP spid="44148" grpId="0" animBg="1"/>
      <p:bldP spid="44149" grpId="0"/>
      <p:bldP spid="44150" grpId="0"/>
      <p:bldP spid="44151" grpId="0"/>
      <p:bldP spid="441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/>
        </p:nvSpPr>
        <p:spPr>
          <a:xfrm>
            <a:off x="468313" y="968375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84188" y="1622425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843213" y="981075"/>
            <a:ext cx="4595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用竖式计算，并验算。</a:t>
            </a: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981575" y="283845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4 3 0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038725" y="2871788"/>
            <a:ext cx="1173163" cy="268287"/>
            <a:chOff x="2336" y="1752"/>
            <a:chExt cx="816" cy="317"/>
          </a:xfrm>
        </p:grpSpPr>
        <p:sp>
          <p:nvSpPr>
            <p:cNvPr id="10286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0287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17832" name="Text Box 8"/>
          <p:cNvSpPr txBox="1">
            <a:spLocks noChangeArrowheads="1"/>
          </p:cNvSpPr>
          <p:nvPr/>
        </p:nvSpPr>
        <p:spPr bwMode="auto">
          <a:xfrm>
            <a:off x="4578350" y="2779713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62</a:t>
            </a:r>
          </a:p>
        </p:txBody>
      </p:sp>
      <p:sp>
        <p:nvSpPr>
          <p:cNvPr id="45066" name="Line 13"/>
          <p:cNvSpPr>
            <a:spLocks noChangeShapeType="1"/>
          </p:cNvSpPr>
          <p:nvPr/>
        </p:nvSpPr>
        <p:spPr bwMode="auto">
          <a:xfrm>
            <a:off x="5149850" y="3622675"/>
            <a:ext cx="1187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5846763" y="242093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</a:t>
            </a:r>
          </a:p>
        </p:txBody>
      </p:sp>
      <p:sp>
        <p:nvSpPr>
          <p:cNvPr id="45068" name="Text Box 4"/>
          <p:cNvSpPr txBox="1">
            <a:spLocks noChangeArrowheads="1"/>
          </p:cNvSpPr>
          <p:nvPr/>
        </p:nvSpPr>
        <p:spPr bwMode="auto">
          <a:xfrm>
            <a:off x="5011738" y="3159125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3 7 2</a:t>
            </a: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5546725" y="3635375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5 8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097" name="Text Box 4"/>
          <p:cNvSpPr txBox="1">
            <a:spLocks noChangeArrowheads="1"/>
          </p:cNvSpPr>
          <p:nvPr/>
        </p:nvSpPr>
        <p:spPr bwMode="auto">
          <a:xfrm>
            <a:off x="1885950" y="2917825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9 2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793875" y="2943225"/>
            <a:ext cx="884238" cy="287338"/>
            <a:chOff x="2336" y="1752"/>
            <a:chExt cx="816" cy="317"/>
          </a:xfrm>
        </p:grpSpPr>
        <p:sp>
          <p:nvSpPr>
            <p:cNvPr id="10284" name="Line 6"/>
            <p:cNvSpPr>
              <a:spLocks noChangeShapeType="1"/>
            </p:cNvSpPr>
            <p:nvPr/>
          </p:nvSpPr>
          <p:spPr bwMode="auto">
            <a:xfrm>
              <a:off x="2426" y="1752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0285" name="Freeform 7"/>
            <p:cNvSpPr>
              <a:spLocks noChangeArrowheads="1"/>
            </p:cNvSpPr>
            <p:nvPr/>
          </p:nvSpPr>
          <p:spPr bwMode="auto">
            <a:xfrm>
              <a:off x="2336" y="1752"/>
              <a:ext cx="106" cy="317"/>
            </a:xfrm>
            <a:custGeom>
              <a:avLst/>
              <a:gdLst>
                <a:gd name="T0" fmla="*/ 91 w 106"/>
                <a:gd name="T1" fmla="*/ 0 h 317"/>
                <a:gd name="T2" fmla="*/ 91 w 106"/>
                <a:gd name="T3" fmla="*/ 227 h 317"/>
                <a:gd name="T4" fmla="*/ 0 w 106"/>
                <a:gd name="T5" fmla="*/ 317 h 317"/>
                <a:gd name="T6" fmla="*/ 0 60000 65536"/>
                <a:gd name="T7" fmla="*/ 0 60000 65536"/>
                <a:gd name="T8" fmla="*/ 0 60000 65536"/>
                <a:gd name="T9" fmla="*/ 0 w 106"/>
                <a:gd name="T10" fmla="*/ 0 h 317"/>
                <a:gd name="T11" fmla="*/ 106 w 106"/>
                <a:gd name="T12" fmla="*/ 317 h 3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" h="317">
                  <a:moveTo>
                    <a:pt x="91" y="0"/>
                  </a:moveTo>
                  <a:cubicBezTo>
                    <a:pt x="98" y="87"/>
                    <a:pt x="106" y="174"/>
                    <a:pt x="91" y="227"/>
                  </a:cubicBezTo>
                  <a:cubicBezTo>
                    <a:pt x="76" y="280"/>
                    <a:pt x="38" y="298"/>
                    <a:pt x="0" y="31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333500" y="2851150"/>
            <a:ext cx="55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31</a:t>
            </a:r>
          </a:p>
        </p:txBody>
      </p:sp>
      <p:sp>
        <p:nvSpPr>
          <p:cNvPr id="45102" name="Line 13"/>
          <p:cNvSpPr>
            <a:spLocks noChangeShapeType="1"/>
          </p:cNvSpPr>
          <p:nvPr/>
        </p:nvSpPr>
        <p:spPr bwMode="auto">
          <a:xfrm>
            <a:off x="1885950" y="3721100"/>
            <a:ext cx="792163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5103" name="Rectangle 47"/>
          <p:cNvSpPr>
            <a:spLocks noChangeArrowheads="1"/>
          </p:cNvSpPr>
          <p:nvPr/>
        </p:nvSpPr>
        <p:spPr bwMode="auto">
          <a:xfrm>
            <a:off x="2319338" y="2492375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</a:t>
            </a:r>
          </a:p>
        </p:txBody>
      </p:sp>
      <p:sp>
        <p:nvSpPr>
          <p:cNvPr id="45104" name="Text Box 4"/>
          <p:cNvSpPr txBox="1">
            <a:spLocks noChangeArrowheads="1"/>
          </p:cNvSpPr>
          <p:nvPr/>
        </p:nvSpPr>
        <p:spPr bwMode="auto">
          <a:xfrm>
            <a:off x="1914525" y="3241675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</a:t>
            </a:r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  <a:ea typeface="楷体_GB2312" pitchFamily="49" charset="-122"/>
              </a:rPr>
              <a:t> </a:t>
            </a:r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</a:t>
            </a:r>
          </a:p>
        </p:txBody>
      </p:sp>
      <p:sp>
        <p:nvSpPr>
          <p:cNvPr id="45105" name="Rectangle 49"/>
          <p:cNvSpPr>
            <a:spLocks noChangeArrowheads="1"/>
          </p:cNvSpPr>
          <p:nvPr/>
        </p:nvSpPr>
        <p:spPr bwMode="auto">
          <a:xfrm>
            <a:off x="1947863" y="3735388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3 0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10259" name="Rectangle 60"/>
          <p:cNvSpPr>
            <a:spLocks noChangeArrowheads="1"/>
          </p:cNvSpPr>
          <p:nvPr/>
        </p:nvSpPr>
        <p:spPr bwMode="auto">
          <a:xfrm>
            <a:off x="835025" y="1916113"/>
            <a:ext cx="1233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92÷31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17" name="Rectangle 61"/>
          <p:cNvSpPr>
            <a:spLocks noChangeArrowheads="1"/>
          </p:cNvSpPr>
          <p:nvPr/>
        </p:nvSpPr>
        <p:spPr bwMode="auto">
          <a:xfrm>
            <a:off x="1843088" y="1892300"/>
            <a:ext cx="1508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=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2</a:t>
            </a:r>
            <a:r>
              <a:rPr lang="en-US" altLang="zh-CN" sz="2400" b="1">
                <a:latin typeface="宋体" pitchFamily="2" charset="-122"/>
                <a:ea typeface="华文新魏" pitchFamily="2" charset="-122"/>
              </a:rPr>
              <a:t>……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30</a:t>
            </a:r>
            <a:endParaRPr lang="zh-CN" altLang="en-US" sz="24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5118" name="Rectangle 62"/>
          <p:cNvSpPr>
            <a:spLocks noChangeArrowheads="1"/>
          </p:cNvSpPr>
          <p:nvPr/>
        </p:nvSpPr>
        <p:spPr bwMode="auto">
          <a:xfrm>
            <a:off x="762000" y="4149725"/>
            <a:ext cx="796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验算</a:t>
            </a:r>
            <a:endParaRPr lang="zh-CN" altLang="en-US" sz="2400" b="1">
              <a:solidFill>
                <a:schemeClr val="hlink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5119" name="Rectangle 63"/>
          <p:cNvSpPr>
            <a:spLocks noChangeArrowheads="1"/>
          </p:cNvSpPr>
          <p:nvPr/>
        </p:nvSpPr>
        <p:spPr bwMode="auto">
          <a:xfrm>
            <a:off x="2020888" y="4292600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3 1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20" name="Rectangle 64"/>
          <p:cNvSpPr>
            <a:spLocks noChangeArrowheads="1"/>
          </p:cNvSpPr>
          <p:nvPr/>
        </p:nvSpPr>
        <p:spPr bwMode="auto">
          <a:xfrm>
            <a:off x="1639888" y="4635500"/>
            <a:ext cx="490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b="1">
                <a:latin typeface="Comic Sans MS" pitchFamily="66" charset="0"/>
                <a:ea typeface="楷体_GB2312" pitchFamily="49" charset="-122"/>
              </a:rPr>
              <a:t>×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21" name="Rectangle 65"/>
          <p:cNvSpPr>
            <a:spLocks noChangeArrowheads="1"/>
          </p:cNvSpPr>
          <p:nvPr/>
        </p:nvSpPr>
        <p:spPr bwMode="auto">
          <a:xfrm>
            <a:off x="2336800" y="46355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22" name="Line 66"/>
          <p:cNvSpPr>
            <a:spLocks noChangeShapeType="1"/>
          </p:cNvSpPr>
          <p:nvPr/>
        </p:nvSpPr>
        <p:spPr bwMode="auto">
          <a:xfrm>
            <a:off x="1682750" y="5024438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23" name="Rectangle 67"/>
          <p:cNvSpPr>
            <a:spLocks noChangeArrowheads="1"/>
          </p:cNvSpPr>
          <p:nvPr/>
        </p:nvSpPr>
        <p:spPr bwMode="auto">
          <a:xfrm>
            <a:off x="1985963" y="4995863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6 2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24" name="Rectangle 68"/>
          <p:cNvSpPr>
            <a:spLocks noChangeArrowheads="1"/>
          </p:cNvSpPr>
          <p:nvPr/>
        </p:nvSpPr>
        <p:spPr bwMode="auto">
          <a:xfrm>
            <a:off x="1595438" y="5311775"/>
            <a:ext cx="490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b="1">
                <a:latin typeface="Comic Sans MS" pitchFamily="66" charset="0"/>
                <a:ea typeface="楷体_GB2312" pitchFamily="49" charset="-122"/>
              </a:rPr>
              <a:t>＋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25" name="Rectangle 69"/>
          <p:cNvSpPr>
            <a:spLocks noChangeArrowheads="1"/>
          </p:cNvSpPr>
          <p:nvPr/>
        </p:nvSpPr>
        <p:spPr bwMode="auto">
          <a:xfrm>
            <a:off x="1985963" y="5354638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3 0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26" name="Line 70"/>
          <p:cNvSpPr>
            <a:spLocks noChangeShapeType="1"/>
          </p:cNvSpPr>
          <p:nvPr/>
        </p:nvSpPr>
        <p:spPr bwMode="auto">
          <a:xfrm>
            <a:off x="1698625" y="5788025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27" name="Rectangle 71"/>
          <p:cNvSpPr>
            <a:spLocks noChangeArrowheads="1"/>
          </p:cNvSpPr>
          <p:nvPr/>
        </p:nvSpPr>
        <p:spPr bwMode="auto">
          <a:xfrm>
            <a:off x="1985963" y="5788025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9 2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10271" name="Rectangle 72"/>
          <p:cNvSpPr>
            <a:spLocks noChangeArrowheads="1"/>
          </p:cNvSpPr>
          <p:nvPr/>
        </p:nvSpPr>
        <p:spPr bwMode="auto">
          <a:xfrm>
            <a:off x="4362450" y="1939925"/>
            <a:ext cx="141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430÷62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29" name="Rectangle 73"/>
          <p:cNvSpPr>
            <a:spLocks noChangeArrowheads="1"/>
          </p:cNvSpPr>
          <p:nvPr/>
        </p:nvSpPr>
        <p:spPr bwMode="auto">
          <a:xfrm>
            <a:off x="5662613" y="1916113"/>
            <a:ext cx="1501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=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6</a:t>
            </a:r>
            <a:r>
              <a:rPr lang="en-US" altLang="zh-CN" sz="2400" b="1">
                <a:latin typeface="宋体" pitchFamily="2" charset="-122"/>
                <a:ea typeface="华文新魏" pitchFamily="2" charset="-122"/>
              </a:rPr>
              <a:t>……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58</a:t>
            </a:r>
            <a:endParaRPr lang="zh-CN" altLang="en-US" sz="2400" b="1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5130" name="Rectangle 74"/>
          <p:cNvSpPr>
            <a:spLocks noChangeArrowheads="1"/>
          </p:cNvSpPr>
          <p:nvPr/>
        </p:nvSpPr>
        <p:spPr bwMode="auto">
          <a:xfrm>
            <a:off x="4362450" y="4167188"/>
            <a:ext cx="796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hlink"/>
                </a:solidFill>
                <a:latin typeface="Comic Sans MS" pitchFamily="66" charset="0"/>
                <a:ea typeface="楷体_GB2312" pitchFamily="49" charset="-122"/>
              </a:rPr>
              <a:t>验算</a:t>
            </a:r>
            <a:endParaRPr lang="zh-CN" altLang="en-US" sz="2400" b="1">
              <a:solidFill>
                <a:schemeClr val="hlink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5131" name="Rectangle 75"/>
          <p:cNvSpPr>
            <a:spLocks noChangeArrowheads="1"/>
          </p:cNvSpPr>
          <p:nvPr/>
        </p:nvSpPr>
        <p:spPr bwMode="auto">
          <a:xfrm>
            <a:off x="5621338" y="4310063"/>
            <a:ext cx="68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6 2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32" name="Rectangle 76"/>
          <p:cNvSpPr>
            <a:spLocks noChangeArrowheads="1"/>
          </p:cNvSpPr>
          <p:nvPr/>
        </p:nvSpPr>
        <p:spPr bwMode="auto">
          <a:xfrm>
            <a:off x="5240338" y="4652963"/>
            <a:ext cx="490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b="1">
                <a:latin typeface="Comic Sans MS" pitchFamily="66" charset="0"/>
                <a:ea typeface="楷体_GB2312" pitchFamily="49" charset="-122"/>
              </a:rPr>
              <a:t>×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33" name="Rectangle 77"/>
          <p:cNvSpPr>
            <a:spLocks noChangeArrowheads="1"/>
          </p:cNvSpPr>
          <p:nvPr/>
        </p:nvSpPr>
        <p:spPr bwMode="auto">
          <a:xfrm>
            <a:off x="5937250" y="465296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6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34" name="Line 78"/>
          <p:cNvSpPr>
            <a:spLocks noChangeShapeType="1"/>
          </p:cNvSpPr>
          <p:nvPr/>
        </p:nvSpPr>
        <p:spPr bwMode="auto">
          <a:xfrm>
            <a:off x="5283200" y="5041900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35" name="Rectangle 79"/>
          <p:cNvSpPr>
            <a:spLocks noChangeArrowheads="1"/>
          </p:cNvSpPr>
          <p:nvPr/>
        </p:nvSpPr>
        <p:spPr bwMode="auto">
          <a:xfrm>
            <a:off x="5299075" y="5013325"/>
            <a:ext cx="1004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3 7 2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36" name="Rectangle 80"/>
          <p:cNvSpPr>
            <a:spLocks noChangeArrowheads="1"/>
          </p:cNvSpPr>
          <p:nvPr/>
        </p:nvSpPr>
        <p:spPr bwMode="auto">
          <a:xfrm>
            <a:off x="5195888" y="5329238"/>
            <a:ext cx="490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b="1">
                <a:latin typeface="Comic Sans MS" pitchFamily="66" charset="0"/>
                <a:ea typeface="楷体_GB2312" pitchFamily="49" charset="-122"/>
              </a:rPr>
              <a:t>＋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37" name="Rectangle 81"/>
          <p:cNvSpPr>
            <a:spLocks noChangeArrowheads="1"/>
          </p:cNvSpPr>
          <p:nvPr/>
        </p:nvSpPr>
        <p:spPr bwMode="auto">
          <a:xfrm>
            <a:off x="5619750" y="5372100"/>
            <a:ext cx="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5 8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sp>
        <p:nvSpPr>
          <p:cNvPr id="45138" name="Line 82"/>
          <p:cNvSpPr>
            <a:spLocks noChangeShapeType="1"/>
          </p:cNvSpPr>
          <p:nvPr/>
        </p:nvSpPr>
        <p:spPr bwMode="auto">
          <a:xfrm>
            <a:off x="5299075" y="5805488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39" name="Rectangle 83"/>
          <p:cNvSpPr>
            <a:spLocks noChangeArrowheads="1"/>
          </p:cNvSpPr>
          <p:nvPr/>
        </p:nvSpPr>
        <p:spPr bwMode="auto">
          <a:xfrm>
            <a:off x="5299075" y="5805488"/>
            <a:ext cx="1004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Comic Sans MS" pitchFamily="66" charset="0"/>
                <a:ea typeface="楷体_GB2312" pitchFamily="49" charset="-122"/>
              </a:rPr>
              <a:t>4 3 0</a:t>
            </a:r>
            <a:endParaRPr lang="zh-CN" altLang="en-US" sz="2400" b="1">
              <a:latin typeface="Comic Sans MS" pitchFamily="66" charset="0"/>
              <a:ea typeface="楷体_GB2312" pitchFamily="49" charset="-122"/>
            </a:endParaRPr>
          </a:p>
        </p:txBody>
      </p:sp>
      <p:pic>
        <p:nvPicPr>
          <p:cNvPr id="10283" name="Picture 2" descr="F:\七彩课堂插图板式封面\排版用图标、页眉页脚\标题jpg\课外书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4868863"/>
            <a:ext cx="19494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5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5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5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5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5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71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4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4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4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4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  <p:bldP spid="717832" grpId="0"/>
      <p:bldP spid="45066" grpId="0" animBg="1"/>
      <p:bldP spid="45067" grpId="0"/>
      <p:bldP spid="45068" grpId="0"/>
      <p:bldP spid="45069" grpId="0"/>
      <p:bldP spid="45097" grpId="0"/>
      <p:bldP spid="4" grpId="0"/>
      <p:bldP spid="45102" grpId="0" animBg="1"/>
      <p:bldP spid="45103" grpId="0"/>
      <p:bldP spid="45104" grpId="0"/>
      <p:bldP spid="45105" grpId="0"/>
      <p:bldP spid="45117" grpId="0"/>
      <p:bldP spid="45118" grpId="0"/>
      <p:bldP spid="45119" grpId="0"/>
      <p:bldP spid="45120" grpId="0"/>
      <p:bldP spid="45121" grpId="0"/>
      <p:bldP spid="45122" grpId="0" animBg="1"/>
      <p:bldP spid="45123" grpId="0"/>
      <p:bldP spid="45124" grpId="0"/>
      <p:bldP spid="45125" grpId="0"/>
      <p:bldP spid="45126" grpId="0" animBg="1"/>
      <p:bldP spid="45127" grpId="0"/>
      <p:bldP spid="45129" grpId="0"/>
      <p:bldP spid="45130" grpId="0"/>
      <p:bldP spid="45131" grpId="0"/>
      <p:bldP spid="45132" grpId="0"/>
      <p:bldP spid="45133" grpId="0"/>
      <p:bldP spid="45134" grpId="0" animBg="1"/>
      <p:bldP spid="45135" grpId="0"/>
      <p:bldP spid="45136" grpId="0"/>
      <p:bldP spid="45137" grpId="0"/>
      <p:bldP spid="45138" grpId="0" animBg="1"/>
      <p:bldP spid="4513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742</Words>
  <PresentationFormat>全屏显示(4:3)</PresentationFormat>
  <Paragraphs>237</Paragraphs>
  <Slides>13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2016-10-24T06:16:24Z</dcterms:created>
  <dcterms:modified xsi:type="dcterms:W3CDTF">2016-10-24T06:16:58Z</dcterms:modified>
</cp:coreProperties>
</file>