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4" d="100"/>
          <a:sy n="64" d="100"/>
        </p:scale>
        <p:origin x="-108" y="-73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2D98FAE-8D0F-4545-9562-57C46452A07B}" type="datetimeFigureOut">
              <a:rPr lang="zh-CN" altLang="en-US" smtClean="0"/>
              <a:t>2016/10/24</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34E3DEC-62F5-45DD-BC66-E1EAEC090F37}"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幻灯片图像占位符 1"/>
          <p:cNvSpPr>
            <a:spLocks noGrp="1" noRot="1" noChangeAspect="1" noChangeArrowheads="1" noTextEdit="1"/>
          </p:cNvSpPr>
          <p:nvPr>
            <p:ph type="sldImg" idx="4294967295"/>
          </p:nvPr>
        </p:nvSpPr>
        <p:spPr>
          <a:ln>
            <a:miter lim="800000"/>
          </a:ln>
        </p:spPr>
      </p:sp>
      <p:sp>
        <p:nvSpPr>
          <p:cNvPr id="16387" name="备注占位符 2"/>
          <p:cNvSpPr>
            <a:spLocks noGrp="1" noChangeArrowheads="1"/>
          </p:cNvSpPr>
          <p:nvPr>
            <p:ph type="body" idx="4294967295"/>
          </p:nvPr>
        </p:nvSpPr>
        <p:spPr/>
        <p:txBody>
          <a:bodyPr/>
          <a:lstStyle/>
          <a:p>
            <a:pPr eaLnBrk="1" hangingPunct="1">
              <a:spcBef>
                <a:spcPct val="0"/>
              </a:spcBef>
            </a:pPr>
            <a:endParaRPr lang="zh-CN" altLang="en-US" smtClean="0"/>
          </a:p>
        </p:txBody>
      </p:sp>
      <p:sp>
        <p:nvSpPr>
          <p:cNvPr id="16388" name="灯片编号占位符 3"/>
          <p:cNvSpPr>
            <a:spLocks noGrp="1" noChangeArrowheads="1"/>
          </p:cNvSpPr>
          <p:nvPr>
            <p:ph type="sldNum" sz="quarter" idx="5"/>
          </p:nvPr>
        </p:nvSpPr>
        <p:spPr bwMode="auto">
          <a:noFill/>
          <a:ln>
            <a:miter lim="800000"/>
            <a:headEnd/>
            <a:tailEnd/>
          </a:ln>
        </p:spPr>
        <p:txBody>
          <a:bodyPr/>
          <a:lstStyle/>
          <a:p>
            <a:fld id="{4321FF29-CE37-4A00-B8DF-11317AEC3E8B}" type="slidenum">
              <a:rPr lang="zh-CN" altLang="en-US" smtClean="0">
                <a:latin typeface="Calibri" pitchFamily="34" charset="0"/>
              </a:rPr>
              <a:pPr/>
              <a:t>2</a:t>
            </a:fld>
            <a:endParaRPr lang="en-US" altLang="zh-CN" smtClean="0">
              <a:latin typeface="Calibri"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ChangeArrowheads="1" noTextEdit="1"/>
          </p:cNvSpPr>
          <p:nvPr>
            <p:ph type="sldImg" idx="4294967295"/>
          </p:nvPr>
        </p:nvSpPr>
        <p:spPr>
          <a:ln>
            <a:miter lim="800000"/>
          </a:ln>
        </p:spPr>
      </p:sp>
      <p:sp>
        <p:nvSpPr>
          <p:cNvPr id="17411" name="备注占位符 2"/>
          <p:cNvSpPr>
            <a:spLocks noGrp="1" noChangeArrowheads="1"/>
          </p:cNvSpPr>
          <p:nvPr>
            <p:ph type="body" idx="4294967295"/>
          </p:nvPr>
        </p:nvSpPr>
        <p:spPr/>
        <p:txBody>
          <a:bodyPr/>
          <a:lstStyle/>
          <a:p>
            <a:endParaRPr lang="zh-CN" altLang="en-US" smtClean="0"/>
          </a:p>
        </p:txBody>
      </p:sp>
      <p:sp>
        <p:nvSpPr>
          <p:cNvPr id="17412" name="灯片编号占位符 3"/>
          <p:cNvSpPr>
            <a:spLocks noGrp="1" noChangeArrowheads="1"/>
          </p:cNvSpPr>
          <p:nvPr>
            <p:ph type="sldNum" sz="quarter" idx="5"/>
          </p:nvPr>
        </p:nvSpPr>
        <p:spPr bwMode="auto">
          <a:noFill/>
          <a:ln>
            <a:miter lim="800000"/>
            <a:headEnd/>
            <a:tailEnd/>
          </a:ln>
        </p:spPr>
        <p:txBody>
          <a:bodyPr/>
          <a:lstStyle/>
          <a:p>
            <a:fld id="{E961D653-1AD3-4030-9867-A8F8E6590ECE}" type="slidenum">
              <a:rPr lang="zh-CN" altLang="en-US" smtClean="0">
                <a:latin typeface="Calibri" pitchFamily="34" charset="0"/>
              </a:rPr>
              <a:pPr/>
              <a:t>3</a:t>
            </a:fld>
            <a:endParaRPr lang="en-US" altLang="zh-CN" smtClean="0">
              <a:latin typeface="Calibri"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2016/10/24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2016/10/24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2016/10/24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2016/10/24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2016/10/24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2016/10/24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pPr/>
              <a:t>2016/10/24</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pPr/>
              <a:t>2016/10/24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pPr/>
              <a:t>2016/10/24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2016/10/24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2016/10/24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pPr/>
              <a:t>2016/10/24</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4" descr="C:\Users\duyanlin\Desktop\二年级上学路上.png"/>
          <p:cNvPicPr>
            <a:picLocks noChangeAspect="1" noChangeArrowheads="1"/>
          </p:cNvPicPr>
          <p:nvPr/>
        </p:nvPicPr>
        <p:blipFill>
          <a:blip r:embed="rId2"/>
          <a:srcRect/>
          <a:stretch>
            <a:fillRect/>
          </a:stretch>
        </p:blipFill>
        <p:spPr bwMode="auto">
          <a:xfrm>
            <a:off x="539750" y="2636838"/>
            <a:ext cx="5168900" cy="3524250"/>
          </a:xfrm>
          <a:prstGeom prst="rect">
            <a:avLst/>
          </a:prstGeom>
          <a:noFill/>
          <a:ln w="9525">
            <a:noFill/>
            <a:miter lim="800000"/>
            <a:headEnd/>
            <a:tailEnd/>
          </a:ln>
        </p:spPr>
      </p:pic>
      <p:sp>
        <p:nvSpPr>
          <p:cNvPr id="5" name="TextBox 4"/>
          <p:cNvSpPr txBox="1"/>
          <p:nvPr/>
        </p:nvSpPr>
        <p:spPr>
          <a:xfrm>
            <a:off x="250825" y="908050"/>
            <a:ext cx="6985000" cy="641350"/>
          </a:xfrm>
          <a:prstGeom prst="rect">
            <a:avLst/>
          </a:prstGeom>
          <a:noFill/>
        </p:spPr>
        <p:txBody>
          <a:bodyPr>
            <a:spAutoFit/>
          </a:bodyPr>
          <a:lstStyle/>
          <a:p>
            <a:pPr>
              <a:defRPr/>
            </a:pPr>
            <a:r>
              <a:rPr lang="zh-CN" altLang="en-US" sz="3600" b="1">
                <a:effectLst>
                  <a:outerShdw blurRad="38100" dist="38100" dir="2700000" algn="tl">
                    <a:srgbClr val="C0C0C0"/>
                  </a:outerShdw>
                </a:effectLst>
                <a:latin typeface="华文楷体" pitchFamily="2" charset="-122"/>
                <a:ea typeface="华文楷体" pitchFamily="2" charset="-122"/>
              </a:rPr>
              <a:t>第</a:t>
            </a:r>
            <a:r>
              <a:rPr lang="en-US" altLang="zh-CN" sz="3600" b="1">
                <a:effectLst>
                  <a:outerShdw blurRad="38100" dist="38100" dir="2700000" algn="tl">
                    <a:srgbClr val="C0C0C0"/>
                  </a:outerShdw>
                </a:effectLst>
                <a:latin typeface="华文楷体" pitchFamily="2" charset="-122"/>
                <a:ea typeface="华文楷体" pitchFamily="2" charset="-122"/>
              </a:rPr>
              <a:t>4</a:t>
            </a:r>
            <a:r>
              <a:rPr lang="zh-CN" altLang="en-US" sz="3600" b="1">
                <a:effectLst>
                  <a:outerShdw blurRad="38100" dist="38100" dir="2700000" algn="tl">
                    <a:srgbClr val="C0C0C0"/>
                  </a:outerShdw>
                </a:effectLst>
                <a:latin typeface="华文楷体" pitchFamily="2" charset="-122"/>
                <a:ea typeface="华文楷体" pitchFamily="2" charset="-122"/>
              </a:rPr>
              <a:t>单元   统计表和条形统计图</a:t>
            </a:r>
            <a:endParaRPr lang="zh-CN" altLang="en-US" sz="3600">
              <a:latin typeface="华文楷体" pitchFamily="2" charset="-122"/>
              <a:ea typeface="华文楷体" pitchFamily="2" charset="-122"/>
            </a:endParaRPr>
          </a:p>
        </p:txBody>
      </p:sp>
      <p:cxnSp>
        <p:nvCxnSpPr>
          <p:cNvPr id="6" name="直线连接符 21"/>
          <p:cNvCxnSpPr/>
          <p:nvPr/>
        </p:nvCxnSpPr>
        <p:spPr>
          <a:xfrm>
            <a:off x="2987675" y="2565400"/>
            <a:ext cx="5472113" cy="0"/>
          </a:xfrm>
          <a:prstGeom prst="line">
            <a:avLst/>
          </a:prstGeom>
          <a:ln w="38100" cmpd="sng">
            <a:solidFill>
              <a:schemeClr val="accent1">
                <a:lumMod val="60000"/>
                <a:lumOff val="40000"/>
              </a:schemeClr>
            </a:solidFill>
            <a:prstDash val="dash"/>
          </a:ln>
        </p:spPr>
        <p:style>
          <a:lnRef idx="1">
            <a:schemeClr val="dk1"/>
          </a:lnRef>
          <a:fillRef idx="0">
            <a:schemeClr val="dk1"/>
          </a:fillRef>
          <a:effectRef idx="0">
            <a:schemeClr val="dk1"/>
          </a:effectRef>
          <a:fontRef idx="minor">
            <a:schemeClr val="tx1"/>
          </a:fontRef>
        </p:style>
      </p:cxnSp>
      <p:sp>
        <p:nvSpPr>
          <p:cNvPr id="7" name="矩形 6"/>
          <p:cNvSpPr/>
          <p:nvPr/>
        </p:nvSpPr>
        <p:spPr>
          <a:xfrm>
            <a:off x="2843213" y="1668463"/>
            <a:ext cx="5868987" cy="823912"/>
          </a:xfrm>
          <a:prstGeom prst="rect">
            <a:avLst/>
          </a:prstGeom>
        </p:spPr>
        <p:txBody>
          <a:bodyPr>
            <a:spAutoFit/>
          </a:bodyPr>
          <a:lstStyle/>
          <a:p>
            <a:pPr>
              <a:defRPr/>
            </a:pPr>
            <a:r>
              <a:rPr kumimoji="1" lang="en-US" altLang="zh-CN" sz="4000" b="1" noProof="1">
                <a:effectLst>
                  <a:outerShdw blurRad="38100" dist="38100" dir="2700000" algn="tl">
                    <a:srgbClr val="C0C0C0"/>
                  </a:outerShdw>
                </a:effectLst>
                <a:latin typeface="黑体" panose="02010609060101010101" pitchFamily="2" charset="-122"/>
                <a:ea typeface="黑体" panose="02010609060101010101" pitchFamily="2" charset="-122"/>
              </a:rPr>
              <a:t>1</a:t>
            </a:r>
            <a:r>
              <a:rPr kumimoji="1" lang="en-US" altLang="zh-CN" sz="4800" b="1" noProof="1">
                <a:effectLst>
                  <a:outerShdw blurRad="38100" dist="38100" dir="2700000" algn="tl">
                    <a:srgbClr val="C0C0C0"/>
                  </a:outerShdw>
                </a:effectLst>
                <a:latin typeface="黑体" panose="02010609060101010101" pitchFamily="2" charset="-122"/>
                <a:ea typeface="黑体" panose="02010609060101010101" pitchFamily="2" charset="-122"/>
              </a:rPr>
              <a:t> </a:t>
            </a:r>
            <a:r>
              <a:rPr kumimoji="1" lang="zh-CN" altLang="en-US" sz="3200" b="1" noProof="1">
                <a:effectLst>
                  <a:outerShdw blurRad="38100" dist="38100" dir="2700000" algn="tl">
                    <a:srgbClr val="C0C0C0"/>
                  </a:outerShdw>
                </a:effectLst>
              </a:rPr>
              <a:t>统计表和简单的条形统计图</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ppt_x</p:attrName>
                                        </p:attrNameLst>
                                      </p:cBhvr>
                                      <p:tavLst>
                                        <p:tav tm="0">
                                          <p:val>
                                            <p:strVal val="#ppt_x"/>
                                          </p:val>
                                        </p:tav>
                                        <p:tav tm="100000">
                                          <p:val>
                                            <p:strVal val="#ppt_x"/>
                                          </p:val>
                                        </p:tav>
                                      </p:tavLst>
                                    </p:anim>
                                    <p:anim calcmode="lin" valueType="num">
                                      <p:cBhvr>
                                        <p:cTn id="13"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1" fill="hold" grpId="0" nodeType="click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wipe(up)">
                                      <p:cBhvr>
                                        <p:cTn id="18"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同侧圆角矩形 1"/>
          <p:cNvSpPr/>
          <p:nvPr/>
        </p:nvSpPr>
        <p:spPr>
          <a:xfrm>
            <a:off x="468313" y="908050"/>
            <a:ext cx="2000250" cy="517525"/>
          </a:xfrm>
          <a:prstGeom prst="round2SameRect">
            <a:avLst/>
          </a:prstGeom>
          <a:ln>
            <a:noFill/>
          </a:ln>
        </p:spPr>
        <p:style>
          <a:lnRef idx="1">
            <a:schemeClr val="accent5"/>
          </a:lnRef>
          <a:fillRef idx="2">
            <a:schemeClr val="accent5"/>
          </a:fillRef>
          <a:effectRef idx="1">
            <a:schemeClr val="accent5"/>
          </a:effectRef>
          <a:fontRef idx="minor">
            <a:schemeClr val="dk1"/>
          </a:fontRef>
        </p:style>
        <p:txBody>
          <a:bodyPr anchor="ctr"/>
          <a:lstStyle/>
          <a:p>
            <a:pPr algn="ctr" fontAlgn="auto">
              <a:spcBef>
                <a:spcPts val="0"/>
              </a:spcBef>
              <a:spcAft>
                <a:spcPts val="0"/>
              </a:spcAft>
              <a:defRPr/>
            </a:pPr>
            <a:r>
              <a:rPr lang="zh-CN" altLang="en-US" sz="3000" b="1" noProof="1">
                <a:latin typeface="华文新魏" panose="02010800040101010101" pitchFamily="2" charset="-122"/>
                <a:ea typeface="华文新魏" panose="02010800040101010101" pitchFamily="2" charset="-122"/>
                <a:cs typeface="黑体" panose="02010609060101010101" pitchFamily="2" charset="-122"/>
              </a:rPr>
              <a:t>学以致用</a:t>
            </a:r>
          </a:p>
        </p:txBody>
      </p:sp>
      <p:cxnSp>
        <p:nvCxnSpPr>
          <p:cNvPr id="3" name="直线连接符 21"/>
          <p:cNvCxnSpPr/>
          <p:nvPr/>
        </p:nvCxnSpPr>
        <p:spPr>
          <a:xfrm flipV="1">
            <a:off x="468313" y="1550988"/>
            <a:ext cx="2071687" cy="6350"/>
          </a:xfrm>
          <a:prstGeom prst="line">
            <a:avLst/>
          </a:prstGeom>
          <a:ln w="38100" cmpd="sng">
            <a:solidFill>
              <a:schemeClr val="accent1">
                <a:lumMod val="60000"/>
                <a:lumOff val="40000"/>
              </a:schemeClr>
            </a:solidFill>
            <a:prstDash val="dash"/>
          </a:ln>
        </p:spPr>
        <p:style>
          <a:lnRef idx="1">
            <a:schemeClr val="dk1"/>
          </a:lnRef>
          <a:fillRef idx="0">
            <a:schemeClr val="dk1"/>
          </a:fillRef>
          <a:effectRef idx="0">
            <a:schemeClr val="dk1"/>
          </a:effectRef>
          <a:fontRef idx="minor">
            <a:schemeClr val="tx1"/>
          </a:fontRef>
        </p:style>
      </p:cxnSp>
      <p:sp>
        <p:nvSpPr>
          <p:cNvPr id="11268" name="Text Box 4"/>
          <p:cNvSpPr txBox="1">
            <a:spLocks noChangeArrowheads="1"/>
          </p:cNvSpPr>
          <p:nvPr/>
        </p:nvSpPr>
        <p:spPr bwMode="auto">
          <a:xfrm>
            <a:off x="2555875" y="735013"/>
            <a:ext cx="5400675" cy="822325"/>
          </a:xfrm>
          <a:prstGeom prst="rect">
            <a:avLst/>
          </a:prstGeom>
          <a:solidFill>
            <a:srgbClr val="00CCFF"/>
          </a:solidFill>
          <a:ln w="9525">
            <a:noFill/>
            <a:miter lim="800000"/>
            <a:headEnd/>
            <a:tailEnd/>
          </a:ln>
        </p:spPr>
        <p:txBody>
          <a:bodyPr>
            <a:spAutoFit/>
          </a:bodyPr>
          <a:lstStyle/>
          <a:p>
            <a:pPr>
              <a:spcBef>
                <a:spcPct val="50000"/>
              </a:spcBef>
            </a:pPr>
            <a:r>
              <a:rPr lang="zh-CN" altLang="en-US" sz="2400">
                <a:solidFill>
                  <a:schemeClr val="bg1"/>
                </a:solidFill>
                <a:ea typeface="华文新魏" pitchFamily="2" charset="-122"/>
              </a:rPr>
              <a:t>青阳小学四年级一班同学调查了学校某星期每天的用水量，并制成了统计图。</a:t>
            </a:r>
          </a:p>
        </p:txBody>
      </p:sp>
      <p:sp>
        <p:nvSpPr>
          <p:cNvPr id="11269" name="Text Box 5"/>
          <p:cNvSpPr txBox="1">
            <a:spLocks noChangeArrowheads="1"/>
          </p:cNvSpPr>
          <p:nvPr/>
        </p:nvSpPr>
        <p:spPr bwMode="auto">
          <a:xfrm>
            <a:off x="457200" y="1549400"/>
            <a:ext cx="1600200" cy="366713"/>
          </a:xfrm>
          <a:prstGeom prst="rect">
            <a:avLst/>
          </a:prstGeom>
          <a:noFill/>
          <a:ln w="9525">
            <a:noFill/>
            <a:miter lim="800000"/>
            <a:headEnd/>
            <a:tailEnd/>
          </a:ln>
        </p:spPr>
        <p:txBody>
          <a:bodyPr>
            <a:spAutoFit/>
          </a:bodyPr>
          <a:lstStyle/>
          <a:p>
            <a:pPr>
              <a:spcBef>
                <a:spcPct val="50000"/>
              </a:spcBef>
            </a:pPr>
            <a:r>
              <a:rPr lang="zh-CN" altLang="en-US">
                <a:latin typeface="华文新魏" pitchFamily="2" charset="-122"/>
                <a:ea typeface="华文新魏" pitchFamily="2" charset="-122"/>
              </a:rPr>
              <a:t>用水量</a:t>
            </a:r>
            <a:r>
              <a:rPr lang="en-US" altLang="zh-CN">
                <a:latin typeface="华文新魏" pitchFamily="2" charset="-122"/>
                <a:ea typeface="华文新魏" pitchFamily="2" charset="-122"/>
              </a:rPr>
              <a:t>/</a:t>
            </a:r>
            <a:r>
              <a:rPr lang="zh-CN" altLang="en-US">
                <a:latin typeface="华文新魏" pitchFamily="2" charset="-122"/>
                <a:ea typeface="华文新魏" pitchFamily="2" charset="-122"/>
              </a:rPr>
              <a:t>吨</a:t>
            </a:r>
          </a:p>
        </p:txBody>
      </p:sp>
      <p:sp>
        <p:nvSpPr>
          <p:cNvPr id="11270" name="Text Box 6"/>
          <p:cNvSpPr txBox="1">
            <a:spLocks noChangeArrowheads="1"/>
          </p:cNvSpPr>
          <p:nvPr/>
        </p:nvSpPr>
        <p:spPr bwMode="auto">
          <a:xfrm>
            <a:off x="7019925" y="1484313"/>
            <a:ext cx="1644650" cy="366712"/>
          </a:xfrm>
          <a:prstGeom prst="rect">
            <a:avLst/>
          </a:prstGeom>
          <a:noFill/>
          <a:ln w="9525">
            <a:noFill/>
            <a:miter lim="800000"/>
            <a:headEnd/>
            <a:tailEnd/>
          </a:ln>
        </p:spPr>
        <p:txBody>
          <a:bodyPr>
            <a:spAutoFit/>
          </a:bodyPr>
          <a:lstStyle/>
          <a:p>
            <a:pPr>
              <a:spcBef>
                <a:spcPct val="50000"/>
              </a:spcBef>
            </a:pPr>
            <a:r>
              <a:rPr lang="en-US" altLang="zh-CN">
                <a:latin typeface="华文新魏" pitchFamily="2" charset="-122"/>
                <a:ea typeface="华文新魏" pitchFamily="2" charset="-122"/>
              </a:rPr>
              <a:t>2012</a:t>
            </a:r>
            <a:r>
              <a:rPr lang="zh-CN" altLang="en-US">
                <a:latin typeface="华文新魏" pitchFamily="2" charset="-122"/>
                <a:ea typeface="华文新魏" pitchFamily="2" charset="-122"/>
              </a:rPr>
              <a:t>年</a:t>
            </a:r>
            <a:r>
              <a:rPr lang="en-US" altLang="zh-CN">
                <a:latin typeface="华文新魏" pitchFamily="2" charset="-122"/>
                <a:ea typeface="华文新魏" pitchFamily="2" charset="-122"/>
              </a:rPr>
              <a:t>4</a:t>
            </a:r>
            <a:r>
              <a:rPr lang="zh-CN" altLang="en-US">
                <a:latin typeface="华文新魏" pitchFamily="2" charset="-122"/>
                <a:ea typeface="华文新魏" pitchFamily="2" charset="-122"/>
              </a:rPr>
              <a:t>月</a:t>
            </a:r>
          </a:p>
        </p:txBody>
      </p:sp>
      <p:graphicFrame>
        <p:nvGraphicFramePr>
          <p:cNvPr id="46260" name="Group 180"/>
          <p:cNvGraphicFramePr>
            <a:graphicFrameLocks noGrp="1"/>
          </p:cNvGraphicFramePr>
          <p:nvPr/>
        </p:nvGraphicFramePr>
        <p:xfrm>
          <a:off x="990600" y="1989138"/>
          <a:ext cx="6029325" cy="3627120"/>
        </p:xfrm>
        <a:graphic>
          <a:graphicData uri="http://schemas.openxmlformats.org/drawingml/2006/table">
            <a:tbl>
              <a:tblPr/>
              <a:tblGrid>
                <a:gridCol w="369888"/>
                <a:gridCol w="430212"/>
                <a:gridCol w="406400"/>
                <a:gridCol w="400050"/>
                <a:gridCol w="403225"/>
                <a:gridCol w="403225"/>
                <a:gridCol w="401638"/>
                <a:gridCol w="400050"/>
                <a:gridCol w="366712"/>
                <a:gridCol w="438150"/>
                <a:gridCol w="403225"/>
                <a:gridCol w="400050"/>
                <a:gridCol w="401638"/>
                <a:gridCol w="444500"/>
                <a:gridCol w="360362"/>
              </a:tblGrid>
              <a:tr h="246063">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47650">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46063">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47650">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46063">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47650">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en-US" altLang="zh-CN" sz="20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rPr>
                        <a:t>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46063">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195"/>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1401" name="Rectangle 138"/>
          <p:cNvSpPr>
            <a:spLocks noChangeArrowheads="1"/>
          </p:cNvSpPr>
          <p:nvPr/>
        </p:nvSpPr>
        <p:spPr bwMode="auto">
          <a:xfrm>
            <a:off x="2195513" y="1484313"/>
            <a:ext cx="4502150" cy="396875"/>
          </a:xfrm>
          <a:prstGeom prst="rect">
            <a:avLst/>
          </a:prstGeom>
          <a:noFill/>
          <a:ln w="9525">
            <a:noFill/>
            <a:miter lim="800000"/>
            <a:headEnd/>
            <a:tailEnd/>
          </a:ln>
        </p:spPr>
        <p:txBody>
          <a:bodyPr wrap="none">
            <a:spAutoFit/>
          </a:bodyPr>
          <a:lstStyle/>
          <a:p>
            <a:pPr>
              <a:spcBef>
                <a:spcPct val="50000"/>
              </a:spcBef>
            </a:pPr>
            <a:r>
              <a:rPr lang="zh-CN" altLang="en-US" sz="2000">
                <a:latin typeface="华文新魏" pitchFamily="2" charset="-122"/>
                <a:ea typeface="华文新魏" pitchFamily="2" charset="-122"/>
              </a:rPr>
              <a:t>青阳小学某星期每天的用水情况统计图</a:t>
            </a:r>
          </a:p>
        </p:txBody>
      </p:sp>
      <p:sp>
        <p:nvSpPr>
          <p:cNvPr id="11402" name="Text Box 143"/>
          <p:cNvSpPr txBox="1">
            <a:spLocks noChangeArrowheads="1"/>
          </p:cNvSpPr>
          <p:nvPr/>
        </p:nvSpPr>
        <p:spPr bwMode="auto">
          <a:xfrm>
            <a:off x="228600" y="1841500"/>
            <a:ext cx="838200" cy="4035425"/>
          </a:xfrm>
          <a:prstGeom prst="rect">
            <a:avLst/>
          </a:prstGeom>
          <a:noFill/>
          <a:ln w="9525">
            <a:noFill/>
            <a:miter lim="800000"/>
            <a:headEnd/>
            <a:tailEnd/>
          </a:ln>
        </p:spPr>
        <p:txBody>
          <a:bodyPr>
            <a:spAutoFit/>
          </a:bodyPr>
          <a:lstStyle/>
          <a:p>
            <a:pPr algn="r">
              <a:spcBef>
                <a:spcPct val="20000"/>
              </a:spcBef>
              <a:spcAft>
                <a:spcPct val="20000"/>
              </a:spcAft>
            </a:pPr>
            <a:r>
              <a:rPr lang="en-US" altLang="zh-CN" sz="2400">
                <a:latin typeface="华文新魏" pitchFamily="2" charset="-122"/>
                <a:ea typeface="华文新魏" pitchFamily="2" charset="-122"/>
              </a:rPr>
              <a:t>14</a:t>
            </a:r>
          </a:p>
          <a:p>
            <a:pPr algn="r">
              <a:spcBef>
                <a:spcPct val="20000"/>
              </a:spcBef>
              <a:spcAft>
                <a:spcPct val="20000"/>
              </a:spcAft>
            </a:pPr>
            <a:r>
              <a:rPr lang="en-US" altLang="zh-CN" sz="2400">
                <a:latin typeface="华文新魏" pitchFamily="2" charset="-122"/>
                <a:ea typeface="华文新魏" pitchFamily="2" charset="-122"/>
              </a:rPr>
              <a:t>  12</a:t>
            </a:r>
          </a:p>
          <a:p>
            <a:pPr algn="r">
              <a:spcBef>
                <a:spcPct val="20000"/>
              </a:spcBef>
              <a:spcAft>
                <a:spcPct val="20000"/>
              </a:spcAft>
            </a:pPr>
            <a:r>
              <a:rPr lang="en-US" altLang="zh-CN" sz="2400">
                <a:latin typeface="华文新魏" pitchFamily="2" charset="-122"/>
                <a:ea typeface="华文新魏" pitchFamily="2" charset="-122"/>
              </a:rPr>
              <a:t>  10</a:t>
            </a:r>
          </a:p>
          <a:p>
            <a:pPr algn="r">
              <a:spcBef>
                <a:spcPct val="20000"/>
              </a:spcBef>
              <a:spcAft>
                <a:spcPct val="20000"/>
              </a:spcAft>
            </a:pPr>
            <a:r>
              <a:rPr lang="en-US" altLang="zh-CN" sz="2400">
                <a:latin typeface="华文新魏" pitchFamily="2" charset="-122"/>
                <a:ea typeface="华文新魏" pitchFamily="2" charset="-122"/>
              </a:rPr>
              <a:t>  8  </a:t>
            </a:r>
          </a:p>
          <a:p>
            <a:pPr algn="r">
              <a:spcBef>
                <a:spcPct val="20000"/>
              </a:spcBef>
              <a:spcAft>
                <a:spcPct val="20000"/>
              </a:spcAft>
            </a:pPr>
            <a:r>
              <a:rPr lang="en-US" altLang="zh-CN" sz="2400">
                <a:latin typeface="华文新魏" pitchFamily="2" charset="-122"/>
                <a:ea typeface="华文新魏" pitchFamily="2" charset="-122"/>
              </a:rPr>
              <a:t>6   </a:t>
            </a:r>
          </a:p>
          <a:p>
            <a:pPr algn="r">
              <a:spcBef>
                <a:spcPct val="20000"/>
              </a:spcBef>
              <a:spcAft>
                <a:spcPct val="20000"/>
              </a:spcAft>
            </a:pPr>
            <a:r>
              <a:rPr lang="en-US" altLang="zh-CN" sz="2400">
                <a:latin typeface="华文新魏" pitchFamily="2" charset="-122"/>
                <a:ea typeface="华文新魏" pitchFamily="2" charset="-122"/>
              </a:rPr>
              <a:t>4   </a:t>
            </a:r>
          </a:p>
          <a:p>
            <a:pPr algn="r">
              <a:spcBef>
                <a:spcPct val="20000"/>
              </a:spcBef>
              <a:spcAft>
                <a:spcPct val="20000"/>
              </a:spcAft>
            </a:pPr>
            <a:r>
              <a:rPr lang="en-US" altLang="zh-CN" sz="2400">
                <a:latin typeface="华文新魏" pitchFamily="2" charset="-122"/>
                <a:ea typeface="华文新魏" pitchFamily="2" charset="-122"/>
              </a:rPr>
              <a:t>2   </a:t>
            </a:r>
          </a:p>
          <a:p>
            <a:pPr algn="r">
              <a:spcBef>
                <a:spcPct val="20000"/>
              </a:spcBef>
              <a:spcAft>
                <a:spcPct val="20000"/>
              </a:spcAft>
            </a:pPr>
            <a:r>
              <a:rPr lang="en-US" altLang="zh-CN" sz="2400">
                <a:latin typeface="华文新魏" pitchFamily="2" charset="-122"/>
                <a:ea typeface="华文新魏" pitchFamily="2" charset="-122"/>
              </a:rPr>
              <a:t>0</a:t>
            </a:r>
          </a:p>
        </p:txBody>
      </p:sp>
      <p:sp>
        <p:nvSpPr>
          <p:cNvPr id="23049" name="Text Box 521"/>
          <p:cNvSpPr txBox="1">
            <a:spLocks noChangeArrowheads="1"/>
          </p:cNvSpPr>
          <p:nvPr/>
        </p:nvSpPr>
        <p:spPr bwMode="auto">
          <a:xfrm>
            <a:off x="539750" y="5876925"/>
            <a:ext cx="7056438" cy="482600"/>
          </a:xfrm>
          <a:prstGeom prst="rect">
            <a:avLst/>
          </a:prstGeom>
          <a:solidFill>
            <a:srgbClr val="FFFF99"/>
          </a:solidFill>
          <a:ln w="25400">
            <a:solidFill>
              <a:srgbClr val="FF6600"/>
            </a:solidFill>
            <a:miter lim="800000"/>
            <a:headEnd/>
            <a:tailEnd/>
          </a:ln>
        </p:spPr>
        <p:txBody>
          <a:bodyPr>
            <a:spAutoFit/>
          </a:bodyPr>
          <a:lstStyle/>
          <a:p>
            <a:pPr>
              <a:spcBef>
                <a:spcPct val="50000"/>
              </a:spcBef>
            </a:pPr>
            <a:r>
              <a:rPr lang="zh-CN" altLang="en-US" sz="2400">
                <a:latin typeface="华文新魏" pitchFamily="2" charset="-122"/>
                <a:ea typeface="华文新魏" pitchFamily="2" charset="-122"/>
              </a:rPr>
              <a:t>（</a:t>
            </a:r>
            <a:r>
              <a:rPr lang="en-US" altLang="zh-CN" sz="2400">
                <a:latin typeface="华文新魏" pitchFamily="2" charset="-122"/>
                <a:ea typeface="华文新魏" pitchFamily="2" charset="-122"/>
              </a:rPr>
              <a:t>1</a:t>
            </a:r>
            <a:r>
              <a:rPr lang="zh-CN" altLang="en-US" sz="2400">
                <a:latin typeface="华文新魏" pitchFamily="2" charset="-122"/>
                <a:ea typeface="华文新魏" pitchFamily="2" charset="-122"/>
              </a:rPr>
              <a:t>）这一星期的用水量，哪天最多，哪天最少？</a:t>
            </a:r>
          </a:p>
        </p:txBody>
      </p:sp>
      <p:sp>
        <p:nvSpPr>
          <p:cNvPr id="11404" name="Rectangle 526"/>
          <p:cNvSpPr>
            <a:spLocks noChangeArrowheads="1"/>
          </p:cNvSpPr>
          <p:nvPr/>
        </p:nvSpPr>
        <p:spPr bwMode="auto">
          <a:xfrm>
            <a:off x="1344613" y="5084763"/>
            <a:ext cx="431800" cy="533400"/>
          </a:xfrm>
          <a:prstGeom prst="rect">
            <a:avLst/>
          </a:prstGeom>
          <a:solidFill>
            <a:schemeClr val="accent1"/>
          </a:solidFill>
          <a:ln w="9525">
            <a:solidFill>
              <a:schemeClr val="tx1"/>
            </a:solidFill>
            <a:miter lim="800000"/>
            <a:headEnd/>
            <a:tailEnd/>
          </a:ln>
        </p:spPr>
        <p:txBody>
          <a:bodyPr wrap="none" anchor="ctr"/>
          <a:lstStyle/>
          <a:p>
            <a:pPr>
              <a:spcBef>
                <a:spcPct val="50000"/>
              </a:spcBef>
            </a:pPr>
            <a:endParaRPr lang="zh-CN" altLang="en-US" sz="2000">
              <a:latin typeface="华文新魏" pitchFamily="2" charset="-122"/>
              <a:ea typeface="华文新魏" pitchFamily="2" charset="-122"/>
            </a:endParaRPr>
          </a:p>
        </p:txBody>
      </p:sp>
      <p:sp>
        <p:nvSpPr>
          <p:cNvPr id="11405" name="Rectangle 528"/>
          <p:cNvSpPr>
            <a:spLocks noChangeArrowheads="1"/>
          </p:cNvSpPr>
          <p:nvPr/>
        </p:nvSpPr>
        <p:spPr bwMode="auto">
          <a:xfrm>
            <a:off x="3016250" y="2781300"/>
            <a:ext cx="382588" cy="2847975"/>
          </a:xfrm>
          <a:prstGeom prst="rect">
            <a:avLst/>
          </a:prstGeom>
          <a:solidFill>
            <a:schemeClr val="accent1"/>
          </a:solidFill>
          <a:ln w="9525">
            <a:solidFill>
              <a:schemeClr val="tx1"/>
            </a:solidFill>
            <a:miter lim="800000"/>
            <a:headEnd/>
            <a:tailEnd/>
          </a:ln>
        </p:spPr>
        <p:txBody>
          <a:bodyPr wrap="none" anchor="ctr"/>
          <a:lstStyle/>
          <a:p>
            <a:pPr>
              <a:spcBef>
                <a:spcPct val="50000"/>
              </a:spcBef>
            </a:pPr>
            <a:endParaRPr lang="zh-CN" altLang="en-US" sz="2000">
              <a:latin typeface="华文新魏" pitchFamily="2" charset="-122"/>
              <a:ea typeface="华文新魏" pitchFamily="2" charset="-122"/>
            </a:endParaRPr>
          </a:p>
        </p:txBody>
      </p:sp>
      <p:sp>
        <p:nvSpPr>
          <p:cNvPr id="11406" name="Rectangle 534"/>
          <p:cNvSpPr>
            <a:spLocks noChangeArrowheads="1"/>
          </p:cNvSpPr>
          <p:nvPr/>
        </p:nvSpPr>
        <p:spPr bwMode="auto">
          <a:xfrm>
            <a:off x="3811588" y="3306763"/>
            <a:ext cx="384175" cy="2290762"/>
          </a:xfrm>
          <a:prstGeom prst="rect">
            <a:avLst/>
          </a:prstGeom>
          <a:solidFill>
            <a:schemeClr val="accent1"/>
          </a:solidFill>
          <a:ln w="9525">
            <a:solidFill>
              <a:schemeClr val="tx1"/>
            </a:solidFill>
            <a:miter lim="800000"/>
            <a:headEnd/>
            <a:tailEnd/>
          </a:ln>
        </p:spPr>
        <p:txBody>
          <a:bodyPr wrap="none" anchor="ctr"/>
          <a:lstStyle/>
          <a:p>
            <a:pPr>
              <a:spcBef>
                <a:spcPct val="50000"/>
              </a:spcBef>
            </a:pPr>
            <a:endParaRPr lang="zh-CN" altLang="en-US" sz="2000">
              <a:latin typeface="华文新魏" pitchFamily="2" charset="-122"/>
              <a:ea typeface="华文新魏" pitchFamily="2" charset="-122"/>
            </a:endParaRPr>
          </a:p>
        </p:txBody>
      </p:sp>
      <p:sp>
        <p:nvSpPr>
          <p:cNvPr id="11407" name="Rectangle 536"/>
          <p:cNvSpPr>
            <a:spLocks noChangeArrowheads="1"/>
          </p:cNvSpPr>
          <p:nvPr/>
        </p:nvSpPr>
        <p:spPr bwMode="auto">
          <a:xfrm>
            <a:off x="5364163" y="2505075"/>
            <a:ext cx="431800" cy="3097213"/>
          </a:xfrm>
          <a:prstGeom prst="rect">
            <a:avLst/>
          </a:prstGeom>
          <a:solidFill>
            <a:schemeClr val="accent1"/>
          </a:solidFill>
          <a:ln w="9525">
            <a:solidFill>
              <a:schemeClr val="tx1"/>
            </a:solidFill>
            <a:miter lim="800000"/>
            <a:headEnd/>
            <a:tailEnd/>
          </a:ln>
        </p:spPr>
        <p:txBody>
          <a:bodyPr wrap="none" anchor="ctr"/>
          <a:lstStyle/>
          <a:p>
            <a:pPr>
              <a:spcBef>
                <a:spcPct val="50000"/>
              </a:spcBef>
            </a:pPr>
            <a:endParaRPr lang="zh-CN" altLang="en-US" sz="2000">
              <a:latin typeface="华文新魏" pitchFamily="2" charset="-122"/>
              <a:ea typeface="华文新魏" pitchFamily="2" charset="-122"/>
            </a:endParaRPr>
          </a:p>
        </p:txBody>
      </p:sp>
      <p:sp>
        <p:nvSpPr>
          <p:cNvPr id="11408" name="Rectangle 537"/>
          <p:cNvSpPr>
            <a:spLocks noChangeArrowheads="1"/>
          </p:cNvSpPr>
          <p:nvPr/>
        </p:nvSpPr>
        <p:spPr bwMode="auto">
          <a:xfrm>
            <a:off x="6227763" y="4830763"/>
            <a:ext cx="431800" cy="787400"/>
          </a:xfrm>
          <a:prstGeom prst="rect">
            <a:avLst/>
          </a:prstGeom>
          <a:solidFill>
            <a:schemeClr val="accent1"/>
          </a:solidFill>
          <a:ln w="9525">
            <a:solidFill>
              <a:schemeClr val="tx1"/>
            </a:solidFill>
            <a:miter lim="800000"/>
            <a:headEnd/>
            <a:tailEnd/>
          </a:ln>
        </p:spPr>
        <p:txBody>
          <a:bodyPr wrap="none" anchor="ctr"/>
          <a:lstStyle/>
          <a:p>
            <a:pPr>
              <a:spcBef>
                <a:spcPct val="50000"/>
              </a:spcBef>
            </a:pPr>
            <a:endParaRPr lang="zh-CN" altLang="en-US" sz="2000">
              <a:latin typeface="华文新魏" pitchFamily="2" charset="-122"/>
              <a:ea typeface="华文新魏" pitchFamily="2" charset="-122"/>
            </a:endParaRPr>
          </a:p>
        </p:txBody>
      </p:sp>
      <p:sp>
        <p:nvSpPr>
          <p:cNvPr id="11409" name="Text Box 538"/>
          <p:cNvSpPr txBox="1">
            <a:spLocks noChangeArrowheads="1"/>
          </p:cNvSpPr>
          <p:nvPr/>
        </p:nvSpPr>
        <p:spPr bwMode="auto">
          <a:xfrm>
            <a:off x="2195513" y="2133600"/>
            <a:ext cx="387350" cy="396875"/>
          </a:xfrm>
          <a:prstGeom prst="rect">
            <a:avLst/>
          </a:prstGeom>
          <a:noFill/>
          <a:ln w="9525">
            <a:noFill/>
            <a:miter lim="800000"/>
            <a:headEnd/>
            <a:tailEnd/>
          </a:ln>
        </p:spPr>
        <p:txBody>
          <a:bodyPr wrap="none">
            <a:spAutoFit/>
          </a:bodyPr>
          <a:lstStyle/>
          <a:p>
            <a:pPr>
              <a:spcBef>
                <a:spcPct val="50000"/>
              </a:spcBef>
            </a:pPr>
            <a:r>
              <a:rPr lang="en-US" altLang="zh-CN" sz="2000">
                <a:latin typeface="华文新魏" pitchFamily="2" charset="-122"/>
                <a:ea typeface="华文新魏" pitchFamily="2" charset="-122"/>
              </a:rPr>
              <a:t>11</a:t>
            </a:r>
          </a:p>
        </p:txBody>
      </p:sp>
      <p:sp>
        <p:nvSpPr>
          <p:cNvPr id="11410" name="Text Box 540"/>
          <p:cNvSpPr txBox="1">
            <a:spLocks noChangeArrowheads="1"/>
          </p:cNvSpPr>
          <p:nvPr/>
        </p:nvSpPr>
        <p:spPr bwMode="auto">
          <a:xfrm>
            <a:off x="2987675" y="2133600"/>
            <a:ext cx="533400" cy="396875"/>
          </a:xfrm>
          <a:prstGeom prst="rect">
            <a:avLst/>
          </a:prstGeom>
          <a:noFill/>
          <a:ln w="9525">
            <a:noFill/>
            <a:miter lim="800000"/>
            <a:headEnd/>
            <a:tailEnd/>
          </a:ln>
        </p:spPr>
        <p:txBody>
          <a:bodyPr>
            <a:spAutoFit/>
          </a:bodyPr>
          <a:lstStyle/>
          <a:p>
            <a:pPr>
              <a:spcBef>
                <a:spcPct val="50000"/>
              </a:spcBef>
            </a:pPr>
            <a:r>
              <a:rPr lang="en-US" altLang="zh-CN" sz="2000">
                <a:latin typeface="华文新魏" pitchFamily="2" charset="-122"/>
                <a:ea typeface="华文新魏" pitchFamily="2" charset="-122"/>
              </a:rPr>
              <a:t>11</a:t>
            </a:r>
          </a:p>
        </p:txBody>
      </p:sp>
      <p:sp>
        <p:nvSpPr>
          <p:cNvPr id="11411" name="Text Box 542"/>
          <p:cNvSpPr txBox="1">
            <a:spLocks noChangeArrowheads="1"/>
          </p:cNvSpPr>
          <p:nvPr/>
        </p:nvSpPr>
        <p:spPr bwMode="auto">
          <a:xfrm>
            <a:off x="3779838" y="2636838"/>
            <a:ext cx="533400" cy="396875"/>
          </a:xfrm>
          <a:prstGeom prst="rect">
            <a:avLst/>
          </a:prstGeom>
          <a:noFill/>
          <a:ln w="9525">
            <a:noFill/>
            <a:miter lim="800000"/>
            <a:headEnd/>
            <a:tailEnd/>
          </a:ln>
        </p:spPr>
        <p:txBody>
          <a:bodyPr>
            <a:spAutoFit/>
          </a:bodyPr>
          <a:lstStyle/>
          <a:p>
            <a:pPr>
              <a:spcBef>
                <a:spcPct val="50000"/>
              </a:spcBef>
            </a:pPr>
            <a:r>
              <a:rPr lang="en-US" altLang="zh-CN" sz="2000">
                <a:latin typeface="华文新魏" pitchFamily="2" charset="-122"/>
                <a:ea typeface="华文新魏" pitchFamily="2" charset="-122"/>
              </a:rPr>
              <a:t>9</a:t>
            </a:r>
          </a:p>
        </p:txBody>
      </p:sp>
      <p:sp>
        <p:nvSpPr>
          <p:cNvPr id="11412" name="Text Box 543"/>
          <p:cNvSpPr txBox="1">
            <a:spLocks noChangeArrowheads="1"/>
          </p:cNvSpPr>
          <p:nvPr/>
        </p:nvSpPr>
        <p:spPr bwMode="auto">
          <a:xfrm>
            <a:off x="4572000" y="2168525"/>
            <a:ext cx="533400" cy="396875"/>
          </a:xfrm>
          <a:prstGeom prst="rect">
            <a:avLst/>
          </a:prstGeom>
          <a:noFill/>
          <a:ln w="9525">
            <a:noFill/>
            <a:miter lim="800000"/>
            <a:headEnd/>
            <a:tailEnd/>
          </a:ln>
        </p:spPr>
        <p:txBody>
          <a:bodyPr>
            <a:spAutoFit/>
          </a:bodyPr>
          <a:lstStyle/>
          <a:p>
            <a:pPr>
              <a:spcBef>
                <a:spcPct val="50000"/>
              </a:spcBef>
            </a:pPr>
            <a:r>
              <a:rPr lang="en-US" altLang="zh-CN" sz="2000">
                <a:latin typeface="华文新魏" pitchFamily="2" charset="-122"/>
                <a:ea typeface="华文新魏" pitchFamily="2" charset="-122"/>
              </a:rPr>
              <a:t>11</a:t>
            </a:r>
          </a:p>
        </p:txBody>
      </p:sp>
      <p:sp>
        <p:nvSpPr>
          <p:cNvPr id="11413" name="Text Box 544"/>
          <p:cNvSpPr txBox="1">
            <a:spLocks noChangeArrowheads="1"/>
          </p:cNvSpPr>
          <p:nvPr/>
        </p:nvSpPr>
        <p:spPr bwMode="auto">
          <a:xfrm>
            <a:off x="5392738" y="1989138"/>
            <a:ext cx="533400" cy="396875"/>
          </a:xfrm>
          <a:prstGeom prst="rect">
            <a:avLst/>
          </a:prstGeom>
          <a:noFill/>
          <a:ln w="9525">
            <a:noFill/>
            <a:miter lim="800000"/>
            <a:headEnd/>
            <a:tailEnd/>
          </a:ln>
        </p:spPr>
        <p:txBody>
          <a:bodyPr>
            <a:spAutoFit/>
          </a:bodyPr>
          <a:lstStyle/>
          <a:p>
            <a:pPr>
              <a:spcBef>
                <a:spcPct val="50000"/>
              </a:spcBef>
            </a:pPr>
            <a:r>
              <a:rPr lang="en-US" altLang="zh-CN" sz="2000">
                <a:latin typeface="华文新魏" pitchFamily="2" charset="-122"/>
                <a:ea typeface="华文新魏" pitchFamily="2" charset="-122"/>
              </a:rPr>
              <a:t>12</a:t>
            </a:r>
          </a:p>
        </p:txBody>
      </p:sp>
      <p:sp>
        <p:nvSpPr>
          <p:cNvPr id="11414" name="Text Box 545"/>
          <p:cNvSpPr txBox="1">
            <a:spLocks noChangeArrowheads="1"/>
          </p:cNvSpPr>
          <p:nvPr/>
        </p:nvSpPr>
        <p:spPr bwMode="auto">
          <a:xfrm>
            <a:off x="6270625" y="4292600"/>
            <a:ext cx="533400" cy="396875"/>
          </a:xfrm>
          <a:prstGeom prst="rect">
            <a:avLst/>
          </a:prstGeom>
          <a:noFill/>
          <a:ln w="9525">
            <a:noFill/>
            <a:miter lim="800000"/>
            <a:headEnd/>
            <a:tailEnd/>
          </a:ln>
        </p:spPr>
        <p:txBody>
          <a:bodyPr>
            <a:spAutoFit/>
          </a:bodyPr>
          <a:lstStyle/>
          <a:p>
            <a:pPr>
              <a:spcBef>
                <a:spcPct val="50000"/>
              </a:spcBef>
            </a:pPr>
            <a:r>
              <a:rPr lang="en-US" altLang="zh-CN" sz="2000">
                <a:latin typeface="华文新魏" pitchFamily="2" charset="-122"/>
                <a:ea typeface="华文新魏" pitchFamily="2" charset="-122"/>
              </a:rPr>
              <a:t>3</a:t>
            </a:r>
          </a:p>
        </p:txBody>
      </p:sp>
      <p:sp>
        <p:nvSpPr>
          <p:cNvPr id="11415" name="Text Box 546"/>
          <p:cNvSpPr txBox="1">
            <a:spLocks noChangeArrowheads="1"/>
          </p:cNvSpPr>
          <p:nvPr/>
        </p:nvSpPr>
        <p:spPr bwMode="auto">
          <a:xfrm>
            <a:off x="900113" y="5553075"/>
            <a:ext cx="1371600" cy="396875"/>
          </a:xfrm>
          <a:prstGeom prst="rect">
            <a:avLst/>
          </a:prstGeom>
          <a:noFill/>
          <a:ln w="9525">
            <a:noFill/>
            <a:miter lim="800000"/>
            <a:headEnd/>
            <a:tailEnd/>
          </a:ln>
        </p:spPr>
        <p:txBody>
          <a:bodyPr>
            <a:spAutoFit/>
          </a:bodyPr>
          <a:lstStyle/>
          <a:p>
            <a:pPr>
              <a:spcBef>
                <a:spcPct val="50000"/>
              </a:spcBef>
            </a:pPr>
            <a:r>
              <a:rPr lang="zh-CN" altLang="en-US" sz="2000">
                <a:latin typeface="华文新魏" pitchFamily="2" charset="-122"/>
                <a:ea typeface="华文新魏" pitchFamily="2" charset="-122"/>
              </a:rPr>
              <a:t>星期日</a:t>
            </a:r>
          </a:p>
        </p:txBody>
      </p:sp>
      <p:sp>
        <p:nvSpPr>
          <p:cNvPr id="11416" name="Text Box 547"/>
          <p:cNvSpPr txBox="1">
            <a:spLocks noChangeArrowheads="1"/>
          </p:cNvSpPr>
          <p:nvPr/>
        </p:nvSpPr>
        <p:spPr bwMode="auto">
          <a:xfrm>
            <a:off x="6084888" y="5553075"/>
            <a:ext cx="1371600" cy="396875"/>
          </a:xfrm>
          <a:prstGeom prst="rect">
            <a:avLst/>
          </a:prstGeom>
          <a:noFill/>
          <a:ln w="9525">
            <a:noFill/>
            <a:miter lim="800000"/>
            <a:headEnd/>
            <a:tailEnd/>
          </a:ln>
        </p:spPr>
        <p:txBody>
          <a:bodyPr>
            <a:spAutoFit/>
          </a:bodyPr>
          <a:lstStyle/>
          <a:p>
            <a:pPr>
              <a:spcBef>
                <a:spcPct val="50000"/>
              </a:spcBef>
            </a:pPr>
            <a:r>
              <a:rPr lang="zh-CN" altLang="en-US" sz="2000">
                <a:latin typeface="华文新魏" pitchFamily="2" charset="-122"/>
                <a:ea typeface="华文新魏" pitchFamily="2" charset="-122"/>
              </a:rPr>
              <a:t>星期六</a:t>
            </a:r>
          </a:p>
        </p:txBody>
      </p:sp>
      <p:sp>
        <p:nvSpPr>
          <p:cNvPr id="11417" name="Text Box 548"/>
          <p:cNvSpPr txBox="1">
            <a:spLocks noChangeArrowheads="1"/>
          </p:cNvSpPr>
          <p:nvPr/>
        </p:nvSpPr>
        <p:spPr bwMode="auto">
          <a:xfrm>
            <a:off x="1835150" y="5553075"/>
            <a:ext cx="1371600" cy="396875"/>
          </a:xfrm>
          <a:prstGeom prst="rect">
            <a:avLst/>
          </a:prstGeom>
          <a:noFill/>
          <a:ln w="9525">
            <a:noFill/>
            <a:miter lim="800000"/>
            <a:headEnd/>
            <a:tailEnd/>
          </a:ln>
        </p:spPr>
        <p:txBody>
          <a:bodyPr>
            <a:spAutoFit/>
          </a:bodyPr>
          <a:lstStyle/>
          <a:p>
            <a:pPr>
              <a:spcBef>
                <a:spcPct val="50000"/>
              </a:spcBef>
            </a:pPr>
            <a:r>
              <a:rPr lang="zh-CN" altLang="en-US" sz="2000">
                <a:latin typeface="华文新魏" pitchFamily="2" charset="-122"/>
                <a:ea typeface="华文新魏" pitchFamily="2" charset="-122"/>
              </a:rPr>
              <a:t>星期一</a:t>
            </a:r>
          </a:p>
        </p:txBody>
      </p:sp>
      <p:sp>
        <p:nvSpPr>
          <p:cNvPr id="11418" name="Text Box 549"/>
          <p:cNvSpPr txBox="1">
            <a:spLocks noChangeArrowheads="1"/>
          </p:cNvSpPr>
          <p:nvPr/>
        </p:nvSpPr>
        <p:spPr bwMode="auto">
          <a:xfrm>
            <a:off x="2703513" y="5553075"/>
            <a:ext cx="1371600" cy="396875"/>
          </a:xfrm>
          <a:prstGeom prst="rect">
            <a:avLst/>
          </a:prstGeom>
          <a:noFill/>
          <a:ln w="9525">
            <a:noFill/>
            <a:miter lim="800000"/>
            <a:headEnd/>
            <a:tailEnd/>
          </a:ln>
        </p:spPr>
        <p:txBody>
          <a:bodyPr>
            <a:spAutoFit/>
          </a:bodyPr>
          <a:lstStyle/>
          <a:p>
            <a:pPr>
              <a:spcBef>
                <a:spcPct val="50000"/>
              </a:spcBef>
            </a:pPr>
            <a:r>
              <a:rPr lang="zh-CN" altLang="en-US" sz="2000">
                <a:latin typeface="华文新魏" pitchFamily="2" charset="-122"/>
                <a:ea typeface="华文新魏" pitchFamily="2" charset="-122"/>
              </a:rPr>
              <a:t>星期二</a:t>
            </a:r>
          </a:p>
        </p:txBody>
      </p:sp>
      <p:sp>
        <p:nvSpPr>
          <p:cNvPr id="11419" name="Text Box 550"/>
          <p:cNvSpPr txBox="1">
            <a:spLocks noChangeArrowheads="1"/>
          </p:cNvSpPr>
          <p:nvPr/>
        </p:nvSpPr>
        <p:spPr bwMode="auto">
          <a:xfrm>
            <a:off x="3422650" y="5553075"/>
            <a:ext cx="1371600" cy="396875"/>
          </a:xfrm>
          <a:prstGeom prst="rect">
            <a:avLst/>
          </a:prstGeom>
          <a:noFill/>
          <a:ln w="9525">
            <a:noFill/>
            <a:miter lim="800000"/>
            <a:headEnd/>
            <a:tailEnd/>
          </a:ln>
        </p:spPr>
        <p:txBody>
          <a:bodyPr>
            <a:spAutoFit/>
          </a:bodyPr>
          <a:lstStyle/>
          <a:p>
            <a:pPr>
              <a:spcBef>
                <a:spcPct val="50000"/>
              </a:spcBef>
            </a:pPr>
            <a:r>
              <a:rPr lang="zh-CN" altLang="en-US" sz="2000">
                <a:latin typeface="华文新魏" pitchFamily="2" charset="-122"/>
                <a:ea typeface="华文新魏" pitchFamily="2" charset="-122"/>
              </a:rPr>
              <a:t>星期三</a:t>
            </a:r>
          </a:p>
        </p:txBody>
      </p:sp>
      <p:sp>
        <p:nvSpPr>
          <p:cNvPr id="11420" name="Text Box 551"/>
          <p:cNvSpPr txBox="1">
            <a:spLocks noChangeArrowheads="1"/>
          </p:cNvSpPr>
          <p:nvPr/>
        </p:nvSpPr>
        <p:spPr bwMode="auto">
          <a:xfrm>
            <a:off x="4287838" y="5553075"/>
            <a:ext cx="1371600" cy="396875"/>
          </a:xfrm>
          <a:prstGeom prst="rect">
            <a:avLst/>
          </a:prstGeom>
          <a:noFill/>
          <a:ln w="9525">
            <a:noFill/>
            <a:miter lim="800000"/>
            <a:headEnd/>
            <a:tailEnd/>
          </a:ln>
        </p:spPr>
        <p:txBody>
          <a:bodyPr>
            <a:spAutoFit/>
          </a:bodyPr>
          <a:lstStyle/>
          <a:p>
            <a:pPr>
              <a:spcBef>
                <a:spcPct val="50000"/>
              </a:spcBef>
            </a:pPr>
            <a:r>
              <a:rPr lang="zh-CN" altLang="en-US" sz="2000">
                <a:latin typeface="华文新魏" pitchFamily="2" charset="-122"/>
                <a:ea typeface="华文新魏" pitchFamily="2" charset="-122"/>
              </a:rPr>
              <a:t>星期四</a:t>
            </a:r>
          </a:p>
        </p:txBody>
      </p:sp>
      <p:sp>
        <p:nvSpPr>
          <p:cNvPr id="11421" name="Text Box 552"/>
          <p:cNvSpPr txBox="1">
            <a:spLocks noChangeArrowheads="1"/>
          </p:cNvSpPr>
          <p:nvPr/>
        </p:nvSpPr>
        <p:spPr bwMode="auto">
          <a:xfrm>
            <a:off x="5151438" y="5553075"/>
            <a:ext cx="1371600" cy="396875"/>
          </a:xfrm>
          <a:prstGeom prst="rect">
            <a:avLst/>
          </a:prstGeom>
          <a:noFill/>
          <a:ln w="9525">
            <a:noFill/>
            <a:miter lim="800000"/>
            <a:headEnd/>
            <a:tailEnd/>
          </a:ln>
        </p:spPr>
        <p:txBody>
          <a:bodyPr>
            <a:spAutoFit/>
          </a:bodyPr>
          <a:lstStyle/>
          <a:p>
            <a:pPr>
              <a:spcBef>
                <a:spcPct val="50000"/>
              </a:spcBef>
            </a:pPr>
            <a:r>
              <a:rPr lang="zh-CN" altLang="en-US" sz="2000">
                <a:latin typeface="华文新魏" pitchFamily="2" charset="-122"/>
                <a:ea typeface="华文新魏" pitchFamily="2" charset="-122"/>
              </a:rPr>
              <a:t>星期五</a:t>
            </a:r>
          </a:p>
        </p:txBody>
      </p:sp>
      <p:sp>
        <p:nvSpPr>
          <p:cNvPr id="11422" name="Rectangle 528"/>
          <p:cNvSpPr>
            <a:spLocks noChangeArrowheads="1"/>
          </p:cNvSpPr>
          <p:nvPr/>
        </p:nvSpPr>
        <p:spPr bwMode="auto">
          <a:xfrm>
            <a:off x="2195513" y="2781300"/>
            <a:ext cx="382587" cy="2847975"/>
          </a:xfrm>
          <a:prstGeom prst="rect">
            <a:avLst/>
          </a:prstGeom>
          <a:solidFill>
            <a:schemeClr val="accent1"/>
          </a:solidFill>
          <a:ln w="9525">
            <a:solidFill>
              <a:schemeClr val="tx1"/>
            </a:solidFill>
            <a:miter lim="800000"/>
            <a:headEnd/>
            <a:tailEnd/>
          </a:ln>
        </p:spPr>
        <p:txBody>
          <a:bodyPr wrap="none" anchor="ctr"/>
          <a:lstStyle/>
          <a:p>
            <a:pPr>
              <a:spcBef>
                <a:spcPct val="50000"/>
              </a:spcBef>
            </a:pPr>
            <a:endParaRPr lang="zh-CN" altLang="en-US" sz="2000">
              <a:latin typeface="华文新魏" pitchFamily="2" charset="-122"/>
              <a:ea typeface="华文新魏" pitchFamily="2" charset="-122"/>
            </a:endParaRPr>
          </a:p>
        </p:txBody>
      </p:sp>
      <p:sp>
        <p:nvSpPr>
          <p:cNvPr id="11423" name="Rectangle 528"/>
          <p:cNvSpPr>
            <a:spLocks noChangeArrowheads="1"/>
          </p:cNvSpPr>
          <p:nvPr/>
        </p:nvSpPr>
        <p:spPr bwMode="auto">
          <a:xfrm>
            <a:off x="4592638" y="2781300"/>
            <a:ext cx="411162" cy="2847975"/>
          </a:xfrm>
          <a:prstGeom prst="rect">
            <a:avLst/>
          </a:prstGeom>
          <a:solidFill>
            <a:schemeClr val="accent1"/>
          </a:solidFill>
          <a:ln w="9525">
            <a:solidFill>
              <a:schemeClr val="tx1"/>
            </a:solidFill>
            <a:miter lim="800000"/>
            <a:headEnd/>
            <a:tailEnd/>
          </a:ln>
        </p:spPr>
        <p:txBody>
          <a:bodyPr wrap="none" anchor="ctr"/>
          <a:lstStyle/>
          <a:p>
            <a:pPr>
              <a:spcBef>
                <a:spcPct val="50000"/>
              </a:spcBef>
            </a:pPr>
            <a:endParaRPr lang="zh-CN" altLang="en-US" sz="2000">
              <a:latin typeface="华文新魏" pitchFamily="2" charset="-122"/>
              <a:ea typeface="华文新魏" pitchFamily="2" charset="-122"/>
            </a:endParaRPr>
          </a:p>
        </p:txBody>
      </p:sp>
      <p:sp>
        <p:nvSpPr>
          <p:cNvPr id="46261" name="Text Box 181"/>
          <p:cNvSpPr txBox="1">
            <a:spLocks noChangeArrowheads="1"/>
          </p:cNvSpPr>
          <p:nvPr/>
        </p:nvSpPr>
        <p:spPr bwMode="auto">
          <a:xfrm>
            <a:off x="7451725" y="3141663"/>
            <a:ext cx="1152525" cy="1552575"/>
          </a:xfrm>
          <a:prstGeom prst="rect">
            <a:avLst/>
          </a:prstGeom>
          <a:noFill/>
          <a:ln w="9525">
            <a:noFill/>
            <a:miter lim="800000"/>
            <a:headEnd/>
            <a:tailEnd/>
          </a:ln>
        </p:spPr>
        <p:txBody>
          <a:bodyPr>
            <a:spAutoFit/>
          </a:bodyPr>
          <a:lstStyle/>
          <a:p>
            <a:pPr>
              <a:spcBef>
                <a:spcPct val="50000"/>
              </a:spcBef>
            </a:pPr>
            <a:r>
              <a:rPr lang="zh-CN" altLang="en-US" sz="2400">
                <a:solidFill>
                  <a:srgbClr val="FF0000"/>
                </a:solidFill>
                <a:ea typeface="华文新魏" pitchFamily="2" charset="-122"/>
              </a:rPr>
              <a:t>周五用水量最多，周日最少。</a:t>
            </a:r>
          </a:p>
        </p:txBody>
      </p:sp>
      <p:sp>
        <p:nvSpPr>
          <p:cNvPr id="46262" name="Text Box 138"/>
          <p:cNvSpPr txBox="1">
            <a:spLocks noChangeArrowheads="1"/>
          </p:cNvSpPr>
          <p:nvPr/>
        </p:nvSpPr>
        <p:spPr bwMode="auto">
          <a:xfrm>
            <a:off x="179388" y="5876925"/>
            <a:ext cx="7885112" cy="482600"/>
          </a:xfrm>
          <a:prstGeom prst="rect">
            <a:avLst/>
          </a:prstGeom>
          <a:solidFill>
            <a:srgbClr val="FFCC99"/>
          </a:solidFill>
          <a:ln w="25400">
            <a:solidFill>
              <a:srgbClr val="FFFF00"/>
            </a:solidFill>
            <a:miter lim="800000"/>
            <a:headEnd/>
            <a:tailEnd/>
          </a:ln>
        </p:spPr>
        <p:txBody>
          <a:bodyPr>
            <a:spAutoFit/>
          </a:bodyPr>
          <a:lstStyle/>
          <a:p>
            <a:pPr>
              <a:spcBef>
                <a:spcPct val="50000"/>
              </a:spcBef>
            </a:pPr>
            <a:r>
              <a:rPr lang="zh-CN" altLang="en-US" sz="2400">
                <a:latin typeface="华文新魏" pitchFamily="2" charset="-122"/>
                <a:ea typeface="华文新魏" pitchFamily="2" charset="-122"/>
              </a:rPr>
              <a:t>（</a:t>
            </a:r>
            <a:r>
              <a:rPr lang="en-US" altLang="zh-CN" sz="2400">
                <a:latin typeface="华文新魏" pitchFamily="2" charset="-122"/>
                <a:ea typeface="华文新魏" pitchFamily="2" charset="-122"/>
              </a:rPr>
              <a:t>2</a:t>
            </a:r>
            <a:r>
              <a:rPr lang="zh-CN" altLang="en-US" sz="2400">
                <a:latin typeface="华文新魏" pitchFamily="2" charset="-122"/>
                <a:ea typeface="华文新魏" pitchFamily="2" charset="-122"/>
              </a:rPr>
              <a:t>）除星期六、星期日外，每天的用水量大约多少吨？</a:t>
            </a:r>
          </a:p>
        </p:txBody>
      </p:sp>
      <p:sp>
        <p:nvSpPr>
          <p:cNvPr id="46263" name="Text Box 183"/>
          <p:cNvSpPr txBox="1">
            <a:spLocks noChangeArrowheads="1"/>
          </p:cNvSpPr>
          <p:nvPr/>
        </p:nvSpPr>
        <p:spPr bwMode="auto">
          <a:xfrm>
            <a:off x="7380288" y="2852738"/>
            <a:ext cx="1295400" cy="1943100"/>
          </a:xfrm>
          <a:prstGeom prst="rect">
            <a:avLst/>
          </a:prstGeom>
          <a:solidFill>
            <a:srgbClr val="FFFFBB"/>
          </a:solidFill>
          <a:ln w="25400">
            <a:solidFill>
              <a:srgbClr val="FF0000"/>
            </a:solidFill>
            <a:miter lim="800000"/>
            <a:headEnd/>
            <a:tailEnd/>
          </a:ln>
        </p:spPr>
        <p:txBody>
          <a:bodyPr>
            <a:spAutoFit/>
          </a:bodyPr>
          <a:lstStyle/>
          <a:p>
            <a:pPr>
              <a:spcBef>
                <a:spcPct val="50000"/>
              </a:spcBef>
            </a:pPr>
            <a:r>
              <a:rPr lang="zh-CN" altLang="en-US" sz="2400">
                <a:solidFill>
                  <a:srgbClr val="FF0000"/>
                </a:solidFill>
                <a:ea typeface="华文新魏" pitchFamily="2" charset="-122"/>
              </a:rPr>
              <a:t>周一到周五的用水量大约</a:t>
            </a:r>
            <a:r>
              <a:rPr lang="en-US" altLang="zh-CN" sz="2400">
                <a:solidFill>
                  <a:srgbClr val="FF0000"/>
                </a:solidFill>
                <a:ea typeface="华文新魏" pitchFamily="2" charset="-122"/>
              </a:rPr>
              <a:t>11</a:t>
            </a:r>
            <a:r>
              <a:rPr lang="zh-CN" altLang="en-US" sz="2400">
                <a:solidFill>
                  <a:srgbClr val="FF0000"/>
                </a:solidFill>
                <a:ea typeface="华文新魏" pitchFamily="2" charset="-122"/>
              </a:rPr>
              <a:t>吨。</a:t>
            </a:r>
          </a:p>
        </p:txBody>
      </p:sp>
      <p:sp>
        <p:nvSpPr>
          <p:cNvPr id="46264" name="Text Box 139"/>
          <p:cNvSpPr txBox="1">
            <a:spLocks noChangeArrowheads="1"/>
          </p:cNvSpPr>
          <p:nvPr/>
        </p:nvSpPr>
        <p:spPr bwMode="auto">
          <a:xfrm>
            <a:off x="7380288" y="2276475"/>
            <a:ext cx="1439862" cy="2678113"/>
          </a:xfrm>
          <a:prstGeom prst="rect">
            <a:avLst/>
          </a:prstGeom>
          <a:solidFill>
            <a:srgbClr val="FFFFBB"/>
          </a:solidFill>
          <a:ln w="25400">
            <a:solidFill>
              <a:srgbClr val="FFFF00"/>
            </a:solidFill>
            <a:miter lim="800000"/>
            <a:headEnd/>
            <a:tailEnd/>
          </a:ln>
        </p:spPr>
        <p:txBody>
          <a:bodyPr>
            <a:spAutoFit/>
          </a:bodyPr>
          <a:lstStyle/>
          <a:p>
            <a:pPr>
              <a:spcBef>
                <a:spcPct val="50000"/>
              </a:spcBef>
            </a:pPr>
            <a:endParaRPr lang="zh-CN" altLang="en-US" sz="2800">
              <a:latin typeface="华文新魏" pitchFamily="2" charset="-122"/>
              <a:ea typeface="华文新魏" pitchFamily="2" charset="-122"/>
            </a:endParaRPr>
          </a:p>
          <a:p>
            <a:pPr>
              <a:spcBef>
                <a:spcPct val="50000"/>
              </a:spcBef>
            </a:pPr>
            <a:r>
              <a:rPr lang="zh-CN" altLang="en-US" sz="2800">
                <a:latin typeface="华文新魏" pitchFamily="2" charset="-122"/>
                <a:ea typeface="华文新魏" pitchFamily="2" charset="-122"/>
              </a:rPr>
              <a:t>你还能想到什么问题？</a:t>
            </a:r>
          </a:p>
          <a:p>
            <a:pPr>
              <a:spcBef>
                <a:spcPct val="50000"/>
              </a:spcBef>
            </a:pPr>
            <a:endParaRPr lang="zh-CN" altLang="en-US" sz="2800">
              <a:latin typeface="华文新魏" pitchFamily="2" charset="-122"/>
              <a:ea typeface="华文新魏"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3049"/>
                                        </p:tgtEl>
                                        <p:attrNameLst>
                                          <p:attrName>style.visibility</p:attrName>
                                        </p:attrNameLst>
                                      </p:cBhvr>
                                      <p:to>
                                        <p:strVal val="visible"/>
                                      </p:to>
                                    </p:set>
                                    <p:anim calcmode="lin" valueType="num">
                                      <p:cBhvr>
                                        <p:cTn id="7" dur="500" fill="hold"/>
                                        <p:tgtEl>
                                          <p:spTgt spid="23049"/>
                                        </p:tgtEl>
                                        <p:attrNameLst>
                                          <p:attrName>ppt_x</p:attrName>
                                        </p:attrNameLst>
                                      </p:cBhvr>
                                      <p:tavLst>
                                        <p:tav tm="0">
                                          <p:val>
                                            <p:strVal val="#ppt_x"/>
                                          </p:val>
                                        </p:tav>
                                        <p:tav tm="100000">
                                          <p:val>
                                            <p:strVal val="#ppt_x"/>
                                          </p:val>
                                        </p:tav>
                                      </p:tavLst>
                                    </p:anim>
                                    <p:anim calcmode="lin" valueType="num">
                                      <p:cBhvr>
                                        <p:cTn id="8" dur="500" fill="hold"/>
                                        <p:tgtEl>
                                          <p:spTgt spid="2304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grpId="0" nodeType="clickEffect">
                                  <p:stCondLst>
                                    <p:cond delay="0"/>
                                  </p:stCondLst>
                                  <p:childTnLst>
                                    <p:set>
                                      <p:cBhvr>
                                        <p:cTn id="12" dur="1" fill="hold">
                                          <p:stCondLst>
                                            <p:cond delay="0"/>
                                          </p:stCondLst>
                                        </p:cTn>
                                        <p:tgtEl>
                                          <p:spTgt spid="46261"/>
                                        </p:tgtEl>
                                        <p:attrNameLst>
                                          <p:attrName>style.visibility</p:attrName>
                                        </p:attrNameLst>
                                      </p:cBhvr>
                                      <p:to>
                                        <p:strVal val="visible"/>
                                      </p:to>
                                    </p:set>
                                    <p:animEffect transition="in" filter="blinds(horizontal)">
                                      <p:cBhvr>
                                        <p:cTn id="13" dur="500"/>
                                        <p:tgtEl>
                                          <p:spTgt spid="46261"/>
                                        </p:tgtEl>
                                      </p:cBhvr>
                                    </p:animEffect>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grpId="0" nodeType="clickEffect">
                                  <p:stCondLst>
                                    <p:cond delay="0"/>
                                  </p:stCondLst>
                                  <p:childTnLst>
                                    <p:set>
                                      <p:cBhvr>
                                        <p:cTn id="17" dur="1" fill="hold">
                                          <p:stCondLst>
                                            <p:cond delay="0"/>
                                          </p:stCondLst>
                                        </p:cTn>
                                        <p:tgtEl>
                                          <p:spTgt spid="46262"/>
                                        </p:tgtEl>
                                        <p:attrNameLst>
                                          <p:attrName>style.visibility</p:attrName>
                                        </p:attrNameLst>
                                      </p:cBhvr>
                                      <p:to>
                                        <p:strVal val="visible"/>
                                      </p:to>
                                    </p:set>
                                    <p:animEffect transition="in" filter="blinds(horizontal)">
                                      <p:cBhvr>
                                        <p:cTn id="18" dur="500"/>
                                        <p:tgtEl>
                                          <p:spTgt spid="46262"/>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grpId="0" nodeType="clickEffect">
                                  <p:stCondLst>
                                    <p:cond delay="0"/>
                                  </p:stCondLst>
                                  <p:childTnLst>
                                    <p:set>
                                      <p:cBhvr>
                                        <p:cTn id="22" dur="1" fill="hold">
                                          <p:stCondLst>
                                            <p:cond delay="0"/>
                                          </p:stCondLst>
                                        </p:cTn>
                                        <p:tgtEl>
                                          <p:spTgt spid="46263"/>
                                        </p:tgtEl>
                                        <p:attrNameLst>
                                          <p:attrName>style.visibility</p:attrName>
                                        </p:attrNameLst>
                                      </p:cBhvr>
                                      <p:to>
                                        <p:strVal val="visible"/>
                                      </p:to>
                                    </p:set>
                                    <p:animEffect transition="in" filter="blinds(horizontal)">
                                      <p:cBhvr>
                                        <p:cTn id="23" dur="500"/>
                                        <p:tgtEl>
                                          <p:spTgt spid="46263"/>
                                        </p:tgtEl>
                                      </p:cBhvr>
                                    </p:animEffect>
                                  </p:childTnLst>
                                </p:cTn>
                              </p:par>
                            </p:childTnLst>
                          </p:cTn>
                        </p:par>
                      </p:childTnLst>
                    </p:cTn>
                  </p:par>
                  <p:par>
                    <p:cTn id="24" fill="hold">
                      <p:stCondLst>
                        <p:cond delay="indefinite"/>
                      </p:stCondLst>
                      <p:childTnLst>
                        <p:par>
                          <p:cTn id="25" fill="hold">
                            <p:stCondLst>
                              <p:cond delay="0"/>
                            </p:stCondLst>
                            <p:childTnLst>
                              <p:par>
                                <p:cTn id="26" presetID="3" presetClass="entr" presetSubtype="10" fill="hold" grpId="0" nodeType="clickEffect">
                                  <p:stCondLst>
                                    <p:cond delay="0"/>
                                  </p:stCondLst>
                                  <p:childTnLst>
                                    <p:set>
                                      <p:cBhvr>
                                        <p:cTn id="27" dur="1" fill="hold">
                                          <p:stCondLst>
                                            <p:cond delay="0"/>
                                          </p:stCondLst>
                                        </p:cTn>
                                        <p:tgtEl>
                                          <p:spTgt spid="46264"/>
                                        </p:tgtEl>
                                        <p:attrNameLst>
                                          <p:attrName>style.visibility</p:attrName>
                                        </p:attrNameLst>
                                      </p:cBhvr>
                                      <p:to>
                                        <p:strVal val="visible"/>
                                      </p:to>
                                    </p:set>
                                    <p:animEffect transition="in" filter="blinds(horizontal)">
                                      <p:cBhvr>
                                        <p:cTn id="28" dur="500"/>
                                        <p:tgtEl>
                                          <p:spTgt spid="462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049" grpId="0" animBg="1"/>
      <p:bldP spid="46261" grpId="0"/>
      <p:bldP spid="46262" grpId="0" animBg="1"/>
      <p:bldP spid="46263" grpId="0" animBg="1"/>
      <p:bldP spid="4626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同侧圆角矩形 1"/>
          <p:cNvSpPr/>
          <p:nvPr/>
        </p:nvSpPr>
        <p:spPr>
          <a:xfrm>
            <a:off x="468313" y="908050"/>
            <a:ext cx="2000250" cy="517525"/>
          </a:xfrm>
          <a:prstGeom prst="round2SameRect">
            <a:avLst/>
          </a:prstGeom>
          <a:ln>
            <a:noFill/>
          </a:ln>
        </p:spPr>
        <p:style>
          <a:lnRef idx="1">
            <a:schemeClr val="accent5"/>
          </a:lnRef>
          <a:fillRef idx="2">
            <a:schemeClr val="accent5"/>
          </a:fillRef>
          <a:effectRef idx="1">
            <a:schemeClr val="accent5"/>
          </a:effectRef>
          <a:fontRef idx="minor">
            <a:schemeClr val="dk1"/>
          </a:fontRef>
        </p:style>
        <p:txBody>
          <a:bodyPr anchor="ctr"/>
          <a:lstStyle/>
          <a:p>
            <a:pPr algn="ctr" fontAlgn="auto">
              <a:spcBef>
                <a:spcPts val="0"/>
              </a:spcBef>
              <a:spcAft>
                <a:spcPts val="0"/>
              </a:spcAft>
              <a:defRPr/>
            </a:pPr>
            <a:r>
              <a:rPr lang="zh-CN" altLang="en-US" sz="3000" b="1" noProof="1">
                <a:latin typeface="华文新魏" panose="02010800040101010101" pitchFamily="2" charset="-122"/>
                <a:ea typeface="华文新魏" panose="02010800040101010101" pitchFamily="2" charset="-122"/>
                <a:cs typeface="黑体" panose="02010609060101010101" pitchFamily="2" charset="-122"/>
              </a:rPr>
              <a:t>学以致用</a:t>
            </a:r>
          </a:p>
        </p:txBody>
      </p:sp>
      <p:cxnSp>
        <p:nvCxnSpPr>
          <p:cNvPr id="3" name="直线连接符 21"/>
          <p:cNvCxnSpPr/>
          <p:nvPr/>
        </p:nvCxnSpPr>
        <p:spPr>
          <a:xfrm flipV="1">
            <a:off x="468313" y="1354138"/>
            <a:ext cx="2071687" cy="6350"/>
          </a:xfrm>
          <a:prstGeom prst="line">
            <a:avLst/>
          </a:prstGeom>
          <a:ln w="38100" cmpd="sng">
            <a:solidFill>
              <a:schemeClr val="accent1">
                <a:lumMod val="60000"/>
                <a:lumOff val="40000"/>
              </a:schemeClr>
            </a:solidFill>
            <a:prstDash val="dash"/>
          </a:ln>
        </p:spPr>
        <p:style>
          <a:lnRef idx="1">
            <a:schemeClr val="dk1"/>
          </a:lnRef>
          <a:fillRef idx="0">
            <a:schemeClr val="dk1"/>
          </a:fillRef>
          <a:effectRef idx="0">
            <a:schemeClr val="dk1"/>
          </a:effectRef>
          <a:fontRef idx="minor">
            <a:schemeClr val="tx1"/>
          </a:fontRef>
        </p:style>
      </p:cxnSp>
      <p:sp>
        <p:nvSpPr>
          <p:cNvPr id="4" name="同侧圆角矩形 1"/>
          <p:cNvSpPr/>
          <p:nvPr/>
        </p:nvSpPr>
        <p:spPr>
          <a:xfrm>
            <a:off x="468313" y="908050"/>
            <a:ext cx="2000250" cy="517525"/>
          </a:xfrm>
          <a:prstGeom prst="round2SameRect">
            <a:avLst/>
          </a:prstGeom>
          <a:ln>
            <a:noFill/>
          </a:ln>
        </p:spPr>
        <p:style>
          <a:lnRef idx="1">
            <a:schemeClr val="accent5"/>
          </a:lnRef>
          <a:fillRef idx="2">
            <a:schemeClr val="accent5"/>
          </a:fillRef>
          <a:effectRef idx="1">
            <a:schemeClr val="accent5"/>
          </a:effectRef>
          <a:fontRef idx="minor">
            <a:schemeClr val="dk1"/>
          </a:fontRef>
        </p:style>
        <p:txBody>
          <a:bodyPr anchor="ctr"/>
          <a:lstStyle/>
          <a:p>
            <a:pPr algn="ctr" fontAlgn="auto">
              <a:spcBef>
                <a:spcPts val="0"/>
              </a:spcBef>
              <a:spcAft>
                <a:spcPts val="0"/>
              </a:spcAft>
              <a:defRPr/>
            </a:pPr>
            <a:r>
              <a:rPr lang="zh-CN" altLang="en-US" sz="3000" b="1" noProof="1">
                <a:latin typeface="华文新魏" panose="02010800040101010101" pitchFamily="2" charset="-122"/>
                <a:ea typeface="华文新魏" panose="02010800040101010101" pitchFamily="2" charset="-122"/>
                <a:cs typeface="黑体" panose="02010609060101010101" pitchFamily="2" charset="-122"/>
              </a:rPr>
              <a:t>学以致用</a:t>
            </a:r>
          </a:p>
        </p:txBody>
      </p:sp>
      <p:cxnSp>
        <p:nvCxnSpPr>
          <p:cNvPr id="5" name="直线连接符 21"/>
          <p:cNvCxnSpPr/>
          <p:nvPr/>
        </p:nvCxnSpPr>
        <p:spPr>
          <a:xfrm flipV="1">
            <a:off x="468313" y="1550988"/>
            <a:ext cx="2071687" cy="6350"/>
          </a:xfrm>
          <a:prstGeom prst="line">
            <a:avLst/>
          </a:prstGeom>
          <a:ln w="38100" cmpd="sng">
            <a:solidFill>
              <a:schemeClr val="accent1">
                <a:lumMod val="60000"/>
                <a:lumOff val="40000"/>
              </a:schemeClr>
            </a:solidFill>
            <a:prstDash val="dash"/>
          </a:ln>
        </p:spPr>
        <p:style>
          <a:lnRef idx="1">
            <a:schemeClr val="dk1"/>
          </a:lnRef>
          <a:fillRef idx="0">
            <a:schemeClr val="dk1"/>
          </a:fillRef>
          <a:effectRef idx="0">
            <a:schemeClr val="dk1"/>
          </a:effectRef>
          <a:fontRef idx="minor">
            <a:schemeClr val="tx1"/>
          </a:fontRef>
        </p:style>
      </p:cxnSp>
      <p:sp>
        <p:nvSpPr>
          <p:cNvPr id="12294" name="Text Box 4"/>
          <p:cNvSpPr txBox="1">
            <a:spLocks noChangeArrowheads="1"/>
          </p:cNvSpPr>
          <p:nvPr/>
        </p:nvSpPr>
        <p:spPr bwMode="auto">
          <a:xfrm>
            <a:off x="2627313" y="765175"/>
            <a:ext cx="5400675" cy="847725"/>
          </a:xfrm>
          <a:prstGeom prst="rect">
            <a:avLst/>
          </a:prstGeom>
          <a:solidFill>
            <a:srgbClr val="CCFFFF"/>
          </a:solidFill>
          <a:ln w="25400">
            <a:solidFill>
              <a:srgbClr val="00FF00"/>
            </a:solidFill>
            <a:miter lim="800000"/>
            <a:headEnd/>
            <a:tailEnd/>
          </a:ln>
        </p:spPr>
        <p:txBody>
          <a:bodyPr>
            <a:spAutoFit/>
          </a:bodyPr>
          <a:lstStyle/>
          <a:p>
            <a:pPr>
              <a:spcBef>
                <a:spcPct val="50000"/>
              </a:spcBef>
            </a:pPr>
            <a:r>
              <a:rPr lang="zh-CN" altLang="en-US" sz="2400">
                <a:ea typeface="华文新魏" pitchFamily="2" charset="-122"/>
              </a:rPr>
              <a:t>小芳收集了一些电视塔高度的数据，并制成了统计图。</a:t>
            </a:r>
          </a:p>
        </p:txBody>
      </p:sp>
      <p:sp>
        <p:nvSpPr>
          <p:cNvPr id="12295" name="Text Box 5"/>
          <p:cNvSpPr txBox="1">
            <a:spLocks noChangeArrowheads="1"/>
          </p:cNvSpPr>
          <p:nvPr/>
        </p:nvSpPr>
        <p:spPr bwMode="auto">
          <a:xfrm>
            <a:off x="179388" y="1693863"/>
            <a:ext cx="1600200" cy="366712"/>
          </a:xfrm>
          <a:prstGeom prst="rect">
            <a:avLst/>
          </a:prstGeom>
          <a:noFill/>
          <a:ln w="9525">
            <a:noFill/>
            <a:miter lim="800000"/>
            <a:headEnd/>
            <a:tailEnd/>
          </a:ln>
        </p:spPr>
        <p:txBody>
          <a:bodyPr>
            <a:spAutoFit/>
          </a:bodyPr>
          <a:lstStyle/>
          <a:p>
            <a:pPr>
              <a:spcBef>
                <a:spcPct val="50000"/>
              </a:spcBef>
            </a:pPr>
            <a:r>
              <a:rPr lang="zh-CN" altLang="en-US">
                <a:latin typeface="华文新魏" pitchFamily="2" charset="-122"/>
                <a:ea typeface="华文新魏" pitchFamily="2" charset="-122"/>
              </a:rPr>
              <a:t>高度</a:t>
            </a:r>
            <a:r>
              <a:rPr lang="en-US" altLang="zh-CN">
                <a:latin typeface="华文新魏" pitchFamily="2" charset="-122"/>
                <a:ea typeface="华文新魏" pitchFamily="2" charset="-122"/>
              </a:rPr>
              <a:t>/</a:t>
            </a:r>
            <a:r>
              <a:rPr lang="zh-CN" altLang="en-US">
                <a:latin typeface="华文新魏" pitchFamily="2" charset="-122"/>
                <a:ea typeface="华文新魏" pitchFamily="2" charset="-122"/>
              </a:rPr>
              <a:t>米</a:t>
            </a:r>
          </a:p>
        </p:txBody>
      </p:sp>
      <p:sp>
        <p:nvSpPr>
          <p:cNvPr id="12296" name="Text Box 6"/>
          <p:cNvSpPr txBox="1">
            <a:spLocks noChangeArrowheads="1"/>
          </p:cNvSpPr>
          <p:nvPr/>
        </p:nvSpPr>
        <p:spPr bwMode="auto">
          <a:xfrm>
            <a:off x="4716463" y="1838325"/>
            <a:ext cx="1644650" cy="366713"/>
          </a:xfrm>
          <a:prstGeom prst="rect">
            <a:avLst/>
          </a:prstGeom>
          <a:noFill/>
          <a:ln w="9525">
            <a:noFill/>
            <a:miter lim="800000"/>
            <a:headEnd/>
            <a:tailEnd/>
          </a:ln>
        </p:spPr>
        <p:txBody>
          <a:bodyPr>
            <a:spAutoFit/>
          </a:bodyPr>
          <a:lstStyle/>
          <a:p>
            <a:pPr>
              <a:spcBef>
                <a:spcPct val="50000"/>
              </a:spcBef>
            </a:pPr>
            <a:r>
              <a:rPr lang="en-US" altLang="zh-CN">
                <a:latin typeface="华文新魏" pitchFamily="2" charset="-122"/>
                <a:ea typeface="华文新魏" pitchFamily="2" charset="-122"/>
              </a:rPr>
              <a:t>2014</a:t>
            </a:r>
            <a:r>
              <a:rPr lang="zh-CN" altLang="en-US">
                <a:latin typeface="华文新魏" pitchFamily="2" charset="-122"/>
                <a:ea typeface="华文新魏" pitchFamily="2" charset="-122"/>
              </a:rPr>
              <a:t>年</a:t>
            </a:r>
            <a:r>
              <a:rPr lang="en-US" altLang="zh-CN">
                <a:latin typeface="华文新魏" pitchFamily="2" charset="-122"/>
                <a:ea typeface="华文新魏" pitchFamily="2" charset="-122"/>
              </a:rPr>
              <a:t>4</a:t>
            </a:r>
            <a:r>
              <a:rPr lang="zh-CN" altLang="en-US">
                <a:latin typeface="华文新魏" pitchFamily="2" charset="-122"/>
                <a:ea typeface="华文新魏" pitchFamily="2" charset="-122"/>
              </a:rPr>
              <a:t>月</a:t>
            </a:r>
          </a:p>
        </p:txBody>
      </p:sp>
      <p:graphicFrame>
        <p:nvGraphicFramePr>
          <p:cNvPr id="26808" name="Group 184"/>
          <p:cNvGraphicFramePr>
            <a:graphicFrameLocks noGrp="1"/>
          </p:cNvGraphicFramePr>
          <p:nvPr/>
        </p:nvGraphicFramePr>
        <p:xfrm>
          <a:off x="971550" y="2295525"/>
          <a:ext cx="3581400" cy="3127375"/>
        </p:xfrm>
        <a:graphic>
          <a:graphicData uri="http://schemas.openxmlformats.org/drawingml/2006/table">
            <a:tbl>
              <a:tblPr/>
              <a:tblGrid>
                <a:gridCol w="369888"/>
                <a:gridCol w="430212"/>
                <a:gridCol w="406400"/>
                <a:gridCol w="400050"/>
                <a:gridCol w="403225"/>
                <a:gridCol w="403225"/>
                <a:gridCol w="401638"/>
                <a:gridCol w="400050"/>
                <a:gridCol w="366712"/>
              </a:tblGrid>
              <a:tr h="247650">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46063">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47650">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36575">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47650">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en-US" altLang="zh-CN" sz="20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46063">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195"/>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8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2369" name="Rectangle 138"/>
          <p:cNvSpPr>
            <a:spLocks noChangeArrowheads="1"/>
          </p:cNvSpPr>
          <p:nvPr/>
        </p:nvSpPr>
        <p:spPr bwMode="auto">
          <a:xfrm>
            <a:off x="1258888" y="1663700"/>
            <a:ext cx="3232150" cy="396875"/>
          </a:xfrm>
          <a:prstGeom prst="rect">
            <a:avLst/>
          </a:prstGeom>
          <a:noFill/>
          <a:ln w="9525">
            <a:noFill/>
            <a:miter lim="800000"/>
            <a:headEnd/>
            <a:tailEnd/>
          </a:ln>
        </p:spPr>
        <p:txBody>
          <a:bodyPr wrap="none">
            <a:spAutoFit/>
          </a:bodyPr>
          <a:lstStyle/>
          <a:p>
            <a:pPr>
              <a:spcBef>
                <a:spcPct val="50000"/>
              </a:spcBef>
            </a:pPr>
            <a:r>
              <a:rPr lang="zh-CN" altLang="en-US" sz="2000">
                <a:latin typeface="华文新魏" pitchFamily="2" charset="-122"/>
                <a:ea typeface="华文新魏" pitchFamily="2" charset="-122"/>
              </a:rPr>
              <a:t>国内部分电视塔高度统计图</a:t>
            </a:r>
            <a:endParaRPr lang="en-US" altLang="zh-CN" sz="2000">
              <a:latin typeface="华文新魏" pitchFamily="2" charset="-122"/>
              <a:ea typeface="华文新魏" pitchFamily="2" charset="-122"/>
            </a:endParaRPr>
          </a:p>
        </p:txBody>
      </p:sp>
      <p:sp>
        <p:nvSpPr>
          <p:cNvPr id="12370" name="Text Box 143"/>
          <p:cNvSpPr txBox="1">
            <a:spLocks noChangeArrowheads="1"/>
          </p:cNvSpPr>
          <p:nvPr/>
        </p:nvSpPr>
        <p:spPr bwMode="auto">
          <a:xfrm>
            <a:off x="133350" y="2155825"/>
            <a:ext cx="838200" cy="3524250"/>
          </a:xfrm>
          <a:prstGeom prst="rect">
            <a:avLst/>
          </a:prstGeom>
          <a:noFill/>
          <a:ln w="9525">
            <a:noFill/>
            <a:miter lim="800000"/>
            <a:headEnd/>
            <a:tailEnd/>
          </a:ln>
        </p:spPr>
        <p:txBody>
          <a:bodyPr>
            <a:spAutoFit/>
          </a:bodyPr>
          <a:lstStyle/>
          <a:p>
            <a:pPr algn="r">
              <a:spcBef>
                <a:spcPct val="20000"/>
              </a:spcBef>
              <a:spcAft>
                <a:spcPct val="20000"/>
              </a:spcAft>
            </a:pPr>
            <a:r>
              <a:rPr lang="en-US" altLang="zh-CN" sz="2400">
                <a:latin typeface="华文新魏" pitchFamily="2" charset="-122"/>
                <a:ea typeface="华文新魏" pitchFamily="2" charset="-122"/>
              </a:rPr>
              <a:t>600</a:t>
            </a:r>
          </a:p>
          <a:p>
            <a:pPr algn="r">
              <a:spcBef>
                <a:spcPct val="20000"/>
              </a:spcBef>
              <a:spcAft>
                <a:spcPct val="20000"/>
              </a:spcAft>
            </a:pPr>
            <a:r>
              <a:rPr lang="en-US" altLang="zh-CN" sz="2400">
                <a:latin typeface="华文新魏" pitchFamily="2" charset="-122"/>
                <a:ea typeface="华文新魏" pitchFamily="2" charset="-122"/>
              </a:rPr>
              <a:t>500</a:t>
            </a:r>
          </a:p>
          <a:p>
            <a:pPr algn="r">
              <a:spcBef>
                <a:spcPct val="20000"/>
              </a:spcBef>
              <a:spcAft>
                <a:spcPct val="20000"/>
              </a:spcAft>
            </a:pPr>
            <a:r>
              <a:rPr lang="en-US" altLang="zh-CN" sz="2400">
                <a:latin typeface="华文新魏" pitchFamily="2" charset="-122"/>
                <a:ea typeface="华文新魏" pitchFamily="2" charset="-122"/>
              </a:rPr>
              <a:t>400</a:t>
            </a:r>
          </a:p>
          <a:p>
            <a:pPr algn="r">
              <a:spcBef>
                <a:spcPct val="20000"/>
              </a:spcBef>
              <a:spcAft>
                <a:spcPct val="20000"/>
              </a:spcAft>
            </a:pPr>
            <a:r>
              <a:rPr lang="en-US" altLang="zh-CN" sz="2400">
                <a:latin typeface="华文新魏" pitchFamily="2" charset="-122"/>
                <a:ea typeface="华文新魏" pitchFamily="2" charset="-122"/>
              </a:rPr>
              <a:t>300</a:t>
            </a:r>
          </a:p>
          <a:p>
            <a:pPr algn="r">
              <a:spcBef>
                <a:spcPct val="20000"/>
              </a:spcBef>
              <a:spcAft>
                <a:spcPct val="20000"/>
              </a:spcAft>
            </a:pPr>
            <a:r>
              <a:rPr lang="en-US" altLang="zh-CN" sz="2400">
                <a:latin typeface="华文新魏" pitchFamily="2" charset="-122"/>
                <a:ea typeface="华文新魏" pitchFamily="2" charset="-122"/>
              </a:rPr>
              <a:t>200</a:t>
            </a:r>
          </a:p>
          <a:p>
            <a:pPr algn="r">
              <a:spcBef>
                <a:spcPct val="20000"/>
              </a:spcBef>
              <a:spcAft>
                <a:spcPct val="20000"/>
              </a:spcAft>
            </a:pPr>
            <a:r>
              <a:rPr lang="en-US" altLang="zh-CN" sz="2400">
                <a:latin typeface="华文新魏" pitchFamily="2" charset="-122"/>
                <a:ea typeface="华文新魏" pitchFamily="2" charset="-122"/>
              </a:rPr>
              <a:t>100</a:t>
            </a:r>
          </a:p>
          <a:p>
            <a:pPr algn="r">
              <a:spcBef>
                <a:spcPct val="20000"/>
              </a:spcBef>
              <a:spcAft>
                <a:spcPct val="20000"/>
              </a:spcAft>
            </a:pPr>
            <a:r>
              <a:rPr lang="en-US" altLang="zh-CN" sz="2400">
                <a:latin typeface="华文新魏" pitchFamily="2" charset="-122"/>
                <a:ea typeface="华文新魏" pitchFamily="2" charset="-122"/>
              </a:rPr>
              <a:t>0</a:t>
            </a:r>
          </a:p>
        </p:txBody>
      </p:sp>
      <p:sp>
        <p:nvSpPr>
          <p:cNvPr id="12371" name="Rectangle 526"/>
          <p:cNvSpPr>
            <a:spLocks noChangeArrowheads="1"/>
          </p:cNvSpPr>
          <p:nvPr/>
        </p:nvSpPr>
        <p:spPr bwMode="auto">
          <a:xfrm>
            <a:off x="1344613" y="4240213"/>
            <a:ext cx="431800" cy="1181100"/>
          </a:xfrm>
          <a:prstGeom prst="rect">
            <a:avLst/>
          </a:prstGeom>
          <a:solidFill>
            <a:srgbClr val="FF99CC"/>
          </a:solidFill>
          <a:ln w="9525">
            <a:solidFill>
              <a:schemeClr val="tx1"/>
            </a:solidFill>
            <a:miter lim="800000"/>
            <a:headEnd/>
            <a:tailEnd/>
          </a:ln>
        </p:spPr>
        <p:txBody>
          <a:bodyPr wrap="none" anchor="ctr"/>
          <a:lstStyle/>
          <a:p>
            <a:pPr>
              <a:spcBef>
                <a:spcPct val="50000"/>
              </a:spcBef>
            </a:pPr>
            <a:endParaRPr lang="zh-CN" altLang="en-US" sz="2000">
              <a:latin typeface="华文新魏" pitchFamily="2" charset="-122"/>
              <a:ea typeface="华文新魏" pitchFamily="2" charset="-122"/>
            </a:endParaRPr>
          </a:p>
        </p:txBody>
      </p:sp>
      <p:sp>
        <p:nvSpPr>
          <p:cNvPr id="12372" name="Rectangle 528"/>
          <p:cNvSpPr>
            <a:spLocks noChangeArrowheads="1"/>
          </p:cNvSpPr>
          <p:nvPr/>
        </p:nvSpPr>
        <p:spPr bwMode="auto">
          <a:xfrm>
            <a:off x="3000375" y="3736975"/>
            <a:ext cx="382588" cy="1695450"/>
          </a:xfrm>
          <a:prstGeom prst="rect">
            <a:avLst/>
          </a:prstGeom>
          <a:solidFill>
            <a:srgbClr val="FF99CC"/>
          </a:solidFill>
          <a:ln w="9525">
            <a:solidFill>
              <a:schemeClr val="tx1"/>
            </a:solidFill>
            <a:miter lim="800000"/>
            <a:headEnd/>
            <a:tailEnd/>
          </a:ln>
        </p:spPr>
        <p:txBody>
          <a:bodyPr wrap="none" anchor="ctr"/>
          <a:lstStyle/>
          <a:p>
            <a:pPr>
              <a:spcBef>
                <a:spcPct val="50000"/>
              </a:spcBef>
            </a:pPr>
            <a:endParaRPr lang="zh-CN" altLang="en-US" sz="2000">
              <a:latin typeface="华文新魏" pitchFamily="2" charset="-122"/>
              <a:ea typeface="华文新魏" pitchFamily="2" charset="-122"/>
            </a:endParaRPr>
          </a:p>
        </p:txBody>
      </p:sp>
      <p:sp>
        <p:nvSpPr>
          <p:cNvPr id="12373" name="Rectangle 534"/>
          <p:cNvSpPr>
            <a:spLocks noChangeArrowheads="1"/>
          </p:cNvSpPr>
          <p:nvPr/>
        </p:nvSpPr>
        <p:spPr bwMode="auto">
          <a:xfrm>
            <a:off x="3798888" y="3303588"/>
            <a:ext cx="384175" cy="2097087"/>
          </a:xfrm>
          <a:prstGeom prst="rect">
            <a:avLst/>
          </a:prstGeom>
          <a:solidFill>
            <a:srgbClr val="FF99CC"/>
          </a:solidFill>
          <a:ln w="9525">
            <a:solidFill>
              <a:schemeClr val="tx1"/>
            </a:solidFill>
            <a:miter lim="800000"/>
            <a:headEnd/>
            <a:tailEnd/>
          </a:ln>
        </p:spPr>
        <p:txBody>
          <a:bodyPr wrap="none" anchor="ctr"/>
          <a:lstStyle/>
          <a:p>
            <a:pPr>
              <a:spcBef>
                <a:spcPct val="50000"/>
              </a:spcBef>
            </a:pPr>
            <a:endParaRPr lang="zh-CN" altLang="en-US" sz="2000">
              <a:latin typeface="华文新魏" pitchFamily="2" charset="-122"/>
              <a:ea typeface="华文新魏" pitchFamily="2" charset="-122"/>
            </a:endParaRPr>
          </a:p>
        </p:txBody>
      </p:sp>
      <p:sp>
        <p:nvSpPr>
          <p:cNvPr id="12374" name="Text Box 538"/>
          <p:cNvSpPr txBox="1">
            <a:spLocks noChangeArrowheads="1"/>
          </p:cNvSpPr>
          <p:nvPr/>
        </p:nvSpPr>
        <p:spPr bwMode="auto">
          <a:xfrm>
            <a:off x="2051050" y="2403475"/>
            <a:ext cx="617538" cy="396875"/>
          </a:xfrm>
          <a:prstGeom prst="rect">
            <a:avLst/>
          </a:prstGeom>
          <a:noFill/>
          <a:ln w="9525">
            <a:noFill/>
            <a:miter lim="800000"/>
            <a:headEnd/>
            <a:tailEnd/>
          </a:ln>
        </p:spPr>
        <p:txBody>
          <a:bodyPr wrap="none">
            <a:spAutoFit/>
          </a:bodyPr>
          <a:lstStyle/>
          <a:p>
            <a:pPr>
              <a:spcBef>
                <a:spcPct val="50000"/>
              </a:spcBef>
            </a:pPr>
            <a:r>
              <a:rPr lang="en-US" altLang="zh-CN" sz="2000">
                <a:latin typeface="华文新魏" pitchFamily="2" charset="-122"/>
                <a:ea typeface="华文新魏" pitchFamily="2" charset="-122"/>
              </a:rPr>
              <a:t>468</a:t>
            </a:r>
          </a:p>
        </p:txBody>
      </p:sp>
      <p:sp>
        <p:nvSpPr>
          <p:cNvPr id="12375" name="Text Box 540"/>
          <p:cNvSpPr txBox="1">
            <a:spLocks noChangeArrowheads="1"/>
          </p:cNvSpPr>
          <p:nvPr/>
        </p:nvSpPr>
        <p:spPr bwMode="auto">
          <a:xfrm>
            <a:off x="2916238" y="2906713"/>
            <a:ext cx="792162" cy="396875"/>
          </a:xfrm>
          <a:prstGeom prst="rect">
            <a:avLst/>
          </a:prstGeom>
          <a:noFill/>
          <a:ln w="9525">
            <a:noFill/>
            <a:miter lim="800000"/>
            <a:headEnd/>
            <a:tailEnd/>
          </a:ln>
        </p:spPr>
        <p:txBody>
          <a:bodyPr>
            <a:spAutoFit/>
          </a:bodyPr>
          <a:lstStyle/>
          <a:p>
            <a:pPr>
              <a:spcBef>
                <a:spcPct val="50000"/>
              </a:spcBef>
            </a:pPr>
            <a:r>
              <a:rPr lang="en-US" altLang="zh-CN" sz="2000">
                <a:latin typeface="华文新魏" pitchFamily="2" charset="-122"/>
                <a:ea typeface="华文新魏" pitchFamily="2" charset="-122"/>
              </a:rPr>
              <a:t>318</a:t>
            </a:r>
          </a:p>
        </p:txBody>
      </p:sp>
      <p:sp>
        <p:nvSpPr>
          <p:cNvPr id="12376" name="Text Box 542"/>
          <p:cNvSpPr txBox="1">
            <a:spLocks noChangeArrowheads="1"/>
          </p:cNvSpPr>
          <p:nvPr/>
        </p:nvSpPr>
        <p:spPr bwMode="auto">
          <a:xfrm>
            <a:off x="3708400" y="2439988"/>
            <a:ext cx="792163" cy="396875"/>
          </a:xfrm>
          <a:prstGeom prst="rect">
            <a:avLst/>
          </a:prstGeom>
          <a:noFill/>
          <a:ln w="9525">
            <a:noFill/>
            <a:miter lim="800000"/>
            <a:headEnd/>
            <a:tailEnd/>
          </a:ln>
        </p:spPr>
        <p:txBody>
          <a:bodyPr>
            <a:spAutoFit/>
          </a:bodyPr>
          <a:lstStyle/>
          <a:p>
            <a:pPr>
              <a:spcBef>
                <a:spcPct val="50000"/>
              </a:spcBef>
            </a:pPr>
            <a:r>
              <a:rPr lang="en-US" altLang="zh-CN" sz="2000">
                <a:latin typeface="华文新魏" pitchFamily="2" charset="-122"/>
                <a:ea typeface="华文新魏" pitchFamily="2" charset="-122"/>
              </a:rPr>
              <a:t>405</a:t>
            </a:r>
          </a:p>
        </p:txBody>
      </p:sp>
      <p:sp>
        <p:nvSpPr>
          <p:cNvPr id="12377" name="Text Box 546"/>
          <p:cNvSpPr txBox="1">
            <a:spLocks noChangeArrowheads="1"/>
          </p:cNvSpPr>
          <p:nvPr/>
        </p:nvSpPr>
        <p:spPr bwMode="auto">
          <a:xfrm>
            <a:off x="971550" y="5537200"/>
            <a:ext cx="1079500" cy="641350"/>
          </a:xfrm>
          <a:prstGeom prst="rect">
            <a:avLst/>
          </a:prstGeom>
          <a:noFill/>
          <a:ln w="9525">
            <a:noFill/>
            <a:miter lim="800000"/>
            <a:headEnd/>
            <a:tailEnd/>
          </a:ln>
        </p:spPr>
        <p:txBody>
          <a:bodyPr>
            <a:spAutoFit/>
          </a:bodyPr>
          <a:lstStyle/>
          <a:p>
            <a:pPr>
              <a:spcBef>
                <a:spcPct val="50000"/>
              </a:spcBef>
            </a:pPr>
            <a:r>
              <a:rPr lang="zh-CN" altLang="en-US">
                <a:latin typeface="华文新魏" pitchFamily="2" charset="-122"/>
                <a:ea typeface="华文新魏" pitchFamily="2" charset="-122"/>
              </a:rPr>
              <a:t>青岛电视塔</a:t>
            </a:r>
          </a:p>
        </p:txBody>
      </p:sp>
      <p:sp>
        <p:nvSpPr>
          <p:cNvPr id="12378" name="Text Box 547"/>
          <p:cNvSpPr txBox="1">
            <a:spLocks noChangeArrowheads="1"/>
          </p:cNvSpPr>
          <p:nvPr/>
        </p:nvSpPr>
        <p:spPr bwMode="auto">
          <a:xfrm>
            <a:off x="1979613" y="5392738"/>
            <a:ext cx="1022350" cy="915987"/>
          </a:xfrm>
          <a:prstGeom prst="rect">
            <a:avLst/>
          </a:prstGeom>
          <a:noFill/>
          <a:ln w="9525">
            <a:noFill/>
            <a:miter lim="800000"/>
            <a:headEnd/>
            <a:tailEnd/>
          </a:ln>
        </p:spPr>
        <p:txBody>
          <a:bodyPr>
            <a:spAutoFit/>
          </a:bodyPr>
          <a:lstStyle/>
          <a:p>
            <a:pPr>
              <a:spcBef>
                <a:spcPct val="50000"/>
              </a:spcBef>
            </a:pPr>
            <a:r>
              <a:rPr lang="zh-CN" altLang="en-US">
                <a:latin typeface="华文新魏" pitchFamily="2" charset="-122"/>
                <a:ea typeface="华文新魏" pitchFamily="2" charset="-122"/>
              </a:rPr>
              <a:t>上海东方明珠电视塔</a:t>
            </a:r>
          </a:p>
        </p:txBody>
      </p:sp>
      <p:sp>
        <p:nvSpPr>
          <p:cNvPr id="12379" name="Text Box 548"/>
          <p:cNvSpPr txBox="1">
            <a:spLocks noChangeArrowheads="1"/>
          </p:cNvSpPr>
          <p:nvPr/>
        </p:nvSpPr>
        <p:spPr bwMode="auto">
          <a:xfrm>
            <a:off x="2843213" y="5499100"/>
            <a:ext cx="1008062" cy="641350"/>
          </a:xfrm>
          <a:prstGeom prst="rect">
            <a:avLst/>
          </a:prstGeom>
          <a:noFill/>
          <a:ln w="9525">
            <a:noFill/>
            <a:miter lim="800000"/>
            <a:headEnd/>
            <a:tailEnd/>
          </a:ln>
        </p:spPr>
        <p:txBody>
          <a:bodyPr>
            <a:spAutoFit/>
          </a:bodyPr>
          <a:lstStyle/>
          <a:p>
            <a:pPr>
              <a:spcBef>
                <a:spcPct val="50000"/>
              </a:spcBef>
            </a:pPr>
            <a:r>
              <a:rPr lang="zh-CN" altLang="en-US">
                <a:latin typeface="华文新魏" pitchFamily="2" charset="-122"/>
                <a:ea typeface="华文新魏" pitchFamily="2" charset="-122"/>
              </a:rPr>
              <a:t>江苏电视塔</a:t>
            </a:r>
          </a:p>
        </p:txBody>
      </p:sp>
      <p:sp>
        <p:nvSpPr>
          <p:cNvPr id="12380" name="Text Box 549"/>
          <p:cNvSpPr txBox="1">
            <a:spLocks noChangeArrowheads="1"/>
          </p:cNvSpPr>
          <p:nvPr/>
        </p:nvSpPr>
        <p:spPr bwMode="auto">
          <a:xfrm>
            <a:off x="3708400" y="5507038"/>
            <a:ext cx="1150938" cy="641350"/>
          </a:xfrm>
          <a:prstGeom prst="rect">
            <a:avLst/>
          </a:prstGeom>
          <a:noFill/>
          <a:ln w="9525">
            <a:noFill/>
            <a:miter lim="800000"/>
            <a:headEnd/>
            <a:tailEnd/>
          </a:ln>
        </p:spPr>
        <p:txBody>
          <a:bodyPr>
            <a:spAutoFit/>
          </a:bodyPr>
          <a:lstStyle/>
          <a:p>
            <a:pPr>
              <a:spcBef>
                <a:spcPct val="50000"/>
              </a:spcBef>
            </a:pPr>
            <a:r>
              <a:rPr lang="zh-CN" altLang="en-US">
                <a:latin typeface="华文新魏" pitchFamily="2" charset="-122"/>
                <a:ea typeface="华文新魏" pitchFamily="2" charset="-122"/>
              </a:rPr>
              <a:t>中央广播电视塔</a:t>
            </a:r>
          </a:p>
        </p:txBody>
      </p:sp>
      <p:sp>
        <p:nvSpPr>
          <p:cNvPr id="12381" name="Rectangle 528"/>
          <p:cNvSpPr>
            <a:spLocks noChangeArrowheads="1"/>
          </p:cNvSpPr>
          <p:nvPr/>
        </p:nvSpPr>
        <p:spPr bwMode="auto">
          <a:xfrm>
            <a:off x="2195513" y="3016250"/>
            <a:ext cx="382587" cy="2416175"/>
          </a:xfrm>
          <a:prstGeom prst="rect">
            <a:avLst/>
          </a:prstGeom>
          <a:solidFill>
            <a:srgbClr val="FF99CC"/>
          </a:solidFill>
          <a:ln w="9525">
            <a:solidFill>
              <a:schemeClr val="tx1"/>
            </a:solidFill>
            <a:miter lim="800000"/>
            <a:headEnd/>
            <a:tailEnd/>
          </a:ln>
        </p:spPr>
        <p:txBody>
          <a:bodyPr wrap="none" anchor="ctr"/>
          <a:lstStyle/>
          <a:p>
            <a:pPr>
              <a:spcBef>
                <a:spcPct val="50000"/>
              </a:spcBef>
            </a:pPr>
            <a:endParaRPr lang="zh-CN" altLang="en-US" sz="2000">
              <a:latin typeface="华文新魏" pitchFamily="2" charset="-122"/>
              <a:ea typeface="华文新魏" pitchFamily="2" charset="-122"/>
            </a:endParaRPr>
          </a:p>
        </p:txBody>
      </p:sp>
      <p:sp>
        <p:nvSpPr>
          <p:cNvPr id="46264" name="Text Box 139"/>
          <p:cNvSpPr txBox="1">
            <a:spLocks noChangeArrowheads="1"/>
          </p:cNvSpPr>
          <p:nvPr/>
        </p:nvSpPr>
        <p:spPr bwMode="auto">
          <a:xfrm>
            <a:off x="4643438" y="2276475"/>
            <a:ext cx="4500562" cy="1577975"/>
          </a:xfrm>
          <a:prstGeom prst="rect">
            <a:avLst/>
          </a:prstGeom>
          <a:solidFill>
            <a:srgbClr val="FFFFBB"/>
          </a:solidFill>
          <a:ln w="25400">
            <a:solidFill>
              <a:srgbClr val="FFFF00"/>
            </a:solidFill>
            <a:miter lim="800000"/>
            <a:headEnd/>
            <a:tailEnd/>
          </a:ln>
        </p:spPr>
        <p:txBody>
          <a:bodyPr>
            <a:spAutoFit/>
          </a:bodyPr>
          <a:lstStyle/>
          <a:p>
            <a:pPr>
              <a:spcBef>
                <a:spcPct val="50000"/>
              </a:spcBef>
            </a:pPr>
            <a:r>
              <a:rPr lang="zh-CN" altLang="en-US" sz="2400">
                <a:latin typeface="华文新魏" pitchFamily="2" charset="-122"/>
                <a:ea typeface="华文新魏" pitchFamily="2" charset="-122"/>
              </a:rPr>
              <a:t>（</a:t>
            </a:r>
            <a:r>
              <a:rPr lang="en-US" altLang="zh-CN" sz="2400">
                <a:latin typeface="华文新魏" pitchFamily="2" charset="-122"/>
                <a:ea typeface="华文新魏" pitchFamily="2" charset="-122"/>
              </a:rPr>
              <a:t>1</a:t>
            </a:r>
            <a:r>
              <a:rPr lang="zh-CN" altLang="en-US" sz="2400">
                <a:latin typeface="华文新魏" pitchFamily="2" charset="-122"/>
                <a:ea typeface="华文新魏" pitchFamily="2" charset="-122"/>
              </a:rPr>
              <a:t>）这几个电视塔中，最高的是（                          ），是（      ）米，最矮的是（             ），它们相差（          ）米。</a:t>
            </a:r>
            <a:endParaRPr lang="zh-CN" altLang="en-US" sz="2800">
              <a:latin typeface="华文新魏" pitchFamily="2" charset="-122"/>
              <a:ea typeface="华文新魏" pitchFamily="2" charset="-122"/>
            </a:endParaRPr>
          </a:p>
        </p:txBody>
      </p:sp>
      <p:sp>
        <p:nvSpPr>
          <p:cNvPr id="12383" name="Text Box 538"/>
          <p:cNvSpPr txBox="1">
            <a:spLocks noChangeArrowheads="1"/>
          </p:cNvSpPr>
          <p:nvPr/>
        </p:nvSpPr>
        <p:spPr bwMode="auto">
          <a:xfrm>
            <a:off x="1258888" y="3771900"/>
            <a:ext cx="617537" cy="396875"/>
          </a:xfrm>
          <a:prstGeom prst="rect">
            <a:avLst/>
          </a:prstGeom>
          <a:noFill/>
          <a:ln w="9525">
            <a:noFill/>
            <a:miter lim="800000"/>
            <a:headEnd/>
            <a:tailEnd/>
          </a:ln>
        </p:spPr>
        <p:txBody>
          <a:bodyPr wrap="none">
            <a:spAutoFit/>
          </a:bodyPr>
          <a:lstStyle/>
          <a:p>
            <a:pPr>
              <a:spcBef>
                <a:spcPct val="50000"/>
              </a:spcBef>
            </a:pPr>
            <a:r>
              <a:rPr lang="en-US" altLang="zh-CN" sz="2000">
                <a:latin typeface="华文新魏" pitchFamily="2" charset="-122"/>
                <a:ea typeface="华文新魏" pitchFamily="2" charset="-122"/>
              </a:rPr>
              <a:t>232</a:t>
            </a:r>
          </a:p>
        </p:txBody>
      </p:sp>
      <p:sp>
        <p:nvSpPr>
          <p:cNvPr id="6" name="Text Box 139"/>
          <p:cNvSpPr txBox="1">
            <a:spLocks noChangeArrowheads="1"/>
          </p:cNvSpPr>
          <p:nvPr/>
        </p:nvSpPr>
        <p:spPr bwMode="auto">
          <a:xfrm>
            <a:off x="4643438" y="4452938"/>
            <a:ext cx="4500562" cy="847725"/>
          </a:xfrm>
          <a:prstGeom prst="rect">
            <a:avLst/>
          </a:prstGeom>
          <a:solidFill>
            <a:srgbClr val="FFFFBB"/>
          </a:solidFill>
          <a:ln w="25400">
            <a:solidFill>
              <a:srgbClr val="FFFF00"/>
            </a:solidFill>
            <a:miter lim="800000"/>
            <a:headEnd/>
            <a:tailEnd/>
          </a:ln>
        </p:spPr>
        <p:txBody>
          <a:bodyPr>
            <a:spAutoFit/>
          </a:bodyPr>
          <a:lstStyle/>
          <a:p>
            <a:pPr>
              <a:spcBef>
                <a:spcPct val="50000"/>
              </a:spcBef>
            </a:pPr>
            <a:r>
              <a:rPr lang="zh-CN" altLang="en-US" sz="2400">
                <a:latin typeface="华文新魏" pitchFamily="2" charset="-122"/>
                <a:ea typeface="华文新魏" pitchFamily="2" charset="-122"/>
              </a:rPr>
              <a:t>（</a:t>
            </a:r>
            <a:r>
              <a:rPr lang="en-US" altLang="zh-CN" sz="2400">
                <a:latin typeface="华文新魏" pitchFamily="2" charset="-122"/>
                <a:ea typeface="华文新魏" pitchFamily="2" charset="-122"/>
              </a:rPr>
              <a:t>2</a:t>
            </a:r>
            <a:r>
              <a:rPr lang="zh-CN" altLang="en-US" sz="2400">
                <a:latin typeface="华文新魏" pitchFamily="2" charset="-122"/>
                <a:ea typeface="华文新魏" pitchFamily="2" charset="-122"/>
              </a:rPr>
              <a:t>）中央广播电视塔比江苏电视塔高（           ）米。</a:t>
            </a:r>
            <a:endParaRPr lang="zh-CN" altLang="en-US" sz="2800">
              <a:latin typeface="华文新魏" pitchFamily="2" charset="-122"/>
              <a:ea typeface="华文新魏" pitchFamily="2" charset="-122"/>
            </a:endParaRPr>
          </a:p>
        </p:txBody>
      </p:sp>
      <p:sp>
        <p:nvSpPr>
          <p:cNvPr id="26810" name="Text Box 547"/>
          <p:cNvSpPr txBox="1">
            <a:spLocks noChangeArrowheads="1"/>
          </p:cNvSpPr>
          <p:nvPr/>
        </p:nvSpPr>
        <p:spPr bwMode="auto">
          <a:xfrm>
            <a:off x="5148263" y="2693988"/>
            <a:ext cx="2519362" cy="366712"/>
          </a:xfrm>
          <a:prstGeom prst="rect">
            <a:avLst/>
          </a:prstGeom>
          <a:noFill/>
          <a:ln w="9525">
            <a:noFill/>
            <a:miter lim="800000"/>
            <a:headEnd/>
            <a:tailEnd/>
          </a:ln>
        </p:spPr>
        <p:txBody>
          <a:bodyPr>
            <a:spAutoFit/>
          </a:bodyPr>
          <a:lstStyle/>
          <a:p>
            <a:pPr>
              <a:spcBef>
                <a:spcPct val="50000"/>
              </a:spcBef>
            </a:pPr>
            <a:r>
              <a:rPr lang="zh-CN" altLang="en-US">
                <a:solidFill>
                  <a:srgbClr val="FF0000"/>
                </a:solidFill>
                <a:latin typeface="华文新魏" pitchFamily="2" charset="-122"/>
                <a:ea typeface="华文新魏" pitchFamily="2" charset="-122"/>
              </a:rPr>
              <a:t>上海东方明珠电视塔</a:t>
            </a:r>
          </a:p>
        </p:txBody>
      </p:sp>
      <p:sp>
        <p:nvSpPr>
          <p:cNvPr id="26811" name="Text Box 547"/>
          <p:cNvSpPr txBox="1">
            <a:spLocks noChangeArrowheads="1"/>
          </p:cNvSpPr>
          <p:nvPr/>
        </p:nvSpPr>
        <p:spPr bwMode="auto">
          <a:xfrm>
            <a:off x="6659563" y="3068638"/>
            <a:ext cx="1439862" cy="366712"/>
          </a:xfrm>
          <a:prstGeom prst="rect">
            <a:avLst/>
          </a:prstGeom>
          <a:noFill/>
          <a:ln w="9525">
            <a:noFill/>
            <a:miter lim="800000"/>
            <a:headEnd/>
            <a:tailEnd/>
          </a:ln>
        </p:spPr>
        <p:txBody>
          <a:bodyPr>
            <a:spAutoFit/>
          </a:bodyPr>
          <a:lstStyle/>
          <a:p>
            <a:pPr>
              <a:spcBef>
                <a:spcPct val="50000"/>
              </a:spcBef>
            </a:pPr>
            <a:r>
              <a:rPr lang="zh-CN" altLang="en-US">
                <a:solidFill>
                  <a:srgbClr val="FF0000"/>
                </a:solidFill>
                <a:latin typeface="华文新魏" pitchFamily="2" charset="-122"/>
                <a:ea typeface="华文新魏" pitchFamily="2" charset="-122"/>
              </a:rPr>
              <a:t>青岛电视塔</a:t>
            </a:r>
          </a:p>
        </p:txBody>
      </p:sp>
      <p:sp>
        <p:nvSpPr>
          <p:cNvPr id="26813" name="Text Box 547"/>
          <p:cNvSpPr txBox="1">
            <a:spLocks noChangeArrowheads="1"/>
          </p:cNvSpPr>
          <p:nvPr/>
        </p:nvSpPr>
        <p:spPr bwMode="auto">
          <a:xfrm>
            <a:off x="8388350" y="2693988"/>
            <a:ext cx="755650" cy="366712"/>
          </a:xfrm>
          <a:prstGeom prst="rect">
            <a:avLst/>
          </a:prstGeom>
          <a:noFill/>
          <a:ln w="9525">
            <a:noFill/>
            <a:miter lim="800000"/>
            <a:headEnd/>
            <a:tailEnd/>
          </a:ln>
        </p:spPr>
        <p:txBody>
          <a:bodyPr>
            <a:spAutoFit/>
          </a:bodyPr>
          <a:lstStyle/>
          <a:p>
            <a:pPr>
              <a:spcBef>
                <a:spcPct val="50000"/>
              </a:spcBef>
            </a:pPr>
            <a:r>
              <a:rPr lang="en-US" altLang="zh-CN">
                <a:solidFill>
                  <a:srgbClr val="FF0000"/>
                </a:solidFill>
                <a:latin typeface="华文新魏" pitchFamily="2" charset="-122"/>
                <a:ea typeface="华文新魏" pitchFamily="2" charset="-122"/>
              </a:rPr>
              <a:t>468</a:t>
            </a:r>
          </a:p>
        </p:txBody>
      </p:sp>
      <p:sp>
        <p:nvSpPr>
          <p:cNvPr id="26814" name="Text Box 547"/>
          <p:cNvSpPr txBox="1">
            <a:spLocks noChangeArrowheads="1"/>
          </p:cNvSpPr>
          <p:nvPr/>
        </p:nvSpPr>
        <p:spPr bwMode="auto">
          <a:xfrm>
            <a:off x="5976938" y="3429000"/>
            <a:ext cx="755650" cy="366713"/>
          </a:xfrm>
          <a:prstGeom prst="rect">
            <a:avLst/>
          </a:prstGeom>
          <a:noFill/>
          <a:ln w="9525">
            <a:noFill/>
            <a:miter lim="800000"/>
            <a:headEnd/>
            <a:tailEnd/>
          </a:ln>
        </p:spPr>
        <p:txBody>
          <a:bodyPr>
            <a:spAutoFit/>
          </a:bodyPr>
          <a:lstStyle/>
          <a:p>
            <a:pPr>
              <a:spcBef>
                <a:spcPct val="50000"/>
              </a:spcBef>
            </a:pPr>
            <a:r>
              <a:rPr lang="en-US" altLang="zh-CN">
                <a:solidFill>
                  <a:srgbClr val="FF0000"/>
                </a:solidFill>
                <a:latin typeface="华文新魏" pitchFamily="2" charset="-122"/>
                <a:ea typeface="华文新魏" pitchFamily="2" charset="-122"/>
              </a:rPr>
              <a:t>236</a:t>
            </a:r>
          </a:p>
        </p:txBody>
      </p:sp>
      <p:sp>
        <p:nvSpPr>
          <p:cNvPr id="26815" name="Text Box 547"/>
          <p:cNvSpPr txBox="1">
            <a:spLocks noChangeArrowheads="1"/>
          </p:cNvSpPr>
          <p:nvPr/>
        </p:nvSpPr>
        <p:spPr bwMode="auto">
          <a:xfrm>
            <a:off x="6048375" y="4868863"/>
            <a:ext cx="755650" cy="366712"/>
          </a:xfrm>
          <a:prstGeom prst="rect">
            <a:avLst/>
          </a:prstGeom>
          <a:noFill/>
          <a:ln w="9525">
            <a:noFill/>
            <a:miter lim="800000"/>
            <a:headEnd/>
            <a:tailEnd/>
          </a:ln>
        </p:spPr>
        <p:txBody>
          <a:bodyPr>
            <a:spAutoFit/>
          </a:bodyPr>
          <a:lstStyle/>
          <a:p>
            <a:pPr>
              <a:spcBef>
                <a:spcPct val="50000"/>
              </a:spcBef>
            </a:pPr>
            <a:r>
              <a:rPr lang="en-US" altLang="zh-CN">
                <a:solidFill>
                  <a:srgbClr val="FF0000"/>
                </a:solidFill>
                <a:latin typeface="华文新魏" pitchFamily="2" charset="-122"/>
                <a:ea typeface="华文新魏" pitchFamily="2" charset="-122"/>
              </a:rPr>
              <a:t>87</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6264"/>
                                        </p:tgtEl>
                                        <p:attrNameLst>
                                          <p:attrName>style.visibility</p:attrName>
                                        </p:attrNameLst>
                                      </p:cBhvr>
                                      <p:to>
                                        <p:strVal val="visible"/>
                                      </p:to>
                                    </p:set>
                                    <p:animEffect transition="in" filter="blinds(horizontal)">
                                      <p:cBhvr>
                                        <p:cTn id="7" dur="500"/>
                                        <p:tgtEl>
                                          <p:spTgt spid="4626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6810"/>
                                        </p:tgtEl>
                                        <p:attrNameLst>
                                          <p:attrName>style.visibility</p:attrName>
                                        </p:attrNameLst>
                                      </p:cBhvr>
                                      <p:to>
                                        <p:strVal val="visible"/>
                                      </p:to>
                                    </p:set>
                                    <p:animEffect transition="in" filter="blinds(horizontal)">
                                      <p:cBhvr>
                                        <p:cTn id="12" dur="500"/>
                                        <p:tgtEl>
                                          <p:spTgt spid="26810"/>
                                        </p:tgtEl>
                                      </p:cBhvr>
                                    </p:animEffect>
                                  </p:childTnLst>
                                  <p:subTnLst>
                                    <p:audio>
                                      <p:cMediaNode>
                                        <p:cTn display="0" masterRel="sameClick">
                                          <p:stCondLst>
                                            <p:cond evt="begin" delay="0">
                                              <p:tn val="10"/>
                                            </p:cond>
                                          </p:stCondLst>
                                          <p:endCondLst>
                                            <p:cond evt="onStopAudio" delay="0">
                                              <p:tgtEl>
                                                <p:sldTgt/>
                                              </p:tgtEl>
                                            </p:cond>
                                          </p:endCondLst>
                                        </p:cTn>
                                        <p:tgtEl>
                                          <p:sndTgt r:embed="rId2" name="click.wav"/>
                                        </p:tgtEl>
                                      </p:cMediaNode>
                                    </p:audio>
                                  </p:sub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26813"/>
                                        </p:tgtEl>
                                        <p:attrNameLst>
                                          <p:attrName>style.visibility</p:attrName>
                                        </p:attrNameLst>
                                      </p:cBhvr>
                                      <p:to>
                                        <p:strVal val="visible"/>
                                      </p:to>
                                    </p:set>
                                    <p:animEffect transition="in" filter="blinds(horizontal)">
                                      <p:cBhvr>
                                        <p:cTn id="17" dur="500"/>
                                        <p:tgtEl>
                                          <p:spTgt spid="26813"/>
                                        </p:tgtEl>
                                      </p:cBhvr>
                                    </p:animEffect>
                                  </p:childTnLst>
                                  <p:subTnLst>
                                    <p:audio>
                                      <p:cMediaNode>
                                        <p:cTn display="0" masterRel="sameClick">
                                          <p:stCondLst>
                                            <p:cond evt="begin" delay="0">
                                              <p:tn val="15"/>
                                            </p:cond>
                                          </p:stCondLst>
                                          <p:endCondLst>
                                            <p:cond evt="onStopAudio" delay="0">
                                              <p:tgtEl>
                                                <p:sldTgt/>
                                              </p:tgtEl>
                                            </p:cond>
                                          </p:endCondLst>
                                        </p:cTn>
                                        <p:tgtEl>
                                          <p:sndTgt r:embed="rId2" name="click.wav"/>
                                        </p:tgtEl>
                                      </p:cMediaNode>
                                    </p:audio>
                                  </p:sub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26811"/>
                                        </p:tgtEl>
                                        <p:attrNameLst>
                                          <p:attrName>style.visibility</p:attrName>
                                        </p:attrNameLst>
                                      </p:cBhvr>
                                      <p:to>
                                        <p:strVal val="visible"/>
                                      </p:to>
                                    </p:set>
                                    <p:animEffect transition="in" filter="blinds(horizontal)">
                                      <p:cBhvr>
                                        <p:cTn id="22" dur="500"/>
                                        <p:tgtEl>
                                          <p:spTgt spid="26811"/>
                                        </p:tgtEl>
                                      </p:cBhvr>
                                    </p:animEffect>
                                  </p:childTnLst>
                                  <p:subTnLst>
                                    <p:audio>
                                      <p:cMediaNode>
                                        <p:cTn display="0" masterRel="sameClick">
                                          <p:stCondLst>
                                            <p:cond evt="begin" delay="0">
                                              <p:tn val="20"/>
                                            </p:cond>
                                          </p:stCondLst>
                                          <p:endCondLst>
                                            <p:cond evt="onStopAudio" delay="0">
                                              <p:tgtEl>
                                                <p:sldTgt/>
                                              </p:tgtEl>
                                            </p:cond>
                                          </p:endCondLst>
                                        </p:cTn>
                                        <p:tgtEl>
                                          <p:sndTgt r:embed="rId2" name="click.wav"/>
                                        </p:tgtEl>
                                      </p:cMediaNode>
                                    </p:audio>
                                  </p:sub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26814"/>
                                        </p:tgtEl>
                                        <p:attrNameLst>
                                          <p:attrName>style.visibility</p:attrName>
                                        </p:attrNameLst>
                                      </p:cBhvr>
                                      <p:to>
                                        <p:strVal val="visible"/>
                                      </p:to>
                                    </p:set>
                                    <p:animEffect transition="in" filter="blinds(horizontal)">
                                      <p:cBhvr>
                                        <p:cTn id="27" dur="500"/>
                                        <p:tgtEl>
                                          <p:spTgt spid="26814"/>
                                        </p:tgtEl>
                                      </p:cBhvr>
                                    </p:animEffect>
                                  </p:childTnLst>
                                  <p:subTnLst>
                                    <p:audio>
                                      <p:cMediaNode>
                                        <p:cTn display="0" masterRel="sameClick">
                                          <p:stCondLst>
                                            <p:cond evt="begin" delay="0">
                                              <p:tn val="25"/>
                                            </p:cond>
                                          </p:stCondLst>
                                          <p:endCondLst>
                                            <p:cond evt="onStopAudio" delay="0">
                                              <p:tgtEl>
                                                <p:sldTgt/>
                                              </p:tgtEl>
                                            </p:cond>
                                          </p:endCondLst>
                                        </p:cTn>
                                        <p:tgtEl>
                                          <p:sndTgt r:embed="rId2" name="click.wav"/>
                                        </p:tgtEl>
                                      </p:cMediaNode>
                                    </p:audio>
                                  </p:sub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blinds(horizontal)">
                                      <p:cBhvr>
                                        <p:cTn id="32" dur="500"/>
                                        <p:tgtEl>
                                          <p:spTgt spid="6"/>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26815"/>
                                        </p:tgtEl>
                                        <p:attrNameLst>
                                          <p:attrName>style.visibility</p:attrName>
                                        </p:attrNameLst>
                                      </p:cBhvr>
                                      <p:to>
                                        <p:strVal val="visible"/>
                                      </p:to>
                                    </p:set>
                                    <p:animEffect transition="in" filter="blinds(horizontal)">
                                      <p:cBhvr>
                                        <p:cTn id="37" dur="500"/>
                                        <p:tgtEl>
                                          <p:spTgt spid="26815"/>
                                        </p:tgtEl>
                                      </p:cBhvr>
                                    </p:animEffect>
                                  </p:childTnLst>
                                  <p:subTnLst>
                                    <p:audio>
                                      <p:cMediaNode>
                                        <p:cTn display="0" masterRel="sameClick">
                                          <p:stCondLst>
                                            <p:cond evt="begin" delay="0">
                                              <p:tn val="35"/>
                                            </p:cond>
                                          </p:stCondLst>
                                          <p:endCondLst>
                                            <p:cond evt="onStopAudio" delay="0">
                                              <p:tgtEl>
                                                <p:sldTgt/>
                                              </p:tgtEl>
                                            </p:cond>
                                          </p:endCondLst>
                                        </p:cTn>
                                        <p:tgtEl>
                                          <p:sndTgt r:embed="rId2" name="click.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264" grpId="0" animBg="1"/>
      <p:bldP spid="6" grpId="0" animBg="1"/>
      <p:bldP spid="26810" grpId="0"/>
      <p:bldP spid="26811" grpId="0"/>
      <p:bldP spid="26813" grpId="0"/>
      <p:bldP spid="26814" grpId="0"/>
      <p:bldP spid="2681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同侧圆角矩形 2"/>
          <p:cNvSpPr/>
          <p:nvPr/>
        </p:nvSpPr>
        <p:spPr>
          <a:xfrm>
            <a:off x="468313" y="908050"/>
            <a:ext cx="2000250" cy="517525"/>
          </a:xfrm>
          <a:prstGeom prst="round2SameRect">
            <a:avLst/>
          </a:prstGeom>
          <a:ln>
            <a:noFill/>
          </a:ln>
        </p:spPr>
        <p:style>
          <a:lnRef idx="1">
            <a:schemeClr val="accent5"/>
          </a:lnRef>
          <a:fillRef idx="2">
            <a:schemeClr val="accent5"/>
          </a:fillRef>
          <a:effectRef idx="1">
            <a:schemeClr val="accent5"/>
          </a:effectRef>
          <a:fontRef idx="minor">
            <a:schemeClr val="dk1"/>
          </a:fontRef>
        </p:style>
        <p:txBody>
          <a:bodyPr anchor="ctr"/>
          <a:lstStyle/>
          <a:p>
            <a:pPr algn="ctr" fontAlgn="auto">
              <a:spcBef>
                <a:spcPts val="0"/>
              </a:spcBef>
              <a:spcAft>
                <a:spcPts val="0"/>
              </a:spcAft>
              <a:defRPr/>
            </a:pPr>
            <a:r>
              <a:rPr lang="zh-CN" altLang="en-US" sz="3000" b="1" noProof="1">
                <a:latin typeface="华文新魏" panose="02010800040101010101" pitchFamily="2" charset="-122"/>
                <a:ea typeface="华文新魏" panose="02010800040101010101" pitchFamily="2" charset="-122"/>
                <a:cs typeface="黑体" panose="02010609060101010101" pitchFamily="2" charset="-122"/>
              </a:rPr>
              <a:t>课堂小结</a:t>
            </a:r>
          </a:p>
        </p:txBody>
      </p:sp>
      <p:cxnSp>
        <p:nvCxnSpPr>
          <p:cNvPr id="5" name="直线连接符 21"/>
          <p:cNvCxnSpPr/>
          <p:nvPr/>
        </p:nvCxnSpPr>
        <p:spPr>
          <a:xfrm flipV="1">
            <a:off x="468313" y="1550988"/>
            <a:ext cx="2071687" cy="6350"/>
          </a:xfrm>
          <a:prstGeom prst="line">
            <a:avLst/>
          </a:prstGeom>
          <a:ln w="38100" cmpd="sng">
            <a:solidFill>
              <a:schemeClr val="accent1">
                <a:lumMod val="60000"/>
                <a:lumOff val="40000"/>
              </a:schemeClr>
            </a:solidFill>
            <a:prstDash val="dash"/>
          </a:ln>
        </p:spPr>
        <p:style>
          <a:lnRef idx="1">
            <a:schemeClr val="dk1"/>
          </a:lnRef>
          <a:fillRef idx="0">
            <a:schemeClr val="dk1"/>
          </a:fillRef>
          <a:effectRef idx="0">
            <a:schemeClr val="dk1"/>
          </a:effectRef>
          <a:fontRef idx="minor">
            <a:schemeClr val="tx1"/>
          </a:fontRef>
        </p:style>
      </p:cxnSp>
      <p:sp>
        <p:nvSpPr>
          <p:cNvPr id="13316" name="Rectangle 2"/>
          <p:cNvSpPr>
            <a:spLocks noChangeArrowheads="1"/>
          </p:cNvSpPr>
          <p:nvPr/>
        </p:nvSpPr>
        <p:spPr bwMode="auto">
          <a:xfrm>
            <a:off x="457200" y="1917700"/>
            <a:ext cx="8229600" cy="719138"/>
          </a:xfrm>
          <a:prstGeom prst="rect">
            <a:avLst/>
          </a:prstGeom>
          <a:noFill/>
          <a:ln w="9525">
            <a:noFill/>
            <a:miter lim="800000"/>
            <a:headEnd/>
            <a:tailEnd/>
          </a:ln>
        </p:spPr>
        <p:txBody>
          <a:bodyPr anchor="ctr"/>
          <a:lstStyle/>
          <a:p>
            <a:pPr algn="ctr"/>
            <a:r>
              <a:rPr lang="zh-CN" altLang="en-US" sz="2800">
                <a:latin typeface="华文新魏" pitchFamily="2" charset="-122"/>
                <a:ea typeface="华文新魏" pitchFamily="2" charset="-122"/>
              </a:rPr>
              <a:t>统计表和条形统计图各有什么特点？</a:t>
            </a:r>
            <a:endParaRPr lang="zh-CN" altLang="zh-CN" sz="2800">
              <a:latin typeface="华文新魏" pitchFamily="2" charset="-122"/>
              <a:ea typeface="华文新魏" pitchFamily="2" charset="-122"/>
            </a:endParaRPr>
          </a:p>
        </p:txBody>
      </p:sp>
      <p:sp>
        <p:nvSpPr>
          <p:cNvPr id="13317" name="Text Box 5"/>
          <p:cNvSpPr txBox="1">
            <a:spLocks noChangeArrowheads="1"/>
          </p:cNvSpPr>
          <p:nvPr/>
        </p:nvSpPr>
        <p:spPr bwMode="auto">
          <a:xfrm>
            <a:off x="539750" y="3117850"/>
            <a:ext cx="7993063" cy="958850"/>
          </a:xfrm>
          <a:prstGeom prst="rect">
            <a:avLst/>
          </a:prstGeom>
          <a:solidFill>
            <a:srgbClr val="FFFF00"/>
          </a:solidFill>
          <a:ln w="12700">
            <a:solidFill>
              <a:srgbClr val="FFFF00"/>
            </a:solidFill>
            <a:miter lim="800000"/>
            <a:headEnd/>
            <a:tailEnd/>
          </a:ln>
        </p:spPr>
        <p:txBody>
          <a:bodyPr>
            <a:spAutoFit/>
          </a:bodyPr>
          <a:lstStyle/>
          <a:p>
            <a:pPr>
              <a:spcBef>
                <a:spcPct val="50000"/>
              </a:spcBef>
            </a:pPr>
            <a:r>
              <a:rPr lang="zh-CN" altLang="en-US" sz="2800">
                <a:latin typeface="华文新魏" pitchFamily="2" charset="-122"/>
                <a:ea typeface="华文新魏" pitchFamily="2" charset="-122"/>
              </a:rPr>
              <a:t>    统计表用表格呈现数据，条形统计图用直条呈现数据。</a:t>
            </a:r>
          </a:p>
        </p:txBody>
      </p:sp>
      <p:sp>
        <p:nvSpPr>
          <p:cNvPr id="13318" name="Text Box 6"/>
          <p:cNvSpPr txBox="1">
            <a:spLocks noChangeArrowheads="1"/>
          </p:cNvSpPr>
          <p:nvPr/>
        </p:nvSpPr>
        <p:spPr bwMode="auto">
          <a:xfrm>
            <a:off x="468313" y="4494213"/>
            <a:ext cx="8064500" cy="519112"/>
          </a:xfrm>
          <a:prstGeom prst="rect">
            <a:avLst/>
          </a:prstGeom>
          <a:solidFill>
            <a:srgbClr val="CC99FF"/>
          </a:solidFill>
          <a:ln w="9525">
            <a:noFill/>
            <a:miter lim="800000"/>
            <a:headEnd/>
            <a:tailEnd/>
          </a:ln>
        </p:spPr>
        <p:txBody>
          <a:bodyPr>
            <a:spAutoFit/>
          </a:bodyPr>
          <a:lstStyle/>
          <a:p>
            <a:pPr>
              <a:spcBef>
                <a:spcPct val="50000"/>
              </a:spcBef>
            </a:pPr>
            <a:r>
              <a:rPr lang="zh-CN" altLang="en-US" sz="2800">
                <a:latin typeface="华文新魏" pitchFamily="2" charset="-122"/>
                <a:ea typeface="华文新魏" pitchFamily="2" charset="-122"/>
              </a:rPr>
              <a:t>    统计表和条形统计图都能清楚地看出统计的结果。</a:t>
            </a:r>
          </a:p>
        </p:txBody>
      </p:sp>
      <p:sp>
        <p:nvSpPr>
          <p:cNvPr id="13319" name="Text Box 7"/>
          <p:cNvSpPr txBox="1">
            <a:spLocks noChangeArrowheads="1"/>
          </p:cNvSpPr>
          <p:nvPr/>
        </p:nvSpPr>
        <p:spPr bwMode="auto">
          <a:xfrm>
            <a:off x="468313" y="5502275"/>
            <a:ext cx="7993062" cy="519113"/>
          </a:xfrm>
          <a:prstGeom prst="rect">
            <a:avLst/>
          </a:prstGeom>
          <a:solidFill>
            <a:srgbClr val="00FFFF"/>
          </a:solidFill>
          <a:ln w="9525">
            <a:noFill/>
            <a:miter lim="800000"/>
            <a:headEnd/>
            <a:tailEnd/>
          </a:ln>
        </p:spPr>
        <p:txBody>
          <a:bodyPr>
            <a:spAutoFit/>
          </a:bodyPr>
          <a:lstStyle/>
          <a:p>
            <a:r>
              <a:rPr lang="zh-CN" altLang="en-US" sz="2800">
                <a:latin typeface="华文新魏" pitchFamily="2" charset="-122"/>
                <a:ea typeface="华文新魏" pitchFamily="2" charset="-122"/>
              </a:rPr>
              <a:t>    条形统计图能直观、形象地表示数量的多少。</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3317"/>
                                        </p:tgtEl>
                                        <p:attrNameLst>
                                          <p:attrName>style.visibility</p:attrName>
                                        </p:attrNameLst>
                                      </p:cBhvr>
                                      <p:to>
                                        <p:strVal val="visible"/>
                                      </p:to>
                                    </p:set>
                                    <p:animEffect transition="in" filter="blinds(horizontal)">
                                      <p:cBhvr>
                                        <p:cTn id="7" dur="500"/>
                                        <p:tgtEl>
                                          <p:spTgt spid="1331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3318"/>
                                        </p:tgtEl>
                                        <p:attrNameLst>
                                          <p:attrName>style.visibility</p:attrName>
                                        </p:attrNameLst>
                                      </p:cBhvr>
                                      <p:to>
                                        <p:strVal val="visible"/>
                                      </p:to>
                                    </p:set>
                                    <p:animEffect transition="in" filter="wipe(left)">
                                      <p:cBhvr>
                                        <p:cTn id="12" dur="500"/>
                                        <p:tgtEl>
                                          <p:spTgt spid="13318"/>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13319"/>
                                        </p:tgtEl>
                                        <p:attrNameLst>
                                          <p:attrName>style.visibility</p:attrName>
                                        </p:attrNameLst>
                                      </p:cBhvr>
                                      <p:to>
                                        <p:strVal val="visible"/>
                                      </p:to>
                                    </p:set>
                                    <p:animEffect transition="in" filter="diamond(in)">
                                      <p:cBhvr>
                                        <p:cTn id="17" dur="2000"/>
                                        <p:tgtEl>
                                          <p:spTgt spid="133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7" grpId="0" animBg="1"/>
      <p:bldP spid="13318" grpId="0" animBg="1"/>
      <p:bldP spid="1331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0"/>
          <p:cNvGrpSpPr>
            <a:grpSpLocks/>
          </p:cNvGrpSpPr>
          <p:nvPr/>
        </p:nvGrpSpPr>
        <p:grpSpPr bwMode="auto">
          <a:xfrm>
            <a:off x="452438" y="908050"/>
            <a:ext cx="2032000" cy="649288"/>
            <a:chOff x="571126" y="1792176"/>
            <a:chExt cx="2031309" cy="648072"/>
          </a:xfrm>
        </p:grpSpPr>
        <p:cxnSp>
          <p:nvCxnSpPr>
            <p:cNvPr id="22" name="直线连接符 21"/>
            <p:cNvCxnSpPr/>
            <p:nvPr/>
          </p:nvCxnSpPr>
          <p:spPr>
            <a:xfrm>
              <a:off x="586996" y="2440248"/>
              <a:ext cx="2015439" cy="0"/>
            </a:xfrm>
            <a:prstGeom prst="line">
              <a:avLst/>
            </a:prstGeom>
            <a:ln w="38100" cmpd="sng">
              <a:solidFill>
                <a:schemeClr val="accent1">
                  <a:lumMod val="60000"/>
                  <a:lumOff val="40000"/>
                </a:schemeClr>
              </a:solidFill>
              <a:prstDash val="dash"/>
            </a:ln>
          </p:spPr>
          <p:style>
            <a:lnRef idx="1">
              <a:schemeClr val="dk1"/>
            </a:lnRef>
            <a:fillRef idx="0">
              <a:schemeClr val="dk1"/>
            </a:fillRef>
            <a:effectRef idx="0">
              <a:schemeClr val="dk1"/>
            </a:effectRef>
            <a:fontRef idx="minor">
              <a:schemeClr val="tx1"/>
            </a:fontRef>
          </p:style>
        </p:cxnSp>
        <p:sp>
          <p:nvSpPr>
            <p:cNvPr id="24" name="同侧圆角矩形 23"/>
            <p:cNvSpPr/>
            <p:nvPr/>
          </p:nvSpPr>
          <p:spPr>
            <a:xfrm>
              <a:off x="571126" y="1792176"/>
              <a:ext cx="2001156" cy="516556"/>
            </a:xfrm>
            <a:prstGeom prst="round2SameRect">
              <a:avLst/>
            </a:prstGeom>
            <a:ln>
              <a:noFill/>
            </a:ln>
          </p:spPr>
          <p:style>
            <a:lnRef idx="1">
              <a:schemeClr val="accent5"/>
            </a:lnRef>
            <a:fillRef idx="2">
              <a:schemeClr val="accent5"/>
            </a:fillRef>
            <a:effectRef idx="1">
              <a:schemeClr val="accent5"/>
            </a:effectRef>
            <a:fontRef idx="minor">
              <a:schemeClr val="dk1"/>
            </a:fontRef>
          </p:style>
          <p:txBody>
            <a:bodyPr anchor="ctr"/>
            <a:lstStyle/>
            <a:p>
              <a:pPr algn="ctr" fontAlgn="auto">
                <a:spcBef>
                  <a:spcPts val="0"/>
                </a:spcBef>
                <a:spcAft>
                  <a:spcPts val="0"/>
                </a:spcAft>
                <a:defRPr/>
              </a:pPr>
              <a:r>
                <a:rPr lang="zh-CN" altLang="en-US" sz="3000" b="1" noProof="1">
                  <a:latin typeface="华文新魏" panose="02010800040101010101" pitchFamily="2" charset="-122"/>
                  <a:ea typeface="华文新魏" panose="02010800040101010101" pitchFamily="2" charset="-122"/>
                  <a:cs typeface="黑体" panose="02010609060101010101" pitchFamily="2" charset="-122"/>
                </a:rPr>
                <a:t>学习目标</a:t>
              </a:r>
            </a:p>
          </p:txBody>
        </p:sp>
      </p:grpSp>
      <p:sp>
        <p:nvSpPr>
          <p:cNvPr id="17412" name="TextBox 7"/>
          <p:cNvSpPr txBox="1">
            <a:spLocks noChangeArrowheads="1"/>
          </p:cNvSpPr>
          <p:nvPr/>
        </p:nvSpPr>
        <p:spPr bwMode="auto">
          <a:xfrm>
            <a:off x="755650" y="1916113"/>
            <a:ext cx="7993063" cy="2041525"/>
          </a:xfrm>
          <a:prstGeom prst="rect">
            <a:avLst/>
          </a:prstGeom>
          <a:noFill/>
          <a:ln w="9525">
            <a:noFill/>
            <a:miter lim="800000"/>
            <a:headEnd/>
            <a:tailEnd/>
          </a:ln>
        </p:spPr>
        <p:txBody>
          <a:bodyPr>
            <a:spAutoFit/>
          </a:bodyPr>
          <a:lstStyle/>
          <a:p>
            <a:r>
              <a:rPr lang="en-US" altLang="zh-CN" sz="3200">
                <a:latin typeface="华文新魏" pitchFamily="2" charset="-122"/>
                <a:ea typeface="华文新魏" pitchFamily="2" charset="-122"/>
              </a:rPr>
              <a:t>1</a:t>
            </a:r>
            <a:r>
              <a:rPr lang="zh-CN" altLang="en-US" sz="3200">
                <a:latin typeface="华文新魏" pitchFamily="2" charset="-122"/>
                <a:ea typeface="华文新魏" pitchFamily="2" charset="-122"/>
              </a:rPr>
              <a:t>、使学生认识简单的统计表和单式条形统计图，了解相应的结构、特点和表达数据的方法：能根据收集的数据填写统计表和完成条形统计图，根据统计数据进行简单的分析。</a:t>
            </a:r>
          </a:p>
        </p:txBody>
      </p:sp>
      <p:sp>
        <p:nvSpPr>
          <p:cNvPr id="17416" name="Rectangle 8"/>
          <p:cNvSpPr>
            <a:spLocks noChangeArrowheads="1"/>
          </p:cNvSpPr>
          <p:nvPr/>
        </p:nvSpPr>
        <p:spPr bwMode="auto">
          <a:xfrm>
            <a:off x="755650" y="4233863"/>
            <a:ext cx="7920038" cy="1066800"/>
          </a:xfrm>
          <a:prstGeom prst="rect">
            <a:avLst/>
          </a:prstGeom>
          <a:noFill/>
          <a:ln w="9525">
            <a:noFill/>
            <a:miter lim="800000"/>
            <a:headEnd/>
            <a:tailEnd/>
          </a:ln>
        </p:spPr>
        <p:txBody>
          <a:bodyPr>
            <a:spAutoFit/>
          </a:bodyPr>
          <a:lstStyle/>
          <a:p>
            <a:r>
              <a:rPr lang="en-US" altLang="zh-CN" sz="3200">
                <a:latin typeface="华文新魏" pitchFamily="2" charset="-122"/>
                <a:ea typeface="华文新魏" pitchFamily="2" charset="-122"/>
              </a:rPr>
              <a:t>2</a:t>
            </a:r>
            <a:r>
              <a:rPr lang="zh-CN" altLang="en-US" sz="3200">
                <a:latin typeface="华文新魏" pitchFamily="2" charset="-122"/>
                <a:ea typeface="华文新魏" pitchFamily="2" charset="-122"/>
              </a:rPr>
              <a:t>、使学生感受统计表和条形统计图在实际应用中的意义和价值，增强学习统计的兴趣。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7412"/>
                                        </p:tgtEl>
                                        <p:attrNameLst>
                                          <p:attrName>style.visibility</p:attrName>
                                        </p:attrNameLst>
                                      </p:cBhvr>
                                      <p:to>
                                        <p:strVal val="visible"/>
                                      </p:to>
                                    </p:set>
                                    <p:animEffect transition="in" filter="blinds(horizontal)">
                                      <p:cBhvr>
                                        <p:cTn id="7" dur="500"/>
                                        <p:tgtEl>
                                          <p:spTgt spid="1741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7416"/>
                                        </p:tgtEl>
                                        <p:attrNameLst>
                                          <p:attrName>style.visibility</p:attrName>
                                        </p:attrNameLst>
                                      </p:cBhvr>
                                      <p:to>
                                        <p:strVal val="visible"/>
                                      </p:to>
                                    </p:set>
                                    <p:animEffect transition="in" filter="blinds(horizontal)">
                                      <p:cBhvr>
                                        <p:cTn id="12" dur="500"/>
                                        <p:tgtEl>
                                          <p:spTgt spid="174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2" grpId="0"/>
      <p:bldP spid="1741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同侧圆角矩形 6"/>
          <p:cNvSpPr/>
          <p:nvPr/>
        </p:nvSpPr>
        <p:spPr>
          <a:xfrm>
            <a:off x="468313" y="908050"/>
            <a:ext cx="2000250" cy="517525"/>
          </a:xfrm>
          <a:prstGeom prst="round2SameRect">
            <a:avLst/>
          </a:prstGeom>
          <a:ln>
            <a:noFill/>
          </a:ln>
        </p:spPr>
        <p:style>
          <a:lnRef idx="1">
            <a:schemeClr val="accent5"/>
          </a:lnRef>
          <a:fillRef idx="2">
            <a:schemeClr val="accent5"/>
          </a:fillRef>
          <a:effectRef idx="1">
            <a:schemeClr val="accent5"/>
          </a:effectRef>
          <a:fontRef idx="minor">
            <a:schemeClr val="dk1"/>
          </a:fontRef>
        </p:style>
        <p:txBody>
          <a:bodyPr anchor="ctr"/>
          <a:lstStyle/>
          <a:p>
            <a:pPr algn="ctr" fontAlgn="auto">
              <a:spcBef>
                <a:spcPts val="0"/>
              </a:spcBef>
              <a:spcAft>
                <a:spcPts val="0"/>
              </a:spcAft>
              <a:defRPr/>
            </a:pPr>
            <a:r>
              <a:rPr lang="zh-CN" altLang="en-US" sz="3000" b="1" noProof="1">
                <a:latin typeface="华文新魏" panose="02010800040101010101" pitchFamily="2" charset="-122"/>
                <a:ea typeface="华文新魏" panose="02010800040101010101" pitchFamily="2" charset="-122"/>
                <a:cs typeface="黑体" panose="02010609060101010101" pitchFamily="2" charset="-122"/>
              </a:rPr>
              <a:t>情景导入</a:t>
            </a:r>
          </a:p>
        </p:txBody>
      </p:sp>
      <p:cxnSp>
        <p:nvCxnSpPr>
          <p:cNvPr id="9" name="直线连接符 21"/>
          <p:cNvCxnSpPr/>
          <p:nvPr/>
        </p:nvCxnSpPr>
        <p:spPr>
          <a:xfrm flipV="1">
            <a:off x="468313" y="1565275"/>
            <a:ext cx="2071687" cy="4763"/>
          </a:xfrm>
          <a:prstGeom prst="line">
            <a:avLst/>
          </a:prstGeom>
          <a:ln w="38100" cmpd="sng">
            <a:solidFill>
              <a:schemeClr val="accent1">
                <a:lumMod val="60000"/>
                <a:lumOff val="40000"/>
              </a:schemeClr>
            </a:solidFill>
            <a:prstDash val="dash"/>
          </a:ln>
        </p:spPr>
        <p:style>
          <a:lnRef idx="1">
            <a:schemeClr val="dk1"/>
          </a:lnRef>
          <a:fillRef idx="0">
            <a:schemeClr val="dk1"/>
          </a:fillRef>
          <a:effectRef idx="0">
            <a:schemeClr val="dk1"/>
          </a:effectRef>
          <a:fontRef idx="minor">
            <a:schemeClr val="tx1"/>
          </a:fontRef>
        </p:style>
      </p:cxnSp>
      <p:pic>
        <p:nvPicPr>
          <p:cNvPr id="21507" name="Picture 3" descr="F:\七彩课堂插图板式封面\排版用图标、页眉页脚\标题图（终-排版用）共29个\资料宝袋.jpg"/>
          <p:cNvPicPr>
            <a:picLocks noChangeAspect="1" noChangeArrowheads="1"/>
          </p:cNvPicPr>
          <p:nvPr/>
        </p:nvPicPr>
        <p:blipFill>
          <a:blip r:embed="rId3">
            <a:clrChange>
              <a:clrFrom>
                <a:srgbClr val="FDFDFD"/>
              </a:clrFrom>
              <a:clrTo>
                <a:srgbClr val="FDFDFD">
                  <a:alpha val="0"/>
                </a:srgbClr>
              </a:clrTo>
            </a:clrChange>
          </a:blip>
          <a:srcRect/>
          <a:stretch>
            <a:fillRect/>
          </a:stretch>
        </p:blipFill>
        <p:spPr bwMode="auto">
          <a:xfrm>
            <a:off x="88900" y="5153025"/>
            <a:ext cx="1439863" cy="1119188"/>
          </a:xfrm>
          <a:prstGeom prst="rect">
            <a:avLst/>
          </a:prstGeom>
          <a:noFill/>
          <a:ln w="9525">
            <a:noFill/>
            <a:miter lim="800000"/>
            <a:headEnd/>
            <a:tailEnd/>
          </a:ln>
        </p:spPr>
      </p:pic>
      <p:graphicFrame>
        <p:nvGraphicFramePr>
          <p:cNvPr id="21604" name="Group 100"/>
          <p:cNvGraphicFramePr>
            <a:graphicFrameLocks noGrp="1"/>
          </p:cNvGraphicFramePr>
          <p:nvPr/>
        </p:nvGraphicFramePr>
        <p:xfrm>
          <a:off x="1116013" y="2852738"/>
          <a:ext cx="7129462" cy="1081088"/>
        </p:xfrm>
        <a:graphic>
          <a:graphicData uri="http://schemas.openxmlformats.org/drawingml/2006/table">
            <a:tbl>
              <a:tblPr/>
              <a:tblGrid>
                <a:gridCol w="1781175"/>
                <a:gridCol w="1782762"/>
                <a:gridCol w="1782763"/>
                <a:gridCol w="1782762"/>
              </a:tblGrid>
              <a:tr h="576263">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800" b="0" i="0" u="none" strike="noStrike" cap="none" normalizeH="0" baseline="0" smtClean="0">
                          <a:ln>
                            <a:noFill/>
                          </a:ln>
                          <a:solidFill>
                            <a:schemeClr val="tx1"/>
                          </a:solidFill>
                          <a:effectLst/>
                          <a:latin typeface="Calibri" panose="020F0502020204030204" pitchFamily="34" charset="0"/>
                          <a:ea typeface="华文新魏" panose="02010800040101010101" pitchFamily="2" charset="-122"/>
                          <a:cs typeface="Times New Roman" panose="02020603050405020304" pitchFamily="18" charset="0"/>
                        </a:rPr>
                        <a:t>科普类</a:t>
                      </a:r>
                      <a:endParaRPr kumimoji="0" lang="zh-CN" altLang="en-US" sz="1100" b="0" i="0" u="none" strike="noStrike" cap="none" normalizeH="0" baseline="0" smtClean="0">
                        <a:ln>
                          <a:noFill/>
                        </a:ln>
                        <a:solidFill>
                          <a:schemeClr val="tx1"/>
                        </a:solidFill>
                        <a:effectLst/>
                        <a:latin typeface="Calibri" panose="020F0502020204030204" pitchFamily="34" charset="0"/>
                        <a:ea typeface="华文新魏" panose="02010800040101010101" pitchFamily="2" charset="-122"/>
                        <a:cs typeface="Times New Roman" panose="02020603050405020304" pitchFamily="18" charset="0"/>
                      </a:endParaRPr>
                    </a:p>
                  </a:txBody>
                  <a:tcPr marL="68580" marR="68580" marT="0" marB="0" anchor="ctr" horzOverflow="overflow">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lnTlToBr>
                      <a:noFill/>
                    </a:lnTlToBr>
                    <a:lnBlToTr>
                      <a:noFill/>
                    </a:lnBlToTr>
                    <a:solidFill>
                      <a:srgbClr val="C6D9F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800" b="0" i="0" u="none" strike="noStrike" cap="none" normalizeH="0" baseline="0" smtClean="0">
                          <a:ln>
                            <a:noFill/>
                          </a:ln>
                          <a:solidFill>
                            <a:schemeClr val="tx1"/>
                          </a:solidFill>
                          <a:effectLst/>
                          <a:latin typeface="Calibri" panose="020F0502020204030204" pitchFamily="34" charset="0"/>
                          <a:ea typeface="华文新魏" panose="02010800040101010101" pitchFamily="2" charset="-122"/>
                          <a:cs typeface="Times New Roman" panose="02020603050405020304" pitchFamily="18" charset="0"/>
                        </a:rPr>
                        <a:t>综艺类</a:t>
                      </a:r>
                      <a:endParaRPr kumimoji="0" lang="zh-CN" altLang="en-US" sz="1100" b="0" i="0" u="none" strike="noStrike" cap="none" normalizeH="0" baseline="0" smtClean="0">
                        <a:ln>
                          <a:noFill/>
                        </a:ln>
                        <a:solidFill>
                          <a:schemeClr val="tx1"/>
                        </a:solidFill>
                        <a:effectLst/>
                        <a:latin typeface="Calibri" panose="020F0502020204030204" pitchFamily="34" charset="0"/>
                        <a:ea typeface="华文新魏" panose="02010800040101010101" pitchFamily="2" charset="-122"/>
                        <a:cs typeface="Times New Roman" panose="02020603050405020304" pitchFamily="18" charset="0"/>
                      </a:endParaRPr>
                    </a:p>
                  </a:txBody>
                  <a:tcPr marL="68580" marR="68580" marT="0" marB="0" anchor="ctr" horzOverflow="overflow">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lnTlToBr>
                      <a:noFill/>
                    </a:lnTlToBr>
                    <a:lnBlToTr>
                      <a:noFill/>
                    </a:lnBlToTr>
                    <a:solidFill>
                      <a:srgbClr val="C6D9F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800" b="0" i="0" u="none" strike="noStrike" cap="none" normalizeH="0" baseline="0" smtClean="0">
                          <a:ln>
                            <a:noFill/>
                          </a:ln>
                          <a:solidFill>
                            <a:schemeClr val="tx1"/>
                          </a:solidFill>
                          <a:effectLst/>
                          <a:latin typeface="Calibri" panose="020F0502020204030204" pitchFamily="34" charset="0"/>
                          <a:ea typeface="华文新魏" panose="02010800040101010101" pitchFamily="2" charset="-122"/>
                          <a:cs typeface="Times New Roman" panose="02020603050405020304" pitchFamily="18" charset="0"/>
                        </a:rPr>
                        <a:t>动画类</a:t>
                      </a:r>
                      <a:endParaRPr kumimoji="0" lang="zh-CN" altLang="en-US" sz="1100" b="0" i="0" u="none" strike="noStrike" cap="none" normalizeH="0" baseline="0" smtClean="0">
                        <a:ln>
                          <a:noFill/>
                        </a:ln>
                        <a:solidFill>
                          <a:schemeClr val="tx1"/>
                        </a:solidFill>
                        <a:effectLst/>
                        <a:latin typeface="Calibri" panose="020F0502020204030204" pitchFamily="34" charset="0"/>
                        <a:ea typeface="华文新魏" panose="02010800040101010101" pitchFamily="2" charset="-122"/>
                        <a:cs typeface="Times New Roman" panose="02020603050405020304" pitchFamily="18" charset="0"/>
                      </a:endParaRPr>
                    </a:p>
                  </a:txBody>
                  <a:tcPr marL="68580" marR="68580" marT="0" marB="0" anchor="ctr" horzOverflow="overflow">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lnTlToBr>
                      <a:noFill/>
                    </a:lnTlToBr>
                    <a:lnBlToTr>
                      <a:noFill/>
                    </a:lnBlToTr>
                    <a:solidFill>
                      <a:srgbClr val="C6D9F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800" b="0" i="0" u="none" strike="noStrike" cap="none" normalizeH="0" baseline="0" smtClean="0">
                          <a:ln>
                            <a:noFill/>
                          </a:ln>
                          <a:solidFill>
                            <a:schemeClr val="tx1"/>
                          </a:solidFill>
                          <a:effectLst/>
                          <a:latin typeface="Calibri" panose="020F0502020204030204" pitchFamily="34" charset="0"/>
                          <a:ea typeface="华文新魏" panose="02010800040101010101" pitchFamily="2" charset="-122"/>
                          <a:cs typeface="Times New Roman" panose="02020603050405020304" pitchFamily="18" charset="0"/>
                        </a:rPr>
                        <a:t>体育类</a:t>
                      </a:r>
                      <a:endParaRPr kumimoji="0" lang="zh-CN" altLang="en-US" sz="1100" b="0" i="0" u="none" strike="noStrike" cap="none" normalizeH="0" baseline="0" smtClean="0">
                        <a:ln>
                          <a:noFill/>
                        </a:ln>
                        <a:solidFill>
                          <a:schemeClr val="tx1"/>
                        </a:solidFill>
                        <a:effectLst/>
                        <a:latin typeface="Calibri" panose="020F0502020204030204" pitchFamily="34" charset="0"/>
                        <a:ea typeface="华文新魏" panose="02010800040101010101" pitchFamily="2" charset="-122"/>
                        <a:cs typeface="Times New Roman" panose="02020603050405020304" pitchFamily="18" charset="0"/>
                      </a:endParaRPr>
                    </a:p>
                  </a:txBody>
                  <a:tcPr marL="68580" marR="68580" marT="0" marB="0" anchor="ctr" horzOverflow="overflow">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lnTlToBr>
                      <a:noFill/>
                    </a:lnTlToBr>
                    <a:lnBlToTr>
                      <a:noFill/>
                    </a:lnBlToTr>
                    <a:solidFill>
                      <a:srgbClr val="C6D9F1"/>
                    </a:solidFill>
                  </a:tcPr>
                </a:tc>
              </a:tr>
              <a:tr h="504825">
                <a:tc>
                  <a:txBody>
                    <a:bodyPr/>
                    <a:lstStyle/>
                    <a:p>
                      <a:pPr marL="0" marR="0" lvl="0" indent="0" algn="ctr" defTabSz="914400" rtl="0" eaLnBrk="1" fontAlgn="base" latinLnBrk="0" hangingPunct="1">
                        <a:lnSpc>
                          <a:spcPct val="100000"/>
                        </a:lnSpc>
                        <a:spcBef>
                          <a:spcPct val="0"/>
                        </a:spcBef>
                        <a:spcAft>
                          <a:spcPct val="0"/>
                        </a:spcAft>
                        <a:buClrTx/>
                        <a:buSzTx/>
                        <a:buFontTx/>
                        <a:buNone/>
                      </a:pPr>
                      <a:endParaRPr kumimoji="0" lang="en-US" altLang="zh-CN" sz="2800" b="0" i="0" u="none" strike="noStrike" cap="none" normalizeH="0" baseline="0" smtClean="0">
                        <a:ln>
                          <a:noFill/>
                        </a:ln>
                        <a:solidFill>
                          <a:schemeClr val="tx1"/>
                        </a:solidFill>
                        <a:effectLst/>
                        <a:latin typeface="楷体_GB2312" pitchFamily="49" charset="-122"/>
                        <a:ea typeface="宋体" panose="02010600030101010101" pitchFamily="2" charset="-122"/>
                        <a:cs typeface="Times New Roman" panose="02020603050405020304" pitchFamily="18" charset="0"/>
                      </a:endParaRPr>
                    </a:p>
                  </a:txBody>
                  <a:tcPr marL="68580" marR="68580" marT="0" marB="0" anchor="ctr" horzOverflow="overflow">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lnTlToBr>
                      <a:noFill/>
                    </a:lnTlToBr>
                    <a:lnBlToTr>
                      <a:noFill/>
                    </a:lnBlToTr>
                    <a:solidFill>
                      <a:srgbClr val="C6D9F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endParaRPr kumimoji="0" lang="en-US" altLang="zh-CN" sz="2800" b="0" i="0" u="none" strike="noStrike" cap="none" normalizeH="0" baseline="0" smtClean="0">
                        <a:ln>
                          <a:noFill/>
                        </a:ln>
                        <a:solidFill>
                          <a:schemeClr val="tx1"/>
                        </a:solidFill>
                        <a:effectLst/>
                        <a:latin typeface="楷体_GB2312" pitchFamily="49" charset="-122"/>
                        <a:ea typeface="宋体" panose="02010600030101010101" pitchFamily="2" charset="-122"/>
                        <a:cs typeface="Times New Roman" panose="02020603050405020304" pitchFamily="18" charset="0"/>
                      </a:endParaRPr>
                    </a:p>
                  </a:txBody>
                  <a:tcPr marL="68580" marR="68580" marT="0" marB="0" anchor="ctr" horzOverflow="overflow">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lnTlToBr>
                      <a:noFill/>
                    </a:lnTlToBr>
                    <a:lnBlToTr>
                      <a:noFill/>
                    </a:lnBlToTr>
                    <a:solidFill>
                      <a:srgbClr val="C6D9F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endParaRPr kumimoji="0" lang="en-US" altLang="zh-CN" sz="2800" b="0" i="0" u="none" strike="noStrike" cap="none" normalizeH="0" baseline="0" smtClean="0">
                        <a:ln>
                          <a:noFill/>
                        </a:ln>
                        <a:solidFill>
                          <a:schemeClr val="tx1"/>
                        </a:solidFill>
                        <a:effectLst/>
                        <a:latin typeface="楷体_GB2312" pitchFamily="49" charset="-122"/>
                        <a:ea typeface="宋体" panose="02010600030101010101" pitchFamily="2" charset="-122"/>
                        <a:cs typeface="Times New Roman" panose="02020603050405020304" pitchFamily="18" charset="0"/>
                      </a:endParaRPr>
                    </a:p>
                  </a:txBody>
                  <a:tcPr marL="68580" marR="68580" marT="0" marB="0" anchor="ctr" horzOverflow="overflow">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lnTlToBr>
                      <a:noFill/>
                    </a:lnTlToBr>
                    <a:lnBlToTr>
                      <a:noFill/>
                    </a:lnBlToTr>
                    <a:solidFill>
                      <a:srgbClr val="C6D9F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endParaRPr kumimoji="0" lang="en-US" altLang="zh-CN" sz="2800" b="0" i="0" u="none" strike="noStrike" cap="none" normalizeH="0" baseline="0" smtClean="0">
                        <a:ln>
                          <a:noFill/>
                        </a:ln>
                        <a:solidFill>
                          <a:schemeClr val="tx1"/>
                        </a:solidFill>
                        <a:effectLst/>
                        <a:latin typeface="楷体_GB2312" pitchFamily="49" charset="-122"/>
                        <a:ea typeface="宋体" panose="02010600030101010101" pitchFamily="2" charset="-122"/>
                        <a:cs typeface="Times New Roman" panose="02020603050405020304" pitchFamily="18" charset="0"/>
                      </a:endParaRPr>
                    </a:p>
                  </a:txBody>
                  <a:tcPr marL="68580" marR="68580" marT="0" marB="0" anchor="ctr" horzOverflow="overflow">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lnTlToBr>
                      <a:noFill/>
                    </a:lnTlToBr>
                    <a:lnBlToTr>
                      <a:noFill/>
                    </a:lnBlToTr>
                    <a:solidFill>
                      <a:srgbClr val="C6D9F1"/>
                    </a:solidFill>
                  </a:tcPr>
                </a:tc>
              </a:tr>
            </a:tbl>
          </a:graphicData>
        </a:graphic>
      </p:graphicFrame>
      <p:sp>
        <p:nvSpPr>
          <p:cNvPr id="4118" name="TextBox 5"/>
          <p:cNvSpPr txBox="1">
            <a:spLocks noChangeArrowheads="1"/>
          </p:cNvSpPr>
          <p:nvPr/>
        </p:nvSpPr>
        <p:spPr bwMode="auto">
          <a:xfrm>
            <a:off x="971550" y="1806575"/>
            <a:ext cx="7705725" cy="946150"/>
          </a:xfrm>
          <a:prstGeom prst="rect">
            <a:avLst/>
          </a:prstGeom>
          <a:noFill/>
          <a:ln w="9525">
            <a:noFill/>
            <a:miter lim="800000"/>
            <a:headEnd/>
            <a:tailEnd/>
          </a:ln>
        </p:spPr>
        <p:txBody>
          <a:bodyPr>
            <a:spAutoFit/>
          </a:bodyPr>
          <a:lstStyle/>
          <a:p>
            <a:r>
              <a:rPr lang="zh-CN" altLang="en-US" sz="2800">
                <a:latin typeface="华文新魏" pitchFamily="2" charset="-122"/>
                <a:ea typeface="华文新魏" pitchFamily="2" charset="-122"/>
              </a:rPr>
              <a:t>张丽华调查了本班同学最喜欢的电视节目，调查结果记录如下：</a:t>
            </a:r>
          </a:p>
        </p:txBody>
      </p:sp>
      <p:grpSp>
        <p:nvGrpSpPr>
          <p:cNvPr id="2" name="Group 49"/>
          <p:cNvGrpSpPr>
            <a:grpSpLocks/>
          </p:cNvGrpSpPr>
          <p:nvPr/>
        </p:nvGrpSpPr>
        <p:grpSpPr bwMode="auto">
          <a:xfrm>
            <a:off x="1620838" y="3573463"/>
            <a:ext cx="628650" cy="258762"/>
            <a:chOff x="2209" y="2575"/>
            <a:chExt cx="992" cy="408"/>
          </a:xfrm>
        </p:grpSpPr>
        <p:grpSp>
          <p:nvGrpSpPr>
            <p:cNvPr id="3" name="Group 50"/>
            <p:cNvGrpSpPr>
              <a:grpSpLocks/>
            </p:cNvGrpSpPr>
            <p:nvPr/>
          </p:nvGrpSpPr>
          <p:grpSpPr bwMode="auto">
            <a:xfrm>
              <a:off x="2209" y="2577"/>
              <a:ext cx="414" cy="406"/>
              <a:chOff x="4925" y="3657"/>
              <a:chExt cx="715" cy="717"/>
            </a:xfrm>
          </p:grpSpPr>
          <p:sp>
            <p:nvSpPr>
              <p:cNvPr id="4176" name="Freeform 51"/>
              <p:cNvSpPr>
                <a:spLocks noChangeArrowheads="1"/>
              </p:cNvSpPr>
              <p:nvPr/>
            </p:nvSpPr>
            <p:spPr bwMode="auto">
              <a:xfrm>
                <a:off x="5085" y="3657"/>
                <a:ext cx="377" cy="119"/>
              </a:xfrm>
              <a:custGeom>
                <a:avLst/>
                <a:gdLst>
                  <a:gd name="T0" fmla="*/ 158 w 377"/>
                  <a:gd name="T1" fmla="*/ 40 h 119"/>
                  <a:gd name="T2" fmla="*/ 198 w 377"/>
                  <a:gd name="T3" fmla="*/ 40 h 119"/>
                  <a:gd name="T4" fmla="*/ 218 w 377"/>
                  <a:gd name="T5" fmla="*/ 20 h 119"/>
                  <a:gd name="T6" fmla="*/ 238 w 377"/>
                  <a:gd name="T7" fmla="*/ 20 h 119"/>
                  <a:gd name="T8" fmla="*/ 258 w 377"/>
                  <a:gd name="T9" fmla="*/ 20 h 119"/>
                  <a:gd name="T10" fmla="*/ 278 w 377"/>
                  <a:gd name="T11" fmla="*/ 20 h 119"/>
                  <a:gd name="T12" fmla="*/ 297 w 377"/>
                  <a:gd name="T13" fmla="*/ 0 h 119"/>
                  <a:gd name="T14" fmla="*/ 317 w 377"/>
                  <a:gd name="T15" fmla="*/ 0 h 119"/>
                  <a:gd name="T16" fmla="*/ 337 w 377"/>
                  <a:gd name="T17" fmla="*/ 0 h 119"/>
                  <a:gd name="T18" fmla="*/ 357 w 377"/>
                  <a:gd name="T19" fmla="*/ 20 h 119"/>
                  <a:gd name="T20" fmla="*/ 377 w 377"/>
                  <a:gd name="T21" fmla="*/ 40 h 119"/>
                  <a:gd name="T22" fmla="*/ 357 w 377"/>
                  <a:gd name="T23" fmla="*/ 60 h 119"/>
                  <a:gd name="T24" fmla="*/ 337 w 377"/>
                  <a:gd name="T25" fmla="*/ 60 h 119"/>
                  <a:gd name="T26" fmla="*/ 317 w 377"/>
                  <a:gd name="T27" fmla="*/ 79 h 119"/>
                  <a:gd name="T28" fmla="*/ 278 w 377"/>
                  <a:gd name="T29" fmla="*/ 79 h 119"/>
                  <a:gd name="T30" fmla="*/ 258 w 377"/>
                  <a:gd name="T31" fmla="*/ 79 h 119"/>
                  <a:gd name="T32" fmla="*/ 218 w 377"/>
                  <a:gd name="T33" fmla="*/ 99 h 119"/>
                  <a:gd name="T34" fmla="*/ 198 w 377"/>
                  <a:gd name="T35" fmla="*/ 99 h 119"/>
                  <a:gd name="T36" fmla="*/ 158 w 377"/>
                  <a:gd name="T37" fmla="*/ 99 h 119"/>
                  <a:gd name="T38" fmla="*/ 119 w 377"/>
                  <a:gd name="T39" fmla="*/ 119 h 119"/>
                  <a:gd name="T40" fmla="*/ 99 w 377"/>
                  <a:gd name="T41" fmla="*/ 119 h 119"/>
                  <a:gd name="T42" fmla="*/ 79 w 377"/>
                  <a:gd name="T43" fmla="*/ 119 h 119"/>
                  <a:gd name="T44" fmla="*/ 59 w 377"/>
                  <a:gd name="T45" fmla="*/ 119 h 119"/>
                  <a:gd name="T46" fmla="*/ 39 w 377"/>
                  <a:gd name="T47" fmla="*/ 119 h 119"/>
                  <a:gd name="T48" fmla="*/ 19 w 377"/>
                  <a:gd name="T49" fmla="*/ 99 h 119"/>
                  <a:gd name="T50" fmla="*/ 0 w 377"/>
                  <a:gd name="T51" fmla="*/ 99 h 119"/>
                  <a:gd name="T52" fmla="*/ 19 w 377"/>
                  <a:gd name="T53" fmla="*/ 79 h 119"/>
                  <a:gd name="T54" fmla="*/ 39 w 377"/>
                  <a:gd name="T55" fmla="*/ 79 h 119"/>
                  <a:gd name="T56" fmla="*/ 59 w 377"/>
                  <a:gd name="T57" fmla="*/ 79 h 119"/>
                  <a:gd name="T58" fmla="*/ 79 w 377"/>
                  <a:gd name="T59" fmla="*/ 79 h 119"/>
                  <a:gd name="T60" fmla="*/ 99 w 377"/>
                  <a:gd name="T61" fmla="*/ 60 h 119"/>
                  <a:gd name="T62" fmla="*/ 139 w 377"/>
                  <a:gd name="T63" fmla="*/ 60 h 119"/>
                  <a:gd name="T64" fmla="*/ 158 w 377"/>
                  <a:gd name="T65" fmla="*/ 40 h 11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77"/>
                  <a:gd name="T100" fmla="*/ 0 h 119"/>
                  <a:gd name="T101" fmla="*/ 377 w 377"/>
                  <a:gd name="T102" fmla="*/ 119 h 11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77" h="119">
                    <a:moveTo>
                      <a:pt x="158" y="40"/>
                    </a:moveTo>
                    <a:lnTo>
                      <a:pt x="198" y="40"/>
                    </a:lnTo>
                    <a:lnTo>
                      <a:pt x="218" y="20"/>
                    </a:lnTo>
                    <a:lnTo>
                      <a:pt x="238" y="20"/>
                    </a:lnTo>
                    <a:lnTo>
                      <a:pt x="258" y="20"/>
                    </a:lnTo>
                    <a:lnTo>
                      <a:pt x="278" y="20"/>
                    </a:lnTo>
                    <a:lnTo>
                      <a:pt x="297" y="0"/>
                    </a:lnTo>
                    <a:lnTo>
                      <a:pt x="317" y="0"/>
                    </a:lnTo>
                    <a:lnTo>
                      <a:pt x="337" y="0"/>
                    </a:lnTo>
                    <a:lnTo>
                      <a:pt x="357" y="20"/>
                    </a:lnTo>
                    <a:lnTo>
                      <a:pt x="377" y="40"/>
                    </a:lnTo>
                    <a:lnTo>
                      <a:pt x="357" y="60"/>
                    </a:lnTo>
                    <a:lnTo>
                      <a:pt x="337" y="60"/>
                    </a:lnTo>
                    <a:lnTo>
                      <a:pt x="317" y="79"/>
                    </a:lnTo>
                    <a:lnTo>
                      <a:pt x="278" y="79"/>
                    </a:lnTo>
                    <a:lnTo>
                      <a:pt x="258" y="79"/>
                    </a:lnTo>
                    <a:lnTo>
                      <a:pt x="218" y="99"/>
                    </a:lnTo>
                    <a:lnTo>
                      <a:pt x="198" y="99"/>
                    </a:lnTo>
                    <a:lnTo>
                      <a:pt x="158" y="99"/>
                    </a:lnTo>
                    <a:lnTo>
                      <a:pt x="119" y="119"/>
                    </a:lnTo>
                    <a:lnTo>
                      <a:pt x="99" y="119"/>
                    </a:lnTo>
                    <a:lnTo>
                      <a:pt x="79" y="119"/>
                    </a:lnTo>
                    <a:lnTo>
                      <a:pt x="59" y="119"/>
                    </a:lnTo>
                    <a:lnTo>
                      <a:pt x="39" y="119"/>
                    </a:lnTo>
                    <a:lnTo>
                      <a:pt x="19" y="99"/>
                    </a:lnTo>
                    <a:lnTo>
                      <a:pt x="0" y="99"/>
                    </a:lnTo>
                    <a:lnTo>
                      <a:pt x="19" y="79"/>
                    </a:lnTo>
                    <a:lnTo>
                      <a:pt x="39" y="79"/>
                    </a:lnTo>
                    <a:lnTo>
                      <a:pt x="59" y="79"/>
                    </a:lnTo>
                    <a:lnTo>
                      <a:pt x="79" y="79"/>
                    </a:lnTo>
                    <a:lnTo>
                      <a:pt x="99" y="60"/>
                    </a:lnTo>
                    <a:lnTo>
                      <a:pt x="139" y="60"/>
                    </a:lnTo>
                    <a:lnTo>
                      <a:pt x="158" y="40"/>
                    </a:lnTo>
                  </a:path>
                </a:pathLst>
              </a:custGeom>
              <a:solidFill>
                <a:srgbClr val="FF0000"/>
              </a:solidFill>
              <a:ln w="12700">
                <a:solidFill>
                  <a:srgbClr val="FF0000"/>
                </a:solidFill>
                <a:round/>
                <a:headEnd/>
                <a:tailEnd/>
              </a:ln>
            </p:spPr>
            <p:txBody>
              <a:bodyPr/>
              <a:lstStyle/>
              <a:p>
                <a:endParaRPr lang="zh-CN" altLang="en-US"/>
              </a:p>
            </p:txBody>
          </p:sp>
          <p:sp>
            <p:nvSpPr>
              <p:cNvPr id="4177" name="Freeform 52"/>
              <p:cNvSpPr>
                <a:spLocks noChangeArrowheads="1"/>
              </p:cNvSpPr>
              <p:nvPr/>
            </p:nvSpPr>
            <p:spPr bwMode="auto">
              <a:xfrm>
                <a:off x="5240" y="3746"/>
                <a:ext cx="79" cy="557"/>
              </a:xfrm>
              <a:custGeom>
                <a:avLst/>
                <a:gdLst>
                  <a:gd name="T0" fmla="*/ 0 w 79"/>
                  <a:gd name="T1" fmla="*/ 40 h 557"/>
                  <a:gd name="T2" fmla="*/ 0 w 79"/>
                  <a:gd name="T3" fmla="*/ 20 h 557"/>
                  <a:gd name="T4" fmla="*/ 0 w 79"/>
                  <a:gd name="T5" fmla="*/ 0 h 557"/>
                  <a:gd name="T6" fmla="*/ 19 w 79"/>
                  <a:gd name="T7" fmla="*/ 0 h 557"/>
                  <a:gd name="T8" fmla="*/ 39 w 79"/>
                  <a:gd name="T9" fmla="*/ 20 h 557"/>
                  <a:gd name="T10" fmla="*/ 59 w 79"/>
                  <a:gd name="T11" fmla="*/ 20 h 557"/>
                  <a:gd name="T12" fmla="*/ 79 w 79"/>
                  <a:gd name="T13" fmla="*/ 20 h 557"/>
                  <a:gd name="T14" fmla="*/ 79 w 79"/>
                  <a:gd name="T15" fmla="*/ 40 h 557"/>
                  <a:gd name="T16" fmla="*/ 79 w 79"/>
                  <a:gd name="T17" fmla="*/ 60 h 557"/>
                  <a:gd name="T18" fmla="*/ 79 w 79"/>
                  <a:gd name="T19" fmla="*/ 80 h 557"/>
                  <a:gd name="T20" fmla="*/ 79 w 79"/>
                  <a:gd name="T21" fmla="*/ 100 h 557"/>
                  <a:gd name="T22" fmla="*/ 79 w 79"/>
                  <a:gd name="T23" fmla="*/ 120 h 557"/>
                  <a:gd name="T24" fmla="*/ 79 w 79"/>
                  <a:gd name="T25" fmla="*/ 140 h 557"/>
                  <a:gd name="T26" fmla="*/ 79 w 79"/>
                  <a:gd name="T27" fmla="*/ 159 h 557"/>
                  <a:gd name="T28" fmla="*/ 79 w 79"/>
                  <a:gd name="T29" fmla="*/ 179 h 557"/>
                  <a:gd name="T30" fmla="*/ 79 w 79"/>
                  <a:gd name="T31" fmla="*/ 199 h 557"/>
                  <a:gd name="T32" fmla="*/ 79 w 79"/>
                  <a:gd name="T33" fmla="*/ 239 h 557"/>
                  <a:gd name="T34" fmla="*/ 79 w 79"/>
                  <a:gd name="T35" fmla="*/ 279 h 557"/>
                  <a:gd name="T36" fmla="*/ 79 w 79"/>
                  <a:gd name="T37" fmla="*/ 318 h 557"/>
                  <a:gd name="T38" fmla="*/ 79 w 79"/>
                  <a:gd name="T39" fmla="*/ 358 h 557"/>
                  <a:gd name="T40" fmla="*/ 79 w 79"/>
                  <a:gd name="T41" fmla="*/ 398 h 557"/>
                  <a:gd name="T42" fmla="*/ 79 w 79"/>
                  <a:gd name="T43" fmla="*/ 437 h 557"/>
                  <a:gd name="T44" fmla="*/ 79 w 79"/>
                  <a:gd name="T45" fmla="*/ 497 h 557"/>
                  <a:gd name="T46" fmla="*/ 79 w 79"/>
                  <a:gd name="T47" fmla="*/ 557 h 557"/>
                  <a:gd name="T48" fmla="*/ 19 w 79"/>
                  <a:gd name="T49" fmla="*/ 557 h 557"/>
                  <a:gd name="T50" fmla="*/ 19 w 79"/>
                  <a:gd name="T51" fmla="*/ 497 h 557"/>
                  <a:gd name="T52" fmla="*/ 19 w 79"/>
                  <a:gd name="T53" fmla="*/ 437 h 557"/>
                  <a:gd name="T54" fmla="*/ 19 w 79"/>
                  <a:gd name="T55" fmla="*/ 398 h 557"/>
                  <a:gd name="T56" fmla="*/ 19 w 79"/>
                  <a:gd name="T57" fmla="*/ 338 h 557"/>
                  <a:gd name="T58" fmla="*/ 19 w 79"/>
                  <a:gd name="T59" fmla="*/ 298 h 557"/>
                  <a:gd name="T60" fmla="*/ 19 w 79"/>
                  <a:gd name="T61" fmla="*/ 259 h 557"/>
                  <a:gd name="T62" fmla="*/ 19 w 79"/>
                  <a:gd name="T63" fmla="*/ 219 h 557"/>
                  <a:gd name="T64" fmla="*/ 19 w 79"/>
                  <a:gd name="T65" fmla="*/ 199 h 557"/>
                  <a:gd name="T66" fmla="*/ 19 w 79"/>
                  <a:gd name="T67" fmla="*/ 159 h 557"/>
                  <a:gd name="T68" fmla="*/ 19 w 79"/>
                  <a:gd name="T69" fmla="*/ 140 h 557"/>
                  <a:gd name="T70" fmla="*/ 19 w 79"/>
                  <a:gd name="T71" fmla="*/ 120 h 557"/>
                  <a:gd name="T72" fmla="*/ 19 w 79"/>
                  <a:gd name="T73" fmla="*/ 100 h 557"/>
                  <a:gd name="T74" fmla="*/ 19 w 79"/>
                  <a:gd name="T75" fmla="*/ 80 h 557"/>
                  <a:gd name="T76" fmla="*/ 19 w 79"/>
                  <a:gd name="T77" fmla="*/ 60 h 557"/>
                  <a:gd name="T78" fmla="*/ 19 w 79"/>
                  <a:gd name="T79" fmla="*/ 40 h 557"/>
                  <a:gd name="T80" fmla="*/ 0 w 79"/>
                  <a:gd name="T81" fmla="*/ 40 h 557"/>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9"/>
                  <a:gd name="T124" fmla="*/ 0 h 557"/>
                  <a:gd name="T125" fmla="*/ 79 w 79"/>
                  <a:gd name="T126" fmla="*/ 557 h 557"/>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9" h="557">
                    <a:moveTo>
                      <a:pt x="0" y="40"/>
                    </a:moveTo>
                    <a:lnTo>
                      <a:pt x="0" y="20"/>
                    </a:lnTo>
                    <a:lnTo>
                      <a:pt x="0" y="0"/>
                    </a:lnTo>
                    <a:lnTo>
                      <a:pt x="19" y="0"/>
                    </a:lnTo>
                    <a:lnTo>
                      <a:pt x="39" y="20"/>
                    </a:lnTo>
                    <a:lnTo>
                      <a:pt x="59" y="20"/>
                    </a:lnTo>
                    <a:lnTo>
                      <a:pt x="79" y="20"/>
                    </a:lnTo>
                    <a:lnTo>
                      <a:pt x="79" y="40"/>
                    </a:lnTo>
                    <a:lnTo>
                      <a:pt x="79" y="60"/>
                    </a:lnTo>
                    <a:lnTo>
                      <a:pt x="79" y="80"/>
                    </a:lnTo>
                    <a:lnTo>
                      <a:pt x="79" y="100"/>
                    </a:lnTo>
                    <a:lnTo>
                      <a:pt x="79" y="120"/>
                    </a:lnTo>
                    <a:lnTo>
                      <a:pt x="79" y="140"/>
                    </a:lnTo>
                    <a:lnTo>
                      <a:pt x="79" y="159"/>
                    </a:lnTo>
                    <a:lnTo>
                      <a:pt x="79" y="179"/>
                    </a:lnTo>
                    <a:lnTo>
                      <a:pt x="79" y="199"/>
                    </a:lnTo>
                    <a:lnTo>
                      <a:pt x="79" y="239"/>
                    </a:lnTo>
                    <a:lnTo>
                      <a:pt x="79" y="279"/>
                    </a:lnTo>
                    <a:lnTo>
                      <a:pt x="79" y="318"/>
                    </a:lnTo>
                    <a:lnTo>
                      <a:pt x="79" y="358"/>
                    </a:lnTo>
                    <a:lnTo>
                      <a:pt x="79" y="398"/>
                    </a:lnTo>
                    <a:lnTo>
                      <a:pt x="79" y="437"/>
                    </a:lnTo>
                    <a:lnTo>
                      <a:pt x="79" y="497"/>
                    </a:lnTo>
                    <a:lnTo>
                      <a:pt x="79" y="557"/>
                    </a:lnTo>
                    <a:lnTo>
                      <a:pt x="19" y="557"/>
                    </a:lnTo>
                    <a:lnTo>
                      <a:pt x="19" y="497"/>
                    </a:lnTo>
                    <a:lnTo>
                      <a:pt x="19" y="437"/>
                    </a:lnTo>
                    <a:lnTo>
                      <a:pt x="19" y="398"/>
                    </a:lnTo>
                    <a:lnTo>
                      <a:pt x="19" y="338"/>
                    </a:lnTo>
                    <a:lnTo>
                      <a:pt x="19" y="298"/>
                    </a:lnTo>
                    <a:lnTo>
                      <a:pt x="19" y="259"/>
                    </a:lnTo>
                    <a:lnTo>
                      <a:pt x="19" y="219"/>
                    </a:lnTo>
                    <a:lnTo>
                      <a:pt x="19" y="199"/>
                    </a:lnTo>
                    <a:lnTo>
                      <a:pt x="19" y="159"/>
                    </a:lnTo>
                    <a:lnTo>
                      <a:pt x="19" y="140"/>
                    </a:lnTo>
                    <a:lnTo>
                      <a:pt x="19" y="120"/>
                    </a:lnTo>
                    <a:lnTo>
                      <a:pt x="19" y="100"/>
                    </a:lnTo>
                    <a:lnTo>
                      <a:pt x="19" y="80"/>
                    </a:lnTo>
                    <a:lnTo>
                      <a:pt x="19" y="60"/>
                    </a:lnTo>
                    <a:lnTo>
                      <a:pt x="19" y="40"/>
                    </a:lnTo>
                    <a:lnTo>
                      <a:pt x="0" y="40"/>
                    </a:lnTo>
                  </a:path>
                </a:pathLst>
              </a:custGeom>
              <a:solidFill>
                <a:srgbClr val="FF0000"/>
              </a:solidFill>
              <a:ln w="12700">
                <a:solidFill>
                  <a:srgbClr val="FF0000"/>
                </a:solidFill>
                <a:round/>
                <a:headEnd/>
                <a:tailEnd/>
              </a:ln>
            </p:spPr>
            <p:txBody>
              <a:bodyPr/>
              <a:lstStyle/>
              <a:p>
                <a:endParaRPr lang="zh-CN" altLang="en-US"/>
              </a:p>
            </p:txBody>
          </p:sp>
          <p:sp>
            <p:nvSpPr>
              <p:cNvPr id="4178" name="Freeform 53"/>
              <p:cNvSpPr>
                <a:spLocks noChangeArrowheads="1"/>
              </p:cNvSpPr>
              <p:nvPr/>
            </p:nvSpPr>
            <p:spPr bwMode="auto">
              <a:xfrm>
                <a:off x="5066" y="3946"/>
                <a:ext cx="79" cy="398"/>
              </a:xfrm>
              <a:custGeom>
                <a:avLst/>
                <a:gdLst>
                  <a:gd name="T0" fmla="*/ 79 w 79"/>
                  <a:gd name="T1" fmla="*/ 60 h 398"/>
                  <a:gd name="T2" fmla="*/ 79 w 79"/>
                  <a:gd name="T3" fmla="*/ 80 h 398"/>
                  <a:gd name="T4" fmla="*/ 79 w 79"/>
                  <a:gd name="T5" fmla="*/ 100 h 398"/>
                  <a:gd name="T6" fmla="*/ 79 w 79"/>
                  <a:gd name="T7" fmla="*/ 139 h 398"/>
                  <a:gd name="T8" fmla="*/ 79 w 79"/>
                  <a:gd name="T9" fmla="*/ 159 h 398"/>
                  <a:gd name="T10" fmla="*/ 79 w 79"/>
                  <a:gd name="T11" fmla="*/ 199 h 398"/>
                  <a:gd name="T12" fmla="*/ 79 w 79"/>
                  <a:gd name="T13" fmla="*/ 258 h 398"/>
                  <a:gd name="T14" fmla="*/ 79 w 79"/>
                  <a:gd name="T15" fmla="*/ 318 h 398"/>
                  <a:gd name="T16" fmla="*/ 79 w 79"/>
                  <a:gd name="T17" fmla="*/ 398 h 398"/>
                  <a:gd name="T18" fmla="*/ 40 w 79"/>
                  <a:gd name="T19" fmla="*/ 398 h 398"/>
                  <a:gd name="T20" fmla="*/ 40 w 79"/>
                  <a:gd name="T21" fmla="*/ 338 h 398"/>
                  <a:gd name="T22" fmla="*/ 40 w 79"/>
                  <a:gd name="T23" fmla="*/ 278 h 398"/>
                  <a:gd name="T24" fmla="*/ 40 w 79"/>
                  <a:gd name="T25" fmla="*/ 239 h 398"/>
                  <a:gd name="T26" fmla="*/ 40 w 79"/>
                  <a:gd name="T27" fmla="*/ 199 h 398"/>
                  <a:gd name="T28" fmla="*/ 40 w 79"/>
                  <a:gd name="T29" fmla="*/ 159 h 398"/>
                  <a:gd name="T30" fmla="*/ 20 w 79"/>
                  <a:gd name="T31" fmla="*/ 139 h 398"/>
                  <a:gd name="T32" fmla="*/ 20 w 79"/>
                  <a:gd name="T33" fmla="*/ 119 h 398"/>
                  <a:gd name="T34" fmla="*/ 20 w 79"/>
                  <a:gd name="T35" fmla="*/ 100 h 398"/>
                  <a:gd name="T36" fmla="*/ 20 w 79"/>
                  <a:gd name="T37" fmla="*/ 60 h 398"/>
                  <a:gd name="T38" fmla="*/ 20 w 79"/>
                  <a:gd name="T39" fmla="*/ 40 h 398"/>
                  <a:gd name="T40" fmla="*/ 0 w 79"/>
                  <a:gd name="T41" fmla="*/ 40 h 398"/>
                  <a:gd name="T42" fmla="*/ 0 w 79"/>
                  <a:gd name="T43" fmla="*/ 20 h 398"/>
                  <a:gd name="T44" fmla="*/ 0 w 79"/>
                  <a:gd name="T45" fmla="*/ 0 h 398"/>
                  <a:gd name="T46" fmla="*/ 20 w 79"/>
                  <a:gd name="T47" fmla="*/ 0 h 398"/>
                  <a:gd name="T48" fmla="*/ 40 w 79"/>
                  <a:gd name="T49" fmla="*/ 0 h 398"/>
                  <a:gd name="T50" fmla="*/ 40 w 79"/>
                  <a:gd name="T51" fmla="*/ 20 h 398"/>
                  <a:gd name="T52" fmla="*/ 59 w 79"/>
                  <a:gd name="T53" fmla="*/ 20 h 398"/>
                  <a:gd name="T54" fmla="*/ 79 w 79"/>
                  <a:gd name="T55" fmla="*/ 40 h 398"/>
                  <a:gd name="T56" fmla="*/ 79 w 79"/>
                  <a:gd name="T57" fmla="*/ 60 h 398"/>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79"/>
                  <a:gd name="T88" fmla="*/ 0 h 398"/>
                  <a:gd name="T89" fmla="*/ 79 w 79"/>
                  <a:gd name="T90" fmla="*/ 398 h 398"/>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79" h="398">
                    <a:moveTo>
                      <a:pt x="79" y="60"/>
                    </a:moveTo>
                    <a:lnTo>
                      <a:pt x="79" y="80"/>
                    </a:lnTo>
                    <a:lnTo>
                      <a:pt x="79" y="100"/>
                    </a:lnTo>
                    <a:lnTo>
                      <a:pt x="79" y="139"/>
                    </a:lnTo>
                    <a:lnTo>
                      <a:pt x="79" y="159"/>
                    </a:lnTo>
                    <a:lnTo>
                      <a:pt x="79" y="199"/>
                    </a:lnTo>
                    <a:lnTo>
                      <a:pt x="79" y="258"/>
                    </a:lnTo>
                    <a:lnTo>
                      <a:pt x="79" y="318"/>
                    </a:lnTo>
                    <a:lnTo>
                      <a:pt x="79" y="398"/>
                    </a:lnTo>
                    <a:lnTo>
                      <a:pt x="40" y="398"/>
                    </a:lnTo>
                    <a:lnTo>
                      <a:pt x="40" y="338"/>
                    </a:lnTo>
                    <a:lnTo>
                      <a:pt x="40" y="278"/>
                    </a:lnTo>
                    <a:lnTo>
                      <a:pt x="40" y="239"/>
                    </a:lnTo>
                    <a:lnTo>
                      <a:pt x="40" y="199"/>
                    </a:lnTo>
                    <a:lnTo>
                      <a:pt x="40" y="159"/>
                    </a:lnTo>
                    <a:lnTo>
                      <a:pt x="20" y="139"/>
                    </a:lnTo>
                    <a:lnTo>
                      <a:pt x="20" y="119"/>
                    </a:lnTo>
                    <a:lnTo>
                      <a:pt x="20" y="100"/>
                    </a:lnTo>
                    <a:lnTo>
                      <a:pt x="20" y="60"/>
                    </a:lnTo>
                    <a:lnTo>
                      <a:pt x="20" y="40"/>
                    </a:lnTo>
                    <a:lnTo>
                      <a:pt x="0" y="40"/>
                    </a:lnTo>
                    <a:lnTo>
                      <a:pt x="0" y="20"/>
                    </a:lnTo>
                    <a:lnTo>
                      <a:pt x="0" y="0"/>
                    </a:lnTo>
                    <a:lnTo>
                      <a:pt x="20" y="0"/>
                    </a:lnTo>
                    <a:lnTo>
                      <a:pt x="40" y="0"/>
                    </a:lnTo>
                    <a:lnTo>
                      <a:pt x="40" y="20"/>
                    </a:lnTo>
                    <a:lnTo>
                      <a:pt x="59" y="20"/>
                    </a:lnTo>
                    <a:lnTo>
                      <a:pt x="79" y="40"/>
                    </a:lnTo>
                    <a:lnTo>
                      <a:pt x="79" y="60"/>
                    </a:lnTo>
                  </a:path>
                </a:pathLst>
              </a:custGeom>
              <a:solidFill>
                <a:srgbClr val="FF0000"/>
              </a:solidFill>
              <a:ln w="12700">
                <a:solidFill>
                  <a:srgbClr val="FF0000"/>
                </a:solidFill>
                <a:round/>
                <a:headEnd/>
                <a:tailEnd/>
              </a:ln>
            </p:spPr>
            <p:txBody>
              <a:bodyPr/>
              <a:lstStyle/>
              <a:p>
                <a:endParaRPr lang="zh-CN" altLang="en-US"/>
              </a:p>
            </p:txBody>
          </p:sp>
          <p:sp>
            <p:nvSpPr>
              <p:cNvPr id="4179" name="Freeform 54"/>
              <p:cNvSpPr>
                <a:spLocks noChangeArrowheads="1"/>
              </p:cNvSpPr>
              <p:nvPr/>
            </p:nvSpPr>
            <p:spPr bwMode="auto">
              <a:xfrm>
                <a:off x="5319" y="3946"/>
                <a:ext cx="199" cy="79"/>
              </a:xfrm>
              <a:custGeom>
                <a:avLst/>
                <a:gdLst>
                  <a:gd name="T0" fmla="*/ 80 w 199"/>
                  <a:gd name="T1" fmla="*/ 20 h 79"/>
                  <a:gd name="T2" fmla="*/ 100 w 199"/>
                  <a:gd name="T3" fmla="*/ 0 h 79"/>
                  <a:gd name="T4" fmla="*/ 119 w 199"/>
                  <a:gd name="T5" fmla="*/ 0 h 79"/>
                  <a:gd name="T6" fmla="*/ 139 w 199"/>
                  <a:gd name="T7" fmla="*/ 0 h 79"/>
                  <a:gd name="T8" fmla="*/ 159 w 199"/>
                  <a:gd name="T9" fmla="*/ 0 h 79"/>
                  <a:gd name="T10" fmla="*/ 179 w 199"/>
                  <a:gd name="T11" fmla="*/ 0 h 79"/>
                  <a:gd name="T12" fmla="*/ 199 w 199"/>
                  <a:gd name="T13" fmla="*/ 0 h 79"/>
                  <a:gd name="T14" fmla="*/ 199 w 199"/>
                  <a:gd name="T15" fmla="*/ 20 h 79"/>
                  <a:gd name="T16" fmla="*/ 199 w 199"/>
                  <a:gd name="T17" fmla="*/ 40 h 79"/>
                  <a:gd name="T18" fmla="*/ 179 w 199"/>
                  <a:gd name="T19" fmla="*/ 40 h 79"/>
                  <a:gd name="T20" fmla="*/ 159 w 199"/>
                  <a:gd name="T21" fmla="*/ 60 h 79"/>
                  <a:gd name="T22" fmla="*/ 119 w 199"/>
                  <a:gd name="T23" fmla="*/ 60 h 79"/>
                  <a:gd name="T24" fmla="*/ 60 w 199"/>
                  <a:gd name="T25" fmla="*/ 60 h 79"/>
                  <a:gd name="T26" fmla="*/ 0 w 199"/>
                  <a:gd name="T27" fmla="*/ 79 h 79"/>
                  <a:gd name="T28" fmla="*/ 0 w 199"/>
                  <a:gd name="T29" fmla="*/ 40 h 79"/>
                  <a:gd name="T30" fmla="*/ 20 w 199"/>
                  <a:gd name="T31" fmla="*/ 40 h 79"/>
                  <a:gd name="T32" fmla="*/ 40 w 199"/>
                  <a:gd name="T33" fmla="*/ 40 h 79"/>
                  <a:gd name="T34" fmla="*/ 60 w 199"/>
                  <a:gd name="T35" fmla="*/ 20 h 79"/>
                  <a:gd name="T36" fmla="*/ 80 w 199"/>
                  <a:gd name="T37" fmla="*/ 20 h 7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99"/>
                  <a:gd name="T58" fmla="*/ 0 h 79"/>
                  <a:gd name="T59" fmla="*/ 199 w 199"/>
                  <a:gd name="T60" fmla="*/ 79 h 7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99" h="79">
                    <a:moveTo>
                      <a:pt x="80" y="20"/>
                    </a:moveTo>
                    <a:lnTo>
                      <a:pt x="100" y="0"/>
                    </a:lnTo>
                    <a:lnTo>
                      <a:pt x="119" y="0"/>
                    </a:lnTo>
                    <a:lnTo>
                      <a:pt x="139" y="0"/>
                    </a:lnTo>
                    <a:lnTo>
                      <a:pt x="159" y="0"/>
                    </a:lnTo>
                    <a:lnTo>
                      <a:pt x="179" y="0"/>
                    </a:lnTo>
                    <a:lnTo>
                      <a:pt x="199" y="0"/>
                    </a:lnTo>
                    <a:lnTo>
                      <a:pt x="199" y="20"/>
                    </a:lnTo>
                    <a:lnTo>
                      <a:pt x="199" y="40"/>
                    </a:lnTo>
                    <a:lnTo>
                      <a:pt x="179" y="40"/>
                    </a:lnTo>
                    <a:lnTo>
                      <a:pt x="159" y="60"/>
                    </a:lnTo>
                    <a:lnTo>
                      <a:pt x="119" y="60"/>
                    </a:lnTo>
                    <a:lnTo>
                      <a:pt x="60" y="60"/>
                    </a:lnTo>
                    <a:lnTo>
                      <a:pt x="0" y="79"/>
                    </a:lnTo>
                    <a:lnTo>
                      <a:pt x="0" y="40"/>
                    </a:lnTo>
                    <a:lnTo>
                      <a:pt x="20" y="40"/>
                    </a:lnTo>
                    <a:lnTo>
                      <a:pt x="40" y="40"/>
                    </a:lnTo>
                    <a:lnTo>
                      <a:pt x="60" y="20"/>
                    </a:lnTo>
                    <a:lnTo>
                      <a:pt x="80" y="20"/>
                    </a:lnTo>
                  </a:path>
                </a:pathLst>
              </a:custGeom>
              <a:solidFill>
                <a:srgbClr val="FF0000"/>
              </a:solidFill>
              <a:ln w="12700">
                <a:solidFill>
                  <a:srgbClr val="FF0000"/>
                </a:solidFill>
                <a:round/>
                <a:headEnd/>
                <a:tailEnd/>
              </a:ln>
            </p:spPr>
            <p:txBody>
              <a:bodyPr/>
              <a:lstStyle/>
              <a:p>
                <a:endParaRPr lang="zh-CN" altLang="en-US"/>
              </a:p>
            </p:txBody>
          </p:sp>
          <p:sp>
            <p:nvSpPr>
              <p:cNvPr id="4180" name="Freeform 55"/>
              <p:cNvSpPr>
                <a:spLocks noChangeArrowheads="1"/>
              </p:cNvSpPr>
              <p:nvPr/>
            </p:nvSpPr>
            <p:spPr bwMode="auto">
              <a:xfrm>
                <a:off x="4925" y="4215"/>
                <a:ext cx="715" cy="159"/>
              </a:xfrm>
              <a:custGeom>
                <a:avLst/>
                <a:gdLst>
                  <a:gd name="T0" fmla="*/ 536 w 715"/>
                  <a:gd name="T1" fmla="*/ 20 h 159"/>
                  <a:gd name="T2" fmla="*/ 556 w 715"/>
                  <a:gd name="T3" fmla="*/ 20 h 159"/>
                  <a:gd name="T4" fmla="*/ 576 w 715"/>
                  <a:gd name="T5" fmla="*/ 20 h 159"/>
                  <a:gd name="T6" fmla="*/ 596 w 715"/>
                  <a:gd name="T7" fmla="*/ 0 h 159"/>
                  <a:gd name="T8" fmla="*/ 616 w 715"/>
                  <a:gd name="T9" fmla="*/ 0 h 159"/>
                  <a:gd name="T10" fmla="*/ 636 w 715"/>
                  <a:gd name="T11" fmla="*/ 20 h 159"/>
                  <a:gd name="T12" fmla="*/ 655 w 715"/>
                  <a:gd name="T13" fmla="*/ 20 h 159"/>
                  <a:gd name="T14" fmla="*/ 695 w 715"/>
                  <a:gd name="T15" fmla="*/ 20 h 159"/>
                  <a:gd name="T16" fmla="*/ 695 w 715"/>
                  <a:gd name="T17" fmla="*/ 40 h 159"/>
                  <a:gd name="T18" fmla="*/ 715 w 715"/>
                  <a:gd name="T19" fmla="*/ 60 h 159"/>
                  <a:gd name="T20" fmla="*/ 715 w 715"/>
                  <a:gd name="T21" fmla="*/ 80 h 159"/>
                  <a:gd name="T22" fmla="*/ 695 w 715"/>
                  <a:gd name="T23" fmla="*/ 80 h 159"/>
                  <a:gd name="T24" fmla="*/ 675 w 715"/>
                  <a:gd name="T25" fmla="*/ 80 h 159"/>
                  <a:gd name="T26" fmla="*/ 655 w 715"/>
                  <a:gd name="T27" fmla="*/ 80 h 159"/>
                  <a:gd name="T28" fmla="*/ 636 w 715"/>
                  <a:gd name="T29" fmla="*/ 80 h 159"/>
                  <a:gd name="T30" fmla="*/ 536 w 715"/>
                  <a:gd name="T31" fmla="*/ 80 h 159"/>
                  <a:gd name="T32" fmla="*/ 457 w 715"/>
                  <a:gd name="T33" fmla="*/ 100 h 159"/>
                  <a:gd name="T34" fmla="*/ 397 w 715"/>
                  <a:gd name="T35" fmla="*/ 100 h 159"/>
                  <a:gd name="T36" fmla="*/ 357 w 715"/>
                  <a:gd name="T37" fmla="*/ 100 h 159"/>
                  <a:gd name="T38" fmla="*/ 318 w 715"/>
                  <a:gd name="T39" fmla="*/ 119 h 159"/>
                  <a:gd name="T40" fmla="*/ 298 w 715"/>
                  <a:gd name="T41" fmla="*/ 119 h 159"/>
                  <a:gd name="T42" fmla="*/ 258 w 715"/>
                  <a:gd name="T43" fmla="*/ 119 h 159"/>
                  <a:gd name="T44" fmla="*/ 218 w 715"/>
                  <a:gd name="T45" fmla="*/ 119 h 159"/>
                  <a:gd name="T46" fmla="*/ 199 w 715"/>
                  <a:gd name="T47" fmla="*/ 139 h 159"/>
                  <a:gd name="T48" fmla="*/ 159 w 715"/>
                  <a:gd name="T49" fmla="*/ 139 h 159"/>
                  <a:gd name="T50" fmla="*/ 119 w 715"/>
                  <a:gd name="T51" fmla="*/ 139 h 159"/>
                  <a:gd name="T52" fmla="*/ 79 w 715"/>
                  <a:gd name="T53" fmla="*/ 159 h 159"/>
                  <a:gd name="T54" fmla="*/ 59 w 715"/>
                  <a:gd name="T55" fmla="*/ 159 h 159"/>
                  <a:gd name="T56" fmla="*/ 40 w 715"/>
                  <a:gd name="T57" fmla="*/ 159 h 159"/>
                  <a:gd name="T58" fmla="*/ 40 w 715"/>
                  <a:gd name="T59" fmla="*/ 139 h 159"/>
                  <a:gd name="T60" fmla="*/ 20 w 715"/>
                  <a:gd name="T61" fmla="*/ 119 h 159"/>
                  <a:gd name="T62" fmla="*/ 0 w 715"/>
                  <a:gd name="T63" fmla="*/ 100 h 159"/>
                  <a:gd name="T64" fmla="*/ 20 w 715"/>
                  <a:gd name="T65" fmla="*/ 100 h 159"/>
                  <a:gd name="T66" fmla="*/ 40 w 715"/>
                  <a:gd name="T67" fmla="*/ 100 h 159"/>
                  <a:gd name="T68" fmla="*/ 59 w 715"/>
                  <a:gd name="T69" fmla="*/ 100 h 159"/>
                  <a:gd name="T70" fmla="*/ 99 w 715"/>
                  <a:gd name="T71" fmla="*/ 100 h 159"/>
                  <a:gd name="T72" fmla="*/ 119 w 715"/>
                  <a:gd name="T73" fmla="*/ 80 h 159"/>
                  <a:gd name="T74" fmla="*/ 159 w 715"/>
                  <a:gd name="T75" fmla="*/ 80 h 159"/>
                  <a:gd name="T76" fmla="*/ 218 w 715"/>
                  <a:gd name="T77" fmla="*/ 80 h 159"/>
                  <a:gd name="T78" fmla="*/ 258 w 715"/>
                  <a:gd name="T79" fmla="*/ 80 h 159"/>
                  <a:gd name="T80" fmla="*/ 357 w 715"/>
                  <a:gd name="T81" fmla="*/ 60 h 159"/>
                  <a:gd name="T82" fmla="*/ 417 w 715"/>
                  <a:gd name="T83" fmla="*/ 40 h 159"/>
                  <a:gd name="T84" fmla="*/ 457 w 715"/>
                  <a:gd name="T85" fmla="*/ 40 h 159"/>
                  <a:gd name="T86" fmla="*/ 496 w 715"/>
                  <a:gd name="T87" fmla="*/ 40 h 159"/>
                  <a:gd name="T88" fmla="*/ 536 w 715"/>
                  <a:gd name="T89" fmla="*/ 20 h 159"/>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715"/>
                  <a:gd name="T136" fmla="*/ 0 h 159"/>
                  <a:gd name="T137" fmla="*/ 715 w 715"/>
                  <a:gd name="T138" fmla="*/ 159 h 159"/>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715" h="159">
                    <a:moveTo>
                      <a:pt x="536" y="20"/>
                    </a:moveTo>
                    <a:lnTo>
                      <a:pt x="556" y="20"/>
                    </a:lnTo>
                    <a:lnTo>
                      <a:pt x="576" y="20"/>
                    </a:lnTo>
                    <a:lnTo>
                      <a:pt x="596" y="0"/>
                    </a:lnTo>
                    <a:lnTo>
                      <a:pt x="616" y="0"/>
                    </a:lnTo>
                    <a:lnTo>
                      <a:pt x="636" y="20"/>
                    </a:lnTo>
                    <a:lnTo>
                      <a:pt x="655" y="20"/>
                    </a:lnTo>
                    <a:lnTo>
                      <a:pt x="695" y="20"/>
                    </a:lnTo>
                    <a:lnTo>
                      <a:pt x="695" y="40"/>
                    </a:lnTo>
                    <a:lnTo>
                      <a:pt x="715" y="60"/>
                    </a:lnTo>
                    <a:lnTo>
                      <a:pt x="715" y="80"/>
                    </a:lnTo>
                    <a:lnTo>
                      <a:pt x="695" y="80"/>
                    </a:lnTo>
                    <a:lnTo>
                      <a:pt x="675" y="80"/>
                    </a:lnTo>
                    <a:lnTo>
                      <a:pt x="655" y="80"/>
                    </a:lnTo>
                    <a:lnTo>
                      <a:pt x="636" y="80"/>
                    </a:lnTo>
                    <a:lnTo>
                      <a:pt x="536" y="80"/>
                    </a:lnTo>
                    <a:lnTo>
                      <a:pt x="457" y="100"/>
                    </a:lnTo>
                    <a:lnTo>
                      <a:pt x="397" y="100"/>
                    </a:lnTo>
                    <a:lnTo>
                      <a:pt x="357" y="100"/>
                    </a:lnTo>
                    <a:lnTo>
                      <a:pt x="318" y="119"/>
                    </a:lnTo>
                    <a:lnTo>
                      <a:pt x="298" y="119"/>
                    </a:lnTo>
                    <a:lnTo>
                      <a:pt x="258" y="119"/>
                    </a:lnTo>
                    <a:lnTo>
                      <a:pt x="218" y="119"/>
                    </a:lnTo>
                    <a:lnTo>
                      <a:pt x="199" y="139"/>
                    </a:lnTo>
                    <a:lnTo>
                      <a:pt x="159" y="139"/>
                    </a:lnTo>
                    <a:lnTo>
                      <a:pt x="119" y="139"/>
                    </a:lnTo>
                    <a:lnTo>
                      <a:pt x="79" y="159"/>
                    </a:lnTo>
                    <a:lnTo>
                      <a:pt x="59" y="159"/>
                    </a:lnTo>
                    <a:lnTo>
                      <a:pt x="40" y="159"/>
                    </a:lnTo>
                    <a:lnTo>
                      <a:pt x="40" y="139"/>
                    </a:lnTo>
                    <a:lnTo>
                      <a:pt x="20" y="119"/>
                    </a:lnTo>
                    <a:lnTo>
                      <a:pt x="0" y="100"/>
                    </a:lnTo>
                    <a:lnTo>
                      <a:pt x="20" y="100"/>
                    </a:lnTo>
                    <a:lnTo>
                      <a:pt x="40" y="100"/>
                    </a:lnTo>
                    <a:lnTo>
                      <a:pt x="59" y="100"/>
                    </a:lnTo>
                    <a:lnTo>
                      <a:pt x="99" y="100"/>
                    </a:lnTo>
                    <a:lnTo>
                      <a:pt x="119" y="80"/>
                    </a:lnTo>
                    <a:lnTo>
                      <a:pt x="159" y="80"/>
                    </a:lnTo>
                    <a:lnTo>
                      <a:pt x="218" y="80"/>
                    </a:lnTo>
                    <a:lnTo>
                      <a:pt x="258" y="80"/>
                    </a:lnTo>
                    <a:lnTo>
                      <a:pt x="357" y="60"/>
                    </a:lnTo>
                    <a:lnTo>
                      <a:pt x="417" y="40"/>
                    </a:lnTo>
                    <a:lnTo>
                      <a:pt x="457" y="40"/>
                    </a:lnTo>
                    <a:lnTo>
                      <a:pt x="496" y="40"/>
                    </a:lnTo>
                    <a:lnTo>
                      <a:pt x="536" y="20"/>
                    </a:lnTo>
                  </a:path>
                </a:pathLst>
              </a:custGeom>
              <a:solidFill>
                <a:srgbClr val="FF0000"/>
              </a:solidFill>
              <a:ln w="12700">
                <a:solidFill>
                  <a:srgbClr val="FF0000"/>
                </a:solidFill>
                <a:round/>
                <a:headEnd/>
                <a:tailEnd/>
              </a:ln>
            </p:spPr>
            <p:txBody>
              <a:bodyPr/>
              <a:lstStyle/>
              <a:p>
                <a:endParaRPr lang="zh-CN" altLang="en-US"/>
              </a:p>
            </p:txBody>
          </p:sp>
        </p:grpSp>
        <p:sp>
          <p:nvSpPr>
            <p:cNvPr id="4175" name="Freeform 56"/>
            <p:cNvSpPr>
              <a:spLocks noChangeArrowheads="1"/>
            </p:cNvSpPr>
            <p:nvPr/>
          </p:nvSpPr>
          <p:spPr bwMode="auto">
            <a:xfrm>
              <a:off x="2983" y="2575"/>
              <a:ext cx="218" cy="69"/>
            </a:xfrm>
            <a:custGeom>
              <a:avLst/>
              <a:gdLst>
                <a:gd name="T0" fmla="*/ 91 w 377"/>
                <a:gd name="T1" fmla="*/ 23 h 119"/>
                <a:gd name="T2" fmla="*/ 114 w 377"/>
                <a:gd name="T3" fmla="*/ 23 h 119"/>
                <a:gd name="T4" fmla="*/ 126 w 377"/>
                <a:gd name="T5" fmla="*/ 12 h 119"/>
                <a:gd name="T6" fmla="*/ 138 w 377"/>
                <a:gd name="T7" fmla="*/ 12 h 119"/>
                <a:gd name="T8" fmla="*/ 149 w 377"/>
                <a:gd name="T9" fmla="*/ 12 h 119"/>
                <a:gd name="T10" fmla="*/ 161 w 377"/>
                <a:gd name="T11" fmla="*/ 12 h 119"/>
                <a:gd name="T12" fmla="*/ 172 w 377"/>
                <a:gd name="T13" fmla="*/ 0 h 119"/>
                <a:gd name="T14" fmla="*/ 183 w 377"/>
                <a:gd name="T15" fmla="*/ 0 h 119"/>
                <a:gd name="T16" fmla="*/ 195 w 377"/>
                <a:gd name="T17" fmla="*/ 0 h 119"/>
                <a:gd name="T18" fmla="*/ 206 w 377"/>
                <a:gd name="T19" fmla="*/ 12 h 119"/>
                <a:gd name="T20" fmla="*/ 218 w 377"/>
                <a:gd name="T21" fmla="*/ 23 h 119"/>
                <a:gd name="T22" fmla="*/ 206 w 377"/>
                <a:gd name="T23" fmla="*/ 35 h 119"/>
                <a:gd name="T24" fmla="*/ 195 w 377"/>
                <a:gd name="T25" fmla="*/ 35 h 119"/>
                <a:gd name="T26" fmla="*/ 183 w 377"/>
                <a:gd name="T27" fmla="*/ 46 h 119"/>
                <a:gd name="T28" fmla="*/ 161 w 377"/>
                <a:gd name="T29" fmla="*/ 46 h 119"/>
                <a:gd name="T30" fmla="*/ 149 w 377"/>
                <a:gd name="T31" fmla="*/ 46 h 119"/>
                <a:gd name="T32" fmla="*/ 126 w 377"/>
                <a:gd name="T33" fmla="*/ 57 h 119"/>
                <a:gd name="T34" fmla="*/ 114 w 377"/>
                <a:gd name="T35" fmla="*/ 57 h 119"/>
                <a:gd name="T36" fmla="*/ 91 w 377"/>
                <a:gd name="T37" fmla="*/ 57 h 119"/>
                <a:gd name="T38" fmla="*/ 69 w 377"/>
                <a:gd name="T39" fmla="*/ 69 h 119"/>
                <a:gd name="T40" fmla="*/ 57 w 377"/>
                <a:gd name="T41" fmla="*/ 69 h 119"/>
                <a:gd name="T42" fmla="*/ 46 w 377"/>
                <a:gd name="T43" fmla="*/ 69 h 119"/>
                <a:gd name="T44" fmla="*/ 34 w 377"/>
                <a:gd name="T45" fmla="*/ 69 h 119"/>
                <a:gd name="T46" fmla="*/ 23 w 377"/>
                <a:gd name="T47" fmla="*/ 69 h 119"/>
                <a:gd name="T48" fmla="*/ 11 w 377"/>
                <a:gd name="T49" fmla="*/ 57 h 119"/>
                <a:gd name="T50" fmla="*/ 0 w 377"/>
                <a:gd name="T51" fmla="*/ 57 h 119"/>
                <a:gd name="T52" fmla="*/ 11 w 377"/>
                <a:gd name="T53" fmla="*/ 46 h 119"/>
                <a:gd name="T54" fmla="*/ 23 w 377"/>
                <a:gd name="T55" fmla="*/ 46 h 119"/>
                <a:gd name="T56" fmla="*/ 34 w 377"/>
                <a:gd name="T57" fmla="*/ 46 h 119"/>
                <a:gd name="T58" fmla="*/ 46 w 377"/>
                <a:gd name="T59" fmla="*/ 46 h 119"/>
                <a:gd name="T60" fmla="*/ 57 w 377"/>
                <a:gd name="T61" fmla="*/ 35 h 119"/>
                <a:gd name="T62" fmla="*/ 80 w 377"/>
                <a:gd name="T63" fmla="*/ 35 h 119"/>
                <a:gd name="T64" fmla="*/ 91 w 377"/>
                <a:gd name="T65" fmla="*/ 23 h 11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77"/>
                <a:gd name="T100" fmla="*/ 0 h 119"/>
                <a:gd name="T101" fmla="*/ 377 w 377"/>
                <a:gd name="T102" fmla="*/ 119 h 11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77" h="119">
                  <a:moveTo>
                    <a:pt x="158" y="40"/>
                  </a:moveTo>
                  <a:lnTo>
                    <a:pt x="198" y="40"/>
                  </a:lnTo>
                  <a:lnTo>
                    <a:pt x="218" y="20"/>
                  </a:lnTo>
                  <a:lnTo>
                    <a:pt x="238" y="20"/>
                  </a:lnTo>
                  <a:lnTo>
                    <a:pt x="258" y="20"/>
                  </a:lnTo>
                  <a:lnTo>
                    <a:pt x="278" y="20"/>
                  </a:lnTo>
                  <a:lnTo>
                    <a:pt x="297" y="0"/>
                  </a:lnTo>
                  <a:lnTo>
                    <a:pt x="317" y="0"/>
                  </a:lnTo>
                  <a:lnTo>
                    <a:pt x="337" y="0"/>
                  </a:lnTo>
                  <a:lnTo>
                    <a:pt x="357" y="20"/>
                  </a:lnTo>
                  <a:lnTo>
                    <a:pt x="377" y="40"/>
                  </a:lnTo>
                  <a:lnTo>
                    <a:pt x="357" y="60"/>
                  </a:lnTo>
                  <a:lnTo>
                    <a:pt x="337" y="60"/>
                  </a:lnTo>
                  <a:lnTo>
                    <a:pt x="317" y="79"/>
                  </a:lnTo>
                  <a:lnTo>
                    <a:pt x="278" y="79"/>
                  </a:lnTo>
                  <a:lnTo>
                    <a:pt x="258" y="79"/>
                  </a:lnTo>
                  <a:lnTo>
                    <a:pt x="218" y="99"/>
                  </a:lnTo>
                  <a:lnTo>
                    <a:pt x="198" y="99"/>
                  </a:lnTo>
                  <a:lnTo>
                    <a:pt x="158" y="99"/>
                  </a:lnTo>
                  <a:lnTo>
                    <a:pt x="119" y="119"/>
                  </a:lnTo>
                  <a:lnTo>
                    <a:pt x="99" y="119"/>
                  </a:lnTo>
                  <a:lnTo>
                    <a:pt x="79" y="119"/>
                  </a:lnTo>
                  <a:lnTo>
                    <a:pt x="59" y="119"/>
                  </a:lnTo>
                  <a:lnTo>
                    <a:pt x="39" y="119"/>
                  </a:lnTo>
                  <a:lnTo>
                    <a:pt x="19" y="99"/>
                  </a:lnTo>
                  <a:lnTo>
                    <a:pt x="0" y="99"/>
                  </a:lnTo>
                  <a:lnTo>
                    <a:pt x="19" y="79"/>
                  </a:lnTo>
                  <a:lnTo>
                    <a:pt x="39" y="79"/>
                  </a:lnTo>
                  <a:lnTo>
                    <a:pt x="59" y="79"/>
                  </a:lnTo>
                  <a:lnTo>
                    <a:pt x="79" y="79"/>
                  </a:lnTo>
                  <a:lnTo>
                    <a:pt x="99" y="60"/>
                  </a:lnTo>
                  <a:lnTo>
                    <a:pt x="139" y="60"/>
                  </a:lnTo>
                  <a:lnTo>
                    <a:pt x="158" y="40"/>
                  </a:lnTo>
                </a:path>
              </a:pathLst>
            </a:custGeom>
            <a:solidFill>
              <a:srgbClr val="FF0000"/>
            </a:solidFill>
            <a:ln w="12700">
              <a:solidFill>
                <a:srgbClr val="FF0000"/>
              </a:solidFill>
              <a:round/>
              <a:headEnd/>
              <a:tailEnd/>
            </a:ln>
          </p:spPr>
          <p:txBody>
            <a:bodyPr/>
            <a:lstStyle/>
            <a:p>
              <a:endParaRPr lang="zh-CN" altLang="en-US"/>
            </a:p>
          </p:txBody>
        </p:sp>
      </p:grpSp>
      <p:grpSp>
        <p:nvGrpSpPr>
          <p:cNvPr id="4" name="Group 57"/>
          <p:cNvGrpSpPr>
            <a:grpSpLocks/>
          </p:cNvGrpSpPr>
          <p:nvPr/>
        </p:nvGrpSpPr>
        <p:grpSpPr bwMode="auto">
          <a:xfrm>
            <a:off x="3276600" y="3573463"/>
            <a:ext cx="925513" cy="268287"/>
            <a:chOff x="4062" y="2520"/>
            <a:chExt cx="1459" cy="423"/>
          </a:xfrm>
        </p:grpSpPr>
        <p:grpSp>
          <p:nvGrpSpPr>
            <p:cNvPr id="5" name="Group 58"/>
            <p:cNvGrpSpPr>
              <a:grpSpLocks/>
            </p:cNvGrpSpPr>
            <p:nvPr/>
          </p:nvGrpSpPr>
          <p:grpSpPr bwMode="auto">
            <a:xfrm>
              <a:off x="4062" y="2537"/>
              <a:ext cx="414" cy="406"/>
              <a:chOff x="4925" y="3657"/>
              <a:chExt cx="715" cy="717"/>
            </a:xfrm>
          </p:grpSpPr>
          <p:sp>
            <p:nvSpPr>
              <p:cNvPr id="4169" name="Freeform 59"/>
              <p:cNvSpPr>
                <a:spLocks noChangeArrowheads="1"/>
              </p:cNvSpPr>
              <p:nvPr/>
            </p:nvSpPr>
            <p:spPr bwMode="auto">
              <a:xfrm>
                <a:off x="5085" y="3657"/>
                <a:ext cx="377" cy="119"/>
              </a:xfrm>
              <a:custGeom>
                <a:avLst/>
                <a:gdLst>
                  <a:gd name="T0" fmla="*/ 158 w 377"/>
                  <a:gd name="T1" fmla="*/ 40 h 119"/>
                  <a:gd name="T2" fmla="*/ 198 w 377"/>
                  <a:gd name="T3" fmla="*/ 40 h 119"/>
                  <a:gd name="T4" fmla="*/ 218 w 377"/>
                  <a:gd name="T5" fmla="*/ 20 h 119"/>
                  <a:gd name="T6" fmla="*/ 238 w 377"/>
                  <a:gd name="T7" fmla="*/ 20 h 119"/>
                  <a:gd name="T8" fmla="*/ 258 w 377"/>
                  <a:gd name="T9" fmla="*/ 20 h 119"/>
                  <a:gd name="T10" fmla="*/ 278 w 377"/>
                  <a:gd name="T11" fmla="*/ 20 h 119"/>
                  <a:gd name="T12" fmla="*/ 297 w 377"/>
                  <a:gd name="T13" fmla="*/ 0 h 119"/>
                  <a:gd name="T14" fmla="*/ 317 w 377"/>
                  <a:gd name="T15" fmla="*/ 0 h 119"/>
                  <a:gd name="T16" fmla="*/ 337 w 377"/>
                  <a:gd name="T17" fmla="*/ 0 h 119"/>
                  <a:gd name="T18" fmla="*/ 357 w 377"/>
                  <a:gd name="T19" fmla="*/ 20 h 119"/>
                  <a:gd name="T20" fmla="*/ 377 w 377"/>
                  <a:gd name="T21" fmla="*/ 40 h 119"/>
                  <a:gd name="T22" fmla="*/ 357 w 377"/>
                  <a:gd name="T23" fmla="*/ 60 h 119"/>
                  <a:gd name="T24" fmla="*/ 337 w 377"/>
                  <a:gd name="T25" fmla="*/ 60 h 119"/>
                  <a:gd name="T26" fmla="*/ 317 w 377"/>
                  <a:gd name="T27" fmla="*/ 79 h 119"/>
                  <a:gd name="T28" fmla="*/ 278 w 377"/>
                  <a:gd name="T29" fmla="*/ 79 h 119"/>
                  <a:gd name="T30" fmla="*/ 258 w 377"/>
                  <a:gd name="T31" fmla="*/ 79 h 119"/>
                  <a:gd name="T32" fmla="*/ 218 w 377"/>
                  <a:gd name="T33" fmla="*/ 99 h 119"/>
                  <a:gd name="T34" fmla="*/ 198 w 377"/>
                  <a:gd name="T35" fmla="*/ 99 h 119"/>
                  <a:gd name="T36" fmla="*/ 158 w 377"/>
                  <a:gd name="T37" fmla="*/ 99 h 119"/>
                  <a:gd name="T38" fmla="*/ 119 w 377"/>
                  <a:gd name="T39" fmla="*/ 119 h 119"/>
                  <a:gd name="T40" fmla="*/ 99 w 377"/>
                  <a:gd name="T41" fmla="*/ 119 h 119"/>
                  <a:gd name="T42" fmla="*/ 79 w 377"/>
                  <a:gd name="T43" fmla="*/ 119 h 119"/>
                  <a:gd name="T44" fmla="*/ 59 w 377"/>
                  <a:gd name="T45" fmla="*/ 119 h 119"/>
                  <a:gd name="T46" fmla="*/ 39 w 377"/>
                  <a:gd name="T47" fmla="*/ 119 h 119"/>
                  <a:gd name="T48" fmla="*/ 19 w 377"/>
                  <a:gd name="T49" fmla="*/ 99 h 119"/>
                  <a:gd name="T50" fmla="*/ 0 w 377"/>
                  <a:gd name="T51" fmla="*/ 99 h 119"/>
                  <a:gd name="T52" fmla="*/ 19 w 377"/>
                  <a:gd name="T53" fmla="*/ 79 h 119"/>
                  <a:gd name="T54" fmla="*/ 39 w 377"/>
                  <a:gd name="T55" fmla="*/ 79 h 119"/>
                  <a:gd name="T56" fmla="*/ 59 w 377"/>
                  <a:gd name="T57" fmla="*/ 79 h 119"/>
                  <a:gd name="T58" fmla="*/ 79 w 377"/>
                  <a:gd name="T59" fmla="*/ 79 h 119"/>
                  <a:gd name="T60" fmla="*/ 99 w 377"/>
                  <a:gd name="T61" fmla="*/ 60 h 119"/>
                  <a:gd name="T62" fmla="*/ 139 w 377"/>
                  <a:gd name="T63" fmla="*/ 60 h 119"/>
                  <a:gd name="T64" fmla="*/ 158 w 377"/>
                  <a:gd name="T65" fmla="*/ 40 h 11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77"/>
                  <a:gd name="T100" fmla="*/ 0 h 119"/>
                  <a:gd name="T101" fmla="*/ 377 w 377"/>
                  <a:gd name="T102" fmla="*/ 119 h 11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77" h="119">
                    <a:moveTo>
                      <a:pt x="158" y="40"/>
                    </a:moveTo>
                    <a:lnTo>
                      <a:pt x="198" y="40"/>
                    </a:lnTo>
                    <a:lnTo>
                      <a:pt x="218" y="20"/>
                    </a:lnTo>
                    <a:lnTo>
                      <a:pt x="238" y="20"/>
                    </a:lnTo>
                    <a:lnTo>
                      <a:pt x="258" y="20"/>
                    </a:lnTo>
                    <a:lnTo>
                      <a:pt x="278" y="20"/>
                    </a:lnTo>
                    <a:lnTo>
                      <a:pt x="297" y="0"/>
                    </a:lnTo>
                    <a:lnTo>
                      <a:pt x="317" y="0"/>
                    </a:lnTo>
                    <a:lnTo>
                      <a:pt x="337" y="0"/>
                    </a:lnTo>
                    <a:lnTo>
                      <a:pt x="357" y="20"/>
                    </a:lnTo>
                    <a:lnTo>
                      <a:pt x="377" y="40"/>
                    </a:lnTo>
                    <a:lnTo>
                      <a:pt x="357" y="60"/>
                    </a:lnTo>
                    <a:lnTo>
                      <a:pt x="337" y="60"/>
                    </a:lnTo>
                    <a:lnTo>
                      <a:pt x="317" y="79"/>
                    </a:lnTo>
                    <a:lnTo>
                      <a:pt x="278" y="79"/>
                    </a:lnTo>
                    <a:lnTo>
                      <a:pt x="258" y="79"/>
                    </a:lnTo>
                    <a:lnTo>
                      <a:pt x="218" y="99"/>
                    </a:lnTo>
                    <a:lnTo>
                      <a:pt x="198" y="99"/>
                    </a:lnTo>
                    <a:lnTo>
                      <a:pt x="158" y="99"/>
                    </a:lnTo>
                    <a:lnTo>
                      <a:pt x="119" y="119"/>
                    </a:lnTo>
                    <a:lnTo>
                      <a:pt x="99" y="119"/>
                    </a:lnTo>
                    <a:lnTo>
                      <a:pt x="79" y="119"/>
                    </a:lnTo>
                    <a:lnTo>
                      <a:pt x="59" y="119"/>
                    </a:lnTo>
                    <a:lnTo>
                      <a:pt x="39" y="119"/>
                    </a:lnTo>
                    <a:lnTo>
                      <a:pt x="19" y="99"/>
                    </a:lnTo>
                    <a:lnTo>
                      <a:pt x="0" y="99"/>
                    </a:lnTo>
                    <a:lnTo>
                      <a:pt x="19" y="79"/>
                    </a:lnTo>
                    <a:lnTo>
                      <a:pt x="39" y="79"/>
                    </a:lnTo>
                    <a:lnTo>
                      <a:pt x="59" y="79"/>
                    </a:lnTo>
                    <a:lnTo>
                      <a:pt x="79" y="79"/>
                    </a:lnTo>
                    <a:lnTo>
                      <a:pt x="99" y="60"/>
                    </a:lnTo>
                    <a:lnTo>
                      <a:pt x="139" y="60"/>
                    </a:lnTo>
                    <a:lnTo>
                      <a:pt x="158" y="40"/>
                    </a:lnTo>
                  </a:path>
                </a:pathLst>
              </a:custGeom>
              <a:solidFill>
                <a:srgbClr val="FF0000"/>
              </a:solidFill>
              <a:ln w="12700">
                <a:solidFill>
                  <a:srgbClr val="FF0000"/>
                </a:solidFill>
                <a:round/>
                <a:headEnd/>
                <a:tailEnd/>
              </a:ln>
            </p:spPr>
            <p:txBody>
              <a:bodyPr/>
              <a:lstStyle/>
              <a:p>
                <a:endParaRPr lang="zh-CN" altLang="en-US"/>
              </a:p>
            </p:txBody>
          </p:sp>
          <p:sp>
            <p:nvSpPr>
              <p:cNvPr id="4170" name="Freeform 60"/>
              <p:cNvSpPr>
                <a:spLocks noChangeArrowheads="1"/>
              </p:cNvSpPr>
              <p:nvPr/>
            </p:nvSpPr>
            <p:spPr bwMode="auto">
              <a:xfrm>
                <a:off x="5240" y="3746"/>
                <a:ext cx="79" cy="557"/>
              </a:xfrm>
              <a:custGeom>
                <a:avLst/>
                <a:gdLst>
                  <a:gd name="T0" fmla="*/ 0 w 79"/>
                  <a:gd name="T1" fmla="*/ 40 h 557"/>
                  <a:gd name="T2" fmla="*/ 0 w 79"/>
                  <a:gd name="T3" fmla="*/ 20 h 557"/>
                  <a:gd name="T4" fmla="*/ 0 w 79"/>
                  <a:gd name="T5" fmla="*/ 0 h 557"/>
                  <a:gd name="T6" fmla="*/ 19 w 79"/>
                  <a:gd name="T7" fmla="*/ 0 h 557"/>
                  <a:gd name="T8" fmla="*/ 39 w 79"/>
                  <a:gd name="T9" fmla="*/ 20 h 557"/>
                  <a:gd name="T10" fmla="*/ 59 w 79"/>
                  <a:gd name="T11" fmla="*/ 20 h 557"/>
                  <a:gd name="T12" fmla="*/ 79 w 79"/>
                  <a:gd name="T13" fmla="*/ 20 h 557"/>
                  <a:gd name="T14" fmla="*/ 79 w 79"/>
                  <a:gd name="T15" fmla="*/ 40 h 557"/>
                  <a:gd name="T16" fmla="*/ 79 w 79"/>
                  <a:gd name="T17" fmla="*/ 60 h 557"/>
                  <a:gd name="T18" fmla="*/ 79 w 79"/>
                  <a:gd name="T19" fmla="*/ 80 h 557"/>
                  <a:gd name="T20" fmla="*/ 79 w 79"/>
                  <a:gd name="T21" fmla="*/ 100 h 557"/>
                  <a:gd name="T22" fmla="*/ 79 w 79"/>
                  <a:gd name="T23" fmla="*/ 120 h 557"/>
                  <a:gd name="T24" fmla="*/ 79 w 79"/>
                  <a:gd name="T25" fmla="*/ 140 h 557"/>
                  <a:gd name="T26" fmla="*/ 79 w 79"/>
                  <a:gd name="T27" fmla="*/ 159 h 557"/>
                  <a:gd name="T28" fmla="*/ 79 w 79"/>
                  <a:gd name="T29" fmla="*/ 179 h 557"/>
                  <a:gd name="T30" fmla="*/ 79 w 79"/>
                  <a:gd name="T31" fmla="*/ 199 h 557"/>
                  <a:gd name="T32" fmla="*/ 79 w 79"/>
                  <a:gd name="T33" fmla="*/ 239 h 557"/>
                  <a:gd name="T34" fmla="*/ 79 w 79"/>
                  <a:gd name="T35" fmla="*/ 279 h 557"/>
                  <a:gd name="T36" fmla="*/ 79 w 79"/>
                  <a:gd name="T37" fmla="*/ 318 h 557"/>
                  <a:gd name="T38" fmla="*/ 79 w 79"/>
                  <a:gd name="T39" fmla="*/ 358 h 557"/>
                  <a:gd name="T40" fmla="*/ 79 w 79"/>
                  <a:gd name="T41" fmla="*/ 398 h 557"/>
                  <a:gd name="T42" fmla="*/ 79 w 79"/>
                  <a:gd name="T43" fmla="*/ 437 h 557"/>
                  <a:gd name="T44" fmla="*/ 79 w 79"/>
                  <a:gd name="T45" fmla="*/ 497 h 557"/>
                  <a:gd name="T46" fmla="*/ 79 w 79"/>
                  <a:gd name="T47" fmla="*/ 557 h 557"/>
                  <a:gd name="T48" fmla="*/ 19 w 79"/>
                  <a:gd name="T49" fmla="*/ 557 h 557"/>
                  <a:gd name="T50" fmla="*/ 19 w 79"/>
                  <a:gd name="T51" fmla="*/ 497 h 557"/>
                  <a:gd name="T52" fmla="*/ 19 w 79"/>
                  <a:gd name="T53" fmla="*/ 437 h 557"/>
                  <a:gd name="T54" fmla="*/ 19 w 79"/>
                  <a:gd name="T55" fmla="*/ 398 h 557"/>
                  <a:gd name="T56" fmla="*/ 19 w 79"/>
                  <a:gd name="T57" fmla="*/ 338 h 557"/>
                  <a:gd name="T58" fmla="*/ 19 w 79"/>
                  <a:gd name="T59" fmla="*/ 298 h 557"/>
                  <a:gd name="T60" fmla="*/ 19 w 79"/>
                  <a:gd name="T61" fmla="*/ 259 h 557"/>
                  <a:gd name="T62" fmla="*/ 19 w 79"/>
                  <a:gd name="T63" fmla="*/ 219 h 557"/>
                  <a:gd name="T64" fmla="*/ 19 w 79"/>
                  <a:gd name="T65" fmla="*/ 199 h 557"/>
                  <a:gd name="T66" fmla="*/ 19 w 79"/>
                  <a:gd name="T67" fmla="*/ 159 h 557"/>
                  <a:gd name="T68" fmla="*/ 19 w 79"/>
                  <a:gd name="T69" fmla="*/ 140 h 557"/>
                  <a:gd name="T70" fmla="*/ 19 w 79"/>
                  <a:gd name="T71" fmla="*/ 120 h 557"/>
                  <a:gd name="T72" fmla="*/ 19 w 79"/>
                  <a:gd name="T73" fmla="*/ 100 h 557"/>
                  <a:gd name="T74" fmla="*/ 19 w 79"/>
                  <a:gd name="T75" fmla="*/ 80 h 557"/>
                  <a:gd name="T76" fmla="*/ 19 w 79"/>
                  <a:gd name="T77" fmla="*/ 60 h 557"/>
                  <a:gd name="T78" fmla="*/ 19 w 79"/>
                  <a:gd name="T79" fmla="*/ 40 h 557"/>
                  <a:gd name="T80" fmla="*/ 0 w 79"/>
                  <a:gd name="T81" fmla="*/ 40 h 557"/>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9"/>
                  <a:gd name="T124" fmla="*/ 0 h 557"/>
                  <a:gd name="T125" fmla="*/ 79 w 79"/>
                  <a:gd name="T126" fmla="*/ 557 h 557"/>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9" h="557">
                    <a:moveTo>
                      <a:pt x="0" y="40"/>
                    </a:moveTo>
                    <a:lnTo>
                      <a:pt x="0" y="20"/>
                    </a:lnTo>
                    <a:lnTo>
                      <a:pt x="0" y="0"/>
                    </a:lnTo>
                    <a:lnTo>
                      <a:pt x="19" y="0"/>
                    </a:lnTo>
                    <a:lnTo>
                      <a:pt x="39" y="20"/>
                    </a:lnTo>
                    <a:lnTo>
                      <a:pt x="59" y="20"/>
                    </a:lnTo>
                    <a:lnTo>
                      <a:pt x="79" y="20"/>
                    </a:lnTo>
                    <a:lnTo>
                      <a:pt x="79" y="40"/>
                    </a:lnTo>
                    <a:lnTo>
                      <a:pt x="79" y="60"/>
                    </a:lnTo>
                    <a:lnTo>
                      <a:pt x="79" y="80"/>
                    </a:lnTo>
                    <a:lnTo>
                      <a:pt x="79" y="100"/>
                    </a:lnTo>
                    <a:lnTo>
                      <a:pt x="79" y="120"/>
                    </a:lnTo>
                    <a:lnTo>
                      <a:pt x="79" y="140"/>
                    </a:lnTo>
                    <a:lnTo>
                      <a:pt x="79" y="159"/>
                    </a:lnTo>
                    <a:lnTo>
                      <a:pt x="79" y="179"/>
                    </a:lnTo>
                    <a:lnTo>
                      <a:pt x="79" y="199"/>
                    </a:lnTo>
                    <a:lnTo>
                      <a:pt x="79" y="239"/>
                    </a:lnTo>
                    <a:lnTo>
                      <a:pt x="79" y="279"/>
                    </a:lnTo>
                    <a:lnTo>
                      <a:pt x="79" y="318"/>
                    </a:lnTo>
                    <a:lnTo>
                      <a:pt x="79" y="358"/>
                    </a:lnTo>
                    <a:lnTo>
                      <a:pt x="79" y="398"/>
                    </a:lnTo>
                    <a:lnTo>
                      <a:pt x="79" y="437"/>
                    </a:lnTo>
                    <a:lnTo>
                      <a:pt x="79" y="497"/>
                    </a:lnTo>
                    <a:lnTo>
                      <a:pt x="79" y="557"/>
                    </a:lnTo>
                    <a:lnTo>
                      <a:pt x="19" y="557"/>
                    </a:lnTo>
                    <a:lnTo>
                      <a:pt x="19" y="497"/>
                    </a:lnTo>
                    <a:lnTo>
                      <a:pt x="19" y="437"/>
                    </a:lnTo>
                    <a:lnTo>
                      <a:pt x="19" y="398"/>
                    </a:lnTo>
                    <a:lnTo>
                      <a:pt x="19" y="338"/>
                    </a:lnTo>
                    <a:lnTo>
                      <a:pt x="19" y="298"/>
                    </a:lnTo>
                    <a:lnTo>
                      <a:pt x="19" y="259"/>
                    </a:lnTo>
                    <a:lnTo>
                      <a:pt x="19" y="219"/>
                    </a:lnTo>
                    <a:lnTo>
                      <a:pt x="19" y="199"/>
                    </a:lnTo>
                    <a:lnTo>
                      <a:pt x="19" y="159"/>
                    </a:lnTo>
                    <a:lnTo>
                      <a:pt x="19" y="140"/>
                    </a:lnTo>
                    <a:lnTo>
                      <a:pt x="19" y="120"/>
                    </a:lnTo>
                    <a:lnTo>
                      <a:pt x="19" y="100"/>
                    </a:lnTo>
                    <a:lnTo>
                      <a:pt x="19" y="80"/>
                    </a:lnTo>
                    <a:lnTo>
                      <a:pt x="19" y="60"/>
                    </a:lnTo>
                    <a:lnTo>
                      <a:pt x="19" y="40"/>
                    </a:lnTo>
                    <a:lnTo>
                      <a:pt x="0" y="40"/>
                    </a:lnTo>
                  </a:path>
                </a:pathLst>
              </a:custGeom>
              <a:solidFill>
                <a:srgbClr val="FF0000"/>
              </a:solidFill>
              <a:ln w="12700">
                <a:solidFill>
                  <a:srgbClr val="FF0000"/>
                </a:solidFill>
                <a:round/>
                <a:headEnd/>
                <a:tailEnd/>
              </a:ln>
            </p:spPr>
            <p:txBody>
              <a:bodyPr/>
              <a:lstStyle/>
              <a:p>
                <a:endParaRPr lang="zh-CN" altLang="en-US"/>
              </a:p>
            </p:txBody>
          </p:sp>
          <p:sp>
            <p:nvSpPr>
              <p:cNvPr id="4171" name="Freeform 61"/>
              <p:cNvSpPr>
                <a:spLocks noChangeArrowheads="1"/>
              </p:cNvSpPr>
              <p:nvPr/>
            </p:nvSpPr>
            <p:spPr bwMode="auto">
              <a:xfrm>
                <a:off x="5066" y="3946"/>
                <a:ext cx="79" cy="398"/>
              </a:xfrm>
              <a:custGeom>
                <a:avLst/>
                <a:gdLst>
                  <a:gd name="T0" fmla="*/ 79 w 79"/>
                  <a:gd name="T1" fmla="*/ 60 h 398"/>
                  <a:gd name="T2" fmla="*/ 79 w 79"/>
                  <a:gd name="T3" fmla="*/ 80 h 398"/>
                  <a:gd name="T4" fmla="*/ 79 w 79"/>
                  <a:gd name="T5" fmla="*/ 100 h 398"/>
                  <a:gd name="T6" fmla="*/ 79 w 79"/>
                  <a:gd name="T7" fmla="*/ 139 h 398"/>
                  <a:gd name="T8" fmla="*/ 79 w 79"/>
                  <a:gd name="T9" fmla="*/ 159 h 398"/>
                  <a:gd name="T10" fmla="*/ 79 w 79"/>
                  <a:gd name="T11" fmla="*/ 199 h 398"/>
                  <a:gd name="T12" fmla="*/ 79 w 79"/>
                  <a:gd name="T13" fmla="*/ 258 h 398"/>
                  <a:gd name="T14" fmla="*/ 79 w 79"/>
                  <a:gd name="T15" fmla="*/ 318 h 398"/>
                  <a:gd name="T16" fmla="*/ 79 w 79"/>
                  <a:gd name="T17" fmla="*/ 398 h 398"/>
                  <a:gd name="T18" fmla="*/ 40 w 79"/>
                  <a:gd name="T19" fmla="*/ 398 h 398"/>
                  <a:gd name="T20" fmla="*/ 40 w 79"/>
                  <a:gd name="T21" fmla="*/ 338 h 398"/>
                  <a:gd name="T22" fmla="*/ 40 w 79"/>
                  <a:gd name="T23" fmla="*/ 278 h 398"/>
                  <a:gd name="T24" fmla="*/ 40 w 79"/>
                  <a:gd name="T25" fmla="*/ 239 h 398"/>
                  <a:gd name="T26" fmla="*/ 40 w 79"/>
                  <a:gd name="T27" fmla="*/ 199 h 398"/>
                  <a:gd name="T28" fmla="*/ 40 w 79"/>
                  <a:gd name="T29" fmla="*/ 159 h 398"/>
                  <a:gd name="T30" fmla="*/ 20 w 79"/>
                  <a:gd name="T31" fmla="*/ 139 h 398"/>
                  <a:gd name="T32" fmla="*/ 20 w 79"/>
                  <a:gd name="T33" fmla="*/ 119 h 398"/>
                  <a:gd name="T34" fmla="*/ 20 w 79"/>
                  <a:gd name="T35" fmla="*/ 100 h 398"/>
                  <a:gd name="T36" fmla="*/ 20 w 79"/>
                  <a:gd name="T37" fmla="*/ 60 h 398"/>
                  <a:gd name="T38" fmla="*/ 20 w 79"/>
                  <a:gd name="T39" fmla="*/ 40 h 398"/>
                  <a:gd name="T40" fmla="*/ 0 w 79"/>
                  <a:gd name="T41" fmla="*/ 40 h 398"/>
                  <a:gd name="T42" fmla="*/ 0 w 79"/>
                  <a:gd name="T43" fmla="*/ 20 h 398"/>
                  <a:gd name="T44" fmla="*/ 0 w 79"/>
                  <a:gd name="T45" fmla="*/ 0 h 398"/>
                  <a:gd name="T46" fmla="*/ 20 w 79"/>
                  <a:gd name="T47" fmla="*/ 0 h 398"/>
                  <a:gd name="T48" fmla="*/ 40 w 79"/>
                  <a:gd name="T49" fmla="*/ 0 h 398"/>
                  <a:gd name="T50" fmla="*/ 40 w 79"/>
                  <a:gd name="T51" fmla="*/ 20 h 398"/>
                  <a:gd name="T52" fmla="*/ 59 w 79"/>
                  <a:gd name="T53" fmla="*/ 20 h 398"/>
                  <a:gd name="T54" fmla="*/ 79 w 79"/>
                  <a:gd name="T55" fmla="*/ 40 h 398"/>
                  <a:gd name="T56" fmla="*/ 79 w 79"/>
                  <a:gd name="T57" fmla="*/ 60 h 398"/>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79"/>
                  <a:gd name="T88" fmla="*/ 0 h 398"/>
                  <a:gd name="T89" fmla="*/ 79 w 79"/>
                  <a:gd name="T90" fmla="*/ 398 h 398"/>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79" h="398">
                    <a:moveTo>
                      <a:pt x="79" y="60"/>
                    </a:moveTo>
                    <a:lnTo>
                      <a:pt x="79" y="80"/>
                    </a:lnTo>
                    <a:lnTo>
                      <a:pt x="79" y="100"/>
                    </a:lnTo>
                    <a:lnTo>
                      <a:pt x="79" y="139"/>
                    </a:lnTo>
                    <a:lnTo>
                      <a:pt x="79" y="159"/>
                    </a:lnTo>
                    <a:lnTo>
                      <a:pt x="79" y="199"/>
                    </a:lnTo>
                    <a:lnTo>
                      <a:pt x="79" y="258"/>
                    </a:lnTo>
                    <a:lnTo>
                      <a:pt x="79" y="318"/>
                    </a:lnTo>
                    <a:lnTo>
                      <a:pt x="79" y="398"/>
                    </a:lnTo>
                    <a:lnTo>
                      <a:pt x="40" y="398"/>
                    </a:lnTo>
                    <a:lnTo>
                      <a:pt x="40" y="338"/>
                    </a:lnTo>
                    <a:lnTo>
                      <a:pt x="40" y="278"/>
                    </a:lnTo>
                    <a:lnTo>
                      <a:pt x="40" y="239"/>
                    </a:lnTo>
                    <a:lnTo>
                      <a:pt x="40" y="199"/>
                    </a:lnTo>
                    <a:lnTo>
                      <a:pt x="40" y="159"/>
                    </a:lnTo>
                    <a:lnTo>
                      <a:pt x="20" y="139"/>
                    </a:lnTo>
                    <a:lnTo>
                      <a:pt x="20" y="119"/>
                    </a:lnTo>
                    <a:lnTo>
                      <a:pt x="20" y="100"/>
                    </a:lnTo>
                    <a:lnTo>
                      <a:pt x="20" y="60"/>
                    </a:lnTo>
                    <a:lnTo>
                      <a:pt x="20" y="40"/>
                    </a:lnTo>
                    <a:lnTo>
                      <a:pt x="0" y="40"/>
                    </a:lnTo>
                    <a:lnTo>
                      <a:pt x="0" y="20"/>
                    </a:lnTo>
                    <a:lnTo>
                      <a:pt x="0" y="0"/>
                    </a:lnTo>
                    <a:lnTo>
                      <a:pt x="20" y="0"/>
                    </a:lnTo>
                    <a:lnTo>
                      <a:pt x="40" y="0"/>
                    </a:lnTo>
                    <a:lnTo>
                      <a:pt x="40" y="20"/>
                    </a:lnTo>
                    <a:lnTo>
                      <a:pt x="59" y="20"/>
                    </a:lnTo>
                    <a:lnTo>
                      <a:pt x="79" y="40"/>
                    </a:lnTo>
                    <a:lnTo>
                      <a:pt x="79" y="60"/>
                    </a:lnTo>
                  </a:path>
                </a:pathLst>
              </a:custGeom>
              <a:solidFill>
                <a:srgbClr val="FF0000"/>
              </a:solidFill>
              <a:ln w="12700">
                <a:solidFill>
                  <a:srgbClr val="FF0000"/>
                </a:solidFill>
                <a:round/>
                <a:headEnd/>
                <a:tailEnd/>
              </a:ln>
            </p:spPr>
            <p:txBody>
              <a:bodyPr/>
              <a:lstStyle/>
              <a:p>
                <a:endParaRPr lang="zh-CN" altLang="en-US"/>
              </a:p>
            </p:txBody>
          </p:sp>
          <p:sp>
            <p:nvSpPr>
              <p:cNvPr id="4172" name="Freeform 62"/>
              <p:cNvSpPr>
                <a:spLocks noChangeArrowheads="1"/>
              </p:cNvSpPr>
              <p:nvPr/>
            </p:nvSpPr>
            <p:spPr bwMode="auto">
              <a:xfrm>
                <a:off x="5319" y="3946"/>
                <a:ext cx="199" cy="79"/>
              </a:xfrm>
              <a:custGeom>
                <a:avLst/>
                <a:gdLst>
                  <a:gd name="T0" fmla="*/ 80 w 199"/>
                  <a:gd name="T1" fmla="*/ 20 h 79"/>
                  <a:gd name="T2" fmla="*/ 100 w 199"/>
                  <a:gd name="T3" fmla="*/ 0 h 79"/>
                  <a:gd name="T4" fmla="*/ 119 w 199"/>
                  <a:gd name="T5" fmla="*/ 0 h 79"/>
                  <a:gd name="T6" fmla="*/ 139 w 199"/>
                  <a:gd name="T7" fmla="*/ 0 h 79"/>
                  <a:gd name="T8" fmla="*/ 159 w 199"/>
                  <a:gd name="T9" fmla="*/ 0 h 79"/>
                  <a:gd name="T10" fmla="*/ 179 w 199"/>
                  <a:gd name="T11" fmla="*/ 0 h 79"/>
                  <a:gd name="T12" fmla="*/ 199 w 199"/>
                  <a:gd name="T13" fmla="*/ 0 h 79"/>
                  <a:gd name="T14" fmla="*/ 199 w 199"/>
                  <a:gd name="T15" fmla="*/ 20 h 79"/>
                  <a:gd name="T16" fmla="*/ 199 w 199"/>
                  <a:gd name="T17" fmla="*/ 40 h 79"/>
                  <a:gd name="T18" fmla="*/ 179 w 199"/>
                  <a:gd name="T19" fmla="*/ 40 h 79"/>
                  <a:gd name="T20" fmla="*/ 159 w 199"/>
                  <a:gd name="T21" fmla="*/ 60 h 79"/>
                  <a:gd name="T22" fmla="*/ 119 w 199"/>
                  <a:gd name="T23" fmla="*/ 60 h 79"/>
                  <a:gd name="T24" fmla="*/ 60 w 199"/>
                  <a:gd name="T25" fmla="*/ 60 h 79"/>
                  <a:gd name="T26" fmla="*/ 0 w 199"/>
                  <a:gd name="T27" fmla="*/ 79 h 79"/>
                  <a:gd name="T28" fmla="*/ 0 w 199"/>
                  <a:gd name="T29" fmla="*/ 40 h 79"/>
                  <a:gd name="T30" fmla="*/ 20 w 199"/>
                  <a:gd name="T31" fmla="*/ 40 h 79"/>
                  <a:gd name="T32" fmla="*/ 40 w 199"/>
                  <a:gd name="T33" fmla="*/ 40 h 79"/>
                  <a:gd name="T34" fmla="*/ 60 w 199"/>
                  <a:gd name="T35" fmla="*/ 20 h 79"/>
                  <a:gd name="T36" fmla="*/ 80 w 199"/>
                  <a:gd name="T37" fmla="*/ 20 h 7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99"/>
                  <a:gd name="T58" fmla="*/ 0 h 79"/>
                  <a:gd name="T59" fmla="*/ 199 w 199"/>
                  <a:gd name="T60" fmla="*/ 79 h 7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99" h="79">
                    <a:moveTo>
                      <a:pt x="80" y="20"/>
                    </a:moveTo>
                    <a:lnTo>
                      <a:pt x="100" y="0"/>
                    </a:lnTo>
                    <a:lnTo>
                      <a:pt x="119" y="0"/>
                    </a:lnTo>
                    <a:lnTo>
                      <a:pt x="139" y="0"/>
                    </a:lnTo>
                    <a:lnTo>
                      <a:pt x="159" y="0"/>
                    </a:lnTo>
                    <a:lnTo>
                      <a:pt x="179" y="0"/>
                    </a:lnTo>
                    <a:lnTo>
                      <a:pt x="199" y="0"/>
                    </a:lnTo>
                    <a:lnTo>
                      <a:pt x="199" y="20"/>
                    </a:lnTo>
                    <a:lnTo>
                      <a:pt x="199" y="40"/>
                    </a:lnTo>
                    <a:lnTo>
                      <a:pt x="179" y="40"/>
                    </a:lnTo>
                    <a:lnTo>
                      <a:pt x="159" y="60"/>
                    </a:lnTo>
                    <a:lnTo>
                      <a:pt x="119" y="60"/>
                    </a:lnTo>
                    <a:lnTo>
                      <a:pt x="60" y="60"/>
                    </a:lnTo>
                    <a:lnTo>
                      <a:pt x="0" y="79"/>
                    </a:lnTo>
                    <a:lnTo>
                      <a:pt x="0" y="40"/>
                    </a:lnTo>
                    <a:lnTo>
                      <a:pt x="20" y="40"/>
                    </a:lnTo>
                    <a:lnTo>
                      <a:pt x="40" y="40"/>
                    </a:lnTo>
                    <a:lnTo>
                      <a:pt x="60" y="20"/>
                    </a:lnTo>
                    <a:lnTo>
                      <a:pt x="80" y="20"/>
                    </a:lnTo>
                  </a:path>
                </a:pathLst>
              </a:custGeom>
              <a:solidFill>
                <a:srgbClr val="FF0000"/>
              </a:solidFill>
              <a:ln w="12700">
                <a:solidFill>
                  <a:srgbClr val="FF0000"/>
                </a:solidFill>
                <a:round/>
                <a:headEnd/>
                <a:tailEnd/>
              </a:ln>
            </p:spPr>
            <p:txBody>
              <a:bodyPr/>
              <a:lstStyle/>
              <a:p>
                <a:endParaRPr lang="zh-CN" altLang="en-US"/>
              </a:p>
            </p:txBody>
          </p:sp>
          <p:sp>
            <p:nvSpPr>
              <p:cNvPr id="4173" name="Freeform 63"/>
              <p:cNvSpPr>
                <a:spLocks noChangeArrowheads="1"/>
              </p:cNvSpPr>
              <p:nvPr/>
            </p:nvSpPr>
            <p:spPr bwMode="auto">
              <a:xfrm>
                <a:off x="4925" y="4215"/>
                <a:ext cx="715" cy="159"/>
              </a:xfrm>
              <a:custGeom>
                <a:avLst/>
                <a:gdLst>
                  <a:gd name="T0" fmla="*/ 536 w 715"/>
                  <a:gd name="T1" fmla="*/ 20 h 159"/>
                  <a:gd name="T2" fmla="*/ 556 w 715"/>
                  <a:gd name="T3" fmla="*/ 20 h 159"/>
                  <a:gd name="T4" fmla="*/ 576 w 715"/>
                  <a:gd name="T5" fmla="*/ 20 h 159"/>
                  <a:gd name="T6" fmla="*/ 596 w 715"/>
                  <a:gd name="T7" fmla="*/ 0 h 159"/>
                  <a:gd name="T8" fmla="*/ 616 w 715"/>
                  <a:gd name="T9" fmla="*/ 0 h 159"/>
                  <a:gd name="T10" fmla="*/ 636 w 715"/>
                  <a:gd name="T11" fmla="*/ 20 h 159"/>
                  <a:gd name="T12" fmla="*/ 655 w 715"/>
                  <a:gd name="T13" fmla="*/ 20 h 159"/>
                  <a:gd name="T14" fmla="*/ 695 w 715"/>
                  <a:gd name="T15" fmla="*/ 20 h 159"/>
                  <a:gd name="T16" fmla="*/ 695 w 715"/>
                  <a:gd name="T17" fmla="*/ 40 h 159"/>
                  <a:gd name="T18" fmla="*/ 715 w 715"/>
                  <a:gd name="T19" fmla="*/ 60 h 159"/>
                  <a:gd name="T20" fmla="*/ 715 w 715"/>
                  <a:gd name="T21" fmla="*/ 80 h 159"/>
                  <a:gd name="T22" fmla="*/ 695 w 715"/>
                  <a:gd name="T23" fmla="*/ 80 h 159"/>
                  <a:gd name="T24" fmla="*/ 675 w 715"/>
                  <a:gd name="T25" fmla="*/ 80 h 159"/>
                  <a:gd name="T26" fmla="*/ 655 w 715"/>
                  <a:gd name="T27" fmla="*/ 80 h 159"/>
                  <a:gd name="T28" fmla="*/ 636 w 715"/>
                  <a:gd name="T29" fmla="*/ 80 h 159"/>
                  <a:gd name="T30" fmla="*/ 536 w 715"/>
                  <a:gd name="T31" fmla="*/ 80 h 159"/>
                  <a:gd name="T32" fmla="*/ 457 w 715"/>
                  <a:gd name="T33" fmla="*/ 100 h 159"/>
                  <a:gd name="T34" fmla="*/ 397 w 715"/>
                  <a:gd name="T35" fmla="*/ 100 h 159"/>
                  <a:gd name="T36" fmla="*/ 357 w 715"/>
                  <a:gd name="T37" fmla="*/ 100 h 159"/>
                  <a:gd name="T38" fmla="*/ 318 w 715"/>
                  <a:gd name="T39" fmla="*/ 119 h 159"/>
                  <a:gd name="T40" fmla="*/ 298 w 715"/>
                  <a:gd name="T41" fmla="*/ 119 h 159"/>
                  <a:gd name="T42" fmla="*/ 258 w 715"/>
                  <a:gd name="T43" fmla="*/ 119 h 159"/>
                  <a:gd name="T44" fmla="*/ 218 w 715"/>
                  <a:gd name="T45" fmla="*/ 119 h 159"/>
                  <a:gd name="T46" fmla="*/ 199 w 715"/>
                  <a:gd name="T47" fmla="*/ 139 h 159"/>
                  <a:gd name="T48" fmla="*/ 159 w 715"/>
                  <a:gd name="T49" fmla="*/ 139 h 159"/>
                  <a:gd name="T50" fmla="*/ 119 w 715"/>
                  <a:gd name="T51" fmla="*/ 139 h 159"/>
                  <a:gd name="T52" fmla="*/ 79 w 715"/>
                  <a:gd name="T53" fmla="*/ 159 h 159"/>
                  <a:gd name="T54" fmla="*/ 59 w 715"/>
                  <a:gd name="T55" fmla="*/ 159 h 159"/>
                  <a:gd name="T56" fmla="*/ 40 w 715"/>
                  <a:gd name="T57" fmla="*/ 159 h 159"/>
                  <a:gd name="T58" fmla="*/ 40 w 715"/>
                  <a:gd name="T59" fmla="*/ 139 h 159"/>
                  <a:gd name="T60" fmla="*/ 20 w 715"/>
                  <a:gd name="T61" fmla="*/ 119 h 159"/>
                  <a:gd name="T62" fmla="*/ 0 w 715"/>
                  <a:gd name="T63" fmla="*/ 100 h 159"/>
                  <a:gd name="T64" fmla="*/ 20 w 715"/>
                  <a:gd name="T65" fmla="*/ 100 h 159"/>
                  <a:gd name="T66" fmla="*/ 40 w 715"/>
                  <a:gd name="T67" fmla="*/ 100 h 159"/>
                  <a:gd name="T68" fmla="*/ 59 w 715"/>
                  <a:gd name="T69" fmla="*/ 100 h 159"/>
                  <a:gd name="T70" fmla="*/ 99 w 715"/>
                  <a:gd name="T71" fmla="*/ 100 h 159"/>
                  <a:gd name="T72" fmla="*/ 119 w 715"/>
                  <a:gd name="T73" fmla="*/ 80 h 159"/>
                  <a:gd name="T74" fmla="*/ 159 w 715"/>
                  <a:gd name="T75" fmla="*/ 80 h 159"/>
                  <a:gd name="T76" fmla="*/ 218 w 715"/>
                  <a:gd name="T77" fmla="*/ 80 h 159"/>
                  <a:gd name="T78" fmla="*/ 258 w 715"/>
                  <a:gd name="T79" fmla="*/ 80 h 159"/>
                  <a:gd name="T80" fmla="*/ 357 w 715"/>
                  <a:gd name="T81" fmla="*/ 60 h 159"/>
                  <a:gd name="T82" fmla="*/ 417 w 715"/>
                  <a:gd name="T83" fmla="*/ 40 h 159"/>
                  <a:gd name="T84" fmla="*/ 457 w 715"/>
                  <a:gd name="T85" fmla="*/ 40 h 159"/>
                  <a:gd name="T86" fmla="*/ 496 w 715"/>
                  <a:gd name="T87" fmla="*/ 40 h 159"/>
                  <a:gd name="T88" fmla="*/ 536 w 715"/>
                  <a:gd name="T89" fmla="*/ 20 h 159"/>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715"/>
                  <a:gd name="T136" fmla="*/ 0 h 159"/>
                  <a:gd name="T137" fmla="*/ 715 w 715"/>
                  <a:gd name="T138" fmla="*/ 159 h 159"/>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715" h="159">
                    <a:moveTo>
                      <a:pt x="536" y="20"/>
                    </a:moveTo>
                    <a:lnTo>
                      <a:pt x="556" y="20"/>
                    </a:lnTo>
                    <a:lnTo>
                      <a:pt x="576" y="20"/>
                    </a:lnTo>
                    <a:lnTo>
                      <a:pt x="596" y="0"/>
                    </a:lnTo>
                    <a:lnTo>
                      <a:pt x="616" y="0"/>
                    </a:lnTo>
                    <a:lnTo>
                      <a:pt x="636" y="20"/>
                    </a:lnTo>
                    <a:lnTo>
                      <a:pt x="655" y="20"/>
                    </a:lnTo>
                    <a:lnTo>
                      <a:pt x="695" y="20"/>
                    </a:lnTo>
                    <a:lnTo>
                      <a:pt x="695" y="40"/>
                    </a:lnTo>
                    <a:lnTo>
                      <a:pt x="715" y="60"/>
                    </a:lnTo>
                    <a:lnTo>
                      <a:pt x="715" y="80"/>
                    </a:lnTo>
                    <a:lnTo>
                      <a:pt x="695" y="80"/>
                    </a:lnTo>
                    <a:lnTo>
                      <a:pt x="675" y="80"/>
                    </a:lnTo>
                    <a:lnTo>
                      <a:pt x="655" y="80"/>
                    </a:lnTo>
                    <a:lnTo>
                      <a:pt x="636" y="80"/>
                    </a:lnTo>
                    <a:lnTo>
                      <a:pt x="536" y="80"/>
                    </a:lnTo>
                    <a:lnTo>
                      <a:pt x="457" y="100"/>
                    </a:lnTo>
                    <a:lnTo>
                      <a:pt x="397" y="100"/>
                    </a:lnTo>
                    <a:lnTo>
                      <a:pt x="357" y="100"/>
                    </a:lnTo>
                    <a:lnTo>
                      <a:pt x="318" y="119"/>
                    </a:lnTo>
                    <a:lnTo>
                      <a:pt x="298" y="119"/>
                    </a:lnTo>
                    <a:lnTo>
                      <a:pt x="258" y="119"/>
                    </a:lnTo>
                    <a:lnTo>
                      <a:pt x="218" y="119"/>
                    </a:lnTo>
                    <a:lnTo>
                      <a:pt x="199" y="139"/>
                    </a:lnTo>
                    <a:lnTo>
                      <a:pt x="159" y="139"/>
                    </a:lnTo>
                    <a:lnTo>
                      <a:pt x="119" y="139"/>
                    </a:lnTo>
                    <a:lnTo>
                      <a:pt x="79" y="159"/>
                    </a:lnTo>
                    <a:lnTo>
                      <a:pt x="59" y="159"/>
                    </a:lnTo>
                    <a:lnTo>
                      <a:pt x="40" y="159"/>
                    </a:lnTo>
                    <a:lnTo>
                      <a:pt x="40" y="139"/>
                    </a:lnTo>
                    <a:lnTo>
                      <a:pt x="20" y="119"/>
                    </a:lnTo>
                    <a:lnTo>
                      <a:pt x="0" y="100"/>
                    </a:lnTo>
                    <a:lnTo>
                      <a:pt x="20" y="100"/>
                    </a:lnTo>
                    <a:lnTo>
                      <a:pt x="40" y="100"/>
                    </a:lnTo>
                    <a:lnTo>
                      <a:pt x="59" y="100"/>
                    </a:lnTo>
                    <a:lnTo>
                      <a:pt x="99" y="100"/>
                    </a:lnTo>
                    <a:lnTo>
                      <a:pt x="119" y="80"/>
                    </a:lnTo>
                    <a:lnTo>
                      <a:pt x="159" y="80"/>
                    </a:lnTo>
                    <a:lnTo>
                      <a:pt x="218" y="80"/>
                    </a:lnTo>
                    <a:lnTo>
                      <a:pt x="258" y="80"/>
                    </a:lnTo>
                    <a:lnTo>
                      <a:pt x="357" y="60"/>
                    </a:lnTo>
                    <a:lnTo>
                      <a:pt x="417" y="40"/>
                    </a:lnTo>
                    <a:lnTo>
                      <a:pt x="457" y="40"/>
                    </a:lnTo>
                    <a:lnTo>
                      <a:pt x="496" y="40"/>
                    </a:lnTo>
                    <a:lnTo>
                      <a:pt x="536" y="20"/>
                    </a:lnTo>
                  </a:path>
                </a:pathLst>
              </a:custGeom>
              <a:solidFill>
                <a:srgbClr val="FF0000"/>
              </a:solidFill>
              <a:ln w="12700">
                <a:solidFill>
                  <a:srgbClr val="FF0000"/>
                </a:solidFill>
                <a:round/>
                <a:headEnd/>
                <a:tailEnd/>
              </a:ln>
            </p:spPr>
            <p:txBody>
              <a:bodyPr/>
              <a:lstStyle/>
              <a:p>
                <a:endParaRPr lang="zh-CN" altLang="en-US"/>
              </a:p>
            </p:txBody>
          </p:sp>
        </p:grpSp>
        <p:grpSp>
          <p:nvGrpSpPr>
            <p:cNvPr id="6" name="Group 64"/>
            <p:cNvGrpSpPr>
              <a:grpSpLocks/>
            </p:cNvGrpSpPr>
            <p:nvPr/>
          </p:nvGrpSpPr>
          <p:grpSpPr bwMode="auto">
            <a:xfrm>
              <a:off x="4604" y="2537"/>
              <a:ext cx="414" cy="406"/>
              <a:chOff x="4925" y="3657"/>
              <a:chExt cx="715" cy="717"/>
            </a:xfrm>
          </p:grpSpPr>
          <p:sp>
            <p:nvSpPr>
              <p:cNvPr id="4164" name="Freeform 65"/>
              <p:cNvSpPr>
                <a:spLocks noChangeArrowheads="1"/>
              </p:cNvSpPr>
              <p:nvPr/>
            </p:nvSpPr>
            <p:spPr bwMode="auto">
              <a:xfrm>
                <a:off x="5085" y="3657"/>
                <a:ext cx="377" cy="119"/>
              </a:xfrm>
              <a:custGeom>
                <a:avLst/>
                <a:gdLst>
                  <a:gd name="T0" fmla="*/ 158 w 377"/>
                  <a:gd name="T1" fmla="*/ 40 h 119"/>
                  <a:gd name="T2" fmla="*/ 198 w 377"/>
                  <a:gd name="T3" fmla="*/ 40 h 119"/>
                  <a:gd name="T4" fmla="*/ 218 w 377"/>
                  <a:gd name="T5" fmla="*/ 20 h 119"/>
                  <a:gd name="T6" fmla="*/ 238 w 377"/>
                  <a:gd name="T7" fmla="*/ 20 h 119"/>
                  <a:gd name="T8" fmla="*/ 258 w 377"/>
                  <a:gd name="T9" fmla="*/ 20 h 119"/>
                  <a:gd name="T10" fmla="*/ 278 w 377"/>
                  <a:gd name="T11" fmla="*/ 20 h 119"/>
                  <a:gd name="T12" fmla="*/ 297 w 377"/>
                  <a:gd name="T13" fmla="*/ 0 h 119"/>
                  <a:gd name="T14" fmla="*/ 317 w 377"/>
                  <a:gd name="T15" fmla="*/ 0 h 119"/>
                  <a:gd name="T16" fmla="*/ 337 w 377"/>
                  <a:gd name="T17" fmla="*/ 0 h 119"/>
                  <a:gd name="T18" fmla="*/ 357 w 377"/>
                  <a:gd name="T19" fmla="*/ 20 h 119"/>
                  <a:gd name="T20" fmla="*/ 377 w 377"/>
                  <a:gd name="T21" fmla="*/ 40 h 119"/>
                  <a:gd name="T22" fmla="*/ 357 w 377"/>
                  <a:gd name="T23" fmla="*/ 60 h 119"/>
                  <a:gd name="T24" fmla="*/ 337 w 377"/>
                  <a:gd name="T25" fmla="*/ 60 h 119"/>
                  <a:gd name="T26" fmla="*/ 317 w 377"/>
                  <a:gd name="T27" fmla="*/ 79 h 119"/>
                  <a:gd name="T28" fmla="*/ 278 w 377"/>
                  <a:gd name="T29" fmla="*/ 79 h 119"/>
                  <a:gd name="T30" fmla="*/ 258 w 377"/>
                  <a:gd name="T31" fmla="*/ 79 h 119"/>
                  <a:gd name="T32" fmla="*/ 218 w 377"/>
                  <a:gd name="T33" fmla="*/ 99 h 119"/>
                  <a:gd name="T34" fmla="*/ 198 w 377"/>
                  <a:gd name="T35" fmla="*/ 99 h 119"/>
                  <a:gd name="T36" fmla="*/ 158 w 377"/>
                  <a:gd name="T37" fmla="*/ 99 h 119"/>
                  <a:gd name="T38" fmla="*/ 119 w 377"/>
                  <a:gd name="T39" fmla="*/ 119 h 119"/>
                  <a:gd name="T40" fmla="*/ 99 w 377"/>
                  <a:gd name="T41" fmla="*/ 119 h 119"/>
                  <a:gd name="T42" fmla="*/ 79 w 377"/>
                  <a:gd name="T43" fmla="*/ 119 h 119"/>
                  <a:gd name="T44" fmla="*/ 59 w 377"/>
                  <a:gd name="T45" fmla="*/ 119 h 119"/>
                  <a:gd name="T46" fmla="*/ 39 w 377"/>
                  <a:gd name="T47" fmla="*/ 119 h 119"/>
                  <a:gd name="T48" fmla="*/ 19 w 377"/>
                  <a:gd name="T49" fmla="*/ 99 h 119"/>
                  <a:gd name="T50" fmla="*/ 0 w 377"/>
                  <a:gd name="T51" fmla="*/ 99 h 119"/>
                  <a:gd name="T52" fmla="*/ 19 w 377"/>
                  <a:gd name="T53" fmla="*/ 79 h 119"/>
                  <a:gd name="T54" fmla="*/ 39 w 377"/>
                  <a:gd name="T55" fmla="*/ 79 h 119"/>
                  <a:gd name="T56" fmla="*/ 59 w 377"/>
                  <a:gd name="T57" fmla="*/ 79 h 119"/>
                  <a:gd name="T58" fmla="*/ 79 w 377"/>
                  <a:gd name="T59" fmla="*/ 79 h 119"/>
                  <a:gd name="T60" fmla="*/ 99 w 377"/>
                  <a:gd name="T61" fmla="*/ 60 h 119"/>
                  <a:gd name="T62" fmla="*/ 139 w 377"/>
                  <a:gd name="T63" fmla="*/ 60 h 119"/>
                  <a:gd name="T64" fmla="*/ 158 w 377"/>
                  <a:gd name="T65" fmla="*/ 40 h 11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77"/>
                  <a:gd name="T100" fmla="*/ 0 h 119"/>
                  <a:gd name="T101" fmla="*/ 377 w 377"/>
                  <a:gd name="T102" fmla="*/ 119 h 11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77" h="119">
                    <a:moveTo>
                      <a:pt x="158" y="40"/>
                    </a:moveTo>
                    <a:lnTo>
                      <a:pt x="198" y="40"/>
                    </a:lnTo>
                    <a:lnTo>
                      <a:pt x="218" y="20"/>
                    </a:lnTo>
                    <a:lnTo>
                      <a:pt x="238" y="20"/>
                    </a:lnTo>
                    <a:lnTo>
                      <a:pt x="258" y="20"/>
                    </a:lnTo>
                    <a:lnTo>
                      <a:pt x="278" y="20"/>
                    </a:lnTo>
                    <a:lnTo>
                      <a:pt x="297" y="0"/>
                    </a:lnTo>
                    <a:lnTo>
                      <a:pt x="317" y="0"/>
                    </a:lnTo>
                    <a:lnTo>
                      <a:pt x="337" y="0"/>
                    </a:lnTo>
                    <a:lnTo>
                      <a:pt x="357" y="20"/>
                    </a:lnTo>
                    <a:lnTo>
                      <a:pt x="377" y="40"/>
                    </a:lnTo>
                    <a:lnTo>
                      <a:pt x="357" y="60"/>
                    </a:lnTo>
                    <a:lnTo>
                      <a:pt x="337" y="60"/>
                    </a:lnTo>
                    <a:lnTo>
                      <a:pt x="317" y="79"/>
                    </a:lnTo>
                    <a:lnTo>
                      <a:pt x="278" y="79"/>
                    </a:lnTo>
                    <a:lnTo>
                      <a:pt x="258" y="79"/>
                    </a:lnTo>
                    <a:lnTo>
                      <a:pt x="218" y="99"/>
                    </a:lnTo>
                    <a:lnTo>
                      <a:pt x="198" y="99"/>
                    </a:lnTo>
                    <a:lnTo>
                      <a:pt x="158" y="99"/>
                    </a:lnTo>
                    <a:lnTo>
                      <a:pt x="119" y="119"/>
                    </a:lnTo>
                    <a:lnTo>
                      <a:pt x="99" y="119"/>
                    </a:lnTo>
                    <a:lnTo>
                      <a:pt x="79" y="119"/>
                    </a:lnTo>
                    <a:lnTo>
                      <a:pt x="59" y="119"/>
                    </a:lnTo>
                    <a:lnTo>
                      <a:pt x="39" y="119"/>
                    </a:lnTo>
                    <a:lnTo>
                      <a:pt x="19" y="99"/>
                    </a:lnTo>
                    <a:lnTo>
                      <a:pt x="0" y="99"/>
                    </a:lnTo>
                    <a:lnTo>
                      <a:pt x="19" y="79"/>
                    </a:lnTo>
                    <a:lnTo>
                      <a:pt x="39" y="79"/>
                    </a:lnTo>
                    <a:lnTo>
                      <a:pt x="59" y="79"/>
                    </a:lnTo>
                    <a:lnTo>
                      <a:pt x="79" y="79"/>
                    </a:lnTo>
                    <a:lnTo>
                      <a:pt x="99" y="60"/>
                    </a:lnTo>
                    <a:lnTo>
                      <a:pt x="139" y="60"/>
                    </a:lnTo>
                    <a:lnTo>
                      <a:pt x="158" y="40"/>
                    </a:lnTo>
                  </a:path>
                </a:pathLst>
              </a:custGeom>
              <a:solidFill>
                <a:srgbClr val="FF0000"/>
              </a:solidFill>
              <a:ln w="12700">
                <a:solidFill>
                  <a:srgbClr val="FF0000"/>
                </a:solidFill>
                <a:round/>
                <a:headEnd/>
                <a:tailEnd/>
              </a:ln>
            </p:spPr>
            <p:txBody>
              <a:bodyPr/>
              <a:lstStyle/>
              <a:p>
                <a:endParaRPr lang="zh-CN" altLang="en-US"/>
              </a:p>
            </p:txBody>
          </p:sp>
          <p:sp>
            <p:nvSpPr>
              <p:cNvPr id="4165" name="Freeform 66"/>
              <p:cNvSpPr>
                <a:spLocks noChangeArrowheads="1"/>
              </p:cNvSpPr>
              <p:nvPr/>
            </p:nvSpPr>
            <p:spPr bwMode="auto">
              <a:xfrm>
                <a:off x="5240" y="3746"/>
                <a:ext cx="79" cy="557"/>
              </a:xfrm>
              <a:custGeom>
                <a:avLst/>
                <a:gdLst>
                  <a:gd name="T0" fmla="*/ 0 w 79"/>
                  <a:gd name="T1" fmla="*/ 40 h 557"/>
                  <a:gd name="T2" fmla="*/ 0 w 79"/>
                  <a:gd name="T3" fmla="*/ 20 h 557"/>
                  <a:gd name="T4" fmla="*/ 0 w 79"/>
                  <a:gd name="T5" fmla="*/ 0 h 557"/>
                  <a:gd name="T6" fmla="*/ 19 w 79"/>
                  <a:gd name="T7" fmla="*/ 0 h 557"/>
                  <a:gd name="T8" fmla="*/ 39 w 79"/>
                  <a:gd name="T9" fmla="*/ 20 h 557"/>
                  <a:gd name="T10" fmla="*/ 59 w 79"/>
                  <a:gd name="T11" fmla="*/ 20 h 557"/>
                  <a:gd name="T12" fmla="*/ 79 w 79"/>
                  <a:gd name="T13" fmla="*/ 20 h 557"/>
                  <a:gd name="T14" fmla="*/ 79 w 79"/>
                  <a:gd name="T15" fmla="*/ 40 h 557"/>
                  <a:gd name="T16" fmla="*/ 79 w 79"/>
                  <a:gd name="T17" fmla="*/ 60 h 557"/>
                  <a:gd name="T18" fmla="*/ 79 w 79"/>
                  <a:gd name="T19" fmla="*/ 80 h 557"/>
                  <a:gd name="T20" fmla="*/ 79 w 79"/>
                  <a:gd name="T21" fmla="*/ 100 h 557"/>
                  <a:gd name="T22" fmla="*/ 79 w 79"/>
                  <a:gd name="T23" fmla="*/ 120 h 557"/>
                  <a:gd name="T24" fmla="*/ 79 w 79"/>
                  <a:gd name="T25" fmla="*/ 140 h 557"/>
                  <a:gd name="T26" fmla="*/ 79 w 79"/>
                  <a:gd name="T27" fmla="*/ 159 h 557"/>
                  <a:gd name="T28" fmla="*/ 79 w 79"/>
                  <a:gd name="T29" fmla="*/ 179 h 557"/>
                  <a:gd name="T30" fmla="*/ 79 w 79"/>
                  <a:gd name="T31" fmla="*/ 199 h 557"/>
                  <a:gd name="T32" fmla="*/ 79 w 79"/>
                  <a:gd name="T33" fmla="*/ 239 h 557"/>
                  <a:gd name="T34" fmla="*/ 79 w 79"/>
                  <a:gd name="T35" fmla="*/ 279 h 557"/>
                  <a:gd name="T36" fmla="*/ 79 w 79"/>
                  <a:gd name="T37" fmla="*/ 318 h 557"/>
                  <a:gd name="T38" fmla="*/ 79 w 79"/>
                  <a:gd name="T39" fmla="*/ 358 h 557"/>
                  <a:gd name="T40" fmla="*/ 79 w 79"/>
                  <a:gd name="T41" fmla="*/ 398 h 557"/>
                  <a:gd name="T42" fmla="*/ 79 w 79"/>
                  <a:gd name="T43" fmla="*/ 437 h 557"/>
                  <a:gd name="T44" fmla="*/ 79 w 79"/>
                  <a:gd name="T45" fmla="*/ 497 h 557"/>
                  <a:gd name="T46" fmla="*/ 79 w 79"/>
                  <a:gd name="T47" fmla="*/ 557 h 557"/>
                  <a:gd name="T48" fmla="*/ 19 w 79"/>
                  <a:gd name="T49" fmla="*/ 557 h 557"/>
                  <a:gd name="T50" fmla="*/ 19 w 79"/>
                  <a:gd name="T51" fmla="*/ 497 h 557"/>
                  <a:gd name="T52" fmla="*/ 19 w 79"/>
                  <a:gd name="T53" fmla="*/ 437 h 557"/>
                  <a:gd name="T54" fmla="*/ 19 w 79"/>
                  <a:gd name="T55" fmla="*/ 398 h 557"/>
                  <a:gd name="T56" fmla="*/ 19 w 79"/>
                  <a:gd name="T57" fmla="*/ 338 h 557"/>
                  <a:gd name="T58" fmla="*/ 19 w 79"/>
                  <a:gd name="T59" fmla="*/ 298 h 557"/>
                  <a:gd name="T60" fmla="*/ 19 w 79"/>
                  <a:gd name="T61" fmla="*/ 259 h 557"/>
                  <a:gd name="T62" fmla="*/ 19 w 79"/>
                  <a:gd name="T63" fmla="*/ 219 h 557"/>
                  <a:gd name="T64" fmla="*/ 19 w 79"/>
                  <a:gd name="T65" fmla="*/ 199 h 557"/>
                  <a:gd name="T66" fmla="*/ 19 w 79"/>
                  <a:gd name="T67" fmla="*/ 159 h 557"/>
                  <a:gd name="T68" fmla="*/ 19 w 79"/>
                  <a:gd name="T69" fmla="*/ 140 h 557"/>
                  <a:gd name="T70" fmla="*/ 19 w 79"/>
                  <a:gd name="T71" fmla="*/ 120 h 557"/>
                  <a:gd name="T72" fmla="*/ 19 w 79"/>
                  <a:gd name="T73" fmla="*/ 100 h 557"/>
                  <a:gd name="T74" fmla="*/ 19 w 79"/>
                  <a:gd name="T75" fmla="*/ 80 h 557"/>
                  <a:gd name="T76" fmla="*/ 19 w 79"/>
                  <a:gd name="T77" fmla="*/ 60 h 557"/>
                  <a:gd name="T78" fmla="*/ 19 w 79"/>
                  <a:gd name="T79" fmla="*/ 40 h 557"/>
                  <a:gd name="T80" fmla="*/ 0 w 79"/>
                  <a:gd name="T81" fmla="*/ 40 h 557"/>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9"/>
                  <a:gd name="T124" fmla="*/ 0 h 557"/>
                  <a:gd name="T125" fmla="*/ 79 w 79"/>
                  <a:gd name="T126" fmla="*/ 557 h 557"/>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9" h="557">
                    <a:moveTo>
                      <a:pt x="0" y="40"/>
                    </a:moveTo>
                    <a:lnTo>
                      <a:pt x="0" y="20"/>
                    </a:lnTo>
                    <a:lnTo>
                      <a:pt x="0" y="0"/>
                    </a:lnTo>
                    <a:lnTo>
                      <a:pt x="19" y="0"/>
                    </a:lnTo>
                    <a:lnTo>
                      <a:pt x="39" y="20"/>
                    </a:lnTo>
                    <a:lnTo>
                      <a:pt x="59" y="20"/>
                    </a:lnTo>
                    <a:lnTo>
                      <a:pt x="79" y="20"/>
                    </a:lnTo>
                    <a:lnTo>
                      <a:pt x="79" y="40"/>
                    </a:lnTo>
                    <a:lnTo>
                      <a:pt x="79" y="60"/>
                    </a:lnTo>
                    <a:lnTo>
                      <a:pt x="79" y="80"/>
                    </a:lnTo>
                    <a:lnTo>
                      <a:pt x="79" y="100"/>
                    </a:lnTo>
                    <a:lnTo>
                      <a:pt x="79" y="120"/>
                    </a:lnTo>
                    <a:lnTo>
                      <a:pt x="79" y="140"/>
                    </a:lnTo>
                    <a:lnTo>
                      <a:pt x="79" y="159"/>
                    </a:lnTo>
                    <a:lnTo>
                      <a:pt x="79" y="179"/>
                    </a:lnTo>
                    <a:lnTo>
                      <a:pt x="79" y="199"/>
                    </a:lnTo>
                    <a:lnTo>
                      <a:pt x="79" y="239"/>
                    </a:lnTo>
                    <a:lnTo>
                      <a:pt x="79" y="279"/>
                    </a:lnTo>
                    <a:lnTo>
                      <a:pt x="79" y="318"/>
                    </a:lnTo>
                    <a:lnTo>
                      <a:pt x="79" y="358"/>
                    </a:lnTo>
                    <a:lnTo>
                      <a:pt x="79" y="398"/>
                    </a:lnTo>
                    <a:lnTo>
                      <a:pt x="79" y="437"/>
                    </a:lnTo>
                    <a:lnTo>
                      <a:pt x="79" y="497"/>
                    </a:lnTo>
                    <a:lnTo>
                      <a:pt x="79" y="557"/>
                    </a:lnTo>
                    <a:lnTo>
                      <a:pt x="19" y="557"/>
                    </a:lnTo>
                    <a:lnTo>
                      <a:pt x="19" y="497"/>
                    </a:lnTo>
                    <a:lnTo>
                      <a:pt x="19" y="437"/>
                    </a:lnTo>
                    <a:lnTo>
                      <a:pt x="19" y="398"/>
                    </a:lnTo>
                    <a:lnTo>
                      <a:pt x="19" y="338"/>
                    </a:lnTo>
                    <a:lnTo>
                      <a:pt x="19" y="298"/>
                    </a:lnTo>
                    <a:lnTo>
                      <a:pt x="19" y="259"/>
                    </a:lnTo>
                    <a:lnTo>
                      <a:pt x="19" y="219"/>
                    </a:lnTo>
                    <a:lnTo>
                      <a:pt x="19" y="199"/>
                    </a:lnTo>
                    <a:lnTo>
                      <a:pt x="19" y="159"/>
                    </a:lnTo>
                    <a:lnTo>
                      <a:pt x="19" y="140"/>
                    </a:lnTo>
                    <a:lnTo>
                      <a:pt x="19" y="120"/>
                    </a:lnTo>
                    <a:lnTo>
                      <a:pt x="19" y="100"/>
                    </a:lnTo>
                    <a:lnTo>
                      <a:pt x="19" y="80"/>
                    </a:lnTo>
                    <a:lnTo>
                      <a:pt x="19" y="60"/>
                    </a:lnTo>
                    <a:lnTo>
                      <a:pt x="19" y="40"/>
                    </a:lnTo>
                    <a:lnTo>
                      <a:pt x="0" y="40"/>
                    </a:lnTo>
                  </a:path>
                </a:pathLst>
              </a:custGeom>
              <a:solidFill>
                <a:srgbClr val="FF0000"/>
              </a:solidFill>
              <a:ln w="12700">
                <a:solidFill>
                  <a:srgbClr val="FF0000"/>
                </a:solidFill>
                <a:round/>
                <a:headEnd/>
                <a:tailEnd/>
              </a:ln>
            </p:spPr>
            <p:txBody>
              <a:bodyPr/>
              <a:lstStyle/>
              <a:p>
                <a:endParaRPr lang="zh-CN" altLang="en-US"/>
              </a:p>
            </p:txBody>
          </p:sp>
          <p:sp>
            <p:nvSpPr>
              <p:cNvPr id="4166" name="Freeform 67"/>
              <p:cNvSpPr>
                <a:spLocks noChangeArrowheads="1"/>
              </p:cNvSpPr>
              <p:nvPr/>
            </p:nvSpPr>
            <p:spPr bwMode="auto">
              <a:xfrm>
                <a:off x="5066" y="3946"/>
                <a:ext cx="79" cy="398"/>
              </a:xfrm>
              <a:custGeom>
                <a:avLst/>
                <a:gdLst>
                  <a:gd name="T0" fmla="*/ 79 w 79"/>
                  <a:gd name="T1" fmla="*/ 60 h 398"/>
                  <a:gd name="T2" fmla="*/ 79 w 79"/>
                  <a:gd name="T3" fmla="*/ 80 h 398"/>
                  <a:gd name="T4" fmla="*/ 79 w 79"/>
                  <a:gd name="T5" fmla="*/ 100 h 398"/>
                  <a:gd name="T6" fmla="*/ 79 w 79"/>
                  <a:gd name="T7" fmla="*/ 139 h 398"/>
                  <a:gd name="T8" fmla="*/ 79 w 79"/>
                  <a:gd name="T9" fmla="*/ 159 h 398"/>
                  <a:gd name="T10" fmla="*/ 79 w 79"/>
                  <a:gd name="T11" fmla="*/ 199 h 398"/>
                  <a:gd name="T12" fmla="*/ 79 w 79"/>
                  <a:gd name="T13" fmla="*/ 258 h 398"/>
                  <a:gd name="T14" fmla="*/ 79 w 79"/>
                  <a:gd name="T15" fmla="*/ 318 h 398"/>
                  <a:gd name="T16" fmla="*/ 79 w 79"/>
                  <a:gd name="T17" fmla="*/ 398 h 398"/>
                  <a:gd name="T18" fmla="*/ 40 w 79"/>
                  <a:gd name="T19" fmla="*/ 398 h 398"/>
                  <a:gd name="T20" fmla="*/ 40 w 79"/>
                  <a:gd name="T21" fmla="*/ 338 h 398"/>
                  <a:gd name="T22" fmla="*/ 40 w 79"/>
                  <a:gd name="T23" fmla="*/ 278 h 398"/>
                  <a:gd name="T24" fmla="*/ 40 w 79"/>
                  <a:gd name="T25" fmla="*/ 239 h 398"/>
                  <a:gd name="T26" fmla="*/ 40 w 79"/>
                  <a:gd name="T27" fmla="*/ 199 h 398"/>
                  <a:gd name="T28" fmla="*/ 40 w 79"/>
                  <a:gd name="T29" fmla="*/ 159 h 398"/>
                  <a:gd name="T30" fmla="*/ 20 w 79"/>
                  <a:gd name="T31" fmla="*/ 139 h 398"/>
                  <a:gd name="T32" fmla="*/ 20 w 79"/>
                  <a:gd name="T33" fmla="*/ 119 h 398"/>
                  <a:gd name="T34" fmla="*/ 20 w 79"/>
                  <a:gd name="T35" fmla="*/ 100 h 398"/>
                  <a:gd name="T36" fmla="*/ 20 w 79"/>
                  <a:gd name="T37" fmla="*/ 60 h 398"/>
                  <a:gd name="T38" fmla="*/ 20 w 79"/>
                  <a:gd name="T39" fmla="*/ 40 h 398"/>
                  <a:gd name="T40" fmla="*/ 0 w 79"/>
                  <a:gd name="T41" fmla="*/ 40 h 398"/>
                  <a:gd name="T42" fmla="*/ 0 w 79"/>
                  <a:gd name="T43" fmla="*/ 20 h 398"/>
                  <a:gd name="T44" fmla="*/ 0 w 79"/>
                  <a:gd name="T45" fmla="*/ 0 h 398"/>
                  <a:gd name="T46" fmla="*/ 20 w 79"/>
                  <a:gd name="T47" fmla="*/ 0 h 398"/>
                  <a:gd name="T48" fmla="*/ 40 w 79"/>
                  <a:gd name="T49" fmla="*/ 0 h 398"/>
                  <a:gd name="T50" fmla="*/ 40 w 79"/>
                  <a:gd name="T51" fmla="*/ 20 h 398"/>
                  <a:gd name="T52" fmla="*/ 59 w 79"/>
                  <a:gd name="T53" fmla="*/ 20 h 398"/>
                  <a:gd name="T54" fmla="*/ 79 w 79"/>
                  <a:gd name="T55" fmla="*/ 40 h 398"/>
                  <a:gd name="T56" fmla="*/ 79 w 79"/>
                  <a:gd name="T57" fmla="*/ 60 h 398"/>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79"/>
                  <a:gd name="T88" fmla="*/ 0 h 398"/>
                  <a:gd name="T89" fmla="*/ 79 w 79"/>
                  <a:gd name="T90" fmla="*/ 398 h 398"/>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79" h="398">
                    <a:moveTo>
                      <a:pt x="79" y="60"/>
                    </a:moveTo>
                    <a:lnTo>
                      <a:pt x="79" y="80"/>
                    </a:lnTo>
                    <a:lnTo>
                      <a:pt x="79" y="100"/>
                    </a:lnTo>
                    <a:lnTo>
                      <a:pt x="79" y="139"/>
                    </a:lnTo>
                    <a:lnTo>
                      <a:pt x="79" y="159"/>
                    </a:lnTo>
                    <a:lnTo>
                      <a:pt x="79" y="199"/>
                    </a:lnTo>
                    <a:lnTo>
                      <a:pt x="79" y="258"/>
                    </a:lnTo>
                    <a:lnTo>
                      <a:pt x="79" y="318"/>
                    </a:lnTo>
                    <a:lnTo>
                      <a:pt x="79" y="398"/>
                    </a:lnTo>
                    <a:lnTo>
                      <a:pt x="40" y="398"/>
                    </a:lnTo>
                    <a:lnTo>
                      <a:pt x="40" y="338"/>
                    </a:lnTo>
                    <a:lnTo>
                      <a:pt x="40" y="278"/>
                    </a:lnTo>
                    <a:lnTo>
                      <a:pt x="40" y="239"/>
                    </a:lnTo>
                    <a:lnTo>
                      <a:pt x="40" y="199"/>
                    </a:lnTo>
                    <a:lnTo>
                      <a:pt x="40" y="159"/>
                    </a:lnTo>
                    <a:lnTo>
                      <a:pt x="20" y="139"/>
                    </a:lnTo>
                    <a:lnTo>
                      <a:pt x="20" y="119"/>
                    </a:lnTo>
                    <a:lnTo>
                      <a:pt x="20" y="100"/>
                    </a:lnTo>
                    <a:lnTo>
                      <a:pt x="20" y="60"/>
                    </a:lnTo>
                    <a:lnTo>
                      <a:pt x="20" y="40"/>
                    </a:lnTo>
                    <a:lnTo>
                      <a:pt x="0" y="40"/>
                    </a:lnTo>
                    <a:lnTo>
                      <a:pt x="0" y="20"/>
                    </a:lnTo>
                    <a:lnTo>
                      <a:pt x="0" y="0"/>
                    </a:lnTo>
                    <a:lnTo>
                      <a:pt x="20" y="0"/>
                    </a:lnTo>
                    <a:lnTo>
                      <a:pt x="40" y="0"/>
                    </a:lnTo>
                    <a:lnTo>
                      <a:pt x="40" y="20"/>
                    </a:lnTo>
                    <a:lnTo>
                      <a:pt x="59" y="20"/>
                    </a:lnTo>
                    <a:lnTo>
                      <a:pt x="79" y="40"/>
                    </a:lnTo>
                    <a:lnTo>
                      <a:pt x="79" y="60"/>
                    </a:lnTo>
                  </a:path>
                </a:pathLst>
              </a:custGeom>
              <a:solidFill>
                <a:srgbClr val="FF0000"/>
              </a:solidFill>
              <a:ln w="12700">
                <a:solidFill>
                  <a:srgbClr val="FF0000"/>
                </a:solidFill>
                <a:round/>
                <a:headEnd/>
                <a:tailEnd/>
              </a:ln>
            </p:spPr>
            <p:txBody>
              <a:bodyPr/>
              <a:lstStyle/>
              <a:p>
                <a:endParaRPr lang="zh-CN" altLang="en-US"/>
              </a:p>
            </p:txBody>
          </p:sp>
          <p:sp>
            <p:nvSpPr>
              <p:cNvPr id="4167" name="Freeform 68"/>
              <p:cNvSpPr>
                <a:spLocks noChangeArrowheads="1"/>
              </p:cNvSpPr>
              <p:nvPr/>
            </p:nvSpPr>
            <p:spPr bwMode="auto">
              <a:xfrm>
                <a:off x="5319" y="3946"/>
                <a:ext cx="199" cy="79"/>
              </a:xfrm>
              <a:custGeom>
                <a:avLst/>
                <a:gdLst>
                  <a:gd name="T0" fmla="*/ 80 w 199"/>
                  <a:gd name="T1" fmla="*/ 20 h 79"/>
                  <a:gd name="T2" fmla="*/ 100 w 199"/>
                  <a:gd name="T3" fmla="*/ 0 h 79"/>
                  <a:gd name="T4" fmla="*/ 119 w 199"/>
                  <a:gd name="T5" fmla="*/ 0 h 79"/>
                  <a:gd name="T6" fmla="*/ 139 w 199"/>
                  <a:gd name="T7" fmla="*/ 0 h 79"/>
                  <a:gd name="T8" fmla="*/ 159 w 199"/>
                  <a:gd name="T9" fmla="*/ 0 h 79"/>
                  <a:gd name="T10" fmla="*/ 179 w 199"/>
                  <a:gd name="T11" fmla="*/ 0 h 79"/>
                  <a:gd name="T12" fmla="*/ 199 w 199"/>
                  <a:gd name="T13" fmla="*/ 0 h 79"/>
                  <a:gd name="T14" fmla="*/ 199 w 199"/>
                  <a:gd name="T15" fmla="*/ 20 h 79"/>
                  <a:gd name="T16" fmla="*/ 199 w 199"/>
                  <a:gd name="T17" fmla="*/ 40 h 79"/>
                  <a:gd name="T18" fmla="*/ 179 w 199"/>
                  <a:gd name="T19" fmla="*/ 40 h 79"/>
                  <a:gd name="T20" fmla="*/ 159 w 199"/>
                  <a:gd name="T21" fmla="*/ 60 h 79"/>
                  <a:gd name="T22" fmla="*/ 119 w 199"/>
                  <a:gd name="T23" fmla="*/ 60 h 79"/>
                  <a:gd name="T24" fmla="*/ 60 w 199"/>
                  <a:gd name="T25" fmla="*/ 60 h 79"/>
                  <a:gd name="T26" fmla="*/ 0 w 199"/>
                  <a:gd name="T27" fmla="*/ 79 h 79"/>
                  <a:gd name="T28" fmla="*/ 0 w 199"/>
                  <a:gd name="T29" fmla="*/ 40 h 79"/>
                  <a:gd name="T30" fmla="*/ 20 w 199"/>
                  <a:gd name="T31" fmla="*/ 40 h 79"/>
                  <a:gd name="T32" fmla="*/ 40 w 199"/>
                  <a:gd name="T33" fmla="*/ 40 h 79"/>
                  <a:gd name="T34" fmla="*/ 60 w 199"/>
                  <a:gd name="T35" fmla="*/ 20 h 79"/>
                  <a:gd name="T36" fmla="*/ 80 w 199"/>
                  <a:gd name="T37" fmla="*/ 20 h 7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99"/>
                  <a:gd name="T58" fmla="*/ 0 h 79"/>
                  <a:gd name="T59" fmla="*/ 199 w 199"/>
                  <a:gd name="T60" fmla="*/ 79 h 7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99" h="79">
                    <a:moveTo>
                      <a:pt x="80" y="20"/>
                    </a:moveTo>
                    <a:lnTo>
                      <a:pt x="100" y="0"/>
                    </a:lnTo>
                    <a:lnTo>
                      <a:pt x="119" y="0"/>
                    </a:lnTo>
                    <a:lnTo>
                      <a:pt x="139" y="0"/>
                    </a:lnTo>
                    <a:lnTo>
                      <a:pt x="159" y="0"/>
                    </a:lnTo>
                    <a:lnTo>
                      <a:pt x="179" y="0"/>
                    </a:lnTo>
                    <a:lnTo>
                      <a:pt x="199" y="0"/>
                    </a:lnTo>
                    <a:lnTo>
                      <a:pt x="199" y="20"/>
                    </a:lnTo>
                    <a:lnTo>
                      <a:pt x="199" y="40"/>
                    </a:lnTo>
                    <a:lnTo>
                      <a:pt x="179" y="40"/>
                    </a:lnTo>
                    <a:lnTo>
                      <a:pt x="159" y="60"/>
                    </a:lnTo>
                    <a:lnTo>
                      <a:pt x="119" y="60"/>
                    </a:lnTo>
                    <a:lnTo>
                      <a:pt x="60" y="60"/>
                    </a:lnTo>
                    <a:lnTo>
                      <a:pt x="0" y="79"/>
                    </a:lnTo>
                    <a:lnTo>
                      <a:pt x="0" y="40"/>
                    </a:lnTo>
                    <a:lnTo>
                      <a:pt x="20" y="40"/>
                    </a:lnTo>
                    <a:lnTo>
                      <a:pt x="40" y="40"/>
                    </a:lnTo>
                    <a:lnTo>
                      <a:pt x="60" y="20"/>
                    </a:lnTo>
                    <a:lnTo>
                      <a:pt x="80" y="20"/>
                    </a:lnTo>
                  </a:path>
                </a:pathLst>
              </a:custGeom>
              <a:solidFill>
                <a:srgbClr val="FF0000"/>
              </a:solidFill>
              <a:ln w="12700">
                <a:solidFill>
                  <a:srgbClr val="FF0000"/>
                </a:solidFill>
                <a:round/>
                <a:headEnd/>
                <a:tailEnd/>
              </a:ln>
            </p:spPr>
            <p:txBody>
              <a:bodyPr/>
              <a:lstStyle/>
              <a:p>
                <a:endParaRPr lang="zh-CN" altLang="en-US"/>
              </a:p>
            </p:txBody>
          </p:sp>
          <p:sp>
            <p:nvSpPr>
              <p:cNvPr id="4168" name="Freeform 69"/>
              <p:cNvSpPr>
                <a:spLocks noChangeArrowheads="1"/>
              </p:cNvSpPr>
              <p:nvPr/>
            </p:nvSpPr>
            <p:spPr bwMode="auto">
              <a:xfrm>
                <a:off x="4925" y="4215"/>
                <a:ext cx="715" cy="159"/>
              </a:xfrm>
              <a:custGeom>
                <a:avLst/>
                <a:gdLst>
                  <a:gd name="T0" fmla="*/ 536 w 715"/>
                  <a:gd name="T1" fmla="*/ 20 h 159"/>
                  <a:gd name="T2" fmla="*/ 556 w 715"/>
                  <a:gd name="T3" fmla="*/ 20 h 159"/>
                  <a:gd name="T4" fmla="*/ 576 w 715"/>
                  <a:gd name="T5" fmla="*/ 20 h 159"/>
                  <a:gd name="T6" fmla="*/ 596 w 715"/>
                  <a:gd name="T7" fmla="*/ 0 h 159"/>
                  <a:gd name="T8" fmla="*/ 616 w 715"/>
                  <a:gd name="T9" fmla="*/ 0 h 159"/>
                  <a:gd name="T10" fmla="*/ 636 w 715"/>
                  <a:gd name="T11" fmla="*/ 20 h 159"/>
                  <a:gd name="T12" fmla="*/ 655 w 715"/>
                  <a:gd name="T13" fmla="*/ 20 h 159"/>
                  <a:gd name="T14" fmla="*/ 695 w 715"/>
                  <a:gd name="T15" fmla="*/ 20 h 159"/>
                  <a:gd name="T16" fmla="*/ 695 w 715"/>
                  <a:gd name="T17" fmla="*/ 40 h 159"/>
                  <a:gd name="T18" fmla="*/ 715 w 715"/>
                  <a:gd name="T19" fmla="*/ 60 h 159"/>
                  <a:gd name="T20" fmla="*/ 715 w 715"/>
                  <a:gd name="T21" fmla="*/ 80 h 159"/>
                  <a:gd name="T22" fmla="*/ 695 w 715"/>
                  <a:gd name="T23" fmla="*/ 80 h 159"/>
                  <a:gd name="T24" fmla="*/ 675 w 715"/>
                  <a:gd name="T25" fmla="*/ 80 h 159"/>
                  <a:gd name="T26" fmla="*/ 655 w 715"/>
                  <a:gd name="T27" fmla="*/ 80 h 159"/>
                  <a:gd name="T28" fmla="*/ 636 w 715"/>
                  <a:gd name="T29" fmla="*/ 80 h 159"/>
                  <a:gd name="T30" fmla="*/ 536 w 715"/>
                  <a:gd name="T31" fmla="*/ 80 h 159"/>
                  <a:gd name="T32" fmla="*/ 457 w 715"/>
                  <a:gd name="T33" fmla="*/ 100 h 159"/>
                  <a:gd name="T34" fmla="*/ 397 w 715"/>
                  <a:gd name="T35" fmla="*/ 100 h 159"/>
                  <a:gd name="T36" fmla="*/ 357 w 715"/>
                  <a:gd name="T37" fmla="*/ 100 h 159"/>
                  <a:gd name="T38" fmla="*/ 318 w 715"/>
                  <a:gd name="T39" fmla="*/ 119 h 159"/>
                  <a:gd name="T40" fmla="*/ 298 w 715"/>
                  <a:gd name="T41" fmla="*/ 119 h 159"/>
                  <a:gd name="T42" fmla="*/ 258 w 715"/>
                  <a:gd name="T43" fmla="*/ 119 h 159"/>
                  <a:gd name="T44" fmla="*/ 218 w 715"/>
                  <a:gd name="T45" fmla="*/ 119 h 159"/>
                  <a:gd name="T46" fmla="*/ 199 w 715"/>
                  <a:gd name="T47" fmla="*/ 139 h 159"/>
                  <a:gd name="T48" fmla="*/ 159 w 715"/>
                  <a:gd name="T49" fmla="*/ 139 h 159"/>
                  <a:gd name="T50" fmla="*/ 119 w 715"/>
                  <a:gd name="T51" fmla="*/ 139 h 159"/>
                  <a:gd name="T52" fmla="*/ 79 w 715"/>
                  <a:gd name="T53" fmla="*/ 159 h 159"/>
                  <a:gd name="T54" fmla="*/ 59 w 715"/>
                  <a:gd name="T55" fmla="*/ 159 h 159"/>
                  <a:gd name="T56" fmla="*/ 40 w 715"/>
                  <a:gd name="T57" fmla="*/ 159 h 159"/>
                  <a:gd name="T58" fmla="*/ 40 w 715"/>
                  <a:gd name="T59" fmla="*/ 139 h 159"/>
                  <a:gd name="T60" fmla="*/ 20 w 715"/>
                  <a:gd name="T61" fmla="*/ 119 h 159"/>
                  <a:gd name="T62" fmla="*/ 0 w 715"/>
                  <a:gd name="T63" fmla="*/ 100 h 159"/>
                  <a:gd name="T64" fmla="*/ 20 w 715"/>
                  <a:gd name="T65" fmla="*/ 100 h 159"/>
                  <a:gd name="T66" fmla="*/ 40 w 715"/>
                  <a:gd name="T67" fmla="*/ 100 h 159"/>
                  <a:gd name="T68" fmla="*/ 59 w 715"/>
                  <a:gd name="T69" fmla="*/ 100 h 159"/>
                  <a:gd name="T70" fmla="*/ 99 w 715"/>
                  <a:gd name="T71" fmla="*/ 100 h 159"/>
                  <a:gd name="T72" fmla="*/ 119 w 715"/>
                  <a:gd name="T73" fmla="*/ 80 h 159"/>
                  <a:gd name="T74" fmla="*/ 159 w 715"/>
                  <a:gd name="T75" fmla="*/ 80 h 159"/>
                  <a:gd name="T76" fmla="*/ 218 w 715"/>
                  <a:gd name="T77" fmla="*/ 80 h 159"/>
                  <a:gd name="T78" fmla="*/ 258 w 715"/>
                  <a:gd name="T79" fmla="*/ 80 h 159"/>
                  <a:gd name="T80" fmla="*/ 357 w 715"/>
                  <a:gd name="T81" fmla="*/ 60 h 159"/>
                  <a:gd name="T82" fmla="*/ 417 w 715"/>
                  <a:gd name="T83" fmla="*/ 40 h 159"/>
                  <a:gd name="T84" fmla="*/ 457 w 715"/>
                  <a:gd name="T85" fmla="*/ 40 h 159"/>
                  <a:gd name="T86" fmla="*/ 496 w 715"/>
                  <a:gd name="T87" fmla="*/ 40 h 159"/>
                  <a:gd name="T88" fmla="*/ 536 w 715"/>
                  <a:gd name="T89" fmla="*/ 20 h 159"/>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715"/>
                  <a:gd name="T136" fmla="*/ 0 h 159"/>
                  <a:gd name="T137" fmla="*/ 715 w 715"/>
                  <a:gd name="T138" fmla="*/ 159 h 159"/>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715" h="159">
                    <a:moveTo>
                      <a:pt x="536" y="20"/>
                    </a:moveTo>
                    <a:lnTo>
                      <a:pt x="556" y="20"/>
                    </a:lnTo>
                    <a:lnTo>
                      <a:pt x="576" y="20"/>
                    </a:lnTo>
                    <a:lnTo>
                      <a:pt x="596" y="0"/>
                    </a:lnTo>
                    <a:lnTo>
                      <a:pt x="616" y="0"/>
                    </a:lnTo>
                    <a:lnTo>
                      <a:pt x="636" y="20"/>
                    </a:lnTo>
                    <a:lnTo>
                      <a:pt x="655" y="20"/>
                    </a:lnTo>
                    <a:lnTo>
                      <a:pt x="695" y="20"/>
                    </a:lnTo>
                    <a:lnTo>
                      <a:pt x="695" y="40"/>
                    </a:lnTo>
                    <a:lnTo>
                      <a:pt x="715" y="60"/>
                    </a:lnTo>
                    <a:lnTo>
                      <a:pt x="715" y="80"/>
                    </a:lnTo>
                    <a:lnTo>
                      <a:pt x="695" y="80"/>
                    </a:lnTo>
                    <a:lnTo>
                      <a:pt x="675" y="80"/>
                    </a:lnTo>
                    <a:lnTo>
                      <a:pt x="655" y="80"/>
                    </a:lnTo>
                    <a:lnTo>
                      <a:pt x="636" y="80"/>
                    </a:lnTo>
                    <a:lnTo>
                      <a:pt x="536" y="80"/>
                    </a:lnTo>
                    <a:lnTo>
                      <a:pt x="457" y="100"/>
                    </a:lnTo>
                    <a:lnTo>
                      <a:pt x="397" y="100"/>
                    </a:lnTo>
                    <a:lnTo>
                      <a:pt x="357" y="100"/>
                    </a:lnTo>
                    <a:lnTo>
                      <a:pt x="318" y="119"/>
                    </a:lnTo>
                    <a:lnTo>
                      <a:pt x="298" y="119"/>
                    </a:lnTo>
                    <a:lnTo>
                      <a:pt x="258" y="119"/>
                    </a:lnTo>
                    <a:lnTo>
                      <a:pt x="218" y="119"/>
                    </a:lnTo>
                    <a:lnTo>
                      <a:pt x="199" y="139"/>
                    </a:lnTo>
                    <a:lnTo>
                      <a:pt x="159" y="139"/>
                    </a:lnTo>
                    <a:lnTo>
                      <a:pt x="119" y="139"/>
                    </a:lnTo>
                    <a:lnTo>
                      <a:pt x="79" y="159"/>
                    </a:lnTo>
                    <a:lnTo>
                      <a:pt x="59" y="159"/>
                    </a:lnTo>
                    <a:lnTo>
                      <a:pt x="40" y="159"/>
                    </a:lnTo>
                    <a:lnTo>
                      <a:pt x="40" y="139"/>
                    </a:lnTo>
                    <a:lnTo>
                      <a:pt x="20" y="119"/>
                    </a:lnTo>
                    <a:lnTo>
                      <a:pt x="0" y="100"/>
                    </a:lnTo>
                    <a:lnTo>
                      <a:pt x="20" y="100"/>
                    </a:lnTo>
                    <a:lnTo>
                      <a:pt x="40" y="100"/>
                    </a:lnTo>
                    <a:lnTo>
                      <a:pt x="59" y="100"/>
                    </a:lnTo>
                    <a:lnTo>
                      <a:pt x="99" y="100"/>
                    </a:lnTo>
                    <a:lnTo>
                      <a:pt x="119" y="80"/>
                    </a:lnTo>
                    <a:lnTo>
                      <a:pt x="159" y="80"/>
                    </a:lnTo>
                    <a:lnTo>
                      <a:pt x="218" y="80"/>
                    </a:lnTo>
                    <a:lnTo>
                      <a:pt x="258" y="80"/>
                    </a:lnTo>
                    <a:lnTo>
                      <a:pt x="357" y="60"/>
                    </a:lnTo>
                    <a:lnTo>
                      <a:pt x="417" y="40"/>
                    </a:lnTo>
                    <a:lnTo>
                      <a:pt x="457" y="40"/>
                    </a:lnTo>
                    <a:lnTo>
                      <a:pt x="496" y="40"/>
                    </a:lnTo>
                    <a:lnTo>
                      <a:pt x="536" y="20"/>
                    </a:lnTo>
                  </a:path>
                </a:pathLst>
              </a:custGeom>
              <a:solidFill>
                <a:srgbClr val="FF0000"/>
              </a:solidFill>
              <a:ln w="12700">
                <a:solidFill>
                  <a:srgbClr val="FF0000"/>
                </a:solidFill>
                <a:round/>
                <a:headEnd/>
                <a:tailEnd/>
              </a:ln>
            </p:spPr>
            <p:txBody>
              <a:bodyPr/>
              <a:lstStyle/>
              <a:p>
                <a:endParaRPr lang="zh-CN" altLang="en-US"/>
              </a:p>
            </p:txBody>
          </p:sp>
        </p:grpSp>
        <p:grpSp>
          <p:nvGrpSpPr>
            <p:cNvPr id="8" name="Group 70"/>
            <p:cNvGrpSpPr>
              <a:grpSpLocks/>
            </p:cNvGrpSpPr>
            <p:nvPr/>
          </p:nvGrpSpPr>
          <p:grpSpPr bwMode="auto">
            <a:xfrm>
              <a:off x="5107" y="2520"/>
              <a:ext cx="414" cy="406"/>
              <a:chOff x="4925" y="3657"/>
              <a:chExt cx="715" cy="717"/>
            </a:xfrm>
          </p:grpSpPr>
          <p:sp>
            <p:nvSpPr>
              <p:cNvPr id="4159" name="Freeform 71"/>
              <p:cNvSpPr>
                <a:spLocks noChangeArrowheads="1"/>
              </p:cNvSpPr>
              <p:nvPr/>
            </p:nvSpPr>
            <p:spPr bwMode="auto">
              <a:xfrm>
                <a:off x="5085" y="3657"/>
                <a:ext cx="377" cy="119"/>
              </a:xfrm>
              <a:custGeom>
                <a:avLst/>
                <a:gdLst>
                  <a:gd name="T0" fmla="*/ 158 w 377"/>
                  <a:gd name="T1" fmla="*/ 40 h 119"/>
                  <a:gd name="T2" fmla="*/ 198 w 377"/>
                  <a:gd name="T3" fmla="*/ 40 h 119"/>
                  <a:gd name="T4" fmla="*/ 218 w 377"/>
                  <a:gd name="T5" fmla="*/ 20 h 119"/>
                  <a:gd name="T6" fmla="*/ 238 w 377"/>
                  <a:gd name="T7" fmla="*/ 20 h 119"/>
                  <a:gd name="T8" fmla="*/ 258 w 377"/>
                  <a:gd name="T9" fmla="*/ 20 h 119"/>
                  <a:gd name="T10" fmla="*/ 278 w 377"/>
                  <a:gd name="T11" fmla="*/ 20 h 119"/>
                  <a:gd name="T12" fmla="*/ 297 w 377"/>
                  <a:gd name="T13" fmla="*/ 0 h 119"/>
                  <a:gd name="T14" fmla="*/ 317 w 377"/>
                  <a:gd name="T15" fmla="*/ 0 h 119"/>
                  <a:gd name="T16" fmla="*/ 337 w 377"/>
                  <a:gd name="T17" fmla="*/ 0 h 119"/>
                  <a:gd name="T18" fmla="*/ 357 w 377"/>
                  <a:gd name="T19" fmla="*/ 20 h 119"/>
                  <a:gd name="T20" fmla="*/ 377 w 377"/>
                  <a:gd name="T21" fmla="*/ 40 h 119"/>
                  <a:gd name="T22" fmla="*/ 357 w 377"/>
                  <a:gd name="T23" fmla="*/ 60 h 119"/>
                  <a:gd name="T24" fmla="*/ 337 w 377"/>
                  <a:gd name="T25" fmla="*/ 60 h 119"/>
                  <a:gd name="T26" fmla="*/ 317 w 377"/>
                  <a:gd name="T27" fmla="*/ 79 h 119"/>
                  <a:gd name="T28" fmla="*/ 278 w 377"/>
                  <a:gd name="T29" fmla="*/ 79 h 119"/>
                  <a:gd name="T30" fmla="*/ 258 w 377"/>
                  <a:gd name="T31" fmla="*/ 79 h 119"/>
                  <a:gd name="T32" fmla="*/ 218 w 377"/>
                  <a:gd name="T33" fmla="*/ 99 h 119"/>
                  <a:gd name="T34" fmla="*/ 198 w 377"/>
                  <a:gd name="T35" fmla="*/ 99 h 119"/>
                  <a:gd name="T36" fmla="*/ 158 w 377"/>
                  <a:gd name="T37" fmla="*/ 99 h 119"/>
                  <a:gd name="T38" fmla="*/ 119 w 377"/>
                  <a:gd name="T39" fmla="*/ 119 h 119"/>
                  <a:gd name="T40" fmla="*/ 99 w 377"/>
                  <a:gd name="T41" fmla="*/ 119 h 119"/>
                  <a:gd name="T42" fmla="*/ 79 w 377"/>
                  <a:gd name="T43" fmla="*/ 119 h 119"/>
                  <a:gd name="T44" fmla="*/ 59 w 377"/>
                  <a:gd name="T45" fmla="*/ 119 h 119"/>
                  <a:gd name="T46" fmla="*/ 39 w 377"/>
                  <a:gd name="T47" fmla="*/ 119 h 119"/>
                  <a:gd name="T48" fmla="*/ 19 w 377"/>
                  <a:gd name="T49" fmla="*/ 99 h 119"/>
                  <a:gd name="T50" fmla="*/ 0 w 377"/>
                  <a:gd name="T51" fmla="*/ 99 h 119"/>
                  <a:gd name="T52" fmla="*/ 19 w 377"/>
                  <a:gd name="T53" fmla="*/ 79 h 119"/>
                  <a:gd name="T54" fmla="*/ 39 w 377"/>
                  <a:gd name="T55" fmla="*/ 79 h 119"/>
                  <a:gd name="T56" fmla="*/ 59 w 377"/>
                  <a:gd name="T57" fmla="*/ 79 h 119"/>
                  <a:gd name="T58" fmla="*/ 79 w 377"/>
                  <a:gd name="T59" fmla="*/ 79 h 119"/>
                  <a:gd name="T60" fmla="*/ 99 w 377"/>
                  <a:gd name="T61" fmla="*/ 60 h 119"/>
                  <a:gd name="T62" fmla="*/ 139 w 377"/>
                  <a:gd name="T63" fmla="*/ 60 h 119"/>
                  <a:gd name="T64" fmla="*/ 158 w 377"/>
                  <a:gd name="T65" fmla="*/ 40 h 11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77"/>
                  <a:gd name="T100" fmla="*/ 0 h 119"/>
                  <a:gd name="T101" fmla="*/ 377 w 377"/>
                  <a:gd name="T102" fmla="*/ 119 h 11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77" h="119">
                    <a:moveTo>
                      <a:pt x="158" y="40"/>
                    </a:moveTo>
                    <a:lnTo>
                      <a:pt x="198" y="40"/>
                    </a:lnTo>
                    <a:lnTo>
                      <a:pt x="218" y="20"/>
                    </a:lnTo>
                    <a:lnTo>
                      <a:pt x="238" y="20"/>
                    </a:lnTo>
                    <a:lnTo>
                      <a:pt x="258" y="20"/>
                    </a:lnTo>
                    <a:lnTo>
                      <a:pt x="278" y="20"/>
                    </a:lnTo>
                    <a:lnTo>
                      <a:pt x="297" y="0"/>
                    </a:lnTo>
                    <a:lnTo>
                      <a:pt x="317" y="0"/>
                    </a:lnTo>
                    <a:lnTo>
                      <a:pt x="337" y="0"/>
                    </a:lnTo>
                    <a:lnTo>
                      <a:pt x="357" y="20"/>
                    </a:lnTo>
                    <a:lnTo>
                      <a:pt x="377" y="40"/>
                    </a:lnTo>
                    <a:lnTo>
                      <a:pt x="357" y="60"/>
                    </a:lnTo>
                    <a:lnTo>
                      <a:pt x="337" y="60"/>
                    </a:lnTo>
                    <a:lnTo>
                      <a:pt x="317" y="79"/>
                    </a:lnTo>
                    <a:lnTo>
                      <a:pt x="278" y="79"/>
                    </a:lnTo>
                    <a:lnTo>
                      <a:pt x="258" y="79"/>
                    </a:lnTo>
                    <a:lnTo>
                      <a:pt x="218" y="99"/>
                    </a:lnTo>
                    <a:lnTo>
                      <a:pt x="198" y="99"/>
                    </a:lnTo>
                    <a:lnTo>
                      <a:pt x="158" y="99"/>
                    </a:lnTo>
                    <a:lnTo>
                      <a:pt x="119" y="119"/>
                    </a:lnTo>
                    <a:lnTo>
                      <a:pt x="99" y="119"/>
                    </a:lnTo>
                    <a:lnTo>
                      <a:pt x="79" y="119"/>
                    </a:lnTo>
                    <a:lnTo>
                      <a:pt x="59" y="119"/>
                    </a:lnTo>
                    <a:lnTo>
                      <a:pt x="39" y="119"/>
                    </a:lnTo>
                    <a:lnTo>
                      <a:pt x="19" y="99"/>
                    </a:lnTo>
                    <a:lnTo>
                      <a:pt x="0" y="99"/>
                    </a:lnTo>
                    <a:lnTo>
                      <a:pt x="19" y="79"/>
                    </a:lnTo>
                    <a:lnTo>
                      <a:pt x="39" y="79"/>
                    </a:lnTo>
                    <a:lnTo>
                      <a:pt x="59" y="79"/>
                    </a:lnTo>
                    <a:lnTo>
                      <a:pt x="79" y="79"/>
                    </a:lnTo>
                    <a:lnTo>
                      <a:pt x="99" y="60"/>
                    </a:lnTo>
                    <a:lnTo>
                      <a:pt x="139" y="60"/>
                    </a:lnTo>
                    <a:lnTo>
                      <a:pt x="158" y="40"/>
                    </a:lnTo>
                  </a:path>
                </a:pathLst>
              </a:custGeom>
              <a:solidFill>
                <a:srgbClr val="FF0000"/>
              </a:solidFill>
              <a:ln w="12700">
                <a:solidFill>
                  <a:srgbClr val="FF0000"/>
                </a:solidFill>
                <a:round/>
                <a:headEnd/>
                <a:tailEnd/>
              </a:ln>
            </p:spPr>
            <p:txBody>
              <a:bodyPr/>
              <a:lstStyle/>
              <a:p>
                <a:endParaRPr lang="zh-CN" altLang="en-US"/>
              </a:p>
            </p:txBody>
          </p:sp>
          <p:sp>
            <p:nvSpPr>
              <p:cNvPr id="4160" name="Freeform 72"/>
              <p:cNvSpPr>
                <a:spLocks noChangeArrowheads="1"/>
              </p:cNvSpPr>
              <p:nvPr/>
            </p:nvSpPr>
            <p:spPr bwMode="auto">
              <a:xfrm>
                <a:off x="5240" y="3746"/>
                <a:ext cx="79" cy="557"/>
              </a:xfrm>
              <a:custGeom>
                <a:avLst/>
                <a:gdLst>
                  <a:gd name="T0" fmla="*/ 0 w 79"/>
                  <a:gd name="T1" fmla="*/ 40 h 557"/>
                  <a:gd name="T2" fmla="*/ 0 w 79"/>
                  <a:gd name="T3" fmla="*/ 20 h 557"/>
                  <a:gd name="T4" fmla="*/ 0 w 79"/>
                  <a:gd name="T5" fmla="*/ 0 h 557"/>
                  <a:gd name="T6" fmla="*/ 19 w 79"/>
                  <a:gd name="T7" fmla="*/ 0 h 557"/>
                  <a:gd name="T8" fmla="*/ 39 w 79"/>
                  <a:gd name="T9" fmla="*/ 20 h 557"/>
                  <a:gd name="T10" fmla="*/ 59 w 79"/>
                  <a:gd name="T11" fmla="*/ 20 h 557"/>
                  <a:gd name="T12" fmla="*/ 79 w 79"/>
                  <a:gd name="T13" fmla="*/ 20 h 557"/>
                  <a:gd name="T14" fmla="*/ 79 w 79"/>
                  <a:gd name="T15" fmla="*/ 40 h 557"/>
                  <a:gd name="T16" fmla="*/ 79 w 79"/>
                  <a:gd name="T17" fmla="*/ 60 h 557"/>
                  <a:gd name="T18" fmla="*/ 79 w 79"/>
                  <a:gd name="T19" fmla="*/ 80 h 557"/>
                  <a:gd name="T20" fmla="*/ 79 w 79"/>
                  <a:gd name="T21" fmla="*/ 100 h 557"/>
                  <a:gd name="T22" fmla="*/ 79 w 79"/>
                  <a:gd name="T23" fmla="*/ 120 h 557"/>
                  <a:gd name="T24" fmla="*/ 79 w 79"/>
                  <a:gd name="T25" fmla="*/ 140 h 557"/>
                  <a:gd name="T26" fmla="*/ 79 w 79"/>
                  <a:gd name="T27" fmla="*/ 159 h 557"/>
                  <a:gd name="T28" fmla="*/ 79 w 79"/>
                  <a:gd name="T29" fmla="*/ 179 h 557"/>
                  <a:gd name="T30" fmla="*/ 79 w 79"/>
                  <a:gd name="T31" fmla="*/ 199 h 557"/>
                  <a:gd name="T32" fmla="*/ 79 w 79"/>
                  <a:gd name="T33" fmla="*/ 239 h 557"/>
                  <a:gd name="T34" fmla="*/ 79 w 79"/>
                  <a:gd name="T35" fmla="*/ 279 h 557"/>
                  <a:gd name="T36" fmla="*/ 79 w 79"/>
                  <a:gd name="T37" fmla="*/ 318 h 557"/>
                  <a:gd name="T38" fmla="*/ 79 w 79"/>
                  <a:gd name="T39" fmla="*/ 358 h 557"/>
                  <a:gd name="T40" fmla="*/ 79 w 79"/>
                  <a:gd name="T41" fmla="*/ 398 h 557"/>
                  <a:gd name="T42" fmla="*/ 79 w 79"/>
                  <a:gd name="T43" fmla="*/ 437 h 557"/>
                  <a:gd name="T44" fmla="*/ 79 w 79"/>
                  <a:gd name="T45" fmla="*/ 497 h 557"/>
                  <a:gd name="T46" fmla="*/ 79 w 79"/>
                  <a:gd name="T47" fmla="*/ 557 h 557"/>
                  <a:gd name="T48" fmla="*/ 19 w 79"/>
                  <a:gd name="T49" fmla="*/ 557 h 557"/>
                  <a:gd name="T50" fmla="*/ 19 w 79"/>
                  <a:gd name="T51" fmla="*/ 497 h 557"/>
                  <a:gd name="T52" fmla="*/ 19 w 79"/>
                  <a:gd name="T53" fmla="*/ 437 h 557"/>
                  <a:gd name="T54" fmla="*/ 19 w 79"/>
                  <a:gd name="T55" fmla="*/ 398 h 557"/>
                  <a:gd name="T56" fmla="*/ 19 w 79"/>
                  <a:gd name="T57" fmla="*/ 338 h 557"/>
                  <a:gd name="T58" fmla="*/ 19 w 79"/>
                  <a:gd name="T59" fmla="*/ 298 h 557"/>
                  <a:gd name="T60" fmla="*/ 19 w 79"/>
                  <a:gd name="T61" fmla="*/ 259 h 557"/>
                  <a:gd name="T62" fmla="*/ 19 w 79"/>
                  <a:gd name="T63" fmla="*/ 219 h 557"/>
                  <a:gd name="T64" fmla="*/ 19 w 79"/>
                  <a:gd name="T65" fmla="*/ 199 h 557"/>
                  <a:gd name="T66" fmla="*/ 19 w 79"/>
                  <a:gd name="T67" fmla="*/ 159 h 557"/>
                  <a:gd name="T68" fmla="*/ 19 w 79"/>
                  <a:gd name="T69" fmla="*/ 140 h 557"/>
                  <a:gd name="T70" fmla="*/ 19 w 79"/>
                  <a:gd name="T71" fmla="*/ 120 h 557"/>
                  <a:gd name="T72" fmla="*/ 19 w 79"/>
                  <a:gd name="T73" fmla="*/ 100 h 557"/>
                  <a:gd name="T74" fmla="*/ 19 w 79"/>
                  <a:gd name="T75" fmla="*/ 80 h 557"/>
                  <a:gd name="T76" fmla="*/ 19 w 79"/>
                  <a:gd name="T77" fmla="*/ 60 h 557"/>
                  <a:gd name="T78" fmla="*/ 19 w 79"/>
                  <a:gd name="T79" fmla="*/ 40 h 557"/>
                  <a:gd name="T80" fmla="*/ 0 w 79"/>
                  <a:gd name="T81" fmla="*/ 40 h 557"/>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9"/>
                  <a:gd name="T124" fmla="*/ 0 h 557"/>
                  <a:gd name="T125" fmla="*/ 79 w 79"/>
                  <a:gd name="T126" fmla="*/ 557 h 557"/>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9" h="557">
                    <a:moveTo>
                      <a:pt x="0" y="40"/>
                    </a:moveTo>
                    <a:lnTo>
                      <a:pt x="0" y="20"/>
                    </a:lnTo>
                    <a:lnTo>
                      <a:pt x="0" y="0"/>
                    </a:lnTo>
                    <a:lnTo>
                      <a:pt x="19" y="0"/>
                    </a:lnTo>
                    <a:lnTo>
                      <a:pt x="39" y="20"/>
                    </a:lnTo>
                    <a:lnTo>
                      <a:pt x="59" y="20"/>
                    </a:lnTo>
                    <a:lnTo>
                      <a:pt x="79" y="20"/>
                    </a:lnTo>
                    <a:lnTo>
                      <a:pt x="79" y="40"/>
                    </a:lnTo>
                    <a:lnTo>
                      <a:pt x="79" y="60"/>
                    </a:lnTo>
                    <a:lnTo>
                      <a:pt x="79" y="80"/>
                    </a:lnTo>
                    <a:lnTo>
                      <a:pt x="79" y="100"/>
                    </a:lnTo>
                    <a:lnTo>
                      <a:pt x="79" y="120"/>
                    </a:lnTo>
                    <a:lnTo>
                      <a:pt x="79" y="140"/>
                    </a:lnTo>
                    <a:lnTo>
                      <a:pt x="79" y="159"/>
                    </a:lnTo>
                    <a:lnTo>
                      <a:pt x="79" y="179"/>
                    </a:lnTo>
                    <a:lnTo>
                      <a:pt x="79" y="199"/>
                    </a:lnTo>
                    <a:lnTo>
                      <a:pt x="79" y="239"/>
                    </a:lnTo>
                    <a:lnTo>
                      <a:pt x="79" y="279"/>
                    </a:lnTo>
                    <a:lnTo>
                      <a:pt x="79" y="318"/>
                    </a:lnTo>
                    <a:lnTo>
                      <a:pt x="79" y="358"/>
                    </a:lnTo>
                    <a:lnTo>
                      <a:pt x="79" y="398"/>
                    </a:lnTo>
                    <a:lnTo>
                      <a:pt x="79" y="437"/>
                    </a:lnTo>
                    <a:lnTo>
                      <a:pt x="79" y="497"/>
                    </a:lnTo>
                    <a:lnTo>
                      <a:pt x="79" y="557"/>
                    </a:lnTo>
                    <a:lnTo>
                      <a:pt x="19" y="557"/>
                    </a:lnTo>
                    <a:lnTo>
                      <a:pt x="19" y="497"/>
                    </a:lnTo>
                    <a:lnTo>
                      <a:pt x="19" y="437"/>
                    </a:lnTo>
                    <a:lnTo>
                      <a:pt x="19" y="398"/>
                    </a:lnTo>
                    <a:lnTo>
                      <a:pt x="19" y="338"/>
                    </a:lnTo>
                    <a:lnTo>
                      <a:pt x="19" y="298"/>
                    </a:lnTo>
                    <a:lnTo>
                      <a:pt x="19" y="259"/>
                    </a:lnTo>
                    <a:lnTo>
                      <a:pt x="19" y="219"/>
                    </a:lnTo>
                    <a:lnTo>
                      <a:pt x="19" y="199"/>
                    </a:lnTo>
                    <a:lnTo>
                      <a:pt x="19" y="159"/>
                    </a:lnTo>
                    <a:lnTo>
                      <a:pt x="19" y="140"/>
                    </a:lnTo>
                    <a:lnTo>
                      <a:pt x="19" y="120"/>
                    </a:lnTo>
                    <a:lnTo>
                      <a:pt x="19" y="100"/>
                    </a:lnTo>
                    <a:lnTo>
                      <a:pt x="19" y="80"/>
                    </a:lnTo>
                    <a:lnTo>
                      <a:pt x="19" y="60"/>
                    </a:lnTo>
                    <a:lnTo>
                      <a:pt x="19" y="40"/>
                    </a:lnTo>
                    <a:lnTo>
                      <a:pt x="0" y="40"/>
                    </a:lnTo>
                  </a:path>
                </a:pathLst>
              </a:custGeom>
              <a:solidFill>
                <a:srgbClr val="FF0000"/>
              </a:solidFill>
              <a:ln w="12700">
                <a:solidFill>
                  <a:srgbClr val="FF0000"/>
                </a:solidFill>
                <a:round/>
                <a:headEnd/>
                <a:tailEnd/>
              </a:ln>
            </p:spPr>
            <p:txBody>
              <a:bodyPr/>
              <a:lstStyle/>
              <a:p>
                <a:endParaRPr lang="zh-CN" altLang="en-US"/>
              </a:p>
            </p:txBody>
          </p:sp>
          <p:sp>
            <p:nvSpPr>
              <p:cNvPr id="4161" name="Freeform 73"/>
              <p:cNvSpPr>
                <a:spLocks noChangeArrowheads="1"/>
              </p:cNvSpPr>
              <p:nvPr/>
            </p:nvSpPr>
            <p:spPr bwMode="auto">
              <a:xfrm>
                <a:off x="5066" y="3946"/>
                <a:ext cx="79" cy="398"/>
              </a:xfrm>
              <a:custGeom>
                <a:avLst/>
                <a:gdLst>
                  <a:gd name="T0" fmla="*/ 79 w 79"/>
                  <a:gd name="T1" fmla="*/ 60 h 398"/>
                  <a:gd name="T2" fmla="*/ 79 w 79"/>
                  <a:gd name="T3" fmla="*/ 80 h 398"/>
                  <a:gd name="T4" fmla="*/ 79 w 79"/>
                  <a:gd name="T5" fmla="*/ 100 h 398"/>
                  <a:gd name="T6" fmla="*/ 79 w 79"/>
                  <a:gd name="T7" fmla="*/ 139 h 398"/>
                  <a:gd name="T8" fmla="*/ 79 w 79"/>
                  <a:gd name="T9" fmla="*/ 159 h 398"/>
                  <a:gd name="T10" fmla="*/ 79 w 79"/>
                  <a:gd name="T11" fmla="*/ 199 h 398"/>
                  <a:gd name="T12" fmla="*/ 79 w 79"/>
                  <a:gd name="T13" fmla="*/ 258 h 398"/>
                  <a:gd name="T14" fmla="*/ 79 w 79"/>
                  <a:gd name="T15" fmla="*/ 318 h 398"/>
                  <a:gd name="T16" fmla="*/ 79 w 79"/>
                  <a:gd name="T17" fmla="*/ 398 h 398"/>
                  <a:gd name="T18" fmla="*/ 40 w 79"/>
                  <a:gd name="T19" fmla="*/ 398 h 398"/>
                  <a:gd name="T20" fmla="*/ 40 w 79"/>
                  <a:gd name="T21" fmla="*/ 338 h 398"/>
                  <a:gd name="T22" fmla="*/ 40 w 79"/>
                  <a:gd name="T23" fmla="*/ 278 h 398"/>
                  <a:gd name="T24" fmla="*/ 40 w 79"/>
                  <a:gd name="T25" fmla="*/ 239 h 398"/>
                  <a:gd name="T26" fmla="*/ 40 w 79"/>
                  <a:gd name="T27" fmla="*/ 199 h 398"/>
                  <a:gd name="T28" fmla="*/ 40 w 79"/>
                  <a:gd name="T29" fmla="*/ 159 h 398"/>
                  <a:gd name="T30" fmla="*/ 20 w 79"/>
                  <a:gd name="T31" fmla="*/ 139 h 398"/>
                  <a:gd name="T32" fmla="*/ 20 w 79"/>
                  <a:gd name="T33" fmla="*/ 119 h 398"/>
                  <a:gd name="T34" fmla="*/ 20 w 79"/>
                  <a:gd name="T35" fmla="*/ 100 h 398"/>
                  <a:gd name="T36" fmla="*/ 20 w 79"/>
                  <a:gd name="T37" fmla="*/ 60 h 398"/>
                  <a:gd name="T38" fmla="*/ 20 w 79"/>
                  <a:gd name="T39" fmla="*/ 40 h 398"/>
                  <a:gd name="T40" fmla="*/ 0 w 79"/>
                  <a:gd name="T41" fmla="*/ 40 h 398"/>
                  <a:gd name="T42" fmla="*/ 0 w 79"/>
                  <a:gd name="T43" fmla="*/ 20 h 398"/>
                  <a:gd name="T44" fmla="*/ 0 w 79"/>
                  <a:gd name="T45" fmla="*/ 0 h 398"/>
                  <a:gd name="T46" fmla="*/ 20 w 79"/>
                  <a:gd name="T47" fmla="*/ 0 h 398"/>
                  <a:gd name="T48" fmla="*/ 40 w 79"/>
                  <a:gd name="T49" fmla="*/ 0 h 398"/>
                  <a:gd name="T50" fmla="*/ 40 w 79"/>
                  <a:gd name="T51" fmla="*/ 20 h 398"/>
                  <a:gd name="T52" fmla="*/ 59 w 79"/>
                  <a:gd name="T53" fmla="*/ 20 h 398"/>
                  <a:gd name="T54" fmla="*/ 79 w 79"/>
                  <a:gd name="T55" fmla="*/ 40 h 398"/>
                  <a:gd name="T56" fmla="*/ 79 w 79"/>
                  <a:gd name="T57" fmla="*/ 60 h 398"/>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79"/>
                  <a:gd name="T88" fmla="*/ 0 h 398"/>
                  <a:gd name="T89" fmla="*/ 79 w 79"/>
                  <a:gd name="T90" fmla="*/ 398 h 398"/>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79" h="398">
                    <a:moveTo>
                      <a:pt x="79" y="60"/>
                    </a:moveTo>
                    <a:lnTo>
                      <a:pt x="79" y="80"/>
                    </a:lnTo>
                    <a:lnTo>
                      <a:pt x="79" y="100"/>
                    </a:lnTo>
                    <a:lnTo>
                      <a:pt x="79" y="139"/>
                    </a:lnTo>
                    <a:lnTo>
                      <a:pt x="79" y="159"/>
                    </a:lnTo>
                    <a:lnTo>
                      <a:pt x="79" y="199"/>
                    </a:lnTo>
                    <a:lnTo>
                      <a:pt x="79" y="258"/>
                    </a:lnTo>
                    <a:lnTo>
                      <a:pt x="79" y="318"/>
                    </a:lnTo>
                    <a:lnTo>
                      <a:pt x="79" y="398"/>
                    </a:lnTo>
                    <a:lnTo>
                      <a:pt x="40" y="398"/>
                    </a:lnTo>
                    <a:lnTo>
                      <a:pt x="40" y="338"/>
                    </a:lnTo>
                    <a:lnTo>
                      <a:pt x="40" y="278"/>
                    </a:lnTo>
                    <a:lnTo>
                      <a:pt x="40" y="239"/>
                    </a:lnTo>
                    <a:lnTo>
                      <a:pt x="40" y="199"/>
                    </a:lnTo>
                    <a:lnTo>
                      <a:pt x="40" y="159"/>
                    </a:lnTo>
                    <a:lnTo>
                      <a:pt x="20" y="139"/>
                    </a:lnTo>
                    <a:lnTo>
                      <a:pt x="20" y="119"/>
                    </a:lnTo>
                    <a:lnTo>
                      <a:pt x="20" y="100"/>
                    </a:lnTo>
                    <a:lnTo>
                      <a:pt x="20" y="60"/>
                    </a:lnTo>
                    <a:lnTo>
                      <a:pt x="20" y="40"/>
                    </a:lnTo>
                    <a:lnTo>
                      <a:pt x="0" y="40"/>
                    </a:lnTo>
                    <a:lnTo>
                      <a:pt x="0" y="20"/>
                    </a:lnTo>
                    <a:lnTo>
                      <a:pt x="0" y="0"/>
                    </a:lnTo>
                    <a:lnTo>
                      <a:pt x="20" y="0"/>
                    </a:lnTo>
                    <a:lnTo>
                      <a:pt x="40" y="0"/>
                    </a:lnTo>
                    <a:lnTo>
                      <a:pt x="40" y="20"/>
                    </a:lnTo>
                    <a:lnTo>
                      <a:pt x="59" y="20"/>
                    </a:lnTo>
                    <a:lnTo>
                      <a:pt x="79" y="40"/>
                    </a:lnTo>
                    <a:lnTo>
                      <a:pt x="79" y="60"/>
                    </a:lnTo>
                  </a:path>
                </a:pathLst>
              </a:custGeom>
              <a:solidFill>
                <a:srgbClr val="FF0000"/>
              </a:solidFill>
              <a:ln w="12700">
                <a:solidFill>
                  <a:srgbClr val="FF0000"/>
                </a:solidFill>
                <a:round/>
                <a:headEnd/>
                <a:tailEnd/>
              </a:ln>
            </p:spPr>
            <p:txBody>
              <a:bodyPr/>
              <a:lstStyle/>
              <a:p>
                <a:endParaRPr lang="zh-CN" altLang="en-US"/>
              </a:p>
            </p:txBody>
          </p:sp>
          <p:sp>
            <p:nvSpPr>
              <p:cNvPr id="4162" name="Freeform 74"/>
              <p:cNvSpPr>
                <a:spLocks noChangeArrowheads="1"/>
              </p:cNvSpPr>
              <p:nvPr/>
            </p:nvSpPr>
            <p:spPr bwMode="auto">
              <a:xfrm>
                <a:off x="5319" y="3946"/>
                <a:ext cx="199" cy="79"/>
              </a:xfrm>
              <a:custGeom>
                <a:avLst/>
                <a:gdLst>
                  <a:gd name="T0" fmla="*/ 80 w 199"/>
                  <a:gd name="T1" fmla="*/ 20 h 79"/>
                  <a:gd name="T2" fmla="*/ 100 w 199"/>
                  <a:gd name="T3" fmla="*/ 0 h 79"/>
                  <a:gd name="T4" fmla="*/ 119 w 199"/>
                  <a:gd name="T5" fmla="*/ 0 h 79"/>
                  <a:gd name="T6" fmla="*/ 139 w 199"/>
                  <a:gd name="T7" fmla="*/ 0 h 79"/>
                  <a:gd name="T8" fmla="*/ 159 w 199"/>
                  <a:gd name="T9" fmla="*/ 0 h 79"/>
                  <a:gd name="T10" fmla="*/ 179 w 199"/>
                  <a:gd name="T11" fmla="*/ 0 h 79"/>
                  <a:gd name="T12" fmla="*/ 199 w 199"/>
                  <a:gd name="T13" fmla="*/ 0 h 79"/>
                  <a:gd name="T14" fmla="*/ 199 w 199"/>
                  <a:gd name="T15" fmla="*/ 20 h 79"/>
                  <a:gd name="T16" fmla="*/ 199 w 199"/>
                  <a:gd name="T17" fmla="*/ 40 h 79"/>
                  <a:gd name="T18" fmla="*/ 179 w 199"/>
                  <a:gd name="T19" fmla="*/ 40 h 79"/>
                  <a:gd name="T20" fmla="*/ 159 w 199"/>
                  <a:gd name="T21" fmla="*/ 60 h 79"/>
                  <a:gd name="T22" fmla="*/ 119 w 199"/>
                  <a:gd name="T23" fmla="*/ 60 h 79"/>
                  <a:gd name="T24" fmla="*/ 60 w 199"/>
                  <a:gd name="T25" fmla="*/ 60 h 79"/>
                  <a:gd name="T26" fmla="*/ 0 w 199"/>
                  <a:gd name="T27" fmla="*/ 79 h 79"/>
                  <a:gd name="T28" fmla="*/ 0 w 199"/>
                  <a:gd name="T29" fmla="*/ 40 h 79"/>
                  <a:gd name="T30" fmla="*/ 20 w 199"/>
                  <a:gd name="T31" fmla="*/ 40 h 79"/>
                  <a:gd name="T32" fmla="*/ 40 w 199"/>
                  <a:gd name="T33" fmla="*/ 40 h 79"/>
                  <a:gd name="T34" fmla="*/ 60 w 199"/>
                  <a:gd name="T35" fmla="*/ 20 h 79"/>
                  <a:gd name="T36" fmla="*/ 80 w 199"/>
                  <a:gd name="T37" fmla="*/ 20 h 7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99"/>
                  <a:gd name="T58" fmla="*/ 0 h 79"/>
                  <a:gd name="T59" fmla="*/ 199 w 199"/>
                  <a:gd name="T60" fmla="*/ 79 h 7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99" h="79">
                    <a:moveTo>
                      <a:pt x="80" y="20"/>
                    </a:moveTo>
                    <a:lnTo>
                      <a:pt x="100" y="0"/>
                    </a:lnTo>
                    <a:lnTo>
                      <a:pt x="119" y="0"/>
                    </a:lnTo>
                    <a:lnTo>
                      <a:pt x="139" y="0"/>
                    </a:lnTo>
                    <a:lnTo>
                      <a:pt x="159" y="0"/>
                    </a:lnTo>
                    <a:lnTo>
                      <a:pt x="179" y="0"/>
                    </a:lnTo>
                    <a:lnTo>
                      <a:pt x="199" y="0"/>
                    </a:lnTo>
                    <a:lnTo>
                      <a:pt x="199" y="20"/>
                    </a:lnTo>
                    <a:lnTo>
                      <a:pt x="199" y="40"/>
                    </a:lnTo>
                    <a:lnTo>
                      <a:pt x="179" y="40"/>
                    </a:lnTo>
                    <a:lnTo>
                      <a:pt x="159" y="60"/>
                    </a:lnTo>
                    <a:lnTo>
                      <a:pt x="119" y="60"/>
                    </a:lnTo>
                    <a:lnTo>
                      <a:pt x="60" y="60"/>
                    </a:lnTo>
                    <a:lnTo>
                      <a:pt x="0" y="79"/>
                    </a:lnTo>
                    <a:lnTo>
                      <a:pt x="0" y="40"/>
                    </a:lnTo>
                    <a:lnTo>
                      <a:pt x="20" y="40"/>
                    </a:lnTo>
                    <a:lnTo>
                      <a:pt x="40" y="40"/>
                    </a:lnTo>
                    <a:lnTo>
                      <a:pt x="60" y="20"/>
                    </a:lnTo>
                    <a:lnTo>
                      <a:pt x="80" y="20"/>
                    </a:lnTo>
                  </a:path>
                </a:pathLst>
              </a:custGeom>
              <a:solidFill>
                <a:srgbClr val="FF0000"/>
              </a:solidFill>
              <a:ln w="12700">
                <a:solidFill>
                  <a:srgbClr val="FF0000"/>
                </a:solidFill>
                <a:round/>
                <a:headEnd/>
                <a:tailEnd/>
              </a:ln>
            </p:spPr>
            <p:txBody>
              <a:bodyPr/>
              <a:lstStyle/>
              <a:p>
                <a:endParaRPr lang="zh-CN" altLang="en-US"/>
              </a:p>
            </p:txBody>
          </p:sp>
          <p:sp>
            <p:nvSpPr>
              <p:cNvPr id="4163" name="Freeform 75"/>
              <p:cNvSpPr>
                <a:spLocks noChangeArrowheads="1"/>
              </p:cNvSpPr>
              <p:nvPr/>
            </p:nvSpPr>
            <p:spPr bwMode="auto">
              <a:xfrm>
                <a:off x="4925" y="4215"/>
                <a:ext cx="715" cy="159"/>
              </a:xfrm>
              <a:custGeom>
                <a:avLst/>
                <a:gdLst>
                  <a:gd name="T0" fmla="*/ 536 w 715"/>
                  <a:gd name="T1" fmla="*/ 20 h 159"/>
                  <a:gd name="T2" fmla="*/ 556 w 715"/>
                  <a:gd name="T3" fmla="*/ 20 h 159"/>
                  <a:gd name="T4" fmla="*/ 576 w 715"/>
                  <a:gd name="T5" fmla="*/ 20 h 159"/>
                  <a:gd name="T6" fmla="*/ 596 w 715"/>
                  <a:gd name="T7" fmla="*/ 0 h 159"/>
                  <a:gd name="T8" fmla="*/ 616 w 715"/>
                  <a:gd name="T9" fmla="*/ 0 h 159"/>
                  <a:gd name="T10" fmla="*/ 636 w 715"/>
                  <a:gd name="T11" fmla="*/ 20 h 159"/>
                  <a:gd name="T12" fmla="*/ 655 w 715"/>
                  <a:gd name="T13" fmla="*/ 20 h 159"/>
                  <a:gd name="T14" fmla="*/ 695 w 715"/>
                  <a:gd name="T15" fmla="*/ 20 h 159"/>
                  <a:gd name="T16" fmla="*/ 695 w 715"/>
                  <a:gd name="T17" fmla="*/ 40 h 159"/>
                  <a:gd name="T18" fmla="*/ 715 w 715"/>
                  <a:gd name="T19" fmla="*/ 60 h 159"/>
                  <a:gd name="T20" fmla="*/ 715 w 715"/>
                  <a:gd name="T21" fmla="*/ 80 h 159"/>
                  <a:gd name="T22" fmla="*/ 695 w 715"/>
                  <a:gd name="T23" fmla="*/ 80 h 159"/>
                  <a:gd name="T24" fmla="*/ 675 w 715"/>
                  <a:gd name="T25" fmla="*/ 80 h 159"/>
                  <a:gd name="T26" fmla="*/ 655 w 715"/>
                  <a:gd name="T27" fmla="*/ 80 h 159"/>
                  <a:gd name="T28" fmla="*/ 636 w 715"/>
                  <a:gd name="T29" fmla="*/ 80 h 159"/>
                  <a:gd name="T30" fmla="*/ 536 w 715"/>
                  <a:gd name="T31" fmla="*/ 80 h 159"/>
                  <a:gd name="T32" fmla="*/ 457 w 715"/>
                  <a:gd name="T33" fmla="*/ 100 h 159"/>
                  <a:gd name="T34" fmla="*/ 397 w 715"/>
                  <a:gd name="T35" fmla="*/ 100 h 159"/>
                  <a:gd name="T36" fmla="*/ 357 w 715"/>
                  <a:gd name="T37" fmla="*/ 100 h 159"/>
                  <a:gd name="T38" fmla="*/ 318 w 715"/>
                  <a:gd name="T39" fmla="*/ 119 h 159"/>
                  <a:gd name="T40" fmla="*/ 298 w 715"/>
                  <a:gd name="T41" fmla="*/ 119 h 159"/>
                  <a:gd name="T42" fmla="*/ 258 w 715"/>
                  <a:gd name="T43" fmla="*/ 119 h 159"/>
                  <a:gd name="T44" fmla="*/ 218 w 715"/>
                  <a:gd name="T45" fmla="*/ 119 h 159"/>
                  <a:gd name="T46" fmla="*/ 199 w 715"/>
                  <a:gd name="T47" fmla="*/ 139 h 159"/>
                  <a:gd name="T48" fmla="*/ 159 w 715"/>
                  <a:gd name="T49" fmla="*/ 139 h 159"/>
                  <a:gd name="T50" fmla="*/ 119 w 715"/>
                  <a:gd name="T51" fmla="*/ 139 h 159"/>
                  <a:gd name="T52" fmla="*/ 79 w 715"/>
                  <a:gd name="T53" fmla="*/ 159 h 159"/>
                  <a:gd name="T54" fmla="*/ 59 w 715"/>
                  <a:gd name="T55" fmla="*/ 159 h 159"/>
                  <a:gd name="T56" fmla="*/ 40 w 715"/>
                  <a:gd name="T57" fmla="*/ 159 h 159"/>
                  <a:gd name="T58" fmla="*/ 40 w 715"/>
                  <a:gd name="T59" fmla="*/ 139 h 159"/>
                  <a:gd name="T60" fmla="*/ 20 w 715"/>
                  <a:gd name="T61" fmla="*/ 119 h 159"/>
                  <a:gd name="T62" fmla="*/ 0 w 715"/>
                  <a:gd name="T63" fmla="*/ 100 h 159"/>
                  <a:gd name="T64" fmla="*/ 20 w 715"/>
                  <a:gd name="T65" fmla="*/ 100 h 159"/>
                  <a:gd name="T66" fmla="*/ 40 w 715"/>
                  <a:gd name="T67" fmla="*/ 100 h 159"/>
                  <a:gd name="T68" fmla="*/ 59 w 715"/>
                  <a:gd name="T69" fmla="*/ 100 h 159"/>
                  <a:gd name="T70" fmla="*/ 99 w 715"/>
                  <a:gd name="T71" fmla="*/ 100 h 159"/>
                  <a:gd name="T72" fmla="*/ 119 w 715"/>
                  <a:gd name="T73" fmla="*/ 80 h 159"/>
                  <a:gd name="T74" fmla="*/ 159 w 715"/>
                  <a:gd name="T75" fmla="*/ 80 h 159"/>
                  <a:gd name="T76" fmla="*/ 218 w 715"/>
                  <a:gd name="T77" fmla="*/ 80 h 159"/>
                  <a:gd name="T78" fmla="*/ 258 w 715"/>
                  <a:gd name="T79" fmla="*/ 80 h 159"/>
                  <a:gd name="T80" fmla="*/ 357 w 715"/>
                  <a:gd name="T81" fmla="*/ 60 h 159"/>
                  <a:gd name="T82" fmla="*/ 417 w 715"/>
                  <a:gd name="T83" fmla="*/ 40 h 159"/>
                  <a:gd name="T84" fmla="*/ 457 w 715"/>
                  <a:gd name="T85" fmla="*/ 40 h 159"/>
                  <a:gd name="T86" fmla="*/ 496 w 715"/>
                  <a:gd name="T87" fmla="*/ 40 h 159"/>
                  <a:gd name="T88" fmla="*/ 536 w 715"/>
                  <a:gd name="T89" fmla="*/ 20 h 159"/>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715"/>
                  <a:gd name="T136" fmla="*/ 0 h 159"/>
                  <a:gd name="T137" fmla="*/ 715 w 715"/>
                  <a:gd name="T138" fmla="*/ 159 h 159"/>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715" h="159">
                    <a:moveTo>
                      <a:pt x="536" y="20"/>
                    </a:moveTo>
                    <a:lnTo>
                      <a:pt x="556" y="20"/>
                    </a:lnTo>
                    <a:lnTo>
                      <a:pt x="576" y="20"/>
                    </a:lnTo>
                    <a:lnTo>
                      <a:pt x="596" y="0"/>
                    </a:lnTo>
                    <a:lnTo>
                      <a:pt x="616" y="0"/>
                    </a:lnTo>
                    <a:lnTo>
                      <a:pt x="636" y="20"/>
                    </a:lnTo>
                    <a:lnTo>
                      <a:pt x="655" y="20"/>
                    </a:lnTo>
                    <a:lnTo>
                      <a:pt x="695" y="20"/>
                    </a:lnTo>
                    <a:lnTo>
                      <a:pt x="695" y="40"/>
                    </a:lnTo>
                    <a:lnTo>
                      <a:pt x="715" y="60"/>
                    </a:lnTo>
                    <a:lnTo>
                      <a:pt x="715" y="80"/>
                    </a:lnTo>
                    <a:lnTo>
                      <a:pt x="695" y="80"/>
                    </a:lnTo>
                    <a:lnTo>
                      <a:pt x="675" y="80"/>
                    </a:lnTo>
                    <a:lnTo>
                      <a:pt x="655" y="80"/>
                    </a:lnTo>
                    <a:lnTo>
                      <a:pt x="636" y="80"/>
                    </a:lnTo>
                    <a:lnTo>
                      <a:pt x="536" y="80"/>
                    </a:lnTo>
                    <a:lnTo>
                      <a:pt x="457" y="100"/>
                    </a:lnTo>
                    <a:lnTo>
                      <a:pt x="397" y="100"/>
                    </a:lnTo>
                    <a:lnTo>
                      <a:pt x="357" y="100"/>
                    </a:lnTo>
                    <a:lnTo>
                      <a:pt x="318" y="119"/>
                    </a:lnTo>
                    <a:lnTo>
                      <a:pt x="298" y="119"/>
                    </a:lnTo>
                    <a:lnTo>
                      <a:pt x="258" y="119"/>
                    </a:lnTo>
                    <a:lnTo>
                      <a:pt x="218" y="119"/>
                    </a:lnTo>
                    <a:lnTo>
                      <a:pt x="199" y="139"/>
                    </a:lnTo>
                    <a:lnTo>
                      <a:pt x="159" y="139"/>
                    </a:lnTo>
                    <a:lnTo>
                      <a:pt x="119" y="139"/>
                    </a:lnTo>
                    <a:lnTo>
                      <a:pt x="79" y="159"/>
                    </a:lnTo>
                    <a:lnTo>
                      <a:pt x="59" y="159"/>
                    </a:lnTo>
                    <a:lnTo>
                      <a:pt x="40" y="159"/>
                    </a:lnTo>
                    <a:lnTo>
                      <a:pt x="40" y="139"/>
                    </a:lnTo>
                    <a:lnTo>
                      <a:pt x="20" y="119"/>
                    </a:lnTo>
                    <a:lnTo>
                      <a:pt x="0" y="100"/>
                    </a:lnTo>
                    <a:lnTo>
                      <a:pt x="20" y="100"/>
                    </a:lnTo>
                    <a:lnTo>
                      <a:pt x="40" y="100"/>
                    </a:lnTo>
                    <a:lnTo>
                      <a:pt x="59" y="100"/>
                    </a:lnTo>
                    <a:lnTo>
                      <a:pt x="99" y="100"/>
                    </a:lnTo>
                    <a:lnTo>
                      <a:pt x="119" y="80"/>
                    </a:lnTo>
                    <a:lnTo>
                      <a:pt x="159" y="80"/>
                    </a:lnTo>
                    <a:lnTo>
                      <a:pt x="218" y="80"/>
                    </a:lnTo>
                    <a:lnTo>
                      <a:pt x="258" y="80"/>
                    </a:lnTo>
                    <a:lnTo>
                      <a:pt x="357" y="60"/>
                    </a:lnTo>
                    <a:lnTo>
                      <a:pt x="417" y="40"/>
                    </a:lnTo>
                    <a:lnTo>
                      <a:pt x="457" y="40"/>
                    </a:lnTo>
                    <a:lnTo>
                      <a:pt x="496" y="40"/>
                    </a:lnTo>
                    <a:lnTo>
                      <a:pt x="536" y="20"/>
                    </a:lnTo>
                  </a:path>
                </a:pathLst>
              </a:custGeom>
              <a:solidFill>
                <a:srgbClr val="FF0000"/>
              </a:solidFill>
              <a:ln w="12700">
                <a:solidFill>
                  <a:srgbClr val="FF0000"/>
                </a:solidFill>
                <a:round/>
                <a:headEnd/>
                <a:tailEnd/>
              </a:ln>
            </p:spPr>
            <p:txBody>
              <a:bodyPr/>
              <a:lstStyle/>
              <a:p>
                <a:endParaRPr lang="zh-CN" altLang="en-US"/>
              </a:p>
            </p:txBody>
          </p:sp>
        </p:grpSp>
      </p:grpSp>
      <p:grpSp>
        <p:nvGrpSpPr>
          <p:cNvPr id="10" name="Group 76"/>
          <p:cNvGrpSpPr>
            <a:grpSpLocks/>
          </p:cNvGrpSpPr>
          <p:nvPr/>
        </p:nvGrpSpPr>
        <p:grpSpPr bwMode="auto">
          <a:xfrm>
            <a:off x="5076825" y="3573463"/>
            <a:ext cx="849313" cy="279400"/>
            <a:chOff x="6293" y="2462"/>
            <a:chExt cx="1336" cy="441"/>
          </a:xfrm>
        </p:grpSpPr>
        <p:grpSp>
          <p:nvGrpSpPr>
            <p:cNvPr id="11" name="Group 77"/>
            <p:cNvGrpSpPr>
              <a:grpSpLocks/>
            </p:cNvGrpSpPr>
            <p:nvPr/>
          </p:nvGrpSpPr>
          <p:grpSpPr bwMode="auto">
            <a:xfrm>
              <a:off x="6293" y="2497"/>
              <a:ext cx="414" cy="406"/>
              <a:chOff x="4925" y="3657"/>
              <a:chExt cx="715" cy="717"/>
            </a:xfrm>
          </p:grpSpPr>
          <p:sp>
            <p:nvSpPr>
              <p:cNvPr id="4151" name="Freeform 78"/>
              <p:cNvSpPr>
                <a:spLocks noChangeArrowheads="1"/>
              </p:cNvSpPr>
              <p:nvPr/>
            </p:nvSpPr>
            <p:spPr bwMode="auto">
              <a:xfrm>
                <a:off x="5085" y="3657"/>
                <a:ext cx="377" cy="119"/>
              </a:xfrm>
              <a:custGeom>
                <a:avLst/>
                <a:gdLst>
                  <a:gd name="T0" fmla="*/ 158 w 377"/>
                  <a:gd name="T1" fmla="*/ 40 h 119"/>
                  <a:gd name="T2" fmla="*/ 198 w 377"/>
                  <a:gd name="T3" fmla="*/ 40 h 119"/>
                  <a:gd name="T4" fmla="*/ 218 w 377"/>
                  <a:gd name="T5" fmla="*/ 20 h 119"/>
                  <a:gd name="T6" fmla="*/ 238 w 377"/>
                  <a:gd name="T7" fmla="*/ 20 h 119"/>
                  <a:gd name="T8" fmla="*/ 258 w 377"/>
                  <a:gd name="T9" fmla="*/ 20 h 119"/>
                  <a:gd name="T10" fmla="*/ 278 w 377"/>
                  <a:gd name="T11" fmla="*/ 20 h 119"/>
                  <a:gd name="T12" fmla="*/ 297 w 377"/>
                  <a:gd name="T13" fmla="*/ 0 h 119"/>
                  <a:gd name="T14" fmla="*/ 317 w 377"/>
                  <a:gd name="T15" fmla="*/ 0 h 119"/>
                  <a:gd name="T16" fmla="*/ 337 w 377"/>
                  <a:gd name="T17" fmla="*/ 0 h 119"/>
                  <a:gd name="T18" fmla="*/ 357 w 377"/>
                  <a:gd name="T19" fmla="*/ 20 h 119"/>
                  <a:gd name="T20" fmla="*/ 377 w 377"/>
                  <a:gd name="T21" fmla="*/ 40 h 119"/>
                  <a:gd name="T22" fmla="*/ 357 w 377"/>
                  <a:gd name="T23" fmla="*/ 60 h 119"/>
                  <a:gd name="T24" fmla="*/ 337 w 377"/>
                  <a:gd name="T25" fmla="*/ 60 h 119"/>
                  <a:gd name="T26" fmla="*/ 317 w 377"/>
                  <a:gd name="T27" fmla="*/ 79 h 119"/>
                  <a:gd name="T28" fmla="*/ 278 w 377"/>
                  <a:gd name="T29" fmla="*/ 79 h 119"/>
                  <a:gd name="T30" fmla="*/ 258 w 377"/>
                  <a:gd name="T31" fmla="*/ 79 h 119"/>
                  <a:gd name="T32" fmla="*/ 218 w 377"/>
                  <a:gd name="T33" fmla="*/ 99 h 119"/>
                  <a:gd name="T34" fmla="*/ 198 w 377"/>
                  <a:gd name="T35" fmla="*/ 99 h 119"/>
                  <a:gd name="T36" fmla="*/ 158 w 377"/>
                  <a:gd name="T37" fmla="*/ 99 h 119"/>
                  <a:gd name="T38" fmla="*/ 119 w 377"/>
                  <a:gd name="T39" fmla="*/ 119 h 119"/>
                  <a:gd name="T40" fmla="*/ 99 w 377"/>
                  <a:gd name="T41" fmla="*/ 119 h 119"/>
                  <a:gd name="T42" fmla="*/ 79 w 377"/>
                  <a:gd name="T43" fmla="*/ 119 h 119"/>
                  <a:gd name="T44" fmla="*/ 59 w 377"/>
                  <a:gd name="T45" fmla="*/ 119 h 119"/>
                  <a:gd name="T46" fmla="*/ 39 w 377"/>
                  <a:gd name="T47" fmla="*/ 119 h 119"/>
                  <a:gd name="T48" fmla="*/ 19 w 377"/>
                  <a:gd name="T49" fmla="*/ 99 h 119"/>
                  <a:gd name="T50" fmla="*/ 0 w 377"/>
                  <a:gd name="T51" fmla="*/ 99 h 119"/>
                  <a:gd name="T52" fmla="*/ 19 w 377"/>
                  <a:gd name="T53" fmla="*/ 79 h 119"/>
                  <a:gd name="T54" fmla="*/ 39 w 377"/>
                  <a:gd name="T55" fmla="*/ 79 h 119"/>
                  <a:gd name="T56" fmla="*/ 59 w 377"/>
                  <a:gd name="T57" fmla="*/ 79 h 119"/>
                  <a:gd name="T58" fmla="*/ 79 w 377"/>
                  <a:gd name="T59" fmla="*/ 79 h 119"/>
                  <a:gd name="T60" fmla="*/ 99 w 377"/>
                  <a:gd name="T61" fmla="*/ 60 h 119"/>
                  <a:gd name="T62" fmla="*/ 139 w 377"/>
                  <a:gd name="T63" fmla="*/ 60 h 119"/>
                  <a:gd name="T64" fmla="*/ 158 w 377"/>
                  <a:gd name="T65" fmla="*/ 40 h 11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77"/>
                  <a:gd name="T100" fmla="*/ 0 h 119"/>
                  <a:gd name="T101" fmla="*/ 377 w 377"/>
                  <a:gd name="T102" fmla="*/ 119 h 11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77" h="119">
                    <a:moveTo>
                      <a:pt x="158" y="40"/>
                    </a:moveTo>
                    <a:lnTo>
                      <a:pt x="198" y="40"/>
                    </a:lnTo>
                    <a:lnTo>
                      <a:pt x="218" y="20"/>
                    </a:lnTo>
                    <a:lnTo>
                      <a:pt x="238" y="20"/>
                    </a:lnTo>
                    <a:lnTo>
                      <a:pt x="258" y="20"/>
                    </a:lnTo>
                    <a:lnTo>
                      <a:pt x="278" y="20"/>
                    </a:lnTo>
                    <a:lnTo>
                      <a:pt x="297" y="0"/>
                    </a:lnTo>
                    <a:lnTo>
                      <a:pt x="317" y="0"/>
                    </a:lnTo>
                    <a:lnTo>
                      <a:pt x="337" y="0"/>
                    </a:lnTo>
                    <a:lnTo>
                      <a:pt x="357" y="20"/>
                    </a:lnTo>
                    <a:lnTo>
                      <a:pt x="377" y="40"/>
                    </a:lnTo>
                    <a:lnTo>
                      <a:pt x="357" y="60"/>
                    </a:lnTo>
                    <a:lnTo>
                      <a:pt x="337" y="60"/>
                    </a:lnTo>
                    <a:lnTo>
                      <a:pt x="317" y="79"/>
                    </a:lnTo>
                    <a:lnTo>
                      <a:pt x="278" y="79"/>
                    </a:lnTo>
                    <a:lnTo>
                      <a:pt x="258" y="79"/>
                    </a:lnTo>
                    <a:lnTo>
                      <a:pt x="218" y="99"/>
                    </a:lnTo>
                    <a:lnTo>
                      <a:pt x="198" y="99"/>
                    </a:lnTo>
                    <a:lnTo>
                      <a:pt x="158" y="99"/>
                    </a:lnTo>
                    <a:lnTo>
                      <a:pt x="119" y="119"/>
                    </a:lnTo>
                    <a:lnTo>
                      <a:pt x="99" y="119"/>
                    </a:lnTo>
                    <a:lnTo>
                      <a:pt x="79" y="119"/>
                    </a:lnTo>
                    <a:lnTo>
                      <a:pt x="59" y="119"/>
                    </a:lnTo>
                    <a:lnTo>
                      <a:pt x="39" y="119"/>
                    </a:lnTo>
                    <a:lnTo>
                      <a:pt x="19" y="99"/>
                    </a:lnTo>
                    <a:lnTo>
                      <a:pt x="0" y="99"/>
                    </a:lnTo>
                    <a:lnTo>
                      <a:pt x="19" y="79"/>
                    </a:lnTo>
                    <a:lnTo>
                      <a:pt x="39" y="79"/>
                    </a:lnTo>
                    <a:lnTo>
                      <a:pt x="59" y="79"/>
                    </a:lnTo>
                    <a:lnTo>
                      <a:pt x="79" y="79"/>
                    </a:lnTo>
                    <a:lnTo>
                      <a:pt x="99" y="60"/>
                    </a:lnTo>
                    <a:lnTo>
                      <a:pt x="139" y="60"/>
                    </a:lnTo>
                    <a:lnTo>
                      <a:pt x="158" y="40"/>
                    </a:lnTo>
                  </a:path>
                </a:pathLst>
              </a:custGeom>
              <a:solidFill>
                <a:srgbClr val="FF0000"/>
              </a:solidFill>
              <a:ln w="12700">
                <a:solidFill>
                  <a:srgbClr val="FF0000"/>
                </a:solidFill>
                <a:round/>
                <a:headEnd/>
                <a:tailEnd/>
              </a:ln>
            </p:spPr>
            <p:txBody>
              <a:bodyPr/>
              <a:lstStyle/>
              <a:p>
                <a:endParaRPr lang="zh-CN" altLang="en-US"/>
              </a:p>
            </p:txBody>
          </p:sp>
          <p:sp>
            <p:nvSpPr>
              <p:cNvPr id="4152" name="Freeform 79"/>
              <p:cNvSpPr>
                <a:spLocks noChangeArrowheads="1"/>
              </p:cNvSpPr>
              <p:nvPr/>
            </p:nvSpPr>
            <p:spPr bwMode="auto">
              <a:xfrm>
                <a:off x="5240" y="3746"/>
                <a:ext cx="79" cy="557"/>
              </a:xfrm>
              <a:custGeom>
                <a:avLst/>
                <a:gdLst>
                  <a:gd name="T0" fmla="*/ 0 w 79"/>
                  <a:gd name="T1" fmla="*/ 40 h 557"/>
                  <a:gd name="T2" fmla="*/ 0 w 79"/>
                  <a:gd name="T3" fmla="*/ 20 h 557"/>
                  <a:gd name="T4" fmla="*/ 0 w 79"/>
                  <a:gd name="T5" fmla="*/ 0 h 557"/>
                  <a:gd name="T6" fmla="*/ 19 w 79"/>
                  <a:gd name="T7" fmla="*/ 0 h 557"/>
                  <a:gd name="T8" fmla="*/ 39 w 79"/>
                  <a:gd name="T9" fmla="*/ 20 h 557"/>
                  <a:gd name="T10" fmla="*/ 59 w 79"/>
                  <a:gd name="T11" fmla="*/ 20 h 557"/>
                  <a:gd name="T12" fmla="*/ 79 w 79"/>
                  <a:gd name="T13" fmla="*/ 20 h 557"/>
                  <a:gd name="T14" fmla="*/ 79 w 79"/>
                  <a:gd name="T15" fmla="*/ 40 h 557"/>
                  <a:gd name="T16" fmla="*/ 79 w 79"/>
                  <a:gd name="T17" fmla="*/ 60 h 557"/>
                  <a:gd name="T18" fmla="*/ 79 w 79"/>
                  <a:gd name="T19" fmla="*/ 80 h 557"/>
                  <a:gd name="T20" fmla="*/ 79 w 79"/>
                  <a:gd name="T21" fmla="*/ 100 h 557"/>
                  <a:gd name="T22" fmla="*/ 79 w 79"/>
                  <a:gd name="T23" fmla="*/ 120 h 557"/>
                  <a:gd name="T24" fmla="*/ 79 w 79"/>
                  <a:gd name="T25" fmla="*/ 140 h 557"/>
                  <a:gd name="T26" fmla="*/ 79 w 79"/>
                  <a:gd name="T27" fmla="*/ 159 h 557"/>
                  <a:gd name="T28" fmla="*/ 79 w 79"/>
                  <a:gd name="T29" fmla="*/ 179 h 557"/>
                  <a:gd name="T30" fmla="*/ 79 w 79"/>
                  <a:gd name="T31" fmla="*/ 199 h 557"/>
                  <a:gd name="T32" fmla="*/ 79 w 79"/>
                  <a:gd name="T33" fmla="*/ 239 h 557"/>
                  <a:gd name="T34" fmla="*/ 79 w 79"/>
                  <a:gd name="T35" fmla="*/ 279 h 557"/>
                  <a:gd name="T36" fmla="*/ 79 w 79"/>
                  <a:gd name="T37" fmla="*/ 318 h 557"/>
                  <a:gd name="T38" fmla="*/ 79 w 79"/>
                  <a:gd name="T39" fmla="*/ 358 h 557"/>
                  <a:gd name="T40" fmla="*/ 79 w 79"/>
                  <a:gd name="T41" fmla="*/ 398 h 557"/>
                  <a:gd name="T42" fmla="*/ 79 w 79"/>
                  <a:gd name="T43" fmla="*/ 437 h 557"/>
                  <a:gd name="T44" fmla="*/ 79 w 79"/>
                  <a:gd name="T45" fmla="*/ 497 h 557"/>
                  <a:gd name="T46" fmla="*/ 79 w 79"/>
                  <a:gd name="T47" fmla="*/ 557 h 557"/>
                  <a:gd name="T48" fmla="*/ 19 w 79"/>
                  <a:gd name="T49" fmla="*/ 557 h 557"/>
                  <a:gd name="T50" fmla="*/ 19 w 79"/>
                  <a:gd name="T51" fmla="*/ 497 h 557"/>
                  <a:gd name="T52" fmla="*/ 19 w 79"/>
                  <a:gd name="T53" fmla="*/ 437 h 557"/>
                  <a:gd name="T54" fmla="*/ 19 w 79"/>
                  <a:gd name="T55" fmla="*/ 398 h 557"/>
                  <a:gd name="T56" fmla="*/ 19 w 79"/>
                  <a:gd name="T57" fmla="*/ 338 h 557"/>
                  <a:gd name="T58" fmla="*/ 19 w 79"/>
                  <a:gd name="T59" fmla="*/ 298 h 557"/>
                  <a:gd name="T60" fmla="*/ 19 w 79"/>
                  <a:gd name="T61" fmla="*/ 259 h 557"/>
                  <a:gd name="T62" fmla="*/ 19 w 79"/>
                  <a:gd name="T63" fmla="*/ 219 h 557"/>
                  <a:gd name="T64" fmla="*/ 19 w 79"/>
                  <a:gd name="T65" fmla="*/ 199 h 557"/>
                  <a:gd name="T66" fmla="*/ 19 w 79"/>
                  <a:gd name="T67" fmla="*/ 159 h 557"/>
                  <a:gd name="T68" fmla="*/ 19 w 79"/>
                  <a:gd name="T69" fmla="*/ 140 h 557"/>
                  <a:gd name="T70" fmla="*/ 19 w 79"/>
                  <a:gd name="T71" fmla="*/ 120 h 557"/>
                  <a:gd name="T72" fmla="*/ 19 w 79"/>
                  <a:gd name="T73" fmla="*/ 100 h 557"/>
                  <a:gd name="T74" fmla="*/ 19 w 79"/>
                  <a:gd name="T75" fmla="*/ 80 h 557"/>
                  <a:gd name="T76" fmla="*/ 19 w 79"/>
                  <a:gd name="T77" fmla="*/ 60 h 557"/>
                  <a:gd name="T78" fmla="*/ 19 w 79"/>
                  <a:gd name="T79" fmla="*/ 40 h 557"/>
                  <a:gd name="T80" fmla="*/ 0 w 79"/>
                  <a:gd name="T81" fmla="*/ 40 h 557"/>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9"/>
                  <a:gd name="T124" fmla="*/ 0 h 557"/>
                  <a:gd name="T125" fmla="*/ 79 w 79"/>
                  <a:gd name="T126" fmla="*/ 557 h 557"/>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9" h="557">
                    <a:moveTo>
                      <a:pt x="0" y="40"/>
                    </a:moveTo>
                    <a:lnTo>
                      <a:pt x="0" y="20"/>
                    </a:lnTo>
                    <a:lnTo>
                      <a:pt x="0" y="0"/>
                    </a:lnTo>
                    <a:lnTo>
                      <a:pt x="19" y="0"/>
                    </a:lnTo>
                    <a:lnTo>
                      <a:pt x="39" y="20"/>
                    </a:lnTo>
                    <a:lnTo>
                      <a:pt x="59" y="20"/>
                    </a:lnTo>
                    <a:lnTo>
                      <a:pt x="79" y="20"/>
                    </a:lnTo>
                    <a:lnTo>
                      <a:pt x="79" y="40"/>
                    </a:lnTo>
                    <a:lnTo>
                      <a:pt x="79" y="60"/>
                    </a:lnTo>
                    <a:lnTo>
                      <a:pt x="79" y="80"/>
                    </a:lnTo>
                    <a:lnTo>
                      <a:pt x="79" y="100"/>
                    </a:lnTo>
                    <a:lnTo>
                      <a:pt x="79" y="120"/>
                    </a:lnTo>
                    <a:lnTo>
                      <a:pt x="79" y="140"/>
                    </a:lnTo>
                    <a:lnTo>
                      <a:pt x="79" y="159"/>
                    </a:lnTo>
                    <a:lnTo>
                      <a:pt x="79" y="179"/>
                    </a:lnTo>
                    <a:lnTo>
                      <a:pt x="79" y="199"/>
                    </a:lnTo>
                    <a:lnTo>
                      <a:pt x="79" y="239"/>
                    </a:lnTo>
                    <a:lnTo>
                      <a:pt x="79" y="279"/>
                    </a:lnTo>
                    <a:lnTo>
                      <a:pt x="79" y="318"/>
                    </a:lnTo>
                    <a:lnTo>
                      <a:pt x="79" y="358"/>
                    </a:lnTo>
                    <a:lnTo>
                      <a:pt x="79" y="398"/>
                    </a:lnTo>
                    <a:lnTo>
                      <a:pt x="79" y="437"/>
                    </a:lnTo>
                    <a:lnTo>
                      <a:pt x="79" y="497"/>
                    </a:lnTo>
                    <a:lnTo>
                      <a:pt x="79" y="557"/>
                    </a:lnTo>
                    <a:lnTo>
                      <a:pt x="19" y="557"/>
                    </a:lnTo>
                    <a:lnTo>
                      <a:pt x="19" y="497"/>
                    </a:lnTo>
                    <a:lnTo>
                      <a:pt x="19" y="437"/>
                    </a:lnTo>
                    <a:lnTo>
                      <a:pt x="19" y="398"/>
                    </a:lnTo>
                    <a:lnTo>
                      <a:pt x="19" y="338"/>
                    </a:lnTo>
                    <a:lnTo>
                      <a:pt x="19" y="298"/>
                    </a:lnTo>
                    <a:lnTo>
                      <a:pt x="19" y="259"/>
                    </a:lnTo>
                    <a:lnTo>
                      <a:pt x="19" y="219"/>
                    </a:lnTo>
                    <a:lnTo>
                      <a:pt x="19" y="199"/>
                    </a:lnTo>
                    <a:lnTo>
                      <a:pt x="19" y="159"/>
                    </a:lnTo>
                    <a:lnTo>
                      <a:pt x="19" y="140"/>
                    </a:lnTo>
                    <a:lnTo>
                      <a:pt x="19" y="120"/>
                    </a:lnTo>
                    <a:lnTo>
                      <a:pt x="19" y="100"/>
                    </a:lnTo>
                    <a:lnTo>
                      <a:pt x="19" y="80"/>
                    </a:lnTo>
                    <a:lnTo>
                      <a:pt x="19" y="60"/>
                    </a:lnTo>
                    <a:lnTo>
                      <a:pt x="19" y="40"/>
                    </a:lnTo>
                    <a:lnTo>
                      <a:pt x="0" y="40"/>
                    </a:lnTo>
                  </a:path>
                </a:pathLst>
              </a:custGeom>
              <a:solidFill>
                <a:srgbClr val="FF0000"/>
              </a:solidFill>
              <a:ln w="12700">
                <a:solidFill>
                  <a:srgbClr val="FF0000"/>
                </a:solidFill>
                <a:round/>
                <a:headEnd/>
                <a:tailEnd/>
              </a:ln>
            </p:spPr>
            <p:txBody>
              <a:bodyPr/>
              <a:lstStyle/>
              <a:p>
                <a:endParaRPr lang="zh-CN" altLang="en-US"/>
              </a:p>
            </p:txBody>
          </p:sp>
          <p:sp>
            <p:nvSpPr>
              <p:cNvPr id="4153" name="Freeform 80"/>
              <p:cNvSpPr>
                <a:spLocks noChangeArrowheads="1"/>
              </p:cNvSpPr>
              <p:nvPr/>
            </p:nvSpPr>
            <p:spPr bwMode="auto">
              <a:xfrm>
                <a:off x="5066" y="3946"/>
                <a:ext cx="79" cy="398"/>
              </a:xfrm>
              <a:custGeom>
                <a:avLst/>
                <a:gdLst>
                  <a:gd name="T0" fmla="*/ 79 w 79"/>
                  <a:gd name="T1" fmla="*/ 60 h 398"/>
                  <a:gd name="T2" fmla="*/ 79 w 79"/>
                  <a:gd name="T3" fmla="*/ 80 h 398"/>
                  <a:gd name="T4" fmla="*/ 79 w 79"/>
                  <a:gd name="T5" fmla="*/ 100 h 398"/>
                  <a:gd name="T6" fmla="*/ 79 w 79"/>
                  <a:gd name="T7" fmla="*/ 139 h 398"/>
                  <a:gd name="T8" fmla="*/ 79 w 79"/>
                  <a:gd name="T9" fmla="*/ 159 h 398"/>
                  <a:gd name="T10" fmla="*/ 79 w 79"/>
                  <a:gd name="T11" fmla="*/ 199 h 398"/>
                  <a:gd name="T12" fmla="*/ 79 w 79"/>
                  <a:gd name="T13" fmla="*/ 258 h 398"/>
                  <a:gd name="T14" fmla="*/ 79 w 79"/>
                  <a:gd name="T15" fmla="*/ 318 h 398"/>
                  <a:gd name="T16" fmla="*/ 79 w 79"/>
                  <a:gd name="T17" fmla="*/ 398 h 398"/>
                  <a:gd name="T18" fmla="*/ 40 w 79"/>
                  <a:gd name="T19" fmla="*/ 398 h 398"/>
                  <a:gd name="T20" fmla="*/ 40 w 79"/>
                  <a:gd name="T21" fmla="*/ 338 h 398"/>
                  <a:gd name="T22" fmla="*/ 40 w 79"/>
                  <a:gd name="T23" fmla="*/ 278 h 398"/>
                  <a:gd name="T24" fmla="*/ 40 w 79"/>
                  <a:gd name="T25" fmla="*/ 239 h 398"/>
                  <a:gd name="T26" fmla="*/ 40 w 79"/>
                  <a:gd name="T27" fmla="*/ 199 h 398"/>
                  <a:gd name="T28" fmla="*/ 40 w 79"/>
                  <a:gd name="T29" fmla="*/ 159 h 398"/>
                  <a:gd name="T30" fmla="*/ 20 w 79"/>
                  <a:gd name="T31" fmla="*/ 139 h 398"/>
                  <a:gd name="T32" fmla="*/ 20 w 79"/>
                  <a:gd name="T33" fmla="*/ 119 h 398"/>
                  <a:gd name="T34" fmla="*/ 20 w 79"/>
                  <a:gd name="T35" fmla="*/ 100 h 398"/>
                  <a:gd name="T36" fmla="*/ 20 w 79"/>
                  <a:gd name="T37" fmla="*/ 60 h 398"/>
                  <a:gd name="T38" fmla="*/ 20 w 79"/>
                  <a:gd name="T39" fmla="*/ 40 h 398"/>
                  <a:gd name="T40" fmla="*/ 0 w 79"/>
                  <a:gd name="T41" fmla="*/ 40 h 398"/>
                  <a:gd name="T42" fmla="*/ 0 w 79"/>
                  <a:gd name="T43" fmla="*/ 20 h 398"/>
                  <a:gd name="T44" fmla="*/ 0 w 79"/>
                  <a:gd name="T45" fmla="*/ 0 h 398"/>
                  <a:gd name="T46" fmla="*/ 20 w 79"/>
                  <a:gd name="T47" fmla="*/ 0 h 398"/>
                  <a:gd name="T48" fmla="*/ 40 w 79"/>
                  <a:gd name="T49" fmla="*/ 0 h 398"/>
                  <a:gd name="T50" fmla="*/ 40 w 79"/>
                  <a:gd name="T51" fmla="*/ 20 h 398"/>
                  <a:gd name="T52" fmla="*/ 59 w 79"/>
                  <a:gd name="T53" fmla="*/ 20 h 398"/>
                  <a:gd name="T54" fmla="*/ 79 w 79"/>
                  <a:gd name="T55" fmla="*/ 40 h 398"/>
                  <a:gd name="T56" fmla="*/ 79 w 79"/>
                  <a:gd name="T57" fmla="*/ 60 h 398"/>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79"/>
                  <a:gd name="T88" fmla="*/ 0 h 398"/>
                  <a:gd name="T89" fmla="*/ 79 w 79"/>
                  <a:gd name="T90" fmla="*/ 398 h 398"/>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79" h="398">
                    <a:moveTo>
                      <a:pt x="79" y="60"/>
                    </a:moveTo>
                    <a:lnTo>
                      <a:pt x="79" y="80"/>
                    </a:lnTo>
                    <a:lnTo>
                      <a:pt x="79" y="100"/>
                    </a:lnTo>
                    <a:lnTo>
                      <a:pt x="79" y="139"/>
                    </a:lnTo>
                    <a:lnTo>
                      <a:pt x="79" y="159"/>
                    </a:lnTo>
                    <a:lnTo>
                      <a:pt x="79" y="199"/>
                    </a:lnTo>
                    <a:lnTo>
                      <a:pt x="79" y="258"/>
                    </a:lnTo>
                    <a:lnTo>
                      <a:pt x="79" y="318"/>
                    </a:lnTo>
                    <a:lnTo>
                      <a:pt x="79" y="398"/>
                    </a:lnTo>
                    <a:lnTo>
                      <a:pt x="40" y="398"/>
                    </a:lnTo>
                    <a:lnTo>
                      <a:pt x="40" y="338"/>
                    </a:lnTo>
                    <a:lnTo>
                      <a:pt x="40" y="278"/>
                    </a:lnTo>
                    <a:lnTo>
                      <a:pt x="40" y="239"/>
                    </a:lnTo>
                    <a:lnTo>
                      <a:pt x="40" y="199"/>
                    </a:lnTo>
                    <a:lnTo>
                      <a:pt x="40" y="159"/>
                    </a:lnTo>
                    <a:lnTo>
                      <a:pt x="20" y="139"/>
                    </a:lnTo>
                    <a:lnTo>
                      <a:pt x="20" y="119"/>
                    </a:lnTo>
                    <a:lnTo>
                      <a:pt x="20" y="100"/>
                    </a:lnTo>
                    <a:lnTo>
                      <a:pt x="20" y="60"/>
                    </a:lnTo>
                    <a:lnTo>
                      <a:pt x="20" y="40"/>
                    </a:lnTo>
                    <a:lnTo>
                      <a:pt x="0" y="40"/>
                    </a:lnTo>
                    <a:lnTo>
                      <a:pt x="0" y="20"/>
                    </a:lnTo>
                    <a:lnTo>
                      <a:pt x="0" y="0"/>
                    </a:lnTo>
                    <a:lnTo>
                      <a:pt x="20" y="0"/>
                    </a:lnTo>
                    <a:lnTo>
                      <a:pt x="40" y="0"/>
                    </a:lnTo>
                    <a:lnTo>
                      <a:pt x="40" y="20"/>
                    </a:lnTo>
                    <a:lnTo>
                      <a:pt x="59" y="20"/>
                    </a:lnTo>
                    <a:lnTo>
                      <a:pt x="79" y="40"/>
                    </a:lnTo>
                    <a:lnTo>
                      <a:pt x="79" y="60"/>
                    </a:lnTo>
                  </a:path>
                </a:pathLst>
              </a:custGeom>
              <a:solidFill>
                <a:srgbClr val="FF0000"/>
              </a:solidFill>
              <a:ln w="12700">
                <a:solidFill>
                  <a:srgbClr val="FF0000"/>
                </a:solidFill>
                <a:round/>
                <a:headEnd/>
                <a:tailEnd/>
              </a:ln>
            </p:spPr>
            <p:txBody>
              <a:bodyPr/>
              <a:lstStyle/>
              <a:p>
                <a:endParaRPr lang="zh-CN" altLang="en-US"/>
              </a:p>
            </p:txBody>
          </p:sp>
          <p:sp>
            <p:nvSpPr>
              <p:cNvPr id="4154" name="Freeform 81"/>
              <p:cNvSpPr>
                <a:spLocks noChangeArrowheads="1"/>
              </p:cNvSpPr>
              <p:nvPr/>
            </p:nvSpPr>
            <p:spPr bwMode="auto">
              <a:xfrm>
                <a:off x="5319" y="3946"/>
                <a:ext cx="199" cy="79"/>
              </a:xfrm>
              <a:custGeom>
                <a:avLst/>
                <a:gdLst>
                  <a:gd name="T0" fmla="*/ 80 w 199"/>
                  <a:gd name="T1" fmla="*/ 20 h 79"/>
                  <a:gd name="T2" fmla="*/ 100 w 199"/>
                  <a:gd name="T3" fmla="*/ 0 h 79"/>
                  <a:gd name="T4" fmla="*/ 119 w 199"/>
                  <a:gd name="T5" fmla="*/ 0 h 79"/>
                  <a:gd name="T6" fmla="*/ 139 w 199"/>
                  <a:gd name="T7" fmla="*/ 0 h 79"/>
                  <a:gd name="T8" fmla="*/ 159 w 199"/>
                  <a:gd name="T9" fmla="*/ 0 h 79"/>
                  <a:gd name="T10" fmla="*/ 179 w 199"/>
                  <a:gd name="T11" fmla="*/ 0 h 79"/>
                  <a:gd name="T12" fmla="*/ 199 w 199"/>
                  <a:gd name="T13" fmla="*/ 0 h 79"/>
                  <a:gd name="T14" fmla="*/ 199 w 199"/>
                  <a:gd name="T15" fmla="*/ 20 h 79"/>
                  <a:gd name="T16" fmla="*/ 199 w 199"/>
                  <a:gd name="T17" fmla="*/ 40 h 79"/>
                  <a:gd name="T18" fmla="*/ 179 w 199"/>
                  <a:gd name="T19" fmla="*/ 40 h 79"/>
                  <a:gd name="T20" fmla="*/ 159 w 199"/>
                  <a:gd name="T21" fmla="*/ 60 h 79"/>
                  <a:gd name="T22" fmla="*/ 119 w 199"/>
                  <a:gd name="T23" fmla="*/ 60 h 79"/>
                  <a:gd name="T24" fmla="*/ 60 w 199"/>
                  <a:gd name="T25" fmla="*/ 60 h 79"/>
                  <a:gd name="T26" fmla="*/ 0 w 199"/>
                  <a:gd name="T27" fmla="*/ 79 h 79"/>
                  <a:gd name="T28" fmla="*/ 0 w 199"/>
                  <a:gd name="T29" fmla="*/ 40 h 79"/>
                  <a:gd name="T30" fmla="*/ 20 w 199"/>
                  <a:gd name="T31" fmla="*/ 40 h 79"/>
                  <a:gd name="T32" fmla="*/ 40 w 199"/>
                  <a:gd name="T33" fmla="*/ 40 h 79"/>
                  <a:gd name="T34" fmla="*/ 60 w 199"/>
                  <a:gd name="T35" fmla="*/ 20 h 79"/>
                  <a:gd name="T36" fmla="*/ 80 w 199"/>
                  <a:gd name="T37" fmla="*/ 20 h 7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99"/>
                  <a:gd name="T58" fmla="*/ 0 h 79"/>
                  <a:gd name="T59" fmla="*/ 199 w 199"/>
                  <a:gd name="T60" fmla="*/ 79 h 7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99" h="79">
                    <a:moveTo>
                      <a:pt x="80" y="20"/>
                    </a:moveTo>
                    <a:lnTo>
                      <a:pt x="100" y="0"/>
                    </a:lnTo>
                    <a:lnTo>
                      <a:pt x="119" y="0"/>
                    </a:lnTo>
                    <a:lnTo>
                      <a:pt x="139" y="0"/>
                    </a:lnTo>
                    <a:lnTo>
                      <a:pt x="159" y="0"/>
                    </a:lnTo>
                    <a:lnTo>
                      <a:pt x="179" y="0"/>
                    </a:lnTo>
                    <a:lnTo>
                      <a:pt x="199" y="0"/>
                    </a:lnTo>
                    <a:lnTo>
                      <a:pt x="199" y="20"/>
                    </a:lnTo>
                    <a:lnTo>
                      <a:pt x="199" y="40"/>
                    </a:lnTo>
                    <a:lnTo>
                      <a:pt x="179" y="40"/>
                    </a:lnTo>
                    <a:lnTo>
                      <a:pt x="159" y="60"/>
                    </a:lnTo>
                    <a:lnTo>
                      <a:pt x="119" y="60"/>
                    </a:lnTo>
                    <a:lnTo>
                      <a:pt x="60" y="60"/>
                    </a:lnTo>
                    <a:lnTo>
                      <a:pt x="0" y="79"/>
                    </a:lnTo>
                    <a:lnTo>
                      <a:pt x="0" y="40"/>
                    </a:lnTo>
                    <a:lnTo>
                      <a:pt x="20" y="40"/>
                    </a:lnTo>
                    <a:lnTo>
                      <a:pt x="40" y="40"/>
                    </a:lnTo>
                    <a:lnTo>
                      <a:pt x="60" y="20"/>
                    </a:lnTo>
                    <a:lnTo>
                      <a:pt x="80" y="20"/>
                    </a:lnTo>
                  </a:path>
                </a:pathLst>
              </a:custGeom>
              <a:solidFill>
                <a:srgbClr val="FF0000"/>
              </a:solidFill>
              <a:ln w="12700">
                <a:solidFill>
                  <a:srgbClr val="FF0000"/>
                </a:solidFill>
                <a:round/>
                <a:headEnd/>
                <a:tailEnd/>
              </a:ln>
            </p:spPr>
            <p:txBody>
              <a:bodyPr/>
              <a:lstStyle/>
              <a:p>
                <a:endParaRPr lang="zh-CN" altLang="en-US"/>
              </a:p>
            </p:txBody>
          </p:sp>
          <p:sp>
            <p:nvSpPr>
              <p:cNvPr id="4155" name="Freeform 82"/>
              <p:cNvSpPr>
                <a:spLocks noChangeArrowheads="1"/>
              </p:cNvSpPr>
              <p:nvPr/>
            </p:nvSpPr>
            <p:spPr bwMode="auto">
              <a:xfrm>
                <a:off x="4925" y="4215"/>
                <a:ext cx="715" cy="159"/>
              </a:xfrm>
              <a:custGeom>
                <a:avLst/>
                <a:gdLst>
                  <a:gd name="T0" fmla="*/ 536 w 715"/>
                  <a:gd name="T1" fmla="*/ 20 h 159"/>
                  <a:gd name="T2" fmla="*/ 556 w 715"/>
                  <a:gd name="T3" fmla="*/ 20 h 159"/>
                  <a:gd name="T4" fmla="*/ 576 w 715"/>
                  <a:gd name="T5" fmla="*/ 20 h 159"/>
                  <a:gd name="T6" fmla="*/ 596 w 715"/>
                  <a:gd name="T7" fmla="*/ 0 h 159"/>
                  <a:gd name="T8" fmla="*/ 616 w 715"/>
                  <a:gd name="T9" fmla="*/ 0 h 159"/>
                  <a:gd name="T10" fmla="*/ 636 w 715"/>
                  <a:gd name="T11" fmla="*/ 20 h 159"/>
                  <a:gd name="T12" fmla="*/ 655 w 715"/>
                  <a:gd name="T13" fmla="*/ 20 h 159"/>
                  <a:gd name="T14" fmla="*/ 695 w 715"/>
                  <a:gd name="T15" fmla="*/ 20 h 159"/>
                  <a:gd name="T16" fmla="*/ 695 w 715"/>
                  <a:gd name="T17" fmla="*/ 40 h 159"/>
                  <a:gd name="T18" fmla="*/ 715 w 715"/>
                  <a:gd name="T19" fmla="*/ 60 h 159"/>
                  <a:gd name="T20" fmla="*/ 715 w 715"/>
                  <a:gd name="T21" fmla="*/ 80 h 159"/>
                  <a:gd name="T22" fmla="*/ 695 w 715"/>
                  <a:gd name="T23" fmla="*/ 80 h 159"/>
                  <a:gd name="T24" fmla="*/ 675 w 715"/>
                  <a:gd name="T25" fmla="*/ 80 h 159"/>
                  <a:gd name="T26" fmla="*/ 655 w 715"/>
                  <a:gd name="T27" fmla="*/ 80 h 159"/>
                  <a:gd name="T28" fmla="*/ 636 w 715"/>
                  <a:gd name="T29" fmla="*/ 80 h 159"/>
                  <a:gd name="T30" fmla="*/ 536 w 715"/>
                  <a:gd name="T31" fmla="*/ 80 h 159"/>
                  <a:gd name="T32" fmla="*/ 457 w 715"/>
                  <a:gd name="T33" fmla="*/ 100 h 159"/>
                  <a:gd name="T34" fmla="*/ 397 w 715"/>
                  <a:gd name="T35" fmla="*/ 100 h 159"/>
                  <a:gd name="T36" fmla="*/ 357 w 715"/>
                  <a:gd name="T37" fmla="*/ 100 h 159"/>
                  <a:gd name="T38" fmla="*/ 318 w 715"/>
                  <a:gd name="T39" fmla="*/ 119 h 159"/>
                  <a:gd name="T40" fmla="*/ 298 w 715"/>
                  <a:gd name="T41" fmla="*/ 119 h 159"/>
                  <a:gd name="T42" fmla="*/ 258 w 715"/>
                  <a:gd name="T43" fmla="*/ 119 h 159"/>
                  <a:gd name="T44" fmla="*/ 218 w 715"/>
                  <a:gd name="T45" fmla="*/ 119 h 159"/>
                  <a:gd name="T46" fmla="*/ 199 w 715"/>
                  <a:gd name="T47" fmla="*/ 139 h 159"/>
                  <a:gd name="T48" fmla="*/ 159 w 715"/>
                  <a:gd name="T49" fmla="*/ 139 h 159"/>
                  <a:gd name="T50" fmla="*/ 119 w 715"/>
                  <a:gd name="T51" fmla="*/ 139 h 159"/>
                  <a:gd name="T52" fmla="*/ 79 w 715"/>
                  <a:gd name="T53" fmla="*/ 159 h 159"/>
                  <a:gd name="T54" fmla="*/ 59 w 715"/>
                  <a:gd name="T55" fmla="*/ 159 h 159"/>
                  <a:gd name="T56" fmla="*/ 40 w 715"/>
                  <a:gd name="T57" fmla="*/ 159 h 159"/>
                  <a:gd name="T58" fmla="*/ 40 w 715"/>
                  <a:gd name="T59" fmla="*/ 139 h 159"/>
                  <a:gd name="T60" fmla="*/ 20 w 715"/>
                  <a:gd name="T61" fmla="*/ 119 h 159"/>
                  <a:gd name="T62" fmla="*/ 0 w 715"/>
                  <a:gd name="T63" fmla="*/ 100 h 159"/>
                  <a:gd name="T64" fmla="*/ 20 w 715"/>
                  <a:gd name="T65" fmla="*/ 100 h 159"/>
                  <a:gd name="T66" fmla="*/ 40 w 715"/>
                  <a:gd name="T67" fmla="*/ 100 h 159"/>
                  <a:gd name="T68" fmla="*/ 59 w 715"/>
                  <a:gd name="T69" fmla="*/ 100 h 159"/>
                  <a:gd name="T70" fmla="*/ 99 w 715"/>
                  <a:gd name="T71" fmla="*/ 100 h 159"/>
                  <a:gd name="T72" fmla="*/ 119 w 715"/>
                  <a:gd name="T73" fmla="*/ 80 h 159"/>
                  <a:gd name="T74" fmla="*/ 159 w 715"/>
                  <a:gd name="T75" fmla="*/ 80 h 159"/>
                  <a:gd name="T76" fmla="*/ 218 w 715"/>
                  <a:gd name="T77" fmla="*/ 80 h 159"/>
                  <a:gd name="T78" fmla="*/ 258 w 715"/>
                  <a:gd name="T79" fmla="*/ 80 h 159"/>
                  <a:gd name="T80" fmla="*/ 357 w 715"/>
                  <a:gd name="T81" fmla="*/ 60 h 159"/>
                  <a:gd name="T82" fmla="*/ 417 w 715"/>
                  <a:gd name="T83" fmla="*/ 40 h 159"/>
                  <a:gd name="T84" fmla="*/ 457 w 715"/>
                  <a:gd name="T85" fmla="*/ 40 h 159"/>
                  <a:gd name="T86" fmla="*/ 496 w 715"/>
                  <a:gd name="T87" fmla="*/ 40 h 159"/>
                  <a:gd name="T88" fmla="*/ 536 w 715"/>
                  <a:gd name="T89" fmla="*/ 20 h 159"/>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715"/>
                  <a:gd name="T136" fmla="*/ 0 h 159"/>
                  <a:gd name="T137" fmla="*/ 715 w 715"/>
                  <a:gd name="T138" fmla="*/ 159 h 159"/>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715" h="159">
                    <a:moveTo>
                      <a:pt x="536" y="20"/>
                    </a:moveTo>
                    <a:lnTo>
                      <a:pt x="556" y="20"/>
                    </a:lnTo>
                    <a:lnTo>
                      <a:pt x="576" y="20"/>
                    </a:lnTo>
                    <a:lnTo>
                      <a:pt x="596" y="0"/>
                    </a:lnTo>
                    <a:lnTo>
                      <a:pt x="616" y="0"/>
                    </a:lnTo>
                    <a:lnTo>
                      <a:pt x="636" y="20"/>
                    </a:lnTo>
                    <a:lnTo>
                      <a:pt x="655" y="20"/>
                    </a:lnTo>
                    <a:lnTo>
                      <a:pt x="695" y="20"/>
                    </a:lnTo>
                    <a:lnTo>
                      <a:pt x="695" y="40"/>
                    </a:lnTo>
                    <a:lnTo>
                      <a:pt x="715" y="60"/>
                    </a:lnTo>
                    <a:lnTo>
                      <a:pt x="715" y="80"/>
                    </a:lnTo>
                    <a:lnTo>
                      <a:pt x="695" y="80"/>
                    </a:lnTo>
                    <a:lnTo>
                      <a:pt x="675" y="80"/>
                    </a:lnTo>
                    <a:lnTo>
                      <a:pt x="655" y="80"/>
                    </a:lnTo>
                    <a:lnTo>
                      <a:pt x="636" y="80"/>
                    </a:lnTo>
                    <a:lnTo>
                      <a:pt x="536" y="80"/>
                    </a:lnTo>
                    <a:lnTo>
                      <a:pt x="457" y="100"/>
                    </a:lnTo>
                    <a:lnTo>
                      <a:pt x="397" y="100"/>
                    </a:lnTo>
                    <a:lnTo>
                      <a:pt x="357" y="100"/>
                    </a:lnTo>
                    <a:lnTo>
                      <a:pt x="318" y="119"/>
                    </a:lnTo>
                    <a:lnTo>
                      <a:pt x="298" y="119"/>
                    </a:lnTo>
                    <a:lnTo>
                      <a:pt x="258" y="119"/>
                    </a:lnTo>
                    <a:lnTo>
                      <a:pt x="218" y="119"/>
                    </a:lnTo>
                    <a:lnTo>
                      <a:pt x="199" y="139"/>
                    </a:lnTo>
                    <a:lnTo>
                      <a:pt x="159" y="139"/>
                    </a:lnTo>
                    <a:lnTo>
                      <a:pt x="119" y="139"/>
                    </a:lnTo>
                    <a:lnTo>
                      <a:pt x="79" y="159"/>
                    </a:lnTo>
                    <a:lnTo>
                      <a:pt x="59" y="159"/>
                    </a:lnTo>
                    <a:lnTo>
                      <a:pt x="40" y="159"/>
                    </a:lnTo>
                    <a:lnTo>
                      <a:pt x="40" y="139"/>
                    </a:lnTo>
                    <a:lnTo>
                      <a:pt x="20" y="119"/>
                    </a:lnTo>
                    <a:lnTo>
                      <a:pt x="0" y="100"/>
                    </a:lnTo>
                    <a:lnTo>
                      <a:pt x="20" y="100"/>
                    </a:lnTo>
                    <a:lnTo>
                      <a:pt x="40" y="100"/>
                    </a:lnTo>
                    <a:lnTo>
                      <a:pt x="59" y="100"/>
                    </a:lnTo>
                    <a:lnTo>
                      <a:pt x="99" y="100"/>
                    </a:lnTo>
                    <a:lnTo>
                      <a:pt x="119" y="80"/>
                    </a:lnTo>
                    <a:lnTo>
                      <a:pt x="159" y="80"/>
                    </a:lnTo>
                    <a:lnTo>
                      <a:pt x="218" y="80"/>
                    </a:lnTo>
                    <a:lnTo>
                      <a:pt x="258" y="80"/>
                    </a:lnTo>
                    <a:lnTo>
                      <a:pt x="357" y="60"/>
                    </a:lnTo>
                    <a:lnTo>
                      <a:pt x="417" y="40"/>
                    </a:lnTo>
                    <a:lnTo>
                      <a:pt x="457" y="40"/>
                    </a:lnTo>
                    <a:lnTo>
                      <a:pt x="496" y="40"/>
                    </a:lnTo>
                    <a:lnTo>
                      <a:pt x="536" y="20"/>
                    </a:lnTo>
                  </a:path>
                </a:pathLst>
              </a:custGeom>
              <a:solidFill>
                <a:srgbClr val="FF0000"/>
              </a:solidFill>
              <a:ln w="12700">
                <a:solidFill>
                  <a:srgbClr val="FF0000"/>
                </a:solidFill>
                <a:round/>
                <a:headEnd/>
                <a:tailEnd/>
              </a:ln>
            </p:spPr>
            <p:txBody>
              <a:bodyPr/>
              <a:lstStyle/>
              <a:p>
                <a:endParaRPr lang="zh-CN" altLang="en-US"/>
              </a:p>
            </p:txBody>
          </p:sp>
        </p:grpSp>
        <p:grpSp>
          <p:nvGrpSpPr>
            <p:cNvPr id="12" name="Group 83"/>
            <p:cNvGrpSpPr>
              <a:grpSpLocks/>
            </p:cNvGrpSpPr>
            <p:nvPr/>
          </p:nvGrpSpPr>
          <p:grpSpPr bwMode="auto">
            <a:xfrm>
              <a:off x="6822" y="2487"/>
              <a:ext cx="414" cy="406"/>
              <a:chOff x="4925" y="3657"/>
              <a:chExt cx="715" cy="717"/>
            </a:xfrm>
          </p:grpSpPr>
          <p:sp>
            <p:nvSpPr>
              <p:cNvPr id="4146" name="Freeform 84"/>
              <p:cNvSpPr>
                <a:spLocks noChangeArrowheads="1"/>
              </p:cNvSpPr>
              <p:nvPr/>
            </p:nvSpPr>
            <p:spPr bwMode="auto">
              <a:xfrm>
                <a:off x="5085" y="3657"/>
                <a:ext cx="377" cy="119"/>
              </a:xfrm>
              <a:custGeom>
                <a:avLst/>
                <a:gdLst>
                  <a:gd name="T0" fmla="*/ 158 w 377"/>
                  <a:gd name="T1" fmla="*/ 40 h 119"/>
                  <a:gd name="T2" fmla="*/ 198 w 377"/>
                  <a:gd name="T3" fmla="*/ 40 h 119"/>
                  <a:gd name="T4" fmla="*/ 218 w 377"/>
                  <a:gd name="T5" fmla="*/ 20 h 119"/>
                  <a:gd name="T6" fmla="*/ 238 w 377"/>
                  <a:gd name="T7" fmla="*/ 20 h 119"/>
                  <a:gd name="T8" fmla="*/ 258 w 377"/>
                  <a:gd name="T9" fmla="*/ 20 h 119"/>
                  <a:gd name="T10" fmla="*/ 278 w 377"/>
                  <a:gd name="T11" fmla="*/ 20 h 119"/>
                  <a:gd name="T12" fmla="*/ 297 w 377"/>
                  <a:gd name="T13" fmla="*/ 0 h 119"/>
                  <a:gd name="T14" fmla="*/ 317 w 377"/>
                  <a:gd name="T15" fmla="*/ 0 h 119"/>
                  <a:gd name="T16" fmla="*/ 337 w 377"/>
                  <a:gd name="T17" fmla="*/ 0 h 119"/>
                  <a:gd name="T18" fmla="*/ 357 w 377"/>
                  <a:gd name="T19" fmla="*/ 20 h 119"/>
                  <a:gd name="T20" fmla="*/ 377 w 377"/>
                  <a:gd name="T21" fmla="*/ 40 h 119"/>
                  <a:gd name="T22" fmla="*/ 357 w 377"/>
                  <a:gd name="T23" fmla="*/ 60 h 119"/>
                  <a:gd name="T24" fmla="*/ 337 w 377"/>
                  <a:gd name="T25" fmla="*/ 60 h 119"/>
                  <a:gd name="T26" fmla="*/ 317 w 377"/>
                  <a:gd name="T27" fmla="*/ 79 h 119"/>
                  <a:gd name="T28" fmla="*/ 278 w 377"/>
                  <a:gd name="T29" fmla="*/ 79 h 119"/>
                  <a:gd name="T30" fmla="*/ 258 w 377"/>
                  <a:gd name="T31" fmla="*/ 79 h 119"/>
                  <a:gd name="T32" fmla="*/ 218 w 377"/>
                  <a:gd name="T33" fmla="*/ 99 h 119"/>
                  <a:gd name="T34" fmla="*/ 198 w 377"/>
                  <a:gd name="T35" fmla="*/ 99 h 119"/>
                  <a:gd name="T36" fmla="*/ 158 w 377"/>
                  <a:gd name="T37" fmla="*/ 99 h 119"/>
                  <a:gd name="T38" fmla="*/ 119 w 377"/>
                  <a:gd name="T39" fmla="*/ 119 h 119"/>
                  <a:gd name="T40" fmla="*/ 99 w 377"/>
                  <a:gd name="T41" fmla="*/ 119 h 119"/>
                  <a:gd name="T42" fmla="*/ 79 w 377"/>
                  <a:gd name="T43" fmla="*/ 119 h 119"/>
                  <a:gd name="T44" fmla="*/ 59 w 377"/>
                  <a:gd name="T45" fmla="*/ 119 h 119"/>
                  <a:gd name="T46" fmla="*/ 39 w 377"/>
                  <a:gd name="T47" fmla="*/ 119 h 119"/>
                  <a:gd name="T48" fmla="*/ 19 w 377"/>
                  <a:gd name="T49" fmla="*/ 99 h 119"/>
                  <a:gd name="T50" fmla="*/ 0 w 377"/>
                  <a:gd name="T51" fmla="*/ 99 h 119"/>
                  <a:gd name="T52" fmla="*/ 19 w 377"/>
                  <a:gd name="T53" fmla="*/ 79 h 119"/>
                  <a:gd name="T54" fmla="*/ 39 w 377"/>
                  <a:gd name="T55" fmla="*/ 79 h 119"/>
                  <a:gd name="T56" fmla="*/ 59 w 377"/>
                  <a:gd name="T57" fmla="*/ 79 h 119"/>
                  <a:gd name="T58" fmla="*/ 79 w 377"/>
                  <a:gd name="T59" fmla="*/ 79 h 119"/>
                  <a:gd name="T60" fmla="*/ 99 w 377"/>
                  <a:gd name="T61" fmla="*/ 60 h 119"/>
                  <a:gd name="T62" fmla="*/ 139 w 377"/>
                  <a:gd name="T63" fmla="*/ 60 h 119"/>
                  <a:gd name="T64" fmla="*/ 158 w 377"/>
                  <a:gd name="T65" fmla="*/ 40 h 11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77"/>
                  <a:gd name="T100" fmla="*/ 0 h 119"/>
                  <a:gd name="T101" fmla="*/ 377 w 377"/>
                  <a:gd name="T102" fmla="*/ 119 h 11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77" h="119">
                    <a:moveTo>
                      <a:pt x="158" y="40"/>
                    </a:moveTo>
                    <a:lnTo>
                      <a:pt x="198" y="40"/>
                    </a:lnTo>
                    <a:lnTo>
                      <a:pt x="218" y="20"/>
                    </a:lnTo>
                    <a:lnTo>
                      <a:pt x="238" y="20"/>
                    </a:lnTo>
                    <a:lnTo>
                      <a:pt x="258" y="20"/>
                    </a:lnTo>
                    <a:lnTo>
                      <a:pt x="278" y="20"/>
                    </a:lnTo>
                    <a:lnTo>
                      <a:pt x="297" y="0"/>
                    </a:lnTo>
                    <a:lnTo>
                      <a:pt x="317" y="0"/>
                    </a:lnTo>
                    <a:lnTo>
                      <a:pt x="337" y="0"/>
                    </a:lnTo>
                    <a:lnTo>
                      <a:pt x="357" y="20"/>
                    </a:lnTo>
                    <a:lnTo>
                      <a:pt x="377" y="40"/>
                    </a:lnTo>
                    <a:lnTo>
                      <a:pt x="357" y="60"/>
                    </a:lnTo>
                    <a:lnTo>
                      <a:pt x="337" y="60"/>
                    </a:lnTo>
                    <a:lnTo>
                      <a:pt x="317" y="79"/>
                    </a:lnTo>
                    <a:lnTo>
                      <a:pt x="278" y="79"/>
                    </a:lnTo>
                    <a:lnTo>
                      <a:pt x="258" y="79"/>
                    </a:lnTo>
                    <a:lnTo>
                      <a:pt x="218" y="99"/>
                    </a:lnTo>
                    <a:lnTo>
                      <a:pt x="198" y="99"/>
                    </a:lnTo>
                    <a:lnTo>
                      <a:pt x="158" y="99"/>
                    </a:lnTo>
                    <a:lnTo>
                      <a:pt x="119" y="119"/>
                    </a:lnTo>
                    <a:lnTo>
                      <a:pt x="99" y="119"/>
                    </a:lnTo>
                    <a:lnTo>
                      <a:pt x="79" y="119"/>
                    </a:lnTo>
                    <a:lnTo>
                      <a:pt x="59" y="119"/>
                    </a:lnTo>
                    <a:lnTo>
                      <a:pt x="39" y="119"/>
                    </a:lnTo>
                    <a:lnTo>
                      <a:pt x="19" y="99"/>
                    </a:lnTo>
                    <a:lnTo>
                      <a:pt x="0" y="99"/>
                    </a:lnTo>
                    <a:lnTo>
                      <a:pt x="19" y="79"/>
                    </a:lnTo>
                    <a:lnTo>
                      <a:pt x="39" y="79"/>
                    </a:lnTo>
                    <a:lnTo>
                      <a:pt x="59" y="79"/>
                    </a:lnTo>
                    <a:lnTo>
                      <a:pt x="79" y="79"/>
                    </a:lnTo>
                    <a:lnTo>
                      <a:pt x="99" y="60"/>
                    </a:lnTo>
                    <a:lnTo>
                      <a:pt x="139" y="60"/>
                    </a:lnTo>
                    <a:lnTo>
                      <a:pt x="158" y="40"/>
                    </a:lnTo>
                  </a:path>
                </a:pathLst>
              </a:custGeom>
              <a:solidFill>
                <a:srgbClr val="FF0000"/>
              </a:solidFill>
              <a:ln w="12700">
                <a:solidFill>
                  <a:srgbClr val="FF0000"/>
                </a:solidFill>
                <a:round/>
                <a:headEnd/>
                <a:tailEnd/>
              </a:ln>
            </p:spPr>
            <p:txBody>
              <a:bodyPr/>
              <a:lstStyle/>
              <a:p>
                <a:endParaRPr lang="zh-CN" altLang="en-US"/>
              </a:p>
            </p:txBody>
          </p:sp>
          <p:sp>
            <p:nvSpPr>
              <p:cNvPr id="4147" name="Freeform 85"/>
              <p:cNvSpPr>
                <a:spLocks noChangeArrowheads="1"/>
              </p:cNvSpPr>
              <p:nvPr/>
            </p:nvSpPr>
            <p:spPr bwMode="auto">
              <a:xfrm>
                <a:off x="5240" y="3746"/>
                <a:ext cx="79" cy="557"/>
              </a:xfrm>
              <a:custGeom>
                <a:avLst/>
                <a:gdLst>
                  <a:gd name="T0" fmla="*/ 0 w 79"/>
                  <a:gd name="T1" fmla="*/ 40 h 557"/>
                  <a:gd name="T2" fmla="*/ 0 w 79"/>
                  <a:gd name="T3" fmla="*/ 20 h 557"/>
                  <a:gd name="T4" fmla="*/ 0 w 79"/>
                  <a:gd name="T5" fmla="*/ 0 h 557"/>
                  <a:gd name="T6" fmla="*/ 19 w 79"/>
                  <a:gd name="T7" fmla="*/ 0 h 557"/>
                  <a:gd name="T8" fmla="*/ 39 w 79"/>
                  <a:gd name="T9" fmla="*/ 20 h 557"/>
                  <a:gd name="T10" fmla="*/ 59 w 79"/>
                  <a:gd name="T11" fmla="*/ 20 h 557"/>
                  <a:gd name="T12" fmla="*/ 79 w 79"/>
                  <a:gd name="T13" fmla="*/ 20 h 557"/>
                  <a:gd name="T14" fmla="*/ 79 w 79"/>
                  <a:gd name="T15" fmla="*/ 40 h 557"/>
                  <a:gd name="T16" fmla="*/ 79 w 79"/>
                  <a:gd name="T17" fmla="*/ 60 h 557"/>
                  <a:gd name="T18" fmla="*/ 79 w 79"/>
                  <a:gd name="T19" fmla="*/ 80 h 557"/>
                  <a:gd name="T20" fmla="*/ 79 w 79"/>
                  <a:gd name="T21" fmla="*/ 100 h 557"/>
                  <a:gd name="T22" fmla="*/ 79 w 79"/>
                  <a:gd name="T23" fmla="*/ 120 h 557"/>
                  <a:gd name="T24" fmla="*/ 79 w 79"/>
                  <a:gd name="T25" fmla="*/ 140 h 557"/>
                  <a:gd name="T26" fmla="*/ 79 w 79"/>
                  <a:gd name="T27" fmla="*/ 159 h 557"/>
                  <a:gd name="T28" fmla="*/ 79 w 79"/>
                  <a:gd name="T29" fmla="*/ 179 h 557"/>
                  <a:gd name="T30" fmla="*/ 79 w 79"/>
                  <a:gd name="T31" fmla="*/ 199 h 557"/>
                  <a:gd name="T32" fmla="*/ 79 w 79"/>
                  <a:gd name="T33" fmla="*/ 239 h 557"/>
                  <a:gd name="T34" fmla="*/ 79 w 79"/>
                  <a:gd name="T35" fmla="*/ 279 h 557"/>
                  <a:gd name="T36" fmla="*/ 79 w 79"/>
                  <a:gd name="T37" fmla="*/ 318 h 557"/>
                  <a:gd name="T38" fmla="*/ 79 w 79"/>
                  <a:gd name="T39" fmla="*/ 358 h 557"/>
                  <a:gd name="T40" fmla="*/ 79 w 79"/>
                  <a:gd name="T41" fmla="*/ 398 h 557"/>
                  <a:gd name="T42" fmla="*/ 79 w 79"/>
                  <a:gd name="T43" fmla="*/ 437 h 557"/>
                  <a:gd name="T44" fmla="*/ 79 w 79"/>
                  <a:gd name="T45" fmla="*/ 497 h 557"/>
                  <a:gd name="T46" fmla="*/ 79 w 79"/>
                  <a:gd name="T47" fmla="*/ 557 h 557"/>
                  <a:gd name="T48" fmla="*/ 19 w 79"/>
                  <a:gd name="T49" fmla="*/ 557 h 557"/>
                  <a:gd name="T50" fmla="*/ 19 w 79"/>
                  <a:gd name="T51" fmla="*/ 497 h 557"/>
                  <a:gd name="T52" fmla="*/ 19 w 79"/>
                  <a:gd name="T53" fmla="*/ 437 h 557"/>
                  <a:gd name="T54" fmla="*/ 19 w 79"/>
                  <a:gd name="T55" fmla="*/ 398 h 557"/>
                  <a:gd name="T56" fmla="*/ 19 w 79"/>
                  <a:gd name="T57" fmla="*/ 338 h 557"/>
                  <a:gd name="T58" fmla="*/ 19 w 79"/>
                  <a:gd name="T59" fmla="*/ 298 h 557"/>
                  <a:gd name="T60" fmla="*/ 19 w 79"/>
                  <a:gd name="T61" fmla="*/ 259 h 557"/>
                  <a:gd name="T62" fmla="*/ 19 w 79"/>
                  <a:gd name="T63" fmla="*/ 219 h 557"/>
                  <a:gd name="T64" fmla="*/ 19 w 79"/>
                  <a:gd name="T65" fmla="*/ 199 h 557"/>
                  <a:gd name="T66" fmla="*/ 19 w 79"/>
                  <a:gd name="T67" fmla="*/ 159 h 557"/>
                  <a:gd name="T68" fmla="*/ 19 w 79"/>
                  <a:gd name="T69" fmla="*/ 140 h 557"/>
                  <a:gd name="T70" fmla="*/ 19 w 79"/>
                  <a:gd name="T71" fmla="*/ 120 h 557"/>
                  <a:gd name="T72" fmla="*/ 19 w 79"/>
                  <a:gd name="T73" fmla="*/ 100 h 557"/>
                  <a:gd name="T74" fmla="*/ 19 w 79"/>
                  <a:gd name="T75" fmla="*/ 80 h 557"/>
                  <a:gd name="T76" fmla="*/ 19 w 79"/>
                  <a:gd name="T77" fmla="*/ 60 h 557"/>
                  <a:gd name="T78" fmla="*/ 19 w 79"/>
                  <a:gd name="T79" fmla="*/ 40 h 557"/>
                  <a:gd name="T80" fmla="*/ 0 w 79"/>
                  <a:gd name="T81" fmla="*/ 40 h 557"/>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9"/>
                  <a:gd name="T124" fmla="*/ 0 h 557"/>
                  <a:gd name="T125" fmla="*/ 79 w 79"/>
                  <a:gd name="T126" fmla="*/ 557 h 557"/>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9" h="557">
                    <a:moveTo>
                      <a:pt x="0" y="40"/>
                    </a:moveTo>
                    <a:lnTo>
                      <a:pt x="0" y="20"/>
                    </a:lnTo>
                    <a:lnTo>
                      <a:pt x="0" y="0"/>
                    </a:lnTo>
                    <a:lnTo>
                      <a:pt x="19" y="0"/>
                    </a:lnTo>
                    <a:lnTo>
                      <a:pt x="39" y="20"/>
                    </a:lnTo>
                    <a:lnTo>
                      <a:pt x="59" y="20"/>
                    </a:lnTo>
                    <a:lnTo>
                      <a:pt x="79" y="20"/>
                    </a:lnTo>
                    <a:lnTo>
                      <a:pt x="79" y="40"/>
                    </a:lnTo>
                    <a:lnTo>
                      <a:pt x="79" y="60"/>
                    </a:lnTo>
                    <a:lnTo>
                      <a:pt x="79" y="80"/>
                    </a:lnTo>
                    <a:lnTo>
                      <a:pt x="79" y="100"/>
                    </a:lnTo>
                    <a:lnTo>
                      <a:pt x="79" y="120"/>
                    </a:lnTo>
                    <a:lnTo>
                      <a:pt x="79" y="140"/>
                    </a:lnTo>
                    <a:lnTo>
                      <a:pt x="79" y="159"/>
                    </a:lnTo>
                    <a:lnTo>
                      <a:pt x="79" y="179"/>
                    </a:lnTo>
                    <a:lnTo>
                      <a:pt x="79" y="199"/>
                    </a:lnTo>
                    <a:lnTo>
                      <a:pt x="79" y="239"/>
                    </a:lnTo>
                    <a:lnTo>
                      <a:pt x="79" y="279"/>
                    </a:lnTo>
                    <a:lnTo>
                      <a:pt x="79" y="318"/>
                    </a:lnTo>
                    <a:lnTo>
                      <a:pt x="79" y="358"/>
                    </a:lnTo>
                    <a:lnTo>
                      <a:pt x="79" y="398"/>
                    </a:lnTo>
                    <a:lnTo>
                      <a:pt x="79" y="437"/>
                    </a:lnTo>
                    <a:lnTo>
                      <a:pt x="79" y="497"/>
                    </a:lnTo>
                    <a:lnTo>
                      <a:pt x="79" y="557"/>
                    </a:lnTo>
                    <a:lnTo>
                      <a:pt x="19" y="557"/>
                    </a:lnTo>
                    <a:lnTo>
                      <a:pt x="19" y="497"/>
                    </a:lnTo>
                    <a:lnTo>
                      <a:pt x="19" y="437"/>
                    </a:lnTo>
                    <a:lnTo>
                      <a:pt x="19" y="398"/>
                    </a:lnTo>
                    <a:lnTo>
                      <a:pt x="19" y="338"/>
                    </a:lnTo>
                    <a:lnTo>
                      <a:pt x="19" y="298"/>
                    </a:lnTo>
                    <a:lnTo>
                      <a:pt x="19" y="259"/>
                    </a:lnTo>
                    <a:lnTo>
                      <a:pt x="19" y="219"/>
                    </a:lnTo>
                    <a:lnTo>
                      <a:pt x="19" y="199"/>
                    </a:lnTo>
                    <a:lnTo>
                      <a:pt x="19" y="159"/>
                    </a:lnTo>
                    <a:lnTo>
                      <a:pt x="19" y="140"/>
                    </a:lnTo>
                    <a:lnTo>
                      <a:pt x="19" y="120"/>
                    </a:lnTo>
                    <a:lnTo>
                      <a:pt x="19" y="100"/>
                    </a:lnTo>
                    <a:lnTo>
                      <a:pt x="19" y="80"/>
                    </a:lnTo>
                    <a:lnTo>
                      <a:pt x="19" y="60"/>
                    </a:lnTo>
                    <a:lnTo>
                      <a:pt x="19" y="40"/>
                    </a:lnTo>
                    <a:lnTo>
                      <a:pt x="0" y="40"/>
                    </a:lnTo>
                  </a:path>
                </a:pathLst>
              </a:custGeom>
              <a:solidFill>
                <a:srgbClr val="FF0000"/>
              </a:solidFill>
              <a:ln w="12700">
                <a:solidFill>
                  <a:srgbClr val="FF0000"/>
                </a:solidFill>
                <a:round/>
                <a:headEnd/>
                <a:tailEnd/>
              </a:ln>
            </p:spPr>
            <p:txBody>
              <a:bodyPr/>
              <a:lstStyle/>
              <a:p>
                <a:endParaRPr lang="zh-CN" altLang="en-US"/>
              </a:p>
            </p:txBody>
          </p:sp>
          <p:sp>
            <p:nvSpPr>
              <p:cNvPr id="4148" name="Freeform 86"/>
              <p:cNvSpPr>
                <a:spLocks noChangeArrowheads="1"/>
              </p:cNvSpPr>
              <p:nvPr/>
            </p:nvSpPr>
            <p:spPr bwMode="auto">
              <a:xfrm>
                <a:off x="5066" y="3946"/>
                <a:ext cx="79" cy="398"/>
              </a:xfrm>
              <a:custGeom>
                <a:avLst/>
                <a:gdLst>
                  <a:gd name="T0" fmla="*/ 79 w 79"/>
                  <a:gd name="T1" fmla="*/ 60 h 398"/>
                  <a:gd name="T2" fmla="*/ 79 w 79"/>
                  <a:gd name="T3" fmla="*/ 80 h 398"/>
                  <a:gd name="T4" fmla="*/ 79 w 79"/>
                  <a:gd name="T5" fmla="*/ 100 h 398"/>
                  <a:gd name="T6" fmla="*/ 79 w 79"/>
                  <a:gd name="T7" fmla="*/ 139 h 398"/>
                  <a:gd name="T8" fmla="*/ 79 w 79"/>
                  <a:gd name="T9" fmla="*/ 159 h 398"/>
                  <a:gd name="T10" fmla="*/ 79 w 79"/>
                  <a:gd name="T11" fmla="*/ 199 h 398"/>
                  <a:gd name="T12" fmla="*/ 79 w 79"/>
                  <a:gd name="T13" fmla="*/ 258 h 398"/>
                  <a:gd name="T14" fmla="*/ 79 w 79"/>
                  <a:gd name="T15" fmla="*/ 318 h 398"/>
                  <a:gd name="T16" fmla="*/ 79 w 79"/>
                  <a:gd name="T17" fmla="*/ 398 h 398"/>
                  <a:gd name="T18" fmla="*/ 40 w 79"/>
                  <a:gd name="T19" fmla="*/ 398 h 398"/>
                  <a:gd name="T20" fmla="*/ 40 w 79"/>
                  <a:gd name="T21" fmla="*/ 338 h 398"/>
                  <a:gd name="T22" fmla="*/ 40 w 79"/>
                  <a:gd name="T23" fmla="*/ 278 h 398"/>
                  <a:gd name="T24" fmla="*/ 40 w 79"/>
                  <a:gd name="T25" fmla="*/ 239 h 398"/>
                  <a:gd name="T26" fmla="*/ 40 w 79"/>
                  <a:gd name="T27" fmla="*/ 199 h 398"/>
                  <a:gd name="T28" fmla="*/ 40 w 79"/>
                  <a:gd name="T29" fmla="*/ 159 h 398"/>
                  <a:gd name="T30" fmla="*/ 20 w 79"/>
                  <a:gd name="T31" fmla="*/ 139 h 398"/>
                  <a:gd name="T32" fmla="*/ 20 w 79"/>
                  <a:gd name="T33" fmla="*/ 119 h 398"/>
                  <a:gd name="T34" fmla="*/ 20 w 79"/>
                  <a:gd name="T35" fmla="*/ 100 h 398"/>
                  <a:gd name="T36" fmla="*/ 20 w 79"/>
                  <a:gd name="T37" fmla="*/ 60 h 398"/>
                  <a:gd name="T38" fmla="*/ 20 w 79"/>
                  <a:gd name="T39" fmla="*/ 40 h 398"/>
                  <a:gd name="T40" fmla="*/ 0 w 79"/>
                  <a:gd name="T41" fmla="*/ 40 h 398"/>
                  <a:gd name="T42" fmla="*/ 0 w 79"/>
                  <a:gd name="T43" fmla="*/ 20 h 398"/>
                  <a:gd name="T44" fmla="*/ 0 w 79"/>
                  <a:gd name="T45" fmla="*/ 0 h 398"/>
                  <a:gd name="T46" fmla="*/ 20 w 79"/>
                  <a:gd name="T47" fmla="*/ 0 h 398"/>
                  <a:gd name="T48" fmla="*/ 40 w 79"/>
                  <a:gd name="T49" fmla="*/ 0 h 398"/>
                  <a:gd name="T50" fmla="*/ 40 w 79"/>
                  <a:gd name="T51" fmla="*/ 20 h 398"/>
                  <a:gd name="T52" fmla="*/ 59 w 79"/>
                  <a:gd name="T53" fmla="*/ 20 h 398"/>
                  <a:gd name="T54" fmla="*/ 79 w 79"/>
                  <a:gd name="T55" fmla="*/ 40 h 398"/>
                  <a:gd name="T56" fmla="*/ 79 w 79"/>
                  <a:gd name="T57" fmla="*/ 60 h 398"/>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79"/>
                  <a:gd name="T88" fmla="*/ 0 h 398"/>
                  <a:gd name="T89" fmla="*/ 79 w 79"/>
                  <a:gd name="T90" fmla="*/ 398 h 398"/>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79" h="398">
                    <a:moveTo>
                      <a:pt x="79" y="60"/>
                    </a:moveTo>
                    <a:lnTo>
                      <a:pt x="79" y="80"/>
                    </a:lnTo>
                    <a:lnTo>
                      <a:pt x="79" y="100"/>
                    </a:lnTo>
                    <a:lnTo>
                      <a:pt x="79" y="139"/>
                    </a:lnTo>
                    <a:lnTo>
                      <a:pt x="79" y="159"/>
                    </a:lnTo>
                    <a:lnTo>
                      <a:pt x="79" y="199"/>
                    </a:lnTo>
                    <a:lnTo>
                      <a:pt x="79" y="258"/>
                    </a:lnTo>
                    <a:lnTo>
                      <a:pt x="79" y="318"/>
                    </a:lnTo>
                    <a:lnTo>
                      <a:pt x="79" y="398"/>
                    </a:lnTo>
                    <a:lnTo>
                      <a:pt x="40" y="398"/>
                    </a:lnTo>
                    <a:lnTo>
                      <a:pt x="40" y="338"/>
                    </a:lnTo>
                    <a:lnTo>
                      <a:pt x="40" y="278"/>
                    </a:lnTo>
                    <a:lnTo>
                      <a:pt x="40" y="239"/>
                    </a:lnTo>
                    <a:lnTo>
                      <a:pt x="40" y="199"/>
                    </a:lnTo>
                    <a:lnTo>
                      <a:pt x="40" y="159"/>
                    </a:lnTo>
                    <a:lnTo>
                      <a:pt x="20" y="139"/>
                    </a:lnTo>
                    <a:lnTo>
                      <a:pt x="20" y="119"/>
                    </a:lnTo>
                    <a:lnTo>
                      <a:pt x="20" y="100"/>
                    </a:lnTo>
                    <a:lnTo>
                      <a:pt x="20" y="60"/>
                    </a:lnTo>
                    <a:lnTo>
                      <a:pt x="20" y="40"/>
                    </a:lnTo>
                    <a:lnTo>
                      <a:pt x="0" y="40"/>
                    </a:lnTo>
                    <a:lnTo>
                      <a:pt x="0" y="20"/>
                    </a:lnTo>
                    <a:lnTo>
                      <a:pt x="0" y="0"/>
                    </a:lnTo>
                    <a:lnTo>
                      <a:pt x="20" y="0"/>
                    </a:lnTo>
                    <a:lnTo>
                      <a:pt x="40" y="0"/>
                    </a:lnTo>
                    <a:lnTo>
                      <a:pt x="40" y="20"/>
                    </a:lnTo>
                    <a:lnTo>
                      <a:pt x="59" y="20"/>
                    </a:lnTo>
                    <a:lnTo>
                      <a:pt x="79" y="40"/>
                    </a:lnTo>
                    <a:lnTo>
                      <a:pt x="79" y="60"/>
                    </a:lnTo>
                  </a:path>
                </a:pathLst>
              </a:custGeom>
              <a:solidFill>
                <a:srgbClr val="FF0000"/>
              </a:solidFill>
              <a:ln w="12700">
                <a:solidFill>
                  <a:srgbClr val="FF0000"/>
                </a:solidFill>
                <a:round/>
                <a:headEnd/>
                <a:tailEnd/>
              </a:ln>
            </p:spPr>
            <p:txBody>
              <a:bodyPr/>
              <a:lstStyle/>
              <a:p>
                <a:endParaRPr lang="zh-CN" altLang="en-US"/>
              </a:p>
            </p:txBody>
          </p:sp>
          <p:sp>
            <p:nvSpPr>
              <p:cNvPr id="4149" name="Freeform 87"/>
              <p:cNvSpPr>
                <a:spLocks noChangeArrowheads="1"/>
              </p:cNvSpPr>
              <p:nvPr/>
            </p:nvSpPr>
            <p:spPr bwMode="auto">
              <a:xfrm>
                <a:off x="5319" y="3946"/>
                <a:ext cx="199" cy="79"/>
              </a:xfrm>
              <a:custGeom>
                <a:avLst/>
                <a:gdLst>
                  <a:gd name="T0" fmla="*/ 80 w 199"/>
                  <a:gd name="T1" fmla="*/ 20 h 79"/>
                  <a:gd name="T2" fmla="*/ 100 w 199"/>
                  <a:gd name="T3" fmla="*/ 0 h 79"/>
                  <a:gd name="T4" fmla="*/ 119 w 199"/>
                  <a:gd name="T5" fmla="*/ 0 h 79"/>
                  <a:gd name="T6" fmla="*/ 139 w 199"/>
                  <a:gd name="T7" fmla="*/ 0 h 79"/>
                  <a:gd name="T8" fmla="*/ 159 w 199"/>
                  <a:gd name="T9" fmla="*/ 0 h 79"/>
                  <a:gd name="T10" fmla="*/ 179 w 199"/>
                  <a:gd name="T11" fmla="*/ 0 h 79"/>
                  <a:gd name="T12" fmla="*/ 199 w 199"/>
                  <a:gd name="T13" fmla="*/ 0 h 79"/>
                  <a:gd name="T14" fmla="*/ 199 w 199"/>
                  <a:gd name="T15" fmla="*/ 20 h 79"/>
                  <a:gd name="T16" fmla="*/ 199 w 199"/>
                  <a:gd name="T17" fmla="*/ 40 h 79"/>
                  <a:gd name="T18" fmla="*/ 179 w 199"/>
                  <a:gd name="T19" fmla="*/ 40 h 79"/>
                  <a:gd name="T20" fmla="*/ 159 w 199"/>
                  <a:gd name="T21" fmla="*/ 60 h 79"/>
                  <a:gd name="T22" fmla="*/ 119 w 199"/>
                  <a:gd name="T23" fmla="*/ 60 h 79"/>
                  <a:gd name="T24" fmla="*/ 60 w 199"/>
                  <a:gd name="T25" fmla="*/ 60 h 79"/>
                  <a:gd name="T26" fmla="*/ 0 w 199"/>
                  <a:gd name="T27" fmla="*/ 79 h 79"/>
                  <a:gd name="T28" fmla="*/ 0 w 199"/>
                  <a:gd name="T29" fmla="*/ 40 h 79"/>
                  <a:gd name="T30" fmla="*/ 20 w 199"/>
                  <a:gd name="T31" fmla="*/ 40 h 79"/>
                  <a:gd name="T32" fmla="*/ 40 w 199"/>
                  <a:gd name="T33" fmla="*/ 40 h 79"/>
                  <a:gd name="T34" fmla="*/ 60 w 199"/>
                  <a:gd name="T35" fmla="*/ 20 h 79"/>
                  <a:gd name="T36" fmla="*/ 80 w 199"/>
                  <a:gd name="T37" fmla="*/ 20 h 7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99"/>
                  <a:gd name="T58" fmla="*/ 0 h 79"/>
                  <a:gd name="T59" fmla="*/ 199 w 199"/>
                  <a:gd name="T60" fmla="*/ 79 h 7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99" h="79">
                    <a:moveTo>
                      <a:pt x="80" y="20"/>
                    </a:moveTo>
                    <a:lnTo>
                      <a:pt x="100" y="0"/>
                    </a:lnTo>
                    <a:lnTo>
                      <a:pt x="119" y="0"/>
                    </a:lnTo>
                    <a:lnTo>
                      <a:pt x="139" y="0"/>
                    </a:lnTo>
                    <a:lnTo>
                      <a:pt x="159" y="0"/>
                    </a:lnTo>
                    <a:lnTo>
                      <a:pt x="179" y="0"/>
                    </a:lnTo>
                    <a:lnTo>
                      <a:pt x="199" y="0"/>
                    </a:lnTo>
                    <a:lnTo>
                      <a:pt x="199" y="20"/>
                    </a:lnTo>
                    <a:lnTo>
                      <a:pt x="199" y="40"/>
                    </a:lnTo>
                    <a:lnTo>
                      <a:pt x="179" y="40"/>
                    </a:lnTo>
                    <a:lnTo>
                      <a:pt x="159" y="60"/>
                    </a:lnTo>
                    <a:lnTo>
                      <a:pt x="119" y="60"/>
                    </a:lnTo>
                    <a:lnTo>
                      <a:pt x="60" y="60"/>
                    </a:lnTo>
                    <a:lnTo>
                      <a:pt x="0" y="79"/>
                    </a:lnTo>
                    <a:lnTo>
                      <a:pt x="0" y="40"/>
                    </a:lnTo>
                    <a:lnTo>
                      <a:pt x="20" y="40"/>
                    </a:lnTo>
                    <a:lnTo>
                      <a:pt x="40" y="40"/>
                    </a:lnTo>
                    <a:lnTo>
                      <a:pt x="60" y="20"/>
                    </a:lnTo>
                    <a:lnTo>
                      <a:pt x="80" y="20"/>
                    </a:lnTo>
                  </a:path>
                </a:pathLst>
              </a:custGeom>
              <a:solidFill>
                <a:srgbClr val="FF0000"/>
              </a:solidFill>
              <a:ln w="12700">
                <a:solidFill>
                  <a:srgbClr val="FF0000"/>
                </a:solidFill>
                <a:round/>
                <a:headEnd/>
                <a:tailEnd/>
              </a:ln>
            </p:spPr>
            <p:txBody>
              <a:bodyPr/>
              <a:lstStyle/>
              <a:p>
                <a:endParaRPr lang="zh-CN" altLang="en-US"/>
              </a:p>
            </p:txBody>
          </p:sp>
          <p:sp>
            <p:nvSpPr>
              <p:cNvPr id="4150" name="Freeform 88"/>
              <p:cNvSpPr>
                <a:spLocks noChangeArrowheads="1"/>
              </p:cNvSpPr>
              <p:nvPr/>
            </p:nvSpPr>
            <p:spPr bwMode="auto">
              <a:xfrm>
                <a:off x="4925" y="4215"/>
                <a:ext cx="715" cy="159"/>
              </a:xfrm>
              <a:custGeom>
                <a:avLst/>
                <a:gdLst>
                  <a:gd name="T0" fmla="*/ 536 w 715"/>
                  <a:gd name="T1" fmla="*/ 20 h 159"/>
                  <a:gd name="T2" fmla="*/ 556 w 715"/>
                  <a:gd name="T3" fmla="*/ 20 h 159"/>
                  <a:gd name="T4" fmla="*/ 576 w 715"/>
                  <a:gd name="T5" fmla="*/ 20 h 159"/>
                  <a:gd name="T6" fmla="*/ 596 w 715"/>
                  <a:gd name="T7" fmla="*/ 0 h 159"/>
                  <a:gd name="T8" fmla="*/ 616 w 715"/>
                  <a:gd name="T9" fmla="*/ 0 h 159"/>
                  <a:gd name="T10" fmla="*/ 636 w 715"/>
                  <a:gd name="T11" fmla="*/ 20 h 159"/>
                  <a:gd name="T12" fmla="*/ 655 w 715"/>
                  <a:gd name="T13" fmla="*/ 20 h 159"/>
                  <a:gd name="T14" fmla="*/ 695 w 715"/>
                  <a:gd name="T15" fmla="*/ 20 h 159"/>
                  <a:gd name="T16" fmla="*/ 695 w 715"/>
                  <a:gd name="T17" fmla="*/ 40 h 159"/>
                  <a:gd name="T18" fmla="*/ 715 w 715"/>
                  <a:gd name="T19" fmla="*/ 60 h 159"/>
                  <a:gd name="T20" fmla="*/ 715 w 715"/>
                  <a:gd name="T21" fmla="*/ 80 h 159"/>
                  <a:gd name="T22" fmla="*/ 695 w 715"/>
                  <a:gd name="T23" fmla="*/ 80 h 159"/>
                  <a:gd name="T24" fmla="*/ 675 w 715"/>
                  <a:gd name="T25" fmla="*/ 80 h 159"/>
                  <a:gd name="T26" fmla="*/ 655 w 715"/>
                  <a:gd name="T27" fmla="*/ 80 h 159"/>
                  <a:gd name="T28" fmla="*/ 636 w 715"/>
                  <a:gd name="T29" fmla="*/ 80 h 159"/>
                  <a:gd name="T30" fmla="*/ 536 w 715"/>
                  <a:gd name="T31" fmla="*/ 80 h 159"/>
                  <a:gd name="T32" fmla="*/ 457 w 715"/>
                  <a:gd name="T33" fmla="*/ 100 h 159"/>
                  <a:gd name="T34" fmla="*/ 397 w 715"/>
                  <a:gd name="T35" fmla="*/ 100 h 159"/>
                  <a:gd name="T36" fmla="*/ 357 w 715"/>
                  <a:gd name="T37" fmla="*/ 100 h 159"/>
                  <a:gd name="T38" fmla="*/ 318 w 715"/>
                  <a:gd name="T39" fmla="*/ 119 h 159"/>
                  <a:gd name="T40" fmla="*/ 298 w 715"/>
                  <a:gd name="T41" fmla="*/ 119 h 159"/>
                  <a:gd name="T42" fmla="*/ 258 w 715"/>
                  <a:gd name="T43" fmla="*/ 119 h 159"/>
                  <a:gd name="T44" fmla="*/ 218 w 715"/>
                  <a:gd name="T45" fmla="*/ 119 h 159"/>
                  <a:gd name="T46" fmla="*/ 199 w 715"/>
                  <a:gd name="T47" fmla="*/ 139 h 159"/>
                  <a:gd name="T48" fmla="*/ 159 w 715"/>
                  <a:gd name="T49" fmla="*/ 139 h 159"/>
                  <a:gd name="T50" fmla="*/ 119 w 715"/>
                  <a:gd name="T51" fmla="*/ 139 h 159"/>
                  <a:gd name="T52" fmla="*/ 79 w 715"/>
                  <a:gd name="T53" fmla="*/ 159 h 159"/>
                  <a:gd name="T54" fmla="*/ 59 w 715"/>
                  <a:gd name="T55" fmla="*/ 159 h 159"/>
                  <a:gd name="T56" fmla="*/ 40 w 715"/>
                  <a:gd name="T57" fmla="*/ 159 h 159"/>
                  <a:gd name="T58" fmla="*/ 40 w 715"/>
                  <a:gd name="T59" fmla="*/ 139 h 159"/>
                  <a:gd name="T60" fmla="*/ 20 w 715"/>
                  <a:gd name="T61" fmla="*/ 119 h 159"/>
                  <a:gd name="T62" fmla="*/ 0 w 715"/>
                  <a:gd name="T63" fmla="*/ 100 h 159"/>
                  <a:gd name="T64" fmla="*/ 20 w 715"/>
                  <a:gd name="T65" fmla="*/ 100 h 159"/>
                  <a:gd name="T66" fmla="*/ 40 w 715"/>
                  <a:gd name="T67" fmla="*/ 100 h 159"/>
                  <a:gd name="T68" fmla="*/ 59 w 715"/>
                  <a:gd name="T69" fmla="*/ 100 h 159"/>
                  <a:gd name="T70" fmla="*/ 99 w 715"/>
                  <a:gd name="T71" fmla="*/ 100 h 159"/>
                  <a:gd name="T72" fmla="*/ 119 w 715"/>
                  <a:gd name="T73" fmla="*/ 80 h 159"/>
                  <a:gd name="T74" fmla="*/ 159 w 715"/>
                  <a:gd name="T75" fmla="*/ 80 h 159"/>
                  <a:gd name="T76" fmla="*/ 218 w 715"/>
                  <a:gd name="T77" fmla="*/ 80 h 159"/>
                  <a:gd name="T78" fmla="*/ 258 w 715"/>
                  <a:gd name="T79" fmla="*/ 80 h 159"/>
                  <a:gd name="T80" fmla="*/ 357 w 715"/>
                  <a:gd name="T81" fmla="*/ 60 h 159"/>
                  <a:gd name="T82" fmla="*/ 417 w 715"/>
                  <a:gd name="T83" fmla="*/ 40 h 159"/>
                  <a:gd name="T84" fmla="*/ 457 w 715"/>
                  <a:gd name="T85" fmla="*/ 40 h 159"/>
                  <a:gd name="T86" fmla="*/ 496 w 715"/>
                  <a:gd name="T87" fmla="*/ 40 h 159"/>
                  <a:gd name="T88" fmla="*/ 536 w 715"/>
                  <a:gd name="T89" fmla="*/ 20 h 159"/>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715"/>
                  <a:gd name="T136" fmla="*/ 0 h 159"/>
                  <a:gd name="T137" fmla="*/ 715 w 715"/>
                  <a:gd name="T138" fmla="*/ 159 h 159"/>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715" h="159">
                    <a:moveTo>
                      <a:pt x="536" y="20"/>
                    </a:moveTo>
                    <a:lnTo>
                      <a:pt x="556" y="20"/>
                    </a:lnTo>
                    <a:lnTo>
                      <a:pt x="576" y="20"/>
                    </a:lnTo>
                    <a:lnTo>
                      <a:pt x="596" y="0"/>
                    </a:lnTo>
                    <a:lnTo>
                      <a:pt x="616" y="0"/>
                    </a:lnTo>
                    <a:lnTo>
                      <a:pt x="636" y="20"/>
                    </a:lnTo>
                    <a:lnTo>
                      <a:pt x="655" y="20"/>
                    </a:lnTo>
                    <a:lnTo>
                      <a:pt x="695" y="20"/>
                    </a:lnTo>
                    <a:lnTo>
                      <a:pt x="695" y="40"/>
                    </a:lnTo>
                    <a:lnTo>
                      <a:pt x="715" y="60"/>
                    </a:lnTo>
                    <a:lnTo>
                      <a:pt x="715" y="80"/>
                    </a:lnTo>
                    <a:lnTo>
                      <a:pt x="695" y="80"/>
                    </a:lnTo>
                    <a:lnTo>
                      <a:pt x="675" y="80"/>
                    </a:lnTo>
                    <a:lnTo>
                      <a:pt x="655" y="80"/>
                    </a:lnTo>
                    <a:lnTo>
                      <a:pt x="636" y="80"/>
                    </a:lnTo>
                    <a:lnTo>
                      <a:pt x="536" y="80"/>
                    </a:lnTo>
                    <a:lnTo>
                      <a:pt x="457" y="100"/>
                    </a:lnTo>
                    <a:lnTo>
                      <a:pt x="397" y="100"/>
                    </a:lnTo>
                    <a:lnTo>
                      <a:pt x="357" y="100"/>
                    </a:lnTo>
                    <a:lnTo>
                      <a:pt x="318" y="119"/>
                    </a:lnTo>
                    <a:lnTo>
                      <a:pt x="298" y="119"/>
                    </a:lnTo>
                    <a:lnTo>
                      <a:pt x="258" y="119"/>
                    </a:lnTo>
                    <a:lnTo>
                      <a:pt x="218" y="119"/>
                    </a:lnTo>
                    <a:lnTo>
                      <a:pt x="199" y="139"/>
                    </a:lnTo>
                    <a:lnTo>
                      <a:pt x="159" y="139"/>
                    </a:lnTo>
                    <a:lnTo>
                      <a:pt x="119" y="139"/>
                    </a:lnTo>
                    <a:lnTo>
                      <a:pt x="79" y="159"/>
                    </a:lnTo>
                    <a:lnTo>
                      <a:pt x="59" y="159"/>
                    </a:lnTo>
                    <a:lnTo>
                      <a:pt x="40" y="159"/>
                    </a:lnTo>
                    <a:lnTo>
                      <a:pt x="40" y="139"/>
                    </a:lnTo>
                    <a:lnTo>
                      <a:pt x="20" y="119"/>
                    </a:lnTo>
                    <a:lnTo>
                      <a:pt x="0" y="100"/>
                    </a:lnTo>
                    <a:lnTo>
                      <a:pt x="20" y="100"/>
                    </a:lnTo>
                    <a:lnTo>
                      <a:pt x="40" y="100"/>
                    </a:lnTo>
                    <a:lnTo>
                      <a:pt x="59" y="100"/>
                    </a:lnTo>
                    <a:lnTo>
                      <a:pt x="99" y="100"/>
                    </a:lnTo>
                    <a:lnTo>
                      <a:pt x="119" y="80"/>
                    </a:lnTo>
                    <a:lnTo>
                      <a:pt x="159" y="80"/>
                    </a:lnTo>
                    <a:lnTo>
                      <a:pt x="218" y="80"/>
                    </a:lnTo>
                    <a:lnTo>
                      <a:pt x="258" y="80"/>
                    </a:lnTo>
                    <a:lnTo>
                      <a:pt x="357" y="60"/>
                    </a:lnTo>
                    <a:lnTo>
                      <a:pt x="417" y="40"/>
                    </a:lnTo>
                    <a:lnTo>
                      <a:pt x="457" y="40"/>
                    </a:lnTo>
                    <a:lnTo>
                      <a:pt x="496" y="40"/>
                    </a:lnTo>
                    <a:lnTo>
                      <a:pt x="536" y="20"/>
                    </a:lnTo>
                  </a:path>
                </a:pathLst>
              </a:custGeom>
              <a:solidFill>
                <a:srgbClr val="FF0000"/>
              </a:solidFill>
              <a:ln w="12700">
                <a:solidFill>
                  <a:srgbClr val="FF0000"/>
                </a:solidFill>
                <a:round/>
                <a:headEnd/>
                <a:tailEnd/>
              </a:ln>
            </p:spPr>
            <p:txBody>
              <a:bodyPr/>
              <a:lstStyle/>
              <a:p>
                <a:endParaRPr lang="zh-CN" altLang="en-US"/>
              </a:p>
            </p:txBody>
          </p:sp>
        </p:grpSp>
        <p:sp>
          <p:nvSpPr>
            <p:cNvPr id="4144" name="Freeform 89"/>
            <p:cNvSpPr>
              <a:spLocks noChangeArrowheads="1"/>
            </p:cNvSpPr>
            <p:nvPr/>
          </p:nvSpPr>
          <p:spPr bwMode="auto">
            <a:xfrm>
              <a:off x="7411" y="2462"/>
              <a:ext cx="218" cy="69"/>
            </a:xfrm>
            <a:custGeom>
              <a:avLst/>
              <a:gdLst>
                <a:gd name="T0" fmla="*/ 91 w 377"/>
                <a:gd name="T1" fmla="*/ 23 h 119"/>
                <a:gd name="T2" fmla="*/ 114 w 377"/>
                <a:gd name="T3" fmla="*/ 23 h 119"/>
                <a:gd name="T4" fmla="*/ 126 w 377"/>
                <a:gd name="T5" fmla="*/ 12 h 119"/>
                <a:gd name="T6" fmla="*/ 138 w 377"/>
                <a:gd name="T7" fmla="*/ 12 h 119"/>
                <a:gd name="T8" fmla="*/ 149 w 377"/>
                <a:gd name="T9" fmla="*/ 12 h 119"/>
                <a:gd name="T10" fmla="*/ 161 w 377"/>
                <a:gd name="T11" fmla="*/ 12 h 119"/>
                <a:gd name="T12" fmla="*/ 172 w 377"/>
                <a:gd name="T13" fmla="*/ 0 h 119"/>
                <a:gd name="T14" fmla="*/ 183 w 377"/>
                <a:gd name="T15" fmla="*/ 0 h 119"/>
                <a:gd name="T16" fmla="*/ 195 w 377"/>
                <a:gd name="T17" fmla="*/ 0 h 119"/>
                <a:gd name="T18" fmla="*/ 206 w 377"/>
                <a:gd name="T19" fmla="*/ 12 h 119"/>
                <a:gd name="T20" fmla="*/ 218 w 377"/>
                <a:gd name="T21" fmla="*/ 23 h 119"/>
                <a:gd name="T22" fmla="*/ 206 w 377"/>
                <a:gd name="T23" fmla="*/ 35 h 119"/>
                <a:gd name="T24" fmla="*/ 195 w 377"/>
                <a:gd name="T25" fmla="*/ 35 h 119"/>
                <a:gd name="T26" fmla="*/ 183 w 377"/>
                <a:gd name="T27" fmla="*/ 46 h 119"/>
                <a:gd name="T28" fmla="*/ 161 w 377"/>
                <a:gd name="T29" fmla="*/ 46 h 119"/>
                <a:gd name="T30" fmla="*/ 149 w 377"/>
                <a:gd name="T31" fmla="*/ 46 h 119"/>
                <a:gd name="T32" fmla="*/ 126 w 377"/>
                <a:gd name="T33" fmla="*/ 57 h 119"/>
                <a:gd name="T34" fmla="*/ 114 w 377"/>
                <a:gd name="T35" fmla="*/ 57 h 119"/>
                <a:gd name="T36" fmla="*/ 91 w 377"/>
                <a:gd name="T37" fmla="*/ 57 h 119"/>
                <a:gd name="T38" fmla="*/ 69 w 377"/>
                <a:gd name="T39" fmla="*/ 69 h 119"/>
                <a:gd name="T40" fmla="*/ 57 w 377"/>
                <a:gd name="T41" fmla="*/ 69 h 119"/>
                <a:gd name="T42" fmla="*/ 46 w 377"/>
                <a:gd name="T43" fmla="*/ 69 h 119"/>
                <a:gd name="T44" fmla="*/ 34 w 377"/>
                <a:gd name="T45" fmla="*/ 69 h 119"/>
                <a:gd name="T46" fmla="*/ 23 w 377"/>
                <a:gd name="T47" fmla="*/ 69 h 119"/>
                <a:gd name="T48" fmla="*/ 11 w 377"/>
                <a:gd name="T49" fmla="*/ 57 h 119"/>
                <a:gd name="T50" fmla="*/ 0 w 377"/>
                <a:gd name="T51" fmla="*/ 57 h 119"/>
                <a:gd name="T52" fmla="*/ 11 w 377"/>
                <a:gd name="T53" fmla="*/ 46 h 119"/>
                <a:gd name="T54" fmla="*/ 23 w 377"/>
                <a:gd name="T55" fmla="*/ 46 h 119"/>
                <a:gd name="T56" fmla="*/ 34 w 377"/>
                <a:gd name="T57" fmla="*/ 46 h 119"/>
                <a:gd name="T58" fmla="*/ 46 w 377"/>
                <a:gd name="T59" fmla="*/ 46 h 119"/>
                <a:gd name="T60" fmla="*/ 57 w 377"/>
                <a:gd name="T61" fmla="*/ 35 h 119"/>
                <a:gd name="T62" fmla="*/ 80 w 377"/>
                <a:gd name="T63" fmla="*/ 35 h 119"/>
                <a:gd name="T64" fmla="*/ 91 w 377"/>
                <a:gd name="T65" fmla="*/ 23 h 11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77"/>
                <a:gd name="T100" fmla="*/ 0 h 119"/>
                <a:gd name="T101" fmla="*/ 377 w 377"/>
                <a:gd name="T102" fmla="*/ 119 h 11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77" h="119">
                  <a:moveTo>
                    <a:pt x="158" y="40"/>
                  </a:moveTo>
                  <a:lnTo>
                    <a:pt x="198" y="40"/>
                  </a:lnTo>
                  <a:lnTo>
                    <a:pt x="218" y="20"/>
                  </a:lnTo>
                  <a:lnTo>
                    <a:pt x="238" y="20"/>
                  </a:lnTo>
                  <a:lnTo>
                    <a:pt x="258" y="20"/>
                  </a:lnTo>
                  <a:lnTo>
                    <a:pt x="278" y="20"/>
                  </a:lnTo>
                  <a:lnTo>
                    <a:pt x="297" y="0"/>
                  </a:lnTo>
                  <a:lnTo>
                    <a:pt x="317" y="0"/>
                  </a:lnTo>
                  <a:lnTo>
                    <a:pt x="337" y="0"/>
                  </a:lnTo>
                  <a:lnTo>
                    <a:pt x="357" y="20"/>
                  </a:lnTo>
                  <a:lnTo>
                    <a:pt x="377" y="40"/>
                  </a:lnTo>
                  <a:lnTo>
                    <a:pt x="357" y="60"/>
                  </a:lnTo>
                  <a:lnTo>
                    <a:pt x="337" y="60"/>
                  </a:lnTo>
                  <a:lnTo>
                    <a:pt x="317" y="79"/>
                  </a:lnTo>
                  <a:lnTo>
                    <a:pt x="278" y="79"/>
                  </a:lnTo>
                  <a:lnTo>
                    <a:pt x="258" y="79"/>
                  </a:lnTo>
                  <a:lnTo>
                    <a:pt x="218" y="99"/>
                  </a:lnTo>
                  <a:lnTo>
                    <a:pt x="198" y="99"/>
                  </a:lnTo>
                  <a:lnTo>
                    <a:pt x="158" y="99"/>
                  </a:lnTo>
                  <a:lnTo>
                    <a:pt x="119" y="119"/>
                  </a:lnTo>
                  <a:lnTo>
                    <a:pt x="99" y="119"/>
                  </a:lnTo>
                  <a:lnTo>
                    <a:pt x="79" y="119"/>
                  </a:lnTo>
                  <a:lnTo>
                    <a:pt x="59" y="119"/>
                  </a:lnTo>
                  <a:lnTo>
                    <a:pt x="39" y="119"/>
                  </a:lnTo>
                  <a:lnTo>
                    <a:pt x="19" y="99"/>
                  </a:lnTo>
                  <a:lnTo>
                    <a:pt x="0" y="99"/>
                  </a:lnTo>
                  <a:lnTo>
                    <a:pt x="19" y="79"/>
                  </a:lnTo>
                  <a:lnTo>
                    <a:pt x="39" y="79"/>
                  </a:lnTo>
                  <a:lnTo>
                    <a:pt x="59" y="79"/>
                  </a:lnTo>
                  <a:lnTo>
                    <a:pt x="79" y="79"/>
                  </a:lnTo>
                  <a:lnTo>
                    <a:pt x="99" y="60"/>
                  </a:lnTo>
                  <a:lnTo>
                    <a:pt x="139" y="60"/>
                  </a:lnTo>
                  <a:lnTo>
                    <a:pt x="158" y="40"/>
                  </a:lnTo>
                </a:path>
              </a:pathLst>
            </a:custGeom>
            <a:solidFill>
              <a:srgbClr val="FF0000"/>
            </a:solidFill>
            <a:ln w="12700">
              <a:solidFill>
                <a:srgbClr val="FF0000"/>
              </a:solidFill>
              <a:round/>
              <a:headEnd/>
              <a:tailEnd/>
            </a:ln>
          </p:spPr>
          <p:txBody>
            <a:bodyPr/>
            <a:lstStyle/>
            <a:p>
              <a:endParaRPr lang="zh-CN" altLang="en-US"/>
            </a:p>
          </p:txBody>
        </p:sp>
        <p:sp>
          <p:nvSpPr>
            <p:cNvPr id="4145" name="Freeform 90"/>
            <p:cNvSpPr>
              <a:spLocks noChangeArrowheads="1"/>
            </p:cNvSpPr>
            <p:nvPr/>
          </p:nvSpPr>
          <p:spPr bwMode="auto">
            <a:xfrm>
              <a:off x="7500" y="2514"/>
              <a:ext cx="46" cy="322"/>
            </a:xfrm>
            <a:custGeom>
              <a:avLst/>
              <a:gdLst>
                <a:gd name="T0" fmla="*/ 0 w 79"/>
                <a:gd name="T1" fmla="*/ 23 h 557"/>
                <a:gd name="T2" fmla="*/ 0 w 79"/>
                <a:gd name="T3" fmla="*/ 12 h 557"/>
                <a:gd name="T4" fmla="*/ 0 w 79"/>
                <a:gd name="T5" fmla="*/ 0 h 557"/>
                <a:gd name="T6" fmla="*/ 11 w 79"/>
                <a:gd name="T7" fmla="*/ 0 h 557"/>
                <a:gd name="T8" fmla="*/ 23 w 79"/>
                <a:gd name="T9" fmla="*/ 12 h 557"/>
                <a:gd name="T10" fmla="*/ 34 w 79"/>
                <a:gd name="T11" fmla="*/ 12 h 557"/>
                <a:gd name="T12" fmla="*/ 46 w 79"/>
                <a:gd name="T13" fmla="*/ 12 h 557"/>
                <a:gd name="T14" fmla="*/ 46 w 79"/>
                <a:gd name="T15" fmla="*/ 23 h 557"/>
                <a:gd name="T16" fmla="*/ 46 w 79"/>
                <a:gd name="T17" fmla="*/ 35 h 557"/>
                <a:gd name="T18" fmla="*/ 46 w 79"/>
                <a:gd name="T19" fmla="*/ 46 h 557"/>
                <a:gd name="T20" fmla="*/ 46 w 79"/>
                <a:gd name="T21" fmla="*/ 58 h 557"/>
                <a:gd name="T22" fmla="*/ 46 w 79"/>
                <a:gd name="T23" fmla="*/ 69 h 557"/>
                <a:gd name="T24" fmla="*/ 46 w 79"/>
                <a:gd name="T25" fmla="*/ 81 h 557"/>
                <a:gd name="T26" fmla="*/ 46 w 79"/>
                <a:gd name="T27" fmla="*/ 92 h 557"/>
                <a:gd name="T28" fmla="*/ 46 w 79"/>
                <a:gd name="T29" fmla="*/ 103 h 557"/>
                <a:gd name="T30" fmla="*/ 46 w 79"/>
                <a:gd name="T31" fmla="*/ 115 h 557"/>
                <a:gd name="T32" fmla="*/ 46 w 79"/>
                <a:gd name="T33" fmla="*/ 138 h 557"/>
                <a:gd name="T34" fmla="*/ 46 w 79"/>
                <a:gd name="T35" fmla="*/ 161 h 557"/>
                <a:gd name="T36" fmla="*/ 46 w 79"/>
                <a:gd name="T37" fmla="*/ 184 h 557"/>
                <a:gd name="T38" fmla="*/ 46 w 79"/>
                <a:gd name="T39" fmla="*/ 207 h 557"/>
                <a:gd name="T40" fmla="*/ 46 w 79"/>
                <a:gd name="T41" fmla="*/ 230 h 557"/>
                <a:gd name="T42" fmla="*/ 46 w 79"/>
                <a:gd name="T43" fmla="*/ 253 h 557"/>
                <a:gd name="T44" fmla="*/ 46 w 79"/>
                <a:gd name="T45" fmla="*/ 287 h 557"/>
                <a:gd name="T46" fmla="*/ 46 w 79"/>
                <a:gd name="T47" fmla="*/ 322 h 557"/>
                <a:gd name="T48" fmla="*/ 11 w 79"/>
                <a:gd name="T49" fmla="*/ 322 h 557"/>
                <a:gd name="T50" fmla="*/ 11 w 79"/>
                <a:gd name="T51" fmla="*/ 287 h 557"/>
                <a:gd name="T52" fmla="*/ 11 w 79"/>
                <a:gd name="T53" fmla="*/ 253 h 557"/>
                <a:gd name="T54" fmla="*/ 11 w 79"/>
                <a:gd name="T55" fmla="*/ 230 h 557"/>
                <a:gd name="T56" fmla="*/ 11 w 79"/>
                <a:gd name="T57" fmla="*/ 195 h 557"/>
                <a:gd name="T58" fmla="*/ 11 w 79"/>
                <a:gd name="T59" fmla="*/ 172 h 557"/>
                <a:gd name="T60" fmla="*/ 11 w 79"/>
                <a:gd name="T61" fmla="*/ 150 h 557"/>
                <a:gd name="T62" fmla="*/ 11 w 79"/>
                <a:gd name="T63" fmla="*/ 127 h 557"/>
                <a:gd name="T64" fmla="*/ 11 w 79"/>
                <a:gd name="T65" fmla="*/ 115 h 557"/>
                <a:gd name="T66" fmla="*/ 11 w 79"/>
                <a:gd name="T67" fmla="*/ 92 h 557"/>
                <a:gd name="T68" fmla="*/ 11 w 79"/>
                <a:gd name="T69" fmla="*/ 81 h 557"/>
                <a:gd name="T70" fmla="*/ 11 w 79"/>
                <a:gd name="T71" fmla="*/ 69 h 557"/>
                <a:gd name="T72" fmla="*/ 11 w 79"/>
                <a:gd name="T73" fmla="*/ 58 h 557"/>
                <a:gd name="T74" fmla="*/ 11 w 79"/>
                <a:gd name="T75" fmla="*/ 46 h 557"/>
                <a:gd name="T76" fmla="*/ 11 w 79"/>
                <a:gd name="T77" fmla="*/ 35 h 557"/>
                <a:gd name="T78" fmla="*/ 11 w 79"/>
                <a:gd name="T79" fmla="*/ 23 h 557"/>
                <a:gd name="T80" fmla="*/ 0 w 79"/>
                <a:gd name="T81" fmla="*/ 23 h 557"/>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9"/>
                <a:gd name="T124" fmla="*/ 0 h 557"/>
                <a:gd name="T125" fmla="*/ 79 w 79"/>
                <a:gd name="T126" fmla="*/ 557 h 557"/>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9" h="557">
                  <a:moveTo>
                    <a:pt x="0" y="40"/>
                  </a:moveTo>
                  <a:lnTo>
                    <a:pt x="0" y="20"/>
                  </a:lnTo>
                  <a:lnTo>
                    <a:pt x="0" y="0"/>
                  </a:lnTo>
                  <a:lnTo>
                    <a:pt x="19" y="0"/>
                  </a:lnTo>
                  <a:lnTo>
                    <a:pt x="39" y="20"/>
                  </a:lnTo>
                  <a:lnTo>
                    <a:pt x="59" y="20"/>
                  </a:lnTo>
                  <a:lnTo>
                    <a:pt x="79" y="20"/>
                  </a:lnTo>
                  <a:lnTo>
                    <a:pt x="79" y="40"/>
                  </a:lnTo>
                  <a:lnTo>
                    <a:pt x="79" y="60"/>
                  </a:lnTo>
                  <a:lnTo>
                    <a:pt x="79" y="80"/>
                  </a:lnTo>
                  <a:lnTo>
                    <a:pt x="79" y="100"/>
                  </a:lnTo>
                  <a:lnTo>
                    <a:pt x="79" y="120"/>
                  </a:lnTo>
                  <a:lnTo>
                    <a:pt x="79" y="140"/>
                  </a:lnTo>
                  <a:lnTo>
                    <a:pt x="79" y="159"/>
                  </a:lnTo>
                  <a:lnTo>
                    <a:pt x="79" y="179"/>
                  </a:lnTo>
                  <a:lnTo>
                    <a:pt x="79" y="199"/>
                  </a:lnTo>
                  <a:lnTo>
                    <a:pt x="79" y="239"/>
                  </a:lnTo>
                  <a:lnTo>
                    <a:pt x="79" y="279"/>
                  </a:lnTo>
                  <a:lnTo>
                    <a:pt x="79" y="318"/>
                  </a:lnTo>
                  <a:lnTo>
                    <a:pt x="79" y="358"/>
                  </a:lnTo>
                  <a:lnTo>
                    <a:pt x="79" y="398"/>
                  </a:lnTo>
                  <a:lnTo>
                    <a:pt x="79" y="437"/>
                  </a:lnTo>
                  <a:lnTo>
                    <a:pt x="79" y="497"/>
                  </a:lnTo>
                  <a:lnTo>
                    <a:pt x="79" y="557"/>
                  </a:lnTo>
                  <a:lnTo>
                    <a:pt x="19" y="557"/>
                  </a:lnTo>
                  <a:lnTo>
                    <a:pt x="19" y="497"/>
                  </a:lnTo>
                  <a:lnTo>
                    <a:pt x="19" y="437"/>
                  </a:lnTo>
                  <a:lnTo>
                    <a:pt x="19" y="398"/>
                  </a:lnTo>
                  <a:lnTo>
                    <a:pt x="19" y="338"/>
                  </a:lnTo>
                  <a:lnTo>
                    <a:pt x="19" y="298"/>
                  </a:lnTo>
                  <a:lnTo>
                    <a:pt x="19" y="259"/>
                  </a:lnTo>
                  <a:lnTo>
                    <a:pt x="19" y="219"/>
                  </a:lnTo>
                  <a:lnTo>
                    <a:pt x="19" y="199"/>
                  </a:lnTo>
                  <a:lnTo>
                    <a:pt x="19" y="159"/>
                  </a:lnTo>
                  <a:lnTo>
                    <a:pt x="19" y="140"/>
                  </a:lnTo>
                  <a:lnTo>
                    <a:pt x="19" y="120"/>
                  </a:lnTo>
                  <a:lnTo>
                    <a:pt x="19" y="100"/>
                  </a:lnTo>
                  <a:lnTo>
                    <a:pt x="19" y="80"/>
                  </a:lnTo>
                  <a:lnTo>
                    <a:pt x="19" y="60"/>
                  </a:lnTo>
                  <a:lnTo>
                    <a:pt x="19" y="40"/>
                  </a:lnTo>
                  <a:lnTo>
                    <a:pt x="0" y="40"/>
                  </a:lnTo>
                </a:path>
              </a:pathLst>
            </a:custGeom>
            <a:solidFill>
              <a:srgbClr val="FF0000"/>
            </a:solidFill>
            <a:ln w="12700">
              <a:solidFill>
                <a:srgbClr val="FF0000"/>
              </a:solidFill>
              <a:round/>
              <a:headEnd/>
              <a:tailEnd/>
            </a:ln>
          </p:spPr>
          <p:txBody>
            <a:bodyPr/>
            <a:lstStyle/>
            <a:p>
              <a:endParaRPr lang="zh-CN" altLang="en-US"/>
            </a:p>
          </p:txBody>
        </p:sp>
      </p:grpSp>
      <p:grpSp>
        <p:nvGrpSpPr>
          <p:cNvPr id="13" name="Group 91"/>
          <p:cNvGrpSpPr>
            <a:grpSpLocks/>
          </p:cNvGrpSpPr>
          <p:nvPr/>
        </p:nvGrpSpPr>
        <p:grpSpPr bwMode="auto">
          <a:xfrm>
            <a:off x="6877050" y="3573463"/>
            <a:ext cx="846138" cy="268287"/>
            <a:chOff x="8383" y="2487"/>
            <a:chExt cx="1332" cy="422"/>
          </a:xfrm>
        </p:grpSpPr>
        <p:grpSp>
          <p:nvGrpSpPr>
            <p:cNvPr id="14" name="Group 92"/>
            <p:cNvGrpSpPr>
              <a:grpSpLocks/>
            </p:cNvGrpSpPr>
            <p:nvPr/>
          </p:nvGrpSpPr>
          <p:grpSpPr bwMode="auto">
            <a:xfrm>
              <a:off x="8383" y="2503"/>
              <a:ext cx="414" cy="406"/>
              <a:chOff x="4925" y="3657"/>
              <a:chExt cx="715" cy="717"/>
            </a:xfrm>
          </p:grpSpPr>
          <p:sp>
            <p:nvSpPr>
              <p:cNvPr id="4137" name="Freeform 93"/>
              <p:cNvSpPr>
                <a:spLocks noChangeArrowheads="1"/>
              </p:cNvSpPr>
              <p:nvPr/>
            </p:nvSpPr>
            <p:spPr bwMode="auto">
              <a:xfrm>
                <a:off x="5085" y="3657"/>
                <a:ext cx="377" cy="119"/>
              </a:xfrm>
              <a:custGeom>
                <a:avLst/>
                <a:gdLst>
                  <a:gd name="T0" fmla="*/ 158 w 377"/>
                  <a:gd name="T1" fmla="*/ 40 h 119"/>
                  <a:gd name="T2" fmla="*/ 198 w 377"/>
                  <a:gd name="T3" fmla="*/ 40 h 119"/>
                  <a:gd name="T4" fmla="*/ 218 w 377"/>
                  <a:gd name="T5" fmla="*/ 20 h 119"/>
                  <a:gd name="T6" fmla="*/ 238 w 377"/>
                  <a:gd name="T7" fmla="*/ 20 h 119"/>
                  <a:gd name="T8" fmla="*/ 258 w 377"/>
                  <a:gd name="T9" fmla="*/ 20 h 119"/>
                  <a:gd name="T10" fmla="*/ 278 w 377"/>
                  <a:gd name="T11" fmla="*/ 20 h 119"/>
                  <a:gd name="T12" fmla="*/ 297 w 377"/>
                  <a:gd name="T13" fmla="*/ 0 h 119"/>
                  <a:gd name="T14" fmla="*/ 317 w 377"/>
                  <a:gd name="T15" fmla="*/ 0 h 119"/>
                  <a:gd name="T16" fmla="*/ 337 w 377"/>
                  <a:gd name="T17" fmla="*/ 0 h 119"/>
                  <a:gd name="T18" fmla="*/ 357 w 377"/>
                  <a:gd name="T19" fmla="*/ 20 h 119"/>
                  <a:gd name="T20" fmla="*/ 377 w 377"/>
                  <a:gd name="T21" fmla="*/ 40 h 119"/>
                  <a:gd name="T22" fmla="*/ 357 w 377"/>
                  <a:gd name="T23" fmla="*/ 60 h 119"/>
                  <a:gd name="T24" fmla="*/ 337 w 377"/>
                  <a:gd name="T25" fmla="*/ 60 h 119"/>
                  <a:gd name="T26" fmla="*/ 317 w 377"/>
                  <a:gd name="T27" fmla="*/ 79 h 119"/>
                  <a:gd name="T28" fmla="*/ 278 w 377"/>
                  <a:gd name="T29" fmla="*/ 79 h 119"/>
                  <a:gd name="T30" fmla="*/ 258 w 377"/>
                  <a:gd name="T31" fmla="*/ 79 h 119"/>
                  <a:gd name="T32" fmla="*/ 218 w 377"/>
                  <a:gd name="T33" fmla="*/ 99 h 119"/>
                  <a:gd name="T34" fmla="*/ 198 w 377"/>
                  <a:gd name="T35" fmla="*/ 99 h 119"/>
                  <a:gd name="T36" fmla="*/ 158 w 377"/>
                  <a:gd name="T37" fmla="*/ 99 h 119"/>
                  <a:gd name="T38" fmla="*/ 119 w 377"/>
                  <a:gd name="T39" fmla="*/ 119 h 119"/>
                  <a:gd name="T40" fmla="*/ 99 w 377"/>
                  <a:gd name="T41" fmla="*/ 119 h 119"/>
                  <a:gd name="T42" fmla="*/ 79 w 377"/>
                  <a:gd name="T43" fmla="*/ 119 h 119"/>
                  <a:gd name="T44" fmla="*/ 59 w 377"/>
                  <a:gd name="T45" fmla="*/ 119 h 119"/>
                  <a:gd name="T46" fmla="*/ 39 w 377"/>
                  <a:gd name="T47" fmla="*/ 119 h 119"/>
                  <a:gd name="T48" fmla="*/ 19 w 377"/>
                  <a:gd name="T49" fmla="*/ 99 h 119"/>
                  <a:gd name="T50" fmla="*/ 0 w 377"/>
                  <a:gd name="T51" fmla="*/ 99 h 119"/>
                  <a:gd name="T52" fmla="*/ 19 w 377"/>
                  <a:gd name="T53" fmla="*/ 79 h 119"/>
                  <a:gd name="T54" fmla="*/ 39 w 377"/>
                  <a:gd name="T55" fmla="*/ 79 h 119"/>
                  <a:gd name="T56" fmla="*/ 59 w 377"/>
                  <a:gd name="T57" fmla="*/ 79 h 119"/>
                  <a:gd name="T58" fmla="*/ 79 w 377"/>
                  <a:gd name="T59" fmla="*/ 79 h 119"/>
                  <a:gd name="T60" fmla="*/ 99 w 377"/>
                  <a:gd name="T61" fmla="*/ 60 h 119"/>
                  <a:gd name="T62" fmla="*/ 139 w 377"/>
                  <a:gd name="T63" fmla="*/ 60 h 119"/>
                  <a:gd name="T64" fmla="*/ 158 w 377"/>
                  <a:gd name="T65" fmla="*/ 40 h 11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77"/>
                  <a:gd name="T100" fmla="*/ 0 h 119"/>
                  <a:gd name="T101" fmla="*/ 377 w 377"/>
                  <a:gd name="T102" fmla="*/ 119 h 11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77" h="119">
                    <a:moveTo>
                      <a:pt x="158" y="40"/>
                    </a:moveTo>
                    <a:lnTo>
                      <a:pt x="198" y="40"/>
                    </a:lnTo>
                    <a:lnTo>
                      <a:pt x="218" y="20"/>
                    </a:lnTo>
                    <a:lnTo>
                      <a:pt x="238" y="20"/>
                    </a:lnTo>
                    <a:lnTo>
                      <a:pt x="258" y="20"/>
                    </a:lnTo>
                    <a:lnTo>
                      <a:pt x="278" y="20"/>
                    </a:lnTo>
                    <a:lnTo>
                      <a:pt x="297" y="0"/>
                    </a:lnTo>
                    <a:lnTo>
                      <a:pt x="317" y="0"/>
                    </a:lnTo>
                    <a:lnTo>
                      <a:pt x="337" y="0"/>
                    </a:lnTo>
                    <a:lnTo>
                      <a:pt x="357" y="20"/>
                    </a:lnTo>
                    <a:lnTo>
                      <a:pt x="377" y="40"/>
                    </a:lnTo>
                    <a:lnTo>
                      <a:pt x="357" y="60"/>
                    </a:lnTo>
                    <a:lnTo>
                      <a:pt x="337" y="60"/>
                    </a:lnTo>
                    <a:lnTo>
                      <a:pt x="317" y="79"/>
                    </a:lnTo>
                    <a:lnTo>
                      <a:pt x="278" y="79"/>
                    </a:lnTo>
                    <a:lnTo>
                      <a:pt x="258" y="79"/>
                    </a:lnTo>
                    <a:lnTo>
                      <a:pt x="218" y="99"/>
                    </a:lnTo>
                    <a:lnTo>
                      <a:pt x="198" y="99"/>
                    </a:lnTo>
                    <a:lnTo>
                      <a:pt x="158" y="99"/>
                    </a:lnTo>
                    <a:lnTo>
                      <a:pt x="119" y="119"/>
                    </a:lnTo>
                    <a:lnTo>
                      <a:pt x="99" y="119"/>
                    </a:lnTo>
                    <a:lnTo>
                      <a:pt x="79" y="119"/>
                    </a:lnTo>
                    <a:lnTo>
                      <a:pt x="59" y="119"/>
                    </a:lnTo>
                    <a:lnTo>
                      <a:pt x="39" y="119"/>
                    </a:lnTo>
                    <a:lnTo>
                      <a:pt x="19" y="99"/>
                    </a:lnTo>
                    <a:lnTo>
                      <a:pt x="0" y="99"/>
                    </a:lnTo>
                    <a:lnTo>
                      <a:pt x="19" y="79"/>
                    </a:lnTo>
                    <a:lnTo>
                      <a:pt x="39" y="79"/>
                    </a:lnTo>
                    <a:lnTo>
                      <a:pt x="59" y="79"/>
                    </a:lnTo>
                    <a:lnTo>
                      <a:pt x="79" y="79"/>
                    </a:lnTo>
                    <a:lnTo>
                      <a:pt x="99" y="60"/>
                    </a:lnTo>
                    <a:lnTo>
                      <a:pt x="139" y="60"/>
                    </a:lnTo>
                    <a:lnTo>
                      <a:pt x="158" y="40"/>
                    </a:lnTo>
                  </a:path>
                </a:pathLst>
              </a:custGeom>
              <a:solidFill>
                <a:srgbClr val="FF0000"/>
              </a:solidFill>
              <a:ln w="12700">
                <a:solidFill>
                  <a:srgbClr val="FF0000"/>
                </a:solidFill>
                <a:round/>
                <a:headEnd/>
                <a:tailEnd/>
              </a:ln>
            </p:spPr>
            <p:txBody>
              <a:bodyPr/>
              <a:lstStyle/>
              <a:p>
                <a:endParaRPr lang="zh-CN" altLang="en-US"/>
              </a:p>
            </p:txBody>
          </p:sp>
          <p:sp>
            <p:nvSpPr>
              <p:cNvPr id="4138" name="Freeform 94"/>
              <p:cNvSpPr>
                <a:spLocks noChangeArrowheads="1"/>
              </p:cNvSpPr>
              <p:nvPr/>
            </p:nvSpPr>
            <p:spPr bwMode="auto">
              <a:xfrm>
                <a:off x="5240" y="3746"/>
                <a:ext cx="79" cy="557"/>
              </a:xfrm>
              <a:custGeom>
                <a:avLst/>
                <a:gdLst>
                  <a:gd name="T0" fmla="*/ 0 w 79"/>
                  <a:gd name="T1" fmla="*/ 40 h 557"/>
                  <a:gd name="T2" fmla="*/ 0 w 79"/>
                  <a:gd name="T3" fmla="*/ 20 h 557"/>
                  <a:gd name="T4" fmla="*/ 0 w 79"/>
                  <a:gd name="T5" fmla="*/ 0 h 557"/>
                  <a:gd name="T6" fmla="*/ 19 w 79"/>
                  <a:gd name="T7" fmla="*/ 0 h 557"/>
                  <a:gd name="T8" fmla="*/ 39 w 79"/>
                  <a:gd name="T9" fmla="*/ 20 h 557"/>
                  <a:gd name="T10" fmla="*/ 59 w 79"/>
                  <a:gd name="T11" fmla="*/ 20 h 557"/>
                  <a:gd name="T12" fmla="*/ 79 w 79"/>
                  <a:gd name="T13" fmla="*/ 20 h 557"/>
                  <a:gd name="T14" fmla="*/ 79 w 79"/>
                  <a:gd name="T15" fmla="*/ 40 h 557"/>
                  <a:gd name="T16" fmla="*/ 79 w 79"/>
                  <a:gd name="T17" fmla="*/ 60 h 557"/>
                  <a:gd name="T18" fmla="*/ 79 w 79"/>
                  <a:gd name="T19" fmla="*/ 80 h 557"/>
                  <a:gd name="T20" fmla="*/ 79 w 79"/>
                  <a:gd name="T21" fmla="*/ 100 h 557"/>
                  <a:gd name="T22" fmla="*/ 79 w 79"/>
                  <a:gd name="T23" fmla="*/ 120 h 557"/>
                  <a:gd name="T24" fmla="*/ 79 w 79"/>
                  <a:gd name="T25" fmla="*/ 140 h 557"/>
                  <a:gd name="T26" fmla="*/ 79 w 79"/>
                  <a:gd name="T27" fmla="*/ 159 h 557"/>
                  <a:gd name="T28" fmla="*/ 79 w 79"/>
                  <a:gd name="T29" fmla="*/ 179 h 557"/>
                  <a:gd name="T30" fmla="*/ 79 w 79"/>
                  <a:gd name="T31" fmla="*/ 199 h 557"/>
                  <a:gd name="T32" fmla="*/ 79 w 79"/>
                  <a:gd name="T33" fmla="*/ 239 h 557"/>
                  <a:gd name="T34" fmla="*/ 79 w 79"/>
                  <a:gd name="T35" fmla="*/ 279 h 557"/>
                  <a:gd name="T36" fmla="*/ 79 w 79"/>
                  <a:gd name="T37" fmla="*/ 318 h 557"/>
                  <a:gd name="T38" fmla="*/ 79 w 79"/>
                  <a:gd name="T39" fmla="*/ 358 h 557"/>
                  <a:gd name="T40" fmla="*/ 79 w 79"/>
                  <a:gd name="T41" fmla="*/ 398 h 557"/>
                  <a:gd name="T42" fmla="*/ 79 w 79"/>
                  <a:gd name="T43" fmla="*/ 437 h 557"/>
                  <a:gd name="T44" fmla="*/ 79 w 79"/>
                  <a:gd name="T45" fmla="*/ 497 h 557"/>
                  <a:gd name="T46" fmla="*/ 79 w 79"/>
                  <a:gd name="T47" fmla="*/ 557 h 557"/>
                  <a:gd name="T48" fmla="*/ 19 w 79"/>
                  <a:gd name="T49" fmla="*/ 557 h 557"/>
                  <a:gd name="T50" fmla="*/ 19 w 79"/>
                  <a:gd name="T51" fmla="*/ 497 h 557"/>
                  <a:gd name="T52" fmla="*/ 19 w 79"/>
                  <a:gd name="T53" fmla="*/ 437 h 557"/>
                  <a:gd name="T54" fmla="*/ 19 w 79"/>
                  <a:gd name="T55" fmla="*/ 398 h 557"/>
                  <a:gd name="T56" fmla="*/ 19 w 79"/>
                  <a:gd name="T57" fmla="*/ 338 h 557"/>
                  <a:gd name="T58" fmla="*/ 19 w 79"/>
                  <a:gd name="T59" fmla="*/ 298 h 557"/>
                  <a:gd name="T60" fmla="*/ 19 w 79"/>
                  <a:gd name="T61" fmla="*/ 259 h 557"/>
                  <a:gd name="T62" fmla="*/ 19 w 79"/>
                  <a:gd name="T63" fmla="*/ 219 h 557"/>
                  <a:gd name="T64" fmla="*/ 19 w 79"/>
                  <a:gd name="T65" fmla="*/ 199 h 557"/>
                  <a:gd name="T66" fmla="*/ 19 w 79"/>
                  <a:gd name="T67" fmla="*/ 159 h 557"/>
                  <a:gd name="T68" fmla="*/ 19 w 79"/>
                  <a:gd name="T69" fmla="*/ 140 h 557"/>
                  <a:gd name="T70" fmla="*/ 19 w 79"/>
                  <a:gd name="T71" fmla="*/ 120 h 557"/>
                  <a:gd name="T72" fmla="*/ 19 w 79"/>
                  <a:gd name="T73" fmla="*/ 100 h 557"/>
                  <a:gd name="T74" fmla="*/ 19 w 79"/>
                  <a:gd name="T75" fmla="*/ 80 h 557"/>
                  <a:gd name="T76" fmla="*/ 19 w 79"/>
                  <a:gd name="T77" fmla="*/ 60 h 557"/>
                  <a:gd name="T78" fmla="*/ 19 w 79"/>
                  <a:gd name="T79" fmla="*/ 40 h 557"/>
                  <a:gd name="T80" fmla="*/ 0 w 79"/>
                  <a:gd name="T81" fmla="*/ 40 h 557"/>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9"/>
                  <a:gd name="T124" fmla="*/ 0 h 557"/>
                  <a:gd name="T125" fmla="*/ 79 w 79"/>
                  <a:gd name="T126" fmla="*/ 557 h 557"/>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9" h="557">
                    <a:moveTo>
                      <a:pt x="0" y="40"/>
                    </a:moveTo>
                    <a:lnTo>
                      <a:pt x="0" y="20"/>
                    </a:lnTo>
                    <a:lnTo>
                      <a:pt x="0" y="0"/>
                    </a:lnTo>
                    <a:lnTo>
                      <a:pt x="19" y="0"/>
                    </a:lnTo>
                    <a:lnTo>
                      <a:pt x="39" y="20"/>
                    </a:lnTo>
                    <a:lnTo>
                      <a:pt x="59" y="20"/>
                    </a:lnTo>
                    <a:lnTo>
                      <a:pt x="79" y="20"/>
                    </a:lnTo>
                    <a:lnTo>
                      <a:pt x="79" y="40"/>
                    </a:lnTo>
                    <a:lnTo>
                      <a:pt x="79" y="60"/>
                    </a:lnTo>
                    <a:lnTo>
                      <a:pt x="79" y="80"/>
                    </a:lnTo>
                    <a:lnTo>
                      <a:pt x="79" y="100"/>
                    </a:lnTo>
                    <a:lnTo>
                      <a:pt x="79" y="120"/>
                    </a:lnTo>
                    <a:lnTo>
                      <a:pt x="79" y="140"/>
                    </a:lnTo>
                    <a:lnTo>
                      <a:pt x="79" y="159"/>
                    </a:lnTo>
                    <a:lnTo>
                      <a:pt x="79" y="179"/>
                    </a:lnTo>
                    <a:lnTo>
                      <a:pt x="79" y="199"/>
                    </a:lnTo>
                    <a:lnTo>
                      <a:pt x="79" y="239"/>
                    </a:lnTo>
                    <a:lnTo>
                      <a:pt x="79" y="279"/>
                    </a:lnTo>
                    <a:lnTo>
                      <a:pt x="79" y="318"/>
                    </a:lnTo>
                    <a:lnTo>
                      <a:pt x="79" y="358"/>
                    </a:lnTo>
                    <a:lnTo>
                      <a:pt x="79" y="398"/>
                    </a:lnTo>
                    <a:lnTo>
                      <a:pt x="79" y="437"/>
                    </a:lnTo>
                    <a:lnTo>
                      <a:pt x="79" y="497"/>
                    </a:lnTo>
                    <a:lnTo>
                      <a:pt x="79" y="557"/>
                    </a:lnTo>
                    <a:lnTo>
                      <a:pt x="19" y="557"/>
                    </a:lnTo>
                    <a:lnTo>
                      <a:pt x="19" y="497"/>
                    </a:lnTo>
                    <a:lnTo>
                      <a:pt x="19" y="437"/>
                    </a:lnTo>
                    <a:lnTo>
                      <a:pt x="19" y="398"/>
                    </a:lnTo>
                    <a:lnTo>
                      <a:pt x="19" y="338"/>
                    </a:lnTo>
                    <a:lnTo>
                      <a:pt x="19" y="298"/>
                    </a:lnTo>
                    <a:lnTo>
                      <a:pt x="19" y="259"/>
                    </a:lnTo>
                    <a:lnTo>
                      <a:pt x="19" y="219"/>
                    </a:lnTo>
                    <a:lnTo>
                      <a:pt x="19" y="199"/>
                    </a:lnTo>
                    <a:lnTo>
                      <a:pt x="19" y="159"/>
                    </a:lnTo>
                    <a:lnTo>
                      <a:pt x="19" y="140"/>
                    </a:lnTo>
                    <a:lnTo>
                      <a:pt x="19" y="120"/>
                    </a:lnTo>
                    <a:lnTo>
                      <a:pt x="19" y="100"/>
                    </a:lnTo>
                    <a:lnTo>
                      <a:pt x="19" y="80"/>
                    </a:lnTo>
                    <a:lnTo>
                      <a:pt x="19" y="60"/>
                    </a:lnTo>
                    <a:lnTo>
                      <a:pt x="19" y="40"/>
                    </a:lnTo>
                    <a:lnTo>
                      <a:pt x="0" y="40"/>
                    </a:lnTo>
                  </a:path>
                </a:pathLst>
              </a:custGeom>
              <a:solidFill>
                <a:srgbClr val="FF0000"/>
              </a:solidFill>
              <a:ln w="12700">
                <a:solidFill>
                  <a:srgbClr val="FF0000"/>
                </a:solidFill>
                <a:round/>
                <a:headEnd/>
                <a:tailEnd/>
              </a:ln>
            </p:spPr>
            <p:txBody>
              <a:bodyPr/>
              <a:lstStyle/>
              <a:p>
                <a:endParaRPr lang="zh-CN" altLang="en-US"/>
              </a:p>
            </p:txBody>
          </p:sp>
          <p:sp>
            <p:nvSpPr>
              <p:cNvPr id="4139" name="Freeform 95"/>
              <p:cNvSpPr>
                <a:spLocks noChangeArrowheads="1"/>
              </p:cNvSpPr>
              <p:nvPr/>
            </p:nvSpPr>
            <p:spPr bwMode="auto">
              <a:xfrm>
                <a:off x="5066" y="3946"/>
                <a:ext cx="79" cy="398"/>
              </a:xfrm>
              <a:custGeom>
                <a:avLst/>
                <a:gdLst>
                  <a:gd name="T0" fmla="*/ 79 w 79"/>
                  <a:gd name="T1" fmla="*/ 60 h 398"/>
                  <a:gd name="T2" fmla="*/ 79 w 79"/>
                  <a:gd name="T3" fmla="*/ 80 h 398"/>
                  <a:gd name="T4" fmla="*/ 79 w 79"/>
                  <a:gd name="T5" fmla="*/ 100 h 398"/>
                  <a:gd name="T6" fmla="*/ 79 w 79"/>
                  <a:gd name="T7" fmla="*/ 139 h 398"/>
                  <a:gd name="T8" fmla="*/ 79 w 79"/>
                  <a:gd name="T9" fmla="*/ 159 h 398"/>
                  <a:gd name="T10" fmla="*/ 79 w 79"/>
                  <a:gd name="T11" fmla="*/ 199 h 398"/>
                  <a:gd name="T12" fmla="*/ 79 w 79"/>
                  <a:gd name="T13" fmla="*/ 258 h 398"/>
                  <a:gd name="T14" fmla="*/ 79 w 79"/>
                  <a:gd name="T15" fmla="*/ 318 h 398"/>
                  <a:gd name="T16" fmla="*/ 79 w 79"/>
                  <a:gd name="T17" fmla="*/ 398 h 398"/>
                  <a:gd name="T18" fmla="*/ 40 w 79"/>
                  <a:gd name="T19" fmla="*/ 398 h 398"/>
                  <a:gd name="T20" fmla="*/ 40 w 79"/>
                  <a:gd name="T21" fmla="*/ 338 h 398"/>
                  <a:gd name="T22" fmla="*/ 40 w 79"/>
                  <a:gd name="T23" fmla="*/ 278 h 398"/>
                  <a:gd name="T24" fmla="*/ 40 w 79"/>
                  <a:gd name="T25" fmla="*/ 239 h 398"/>
                  <a:gd name="T26" fmla="*/ 40 w 79"/>
                  <a:gd name="T27" fmla="*/ 199 h 398"/>
                  <a:gd name="T28" fmla="*/ 40 w 79"/>
                  <a:gd name="T29" fmla="*/ 159 h 398"/>
                  <a:gd name="T30" fmla="*/ 20 w 79"/>
                  <a:gd name="T31" fmla="*/ 139 h 398"/>
                  <a:gd name="T32" fmla="*/ 20 w 79"/>
                  <a:gd name="T33" fmla="*/ 119 h 398"/>
                  <a:gd name="T34" fmla="*/ 20 w 79"/>
                  <a:gd name="T35" fmla="*/ 100 h 398"/>
                  <a:gd name="T36" fmla="*/ 20 w 79"/>
                  <a:gd name="T37" fmla="*/ 60 h 398"/>
                  <a:gd name="T38" fmla="*/ 20 w 79"/>
                  <a:gd name="T39" fmla="*/ 40 h 398"/>
                  <a:gd name="T40" fmla="*/ 0 w 79"/>
                  <a:gd name="T41" fmla="*/ 40 h 398"/>
                  <a:gd name="T42" fmla="*/ 0 w 79"/>
                  <a:gd name="T43" fmla="*/ 20 h 398"/>
                  <a:gd name="T44" fmla="*/ 0 w 79"/>
                  <a:gd name="T45" fmla="*/ 0 h 398"/>
                  <a:gd name="T46" fmla="*/ 20 w 79"/>
                  <a:gd name="T47" fmla="*/ 0 h 398"/>
                  <a:gd name="T48" fmla="*/ 40 w 79"/>
                  <a:gd name="T49" fmla="*/ 0 h 398"/>
                  <a:gd name="T50" fmla="*/ 40 w 79"/>
                  <a:gd name="T51" fmla="*/ 20 h 398"/>
                  <a:gd name="T52" fmla="*/ 59 w 79"/>
                  <a:gd name="T53" fmla="*/ 20 h 398"/>
                  <a:gd name="T54" fmla="*/ 79 w 79"/>
                  <a:gd name="T55" fmla="*/ 40 h 398"/>
                  <a:gd name="T56" fmla="*/ 79 w 79"/>
                  <a:gd name="T57" fmla="*/ 60 h 398"/>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79"/>
                  <a:gd name="T88" fmla="*/ 0 h 398"/>
                  <a:gd name="T89" fmla="*/ 79 w 79"/>
                  <a:gd name="T90" fmla="*/ 398 h 398"/>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79" h="398">
                    <a:moveTo>
                      <a:pt x="79" y="60"/>
                    </a:moveTo>
                    <a:lnTo>
                      <a:pt x="79" y="80"/>
                    </a:lnTo>
                    <a:lnTo>
                      <a:pt x="79" y="100"/>
                    </a:lnTo>
                    <a:lnTo>
                      <a:pt x="79" y="139"/>
                    </a:lnTo>
                    <a:lnTo>
                      <a:pt x="79" y="159"/>
                    </a:lnTo>
                    <a:lnTo>
                      <a:pt x="79" y="199"/>
                    </a:lnTo>
                    <a:lnTo>
                      <a:pt x="79" y="258"/>
                    </a:lnTo>
                    <a:lnTo>
                      <a:pt x="79" y="318"/>
                    </a:lnTo>
                    <a:lnTo>
                      <a:pt x="79" y="398"/>
                    </a:lnTo>
                    <a:lnTo>
                      <a:pt x="40" y="398"/>
                    </a:lnTo>
                    <a:lnTo>
                      <a:pt x="40" y="338"/>
                    </a:lnTo>
                    <a:lnTo>
                      <a:pt x="40" y="278"/>
                    </a:lnTo>
                    <a:lnTo>
                      <a:pt x="40" y="239"/>
                    </a:lnTo>
                    <a:lnTo>
                      <a:pt x="40" y="199"/>
                    </a:lnTo>
                    <a:lnTo>
                      <a:pt x="40" y="159"/>
                    </a:lnTo>
                    <a:lnTo>
                      <a:pt x="20" y="139"/>
                    </a:lnTo>
                    <a:lnTo>
                      <a:pt x="20" y="119"/>
                    </a:lnTo>
                    <a:lnTo>
                      <a:pt x="20" y="100"/>
                    </a:lnTo>
                    <a:lnTo>
                      <a:pt x="20" y="60"/>
                    </a:lnTo>
                    <a:lnTo>
                      <a:pt x="20" y="40"/>
                    </a:lnTo>
                    <a:lnTo>
                      <a:pt x="0" y="40"/>
                    </a:lnTo>
                    <a:lnTo>
                      <a:pt x="0" y="20"/>
                    </a:lnTo>
                    <a:lnTo>
                      <a:pt x="0" y="0"/>
                    </a:lnTo>
                    <a:lnTo>
                      <a:pt x="20" y="0"/>
                    </a:lnTo>
                    <a:lnTo>
                      <a:pt x="40" y="0"/>
                    </a:lnTo>
                    <a:lnTo>
                      <a:pt x="40" y="20"/>
                    </a:lnTo>
                    <a:lnTo>
                      <a:pt x="59" y="20"/>
                    </a:lnTo>
                    <a:lnTo>
                      <a:pt x="79" y="40"/>
                    </a:lnTo>
                    <a:lnTo>
                      <a:pt x="79" y="60"/>
                    </a:lnTo>
                  </a:path>
                </a:pathLst>
              </a:custGeom>
              <a:solidFill>
                <a:srgbClr val="FF0000"/>
              </a:solidFill>
              <a:ln w="12700">
                <a:solidFill>
                  <a:srgbClr val="FF0000"/>
                </a:solidFill>
                <a:round/>
                <a:headEnd/>
                <a:tailEnd/>
              </a:ln>
            </p:spPr>
            <p:txBody>
              <a:bodyPr/>
              <a:lstStyle/>
              <a:p>
                <a:endParaRPr lang="zh-CN" altLang="en-US"/>
              </a:p>
            </p:txBody>
          </p:sp>
          <p:sp>
            <p:nvSpPr>
              <p:cNvPr id="4140" name="Freeform 96"/>
              <p:cNvSpPr>
                <a:spLocks noChangeArrowheads="1"/>
              </p:cNvSpPr>
              <p:nvPr/>
            </p:nvSpPr>
            <p:spPr bwMode="auto">
              <a:xfrm>
                <a:off x="5319" y="3946"/>
                <a:ext cx="199" cy="79"/>
              </a:xfrm>
              <a:custGeom>
                <a:avLst/>
                <a:gdLst>
                  <a:gd name="T0" fmla="*/ 80 w 199"/>
                  <a:gd name="T1" fmla="*/ 20 h 79"/>
                  <a:gd name="T2" fmla="*/ 100 w 199"/>
                  <a:gd name="T3" fmla="*/ 0 h 79"/>
                  <a:gd name="T4" fmla="*/ 119 w 199"/>
                  <a:gd name="T5" fmla="*/ 0 h 79"/>
                  <a:gd name="T6" fmla="*/ 139 w 199"/>
                  <a:gd name="T7" fmla="*/ 0 h 79"/>
                  <a:gd name="T8" fmla="*/ 159 w 199"/>
                  <a:gd name="T9" fmla="*/ 0 h 79"/>
                  <a:gd name="T10" fmla="*/ 179 w 199"/>
                  <a:gd name="T11" fmla="*/ 0 h 79"/>
                  <a:gd name="T12" fmla="*/ 199 w 199"/>
                  <a:gd name="T13" fmla="*/ 0 h 79"/>
                  <a:gd name="T14" fmla="*/ 199 w 199"/>
                  <a:gd name="T15" fmla="*/ 20 h 79"/>
                  <a:gd name="T16" fmla="*/ 199 w 199"/>
                  <a:gd name="T17" fmla="*/ 40 h 79"/>
                  <a:gd name="T18" fmla="*/ 179 w 199"/>
                  <a:gd name="T19" fmla="*/ 40 h 79"/>
                  <a:gd name="T20" fmla="*/ 159 w 199"/>
                  <a:gd name="T21" fmla="*/ 60 h 79"/>
                  <a:gd name="T22" fmla="*/ 119 w 199"/>
                  <a:gd name="T23" fmla="*/ 60 h 79"/>
                  <a:gd name="T24" fmla="*/ 60 w 199"/>
                  <a:gd name="T25" fmla="*/ 60 h 79"/>
                  <a:gd name="T26" fmla="*/ 0 w 199"/>
                  <a:gd name="T27" fmla="*/ 79 h 79"/>
                  <a:gd name="T28" fmla="*/ 0 w 199"/>
                  <a:gd name="T29" fmla="*/ 40 h 79"/>
                  <a:gd name="T30" fmla="*/ 20 w 199"/>
                  <a:gd name="T31" fmla="*/ 40 h 79"/>
                  <a:gd name="T32" fmla="*/ 40 w 199"/>
                  <a:gd name="T33" fmla="*/ 40 h 79"/>
                  <a:gd name="T34" fmla="*/ 60 w 199"/>
                  <a:gd name="T35" fmla="*/ 20 h 79"/>
                  <a:gd name="T36" fmla="*/ 80 w 199"/>
                  <a:gd name="T37" fmla="*/ 20 h 7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99"/>
                  <a:gd name="T58" fmla="*/ 0 h 79"/>
                  <a:gd name="T59" fmla="*/ 199 w 199"/>
                  <a:gd name="T60" fmla="*/ 79 h 7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99" h="79">
                    <a:moveTo>
                      <a:pt x="80" y="20"/>
                    </a:moveTo>
                    <a:lnTo>
                      <a:pt x="100" y="0"/>
                    </a:lnTo>
                    <a:lnTo>
                      <a:pt x="119" y="0"/>
                    </a:lnTo>
                    <a:lnTo>
                      <a:pt x="139" y="0"/>
                    </a:lnTo>
                    <a:lnTo>
                      <a:pt x="159" y="0"/>
                    </a:lnTo>
                    <a:lnTo>
                      <a:pt x="179" y="0"/>
                    </a:lnTo>
                    <a:lnTo>
                      <a:pt x="199" y="0"/>
                    </a:lnTo>
                    <a:lnTo>
                      <a:pt x="199" y="20"/>
                    </a:lnTo>
                    <a:lnTo>
                      <a:pt x="199" y="40"/>
                    </a:lnTo>
                    <a:lnTo>
                      <a:pt x="179" y="40"/>
                    </a:lnTo>
                    <a:lnTo>
                      <a:pt x="159" y="60"/>
                    </a:lnTo>
                    <a:lnTo>
                      <a:pt x="119" y="60"/>
                    </a:lnTo>
                    <a:lnTo>
                      <a:pt x="60" y="60"/>
                    </a:lnTo>
                    <a:lnTo>
                      <a:pt x="0" y="79"/>
                    </a:lnTo>
                    <a:lnTo>
                      <a:pt x="0" y="40"/>
                    </a:lnTo>
                    <a:lnTo>
                      <a:pt x="20" y="40"/>
                    </a:lnTo>
                    <a:lnTo>
                      <a:pt x="40" y="40"/>
                    </a:lnTo>
                    <a:lnTo>
                      <a:pt x="60" y="20"/>
                    </a:lnTo>
                    <a:lnTo>
                      <a:pt x="80" y="20"/>
                    </a:lnTo>
                  </a:path>
                </a:pathLst>
              </a:custGeom>
              <a:solidFill>
                <a:srgbClr val="FF0000"/>
              </a:solidFill>
              <a:ln w="12700">
                <a:solidFill>
                  <a:srgbClr val="FF0000"/>
                </a:solidFill>
                <a:round/>
                <a:headEnd/>
                <a:tailEnd/>
              </a:ln>
            </p:spPr>
            <p:txBody>
              <a:bodyPr/>
              <a:lstStyle/>
              <a:p>
                <a:endParaRPr lang="zh-CN" altLang="en-US"/>
              </a:p>
            </p:txBody>
          </p:sp>
          <p:sp>
            <p:nvSpPr>
              <p:cNvPr id="4141" name="Freeform 97"/>
              <p:cNvSpPr>
                <a:spLocks noChangeArrowheads="1"/>
              </p:cNvSpPr>
              <p:nvPr/>
            </p:nvSpPr>
            <p:spPr bwMode="auto">
              <a:xfrm>
                <a:off x="4925" y="4215"/>
                <a:ext cx="715" cy="159"/>
              </a:xfrm>
              <a:custGeom>
                <a:avLst/>
                <a:gdLst>
                  <a:gd name="T0" fmla="*/ 536 w 715"/>
                  <a:gd name="T1" fmla="*/ 20 h 159"/>
                  <a:gd name="T2" fmla="*/ 556 w 715"/>
                  <a:gd name="T3" fmla="*/ 20 h 159"/>
                  <a:gd name="T4" fmla="*/ 576 w 715"/>
                  <a:gd name="T5" fmla="*/ 20 h 159"/>
                  <a:gd name="T6" fmla="*/ 596 w 715"/>
                  <a:gd name="T7" fmla="*/ 0 h 159"/>
                  <a:gd name="T8" fmla="*/ 616 w 715"/>
                  <a:gd name="T9" fmla="*/ 0 h 159"/>
                  <a:gd name="T10" fmla="*/ 636 w 715"/>
                  <a:gd name="T11" fmla="*/ 20 h 159"/>
                  <a:gd name="T12" fmla="*/ 655 w 715"/>
                  <a:gd name="T13" fmla="*/ 20 h 159"/>
                  <a:gd name="T14" fmla="*/ 695 w 715"/>
                  <a:gd name="T15" fmla="*/ 20 h 159"/>
                  <a:gd name="T16" fmla="*/ 695 w 715"/>
                  <a:gd name="T17" fmla="*/ 40 h 159"/>
                  <a:gd name="T18" fmla="*/ 715 w 715"/>
                  <a:gd name="T19" fmla="*/ 60 h 159"/>
                  <a:gd name="T20" fmla="*/ 715 w 715"/>
                  <a:gd name="T21" fmla="*/ 80 h 159"/>
                  <a:gd name="T22" fmla="*/ 695 w 715"/>
                  <a:gd name="T23" fmla="*/ 80 h 159"/>
                  <a:gd name="T24" fmla="*/ 675 w 715"/>
                  <a:gd name="T25" fmla="*/ 80 h 159"/>
                  <a:gd name="T26" fmla="*/ 655 w 715"/>
                  <a:gd name="T27" fmla="*/ 80 h 159"/>
                  <a:gd name="T28" fmla="*/ 636 w 715"/>
                  <a:gd name="T29" fmla="*/ 80 h 159"/>
                  <a:gd name="T30" fmla="*/ 536 w 715"/>
                  <a:gd name="T31" fmla="*/ 80 h 159"/>
                  <a:gd name="T32" fmla="*/ 457 w 715"/>
                  <a:gd name="T33" fmla="*/ 100 h 159"/>
                  <a:gd name="T34" fmla="*/ 397 w 715"/>
                  <a:gd name="T35" fmla="*/ 100 h 159"/>
                  <a:gd name="T36" fmla="*/ 357 w 715"/>
                  <a:gd name="T37" fmla="*/ 100 h 159"/>
                  <a:gd name="T38" fmla="*/ 318 w 715"/>
                  <a:gd name="T39" fmla="*/ 119 h 159"/>
                  <a:gd name="T40" fmla="*/ 298 w 715"/>
                  <a:gd name="T41" fmla="*/ 119 h 159"/>
                  <a:gd name="T42" fmla="*/ 258 w 715"/>
                  <a:gd name="T43" fmla="*/ 119 h 159"/>
                  <a:gd name="T44" fmla="*/ 218 w 715"/>
                  <a:gd name="T45" fmla="*/ 119 h 159"/>
                  <a:gd name="T46" fmla="*/ 199 w 715"/>
                  <a:gd name="T47" fmla="*/ 139 h 159"/>
                  <a:gd name="T48" fmla="*/ 159 w 715"/>
                  <a:gd name="T49" fmla="*/ 139 h 159"/>
                  <a:gd name="T50" fmla="*/ 119 w 715"/>
                  <a:gd name="T51" fmla="*/ 139 h 159"/>
                  <a:gd name="T52" fmla="*/ 79 w 715"/>
                  <a:gd name="T53" fmla="*/ 159 h 159"/>
                  <a:gd name="T54" fmla="*/ 59 w 715"/>
                  <a:gd name="T55" fmla="*/ 159 h 159"/>
                  <a:gd name="T56" fmla="*/ 40 w 715"/>
                  <a:gd name="T57" fmla="*/ 159 h 159"/>
                  <a:gd name="T58" fmla="*/ 40 w 715"/>
                  <a:gd name="T59" fmla="*/ 139 h 159"/>
                  <a:gd name="T60" fmla="*/ 20 w 715"/>
                  <a:gd name="T61" fmla="*/ 119 h 159"/>
                  <a:gd name="T62" fmla="*/ 0 w 715"/>
                  <a:gd name="T63" fmla="*/ 100 h 159"/>
                  <a:gd name="T64" fmla="*/ 20 w 715"/>
                  <a:gd name="T65" fmla="*/ 100 h 159"/>
                  <a:gd name="T66" fmla="*/ 40 w 715"/>
                  <a:gd name="T67" fmla="*/ 100 h 159"/>
                  <a:gd name="T68" fmla="*/ 59 w 715"/>
                  <a:gd name="T69" fmla="*/ 100 h 159"/>
                  <a:gd name="T70" fmla="*/ 99 w 715"/>
                  <a:gd name="T71" fmla="*/ 100 h 159"/>
                  <a:gd name="T72" fmla="*/ 119 w 715"/>
                  <a:gd name="T73" fmla="*/ 80 h 159"/>
                  <a:gd name="T74" fmla="*/ 159 w 715"/>
                  <a:gd name="T75" fmla="*/ 80 h 159"/>
                  <a:gd name="T76" fmla="*/ 218 w 715"/>
                  <a:gd name="T77" fmla="*/ 80 h 159"/>
                  <a:gd name="T78" fmla="*/ 258 w 715"/>
                  <a:gd name="T79" fmla="*/ 80 h 159"/>
                  <a:gd name="T80" fmla="*/ 357 w 715"/>
                  <a:gd name="T81" fmla="*/ 60 h 159"/>
                  <a:gd name="T82" fmla="*/ 417 w 715"/>
                  <a:gd name="T83" fmla="*/ 40 h 159"/>
                  <a:gd name="T84" fmla="*/ 457 w 715"/>
                  <a:gd name="T85" fmla="*/ 40 h 159"/>
                  <a:gd name="T86" fmla="*/ 496 w 715"/>
                  <a:gd name="T87" fmla="*/ 40 h 159"/>
                  <a:gd name="T88" fmla="*/ 536 w 715"/>
                  <a:gd name="T89" fmla="*/ 20 h 159"/>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715"/>
                  <a:gd name="T136" fmla="*/ 0 h 159"/>
                  <a:gd name="T137" fmla="*/ 715 w 715"/>
                  <a:gd name="T138" fmla="*/ 159 h 159"/>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715" h="159">
                    <a:moveTo>
                      <a:pt x="536" y="20"/>
                    </a:moveTo>
                    <a:lnTo>
                      <a:pt x="556" y="20"/>
                    </a:lnTo>
                    <a:lnTo>
                      <a:pt x="576" y="20"/>
                    </a:lnTo>
                    <a:lnTo>
                      <a:pt x="596" y="0"/>
                    </a:lnTo>
                    <a:lnTo>
                      <a:pt x="616" y="0"/>
                    </a:lnTo>
                    <a:lnTo>
                      <a:pt x="636" y="20"/>
                    </a:lnTo>
                    <a:lnTo>
                      <a:pt x="655" y="20"/>
                    </a:lnTo>
                    <a:lnTo>
                      <a:pt x="695" y="20"/>
                    </a:lnTo>
                    <a:lnTo>
                      <a:pt x="695" y="40"/>
                    </a:lnTo>
                    <a:lnTo>
                      <a:pt x="715" y="60"/>
                    </a:lnTo>
                    <a:lnTo>
                      <a:pt x="715" y="80"/>
                    </a:lnTo>
                    <a:lnTo>
                      <a:pt x="695" y="80"/>
                    </a:lnTo>
                    <a:lnTo>
                      <a:pt x="675" y="80"/>
                    </a:lnTo>
                    <a:lnTo>
                      <a:pt x="655" y="80"/>
                    </a:lnTo>
                    <a:lnTo>
                      <a:pt x="636" y="80"/>
                    </a:lnTo>
                    <a:lnTo>
                      <a:pt x="536" y="80"/>
                    </a:lnTo>
                    <a:lnTo>
                      <a:pt x="457" y="100"/>
                    </a:lnTo>
                    <a:lnTo>
                      <a:pt x="397" y="100"/>
                    </a:lnTo>
                    <a:lnTo>
                      <a:pt x="357" y="100"/>
                    </a:lnTo>
                    <a:lnTo>
                      <a:pt x="318" y="119"/>
                    </a:lnTo>
                    <a:lnTo>
                      <a:pt x="298" y="119"/>
                    </a:lnTo>
                    <a:lnTo>
                      <a:pt x="258" y="119"/>
                    </a:lnTo>
                    <a:lnTo>
                      <a:pt x="218" y="119"/>
                    </a:lnTo>
                    <a:lnTo>
                      <a:pt x="199" y="139"/>
                    </a:lnTo>
                    <a:lnTo>
                      <a:pt x="159" y="139"/>
                    </a:lnTo>
                    <a:lnTo>
                      <a:pt x="119" y="139"/>
                    </a:lnTo>
                    <a:lnTo>
                      <a:pt x="79" y="159"/>
                    </a:lnTo>
                    <a:lnTo>
                      <a:pt x="59" y="159"/>
                    </a:lnTo>
                    <a:lnTo>
                      <a:pt x="40" y="159"/>
                    </a:lnTo>
                    <a:lnTo>
                      <a:pt x="40" y="139"/>
                    </a:lnTo>
                    <a:lnTo>
                      <a:pt x="20" y="119"/>
                    </a:lnTo>
                    <a:lnTo>
                      <a:pt x="0" y="100"/>
                    </a:lnTo>
                    <a:lnTo>
                      <a:pt x="20" y="100"/>
                    </a:lnTo>
                    <a:lnTo>
                      <a:pt x="40" y="100"/>
                    </a:lnTo>
                    <a:lnTo>
                      <a:pt x="59" y="100"/>
                    </a:lnTo>
                    <a:lnTo>
                      <a:pt x="99" y="100"/>
                    </a:lnTo>
                    <a:lnTo>
                      <a:pt x="119" y="80"/>
                    </a:lnTo>
                    <a:lnTo>
                      <a:pt x="159" y="80"/>
                    </a:lnTo>
                    <a:lnTo>
                      <a:pt x="218" y="80"/>
                    </a:lnTo>
                    <a:lnTo>
                      <a:pt x="258" y="80"/>
                    </a:lnTo>
                    <a:lnTo>
                      <a:pt x="357" y="60"/>
                    </a:lnTo>
                    <a:lnTo>
                      <a:pt x="417" y="40"/>
                    </a:lnTo>
                    <a:lnTo>
                      <a:pt x="457" y="40"/>
                    </a:lnTo>
                    <a:lnTo>
                      <a:pt x="496" y="40"/>
                    </a:lnTo>
                    <a:lnTo>
                      <a:pt x="536" y="20"/>
                    </a:lnTo>
                  </a:path>
                </a:pathLst>
              </a:custGeom>
              <a:solidFill>
                <a:srgbClr val="FF0000"/>
              </a:solidFill>
              <a:ln w="12700">
                <a:solidFill>
                  <a:srgbClr val="FF0000"/>
                </a:solidFill>
                <a:round/>
                <a:headEnd/>
                <a:tailEnd/>
              </a:ln>
            </p:spPr>
            <p:txBody>
              <a:bodyPr/>
              <a:lstStyle/>
              <a:p>
                <a:endParaRPr lang="zh-CN" altLang="en-US"/>
              </a:p>
            </p:txBody>
          </p:sp>
        </p:grpSp>
        <p:grpSp>
          <p:nvGrpSpPr>
            <p:cNvPr id="15" name="Group 98"/>
            <p:cNvGrpSpPr>
              <a:grpSpLocks/>
            </p:cNvGrpSpPr>
            <p:nvPr/>
          </p:nvGrpSpPr>
          <p:grpSpPr bwMode="auto">
            <a:xfrm>
              <a:off x="8908" y="2487"/>
              <a:ext cx="414" cy="406"/>
              <a:chOff x="4925" y="3657"/>
              <a:chExt cx="715" cy="717"/>
            </a:xfrm>
          </p:grpSpPr>
          <p:sp>
            <p:nvSpPr>
              <p:cNvPr id="4132" name="Freeform 99"/>
              <p:cNvSpPr>
                <a:spLocks noChangeArrowheads="1"/>
              </p:cNvSpPr>
              <p:nvPr/>
            </p:nvSpPr>
            <p:spPr bwMode="auto">
              <a:xfrm>
                <a:off x="5085" y="3657"/>
                <a:ext cx="377" cy="119"/>
              </a:xfrm>
              <a:custGeom>
                <a:avLst/>
                <a:gdLst>
                  <a:gd name="T0" fmla="*/ 158 w 377"/>
                  <a:gd name="T1" fmla="*/ 40 h 119"/>
                  <a:gd name="T2" fmla="*/ 198 w 377"/>
                  <a:gd name="T3" fmla="*/ 40 h 119"/>
                  <a:gd name="T4" fmla="*/ 218 w 377"/>
                  <a:gd name="T5" fmla="*/ 20 h 119"/>
                  <a:gd name="T6" fmla="*/ 238 w 377"/>
                  <a:gd name="T7" fmla="*/ 20 h 119"/>
                  <a:gd name="T8" fmla="*/ 258 w 377"/>
                  <a:gd name="T9" fmla="*/ 20 h 119"/>
                  <a:gd name="T10" fmla="*/ 278 w 377"/>
                  <a:gd name="T11" fmla="*/ 20 h 119"/>
                  <a:gd name="T12" fmla="*/ 297 w 377"/>
                  <a:gd name="T13" fmla="*/ 0 h 119"/>
                  <a:gd name="T14" fmla="*/ 317 w 377"/>
                  <a:gd name="T15" fmla="*/ 0 h 119"/>
                  <a:gd name="T16" fmla="*/ 337 w 377"/>
                  <a:gd name="T17" fmla="*/ 0 h 119"/>
                  <a:gd name="T18" fmla="*/ 357 w 377"/>
                  <a:gd name="T19" fmla="*/ 20 h 119"/>
                  <a:gd name="T20" fmla="*/ 377 w 377"/>
                  <a:gd name="T21" fmla="*/ 40 h 119"/>
                  <a:gd name="T22" fmla="*/ 357 w 377"/>
                  <a:gd name="T23" fmla="*/ 60 h 119"/>
                  <a:gd name="T24" fmla="*/ 337 w 377"/>
                  <a:gd name="T25" fmla="*/ 60 h 119"/>
                  <a:gd name="T26" fmla="*/ 317 w 377"/>
                  <a:gd name="T27" fmla="*/ 79 h 119"/>
                  <a:gd name="T28" fmla="*/ 278 w 377"/>
                  <a:gd name="T29" fmla="*/ 79 h 119"/>
                  <a:gd name="T30" fmla="*/ 258 w 377"/>
                  <a:gd name="T31" fmla="*/ 79 h 119"/>
                  <a:gd name="T32" fmla="*/ 218 w 377"/>
                  <a:gd name="T33" fmla="*/ 99 h 119"/>
                  <a:gd name="T34" fmla="*/ 198 w 377"/>
                  <a:gd name="T35" fmla="*/ 99 h 119"/>
                  <a:gd name="T36" fmla="*/ 158 w 377"/>
                  <a:gd name="T37" fmla="*/ 99 h 119"/>
                  <a:gd name="T38" fmla="*/ 119 w 377"/>
                  <a:gd name="T39" fmla="*/ 119 h 119"/>
                  <a:gd name="T40" fmla="*/ 99 w 377"/>
                  <a:gd name="T41" fmla="*/ 119 h 119"/>
                  <a:gd name="T42" fmla="*/ 79 w 377"/>
                  <a:gd name="T43" fmla="*/ 119 h 119"/>
                  <a:gd name="T44" fmla="*/ 59 w 377"/>
                  <a:gd name="T45" fmla="*/ 119 h 119"/>
                  <a:gd name="T46" fmla="*/ 39 w 377"/>
                  <a:gd name="T47" fmla="*/ 119 h 119"/>
                  <a:gd name="T48" fmla="*/ 19 w 377"/>
                  <a:gd name="T49" fmla="*/ 99 h 119"/>
                  <a:gd name="T50" fmla="*/ 0 w 377"/>
                  <a:gd name="T51" fmla="*/ 99 h 119"/>
                  <a:gd name="T52" fmla="*/ 19 w 377"/>
                  <a:gd name="T53" fmla="*/ 79 h 119"/>
                  <a:gd name="T54" fmla="*/ 39 w 377"/>
                  <a:gd name="T55" fmla="*/ 79 h 119"/>
                  <a:gd name="T56" fmla="*/ 59 w 377"/>
                  <a:gd name="T57" fmla="*/ 79 h 119"/>
                  <a:gd name="T58" fmla="*/ 79 w 377"/>
                  <a:gd name="T59" fmla="*/ 79 h 119"/>
                  <a:gd name="T60" fmla="*/ 99 w 377"/>
                  <a:gd name="T61" fmla="*/ 60 h 119"/>
                  <a:gd name="T62" fmla="*/ 139 w 377"/>
                  <a:gd name="T63" fmla="*/ 60 h 119"/>
                  <a:gd name="T64" fmla="*/ 158 w 377"/>
                  <a:gd name="T65" fmla="*/ 40 h 11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77"/>
                  <a:gd name="T100" fmla="*/ 0 h 119"/>
                  <a:gd name="T101" fmla="*/ 377 w 377"/>
                  <a:gd name="T102" fmla="*/ 119 h 11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77" h="119">
                    <a:moveTo>
                      <a:pt x="158" y="40"/>
                    </a:moveTo>
                    <a:lnTo>
                      <a:pt x="198" y="40"/>
                    </a:lnTo>
                    <a:lnTo>
                      <a:pt x="218" y="20"/>
                    </a:lnTo>
                    <a:lnTo>
                      <a:pt x="238" y="20"/>
                    </a:lnTo>
                    <a:lnTo>
                      <a:pt x="258" y="20"/>
                    </a:lnTo>
                    <a:lnTo>
                      <a:pt x="278" y="20"/>
                    </a:lnTo>
                    <a:lnTo>
                      <a:pt x="297" y="0"/>
                    </a:lnTo>
                    <a:lnTo>
                      <a:pt x="317" y="0"/>
                    </a:lnTo>
                    <a:lnTo>
                      <a:pt x="337" y="0"/>
                    </a:lnTo>
                    <a:lnTo>
                      <a:pt x="357" y="20"/>
                    </a:lnTo>
                    <a:lnTo>
                      <a:pt x="377" y="40"/>
                    </a:lnTo>
                    <a:lnTo>
                      <a:pt x="357" y="60"/>
                    </a:lnTo>
                    <a:lnTo>
                      <a:pt x="337" y="60"/>
                    </a:lnTo>
                    <a:lnTo>
                      <a:pt x="317" y="79"/>
                    </a:lnTo>
                    <a:lnTo>
                      <a:pt x="278" y="79"/>
                    </a:lnTo>
                    <a:lnTo>
                      <a:pt x="258" y="79"/>
                    </a:lnTo>
                    <a:lnTo>
                      <a:pt x="218" y="99"/>
                    </a:lnTo>
                    <a:lnTo>
                      <a:pt x="198" y="99"/>
                    </a:lnTo>
                    <a:lnTo>
                      <a:pt x="158" y="99"/>
                    </a:lnTo>
                    <a:lnTo>
                      <a:pt x="119" y="119"/>
                    </a:lnTo>
                    <a:lnTo>
                      <a:pt x="99" y="119"/>
                    </a:lnTo>
                    <a:lnTo>
                      <a:pt x="79" y="119"/>
                    </a:lnTo>
                    <a:lnTo>
                      <a:pt x="59" y="119"/>
                    </a:lnTo>
                    <a:lnTo>
                      <a:pt x="39" y="119"/>
                    </a:lnTo>
                    <a:lnTo>
                      <a:pt x="19" y="99"/>
                    </a:lnTo>
                    <a:lnTo>
                      <a:pt x="0" y="99"/>
                    </a:lnTo>
                    <a:lnTo>
                      <a:pt x="19" y="79"/>
                    </a:lnTo>
                    <a:lnTo>
                      <a:pt x="39" y="79"/>
                    </a:lnTo>
                    <a:lnTo>
                      <a:pt x="59" y="79"/>
                    </a:lnTo>
                    <a:lnTo>
                      <a:pt x="79" y="79"/>
                    </a:lnTo>
                    <a:lnTo>
                      <a:pt x="99" y="60"/>
                    </a:lnTo>
                    <a:lnTo>
                      <a:pt x="139" y="60"/>
                    </a:lnTo>
                    <a:lnTo>
                      <a:pt x="158" y="40"/>
                    </a:lnTo>
                  </a:path>
                </a:pathLst>
              </a:custGeom>
              <a:solidFill>
                <a:srgbClr val="FF0000"/>
              </a:solidFill>
              <a:ln w="12700">
                <a:solidFill>
                  <a:srgbClr val="FF0000"/>
                </a:solidFill>
                <a:round/>
                <a:headEnd/>
                <a:tailEnd/>
              </a:ln>
            </p:spPr>
            <p:txBody>
              <a:bodyPr/>
              <a:lstStyle/>
              <a:p>
                <a:endParaRPr lang="zh-CN" altLang="en-US"/>
              </a:p>
            </p:txBody>
          </p:sp>
          <p:sp>
            <p:nvSpPr>
              <p:cNvPr id="4133" name="Freeform 100"/>
              <p:cNvSpPr>
                <a:spLocks noChangeArrowheads="1"/>
              </p:cNvSpPr>
              <p:nvPr/>
            </p:nvSpPr>
            <p:spPr bwMode="auto">
              <a:xfrm>
                <a:off x="5240" y="3746"/>
                <a:ext cx="79" cy="557"/>
              </a:xfrm>
              <a:custGeom>
                <a:avLst/>
                <a:gdLst>
                  <a:gd name="T0" fmla="*/ 0 w 79"/>
                  <a:gd name="T1" fmla="*/ 40 h 557"/>
                  <a:gd name="T2" fmla="*/ 0 w 79"/>
                  <a:gd name="T3" fmla="*/ 20 h 557"/>
                  <a:gd name="T4" fmla="*/ 0 w 79"/>
                  <a:gd name="T5" fmla="*/ 0 h 557"/>
                  <a:gd name="T6" fmla="*/ 19 w 79"/>
                  <a:gd name="T7" fmla="*/ 0 h 557"/>
                  <a:gd name="T8" fmla="*/ 39 w 79"/>
                  <a:gd name="T9" fmla="*/ 20 h 557"/>
                  <a:gd name="T10" fmla="*/ 59 w 79"/>
                  <a:gd name="T11" fmla="*/ 20 h 557"/>
                  <a:gd name="T12" fmla="*/ 79 w 79"/>
                  <a:gd name="T13" fmla="*/ 20 h 557"/>
                  <a:gd name="T14" fmla="*/ 79 w 79"/>
                  <a:gd name="T15" fmla="*/ 40 h 557"/>
                  <a:gd name="T16" fmla="*/ 79 w 79"/>
                  <a:gd name="T17" fmla="*/ 60 h 557"/>
                  <a:gd name="T18" fmla="*/ 79 w 79"/>
                  <a:gd name="T19" fmla="*/ 80 h 557"/>
                  <a:gd name="T20" fmla="*/ 79 w 79"/>
                  <a:gd name="T21" fmla="*/ 100 h 557"/>
                  <a:gd name="T22" fmla="*/ 79 w 79"/>
                  <a:gd name="T23" fmla="*/ 120 h 557"/>
                  <a:gd name="T24" fmla="*/ 79 w 79"/>
                  <a:gd name="T25" fmla="*/ 140 h 557"/>
                  <a:gd name="T26" fmla="*/ 79 w 79"/>
                  <a:gd name="T27" fmla="*/ 159 h 557"/>
                  <a:gd name="T28" fmla="*/ 79 w 79"/>
                  <a:gd name="T29" fmla="*/ 179 h 557"/>
                  <a:gd name="T30" fmla="*/ 79 w 79"/>
                  <a:gd name="T31" fmla="*/ 199 h 557"/>
                  <a:gd name="T32" fmla="*/ 79 w 79"/>
                  <a:gd name="T33" fmla="*/ 239 h 557"/>
                  <a:gd name="T34" fmla="*/ 79 w 79"/>
                  <a:gd name="T35" fmla="*/ 279 h 557"/>
                  <a:gd name="T36" fmla="*/ 79 w 79"/>
                  <a:gd name="T37" fmla="*/ 318 h 557"/>
                  <a:gd name="T38" fmla="*/ 79 w 79"/>
                  <a:gd name="T39" fmla="*/ 358 h 557"/>
                  <a:gd name="T40" fmla="*/ 79 w 79"/>
                  <a:gd name="T41" fmla="*/ 398 h 557"/>
                  <a:gd name="T42" fmla="*/ 79 w 79"/>
                  <a:gd name="T43" fmla="*/ 437 h 557"/>
                  <a:gd name="T44" fmla="*/ 79 w 79"/>
                  <a:gd name="T45" fmla="*/ 497 h 557"/>
                  <a:gd name="T46" fmla="*/ 79 w 79"/>
                  <a:gd name="T47" fmla="*/ 557 h 557"/>
                  <a:gd name="T48" fmla="*/ 19 w 79"/>
                  <a:gd name="T49" fmla="*/ 557 h 557"/>
                  <a:gd name="T50" fmla="*/ 19 w 79"/>
                  <a:gd name="T51" fmla="*/ 497 h 557"/>
                  <a:gd name="T52" fmla="*/ 19 w 79"/>
                  <a:gd name="T53" fmla="*/ 437 h 557"/>
                  <a:gd name="T54" fmla="*/ 19 w 79"/>
                  <a:gd name="T55" fmla="*/ 398 h 557"/>
                  <a:gd name="T56" fmla="*/ 19 w 79"/>
                  <a:gd name="T57" fmla="*/ 338 h 557"/>
                  <a:gd name="T58" fmla="*/ 19 w 79"/>
                  <a:gd name="T59" fmla="*/ 298 h 557"/>
                  <a:gd name="T60" fmla="*/ 19 w 79"/>
                  <a:gd name="T61" fmla="*/ 259 h 557"/>
                  <a:gd name="T62" fmla="*/ 19 w 79"/>
                  <a:gd name="T63" fmla="*/ 219 h 557"/>
                  <a:gd name="T64" fmla="*/ 19 w 79"/>
                  <a:gd name="T65" fmla="*/ 199 h 557"/>
                  <a:gd name="T66" fmla="*/ 19 w 79"/>
                  <a:gd name="T67" fmla="*/ 159 h 557"/>
                  <a:gd name="T68" fmla="*/ 19 w 79"/>
                  <a:gd name="T69" fmla="*/ 140 h 557"/>
                  <a:gd name="T70" fmla="*/ 19 w 79"/>
                  <a:gd name="T71" fmla="*/ 120 h 557"/>
                  <a:gd name="T72" fmla="*/ 19 w 79"/>
                  <a:gd name="T73" fmla="*/ 100 h 557"/>
                  <a:gd name="T74" fmla="*/ 19 w 79"/>
                  <a:gd name="T75" fmla="*/ 80 h 557"/>
                  <a:gd name="T76" fmla="*/ 19 w 79"/>
                  <a:gd name="T77" fmla="*/ 60 h 557"/>
                  <a:gd name="T78" fmla="*/ 19 w 79"/>
                  <a:gd name="T79" fmla="*/ 40 h 557"/>
                  <a:gd name="T80" fmla="*/ 0 w 79"/>
                  <a:gd name="T81" fmla="*/ 40 h 557"/>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9"/>
                  <a:gd name="T124" fmla="*/ 0 h 557"/>
                  <a:gd name="T125" fmla="*/ 79 w 79"/>
                  <a:gd name="T126" fmla="*/ 557 h 557"/>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9" h="557">
                    <a:moveTo>
                      <a:pt x="0" y="40"/>
                    </a:moveTo>
                    <a:lnTo>
                      <a:pt x="0" y="20"/>
                    </a:lnTo>
                    <a:lnTo>
                      <a:pt x="0" y="0"/>
                    </a:lnTo>
                    <a:lnTo>
                      <a:pt x="19" y="0"/>
                    </a:lnTo>
                    <a:lnTo>
                      <a:pt x="39" y="20"/>
                    </a:lnTo>
                    <a:lnTo>
                      <a:pt x="59" y="20"/>
                    </a:lnTo>
                    <a:lnTo>
                      <a:pt x="79" y="20"/>
                    </a:lnTo>
                    <a:lnTo>
                      <a:pt x="79" y="40"/>
                    </a:lnTo>
                    <a:lnTo>
                      <a:pt x="79" y="60"/>
                    </a:lnTo>
                    <a:lnTo>
                      <a:pt x="79" y="80"/>
                    </a:lnTo>
                    <a:lnTo>
                      <a:pt x="79" y="100"/>
                    </a:lnTo>
                    <a:lnTo>
                      <a:pt x="79" y="120"/>
                    </a:lnTo>
                    <a:lnTo>
                      <a:pt x="79" y="140"/>
                    </a:lnTo>
                    <a:lnTo>
                      <a:pt x="79" y="159"/>
                    </a:lnTo>
                    <a:lnTo>
                      <a:pt x="79" y="179"/>
                    </a:lnTo>
                    <a:lnTo>
                      <a:pt x="79" y="199"/>
                    </a:lnTo>
                    <a:lnTo>
                      <a:pt x="79" y="239"/>
                    </a:lnTo>
                    <a:lnTo>
                      <a:pt x="79" y="279"/>
                    </a:lnTo>
                    <a:lnTo>
                      <a:pt x="79" y="318"/>
                    </a:lnTo>
                    <a:lnTo>
                      <a:pt x="79" y="358"/>
                    </a:lnTo>
                    <a:lnTo>
                      <a:pt x="79" y="398"/>
                    </a:lnTo>
                    <a:lnTo>
                      <a:pt x="79" y="437"/>
                    </a:lnTo>
                    <a:lnTo>
                      <a:pt x="79" y="497"/>
                    </a:lnTo>
                    <a:lnTo>
                      <a:pt x="79" y="557"/>
                    </a:lnTo>
                    <a:lnTo>
                      <a:pt x="19" y="557"/>
                    </a:lnTo>
                    <a:lnTo>
                      <a:pt x="19" y="497"/>
                    </a:lnTo>
                    <a:lnTo>
                      <a:pt x="19" y="437"/>
                    </a:lnTo>
                    <a:lnTo>
                      <a:pt x="19" y="398"/>
                    </a:lnTo>
                    <a:lnTo>
                      <a:pt x="19" y="338"/>
                    </a:lnTo>
                    <a:lnTo>
                      <a:pt x="19" y="298"/>
                    </a:lnTo>
                    <a:lnTo>
                      <a:pt x="19" y="259"/>
                    </a:lnTo>
                    <a:lnTo>
                      <a:pt x="19" y="219"/>
                    </a:lnTo>
                    <a:lnTo>
                      <a:pt x="19" y="199"/>
                    </a:lnTo>
                    <a:lnTo>
                      <a:pt x="19" y="159"/>
                    </a:lnTo>
                    <a:lnTo>
                      <a:pt x="19" y="140"/>
                    </a:lnTo>
                    <a:lnTo>
                      <a:pt x="19" y="120"/>
                    </a:lnTo>
                    <a:lnTo>
                      <a:pt x="19" y="100"/>
                    </a:lnTo>
                    <a:lnTo>
                      <a:pt x="19" y="80"/>
                    </a:lnTo>
                    <a:lnTo>
                      <a:pt x="19" y="60"/>
                    </a:lnTo>
                    <a:lnTo>
                      <a:pt x="19" y="40"/>
                    </a:lnTo>
                    <a:lnTo>
                      <a:pt x="0" y="40"/>
                    </a:lnTo>
                  </a:path>
                </a:pathLst>
              </a:custGeom>
              <a:solidFill>
                <a:srgbClr val="FF0000"/>
              </a:solidFill>
              <a:ln w="12700">
                <a:solidFill>
                  <a:srgbClr val="FF0000"/>
                </a:solidFill>
                <a:round/>
                <a:headEnd/>
                <a:tailEnd/>
              </a:ln>
            </p:spPr>
            <p:txBody>
              <a:bodyPr/>
              <a:lstStyle/>
              <a:p>
                <a:endParaRPr lang="zh-CN" altLang="en-US"/>
              </a:p>
            </p:txBody>
          </p:sp>
          <p:sp>
            <p:nvSpPr>
              <p:cNvPr id="4134" name="Freeform 101"/>
              <p:cNvSpPr>
                <a:spLocks noChangeArrowheads="1"/>
              </p:cNvSpPr>
              <p:nvPr/>
            </p:nvSpPr>
            <p:spPr bwMode="auto">
              <a:xfrm>
                <a:off x="5066" y="3946"/>
                <a:ext cx="79" cy="398"/>
              </a:xfrm>
              <a:custGeom>
                <a:avLst/>
                <a:gdLst>
                  <a:gd name="T0" fmla="*/ 79 w 79"/>
                  <a:gd name="T1" fmla="*/ 60 h 398"/>
                  <a:gd name="T2" fmla="*/ 79 w 79"/>
                  <a:gd name="T3" fmla="*/ 80 h 398"/>
                  <a:gd name="T4" fmla="*/ 79 w 79"/>
                  <a:gd name="T5" fmla="*/ 100 h 398"/>
                  <a:gd name="T6" fmla="*/ 79 w 79"/>
                  <a:gd name="T7" fmla="*/ 139 h 398"/>
                  <a:gd name="T8" fmla="*/ 79 w 79"/>
                  <a:gd name="T9" fmla="*/ 159 h 398"/>
                  <a:gd name="T10" fmla="*/ 79 w 79"/>
                  <a:gd name="T11" fmla="*/ 199 h 398"/>
                  <a:gd name="T12" fmla="*/ 79 w 79"/>
                  <a:gd name="T13" fmla="*/ 258 h 398"/>
                  <a:gd name="T14" fmla="*/ 79 w 79"/>
                  <a:gd name="T15" fmla="*/ 318 h 398"/>
                  <a:gd name="T16" fmla="*/ 79 w 79"/>
                  <a:gd name="T17" fmla="*/ 398 h 398"/>
                  <a:gd name="T18" fmla="*/ 40 w 79"/>
                  <a:gd name="T19" fmla="*/ 398 h 398"/>
                  <a:gd name="T20" fmla="*/ 40 w 79"/>
                  <a:gd name="T21" fmla="*/ 338 h 398"/>
                  <a:gd name="T22" fmla="*/ 40 w 79"/>
                  <a:gd name="T23" fmla="*/ 278 h 398"/>
                  <a:gd name="T24" fmla="*/ 40 w 79"/>
                  <a:gd name="T25" fmla="*/ 239 h 398"/>
                  <a:gd name="T26" fmla="*/ 40 w 79"/>
                  <a:gd name="T27" fmla="*/ 199 h 398"/>
                  <a:gd name="T28" fmla="*/ 40 w 79"/>
                  <a:gd name="T29" fmla="*/ 159 h 398"/>
                  <a:gd name="T30" fmla="*/ 20 w 79"/>
                  <a:gd name="T31" fmla="*/ 139 h 398"/>
                  <a:gd name="T32" fmla="*/ 20 w 79"/>
                  <a:gd name="T33" fmla="*/ 119 h 398"/>
                  <a:gd name="T34" fmla="*/ 20 w 79"/>
                  <a:gd name="T35" fmla="*/ 100 h 398"/>
                  <a:gd name="T36" fmla="*/ 20 w 79"/>
                  <a:gd name="T37" fmla="*/ 60 h 398"/>
                  <a:gd name="T38" fmla="*/ 20 w 79"/>
                  <a:gd name="T39" fmla="*/ 40 h 398"/>
                  <a:gd name="T40" fmla="*/ 0 w 79"/>
                  <a:gd name="T41" fmla="*/ 40 h 398"/>
                  <a:gd name="T42" fmla="*/ 0 w 79"/>
                  <a:gd name="T43" fmla="*/ 20 h 398"/>
                  <a:gd name="T44" fmla="*/ 0 w 79"/>
                  <a:gd name="T45" fmla="*/ 0 h 398"/>
                  <a:gd name="T46" fmla="*/ 20 w 79"/>
                  <a:gd name="T47" fmla="*/ 0 h 398"/>
                  <a:gd name="T48" fmla="*/ 40 w 79"/>
                  <a:gd name="T49" fmla="*/ 0 h 398"/>
                  <a:gd name="T50" fmla="*/ 40 w 79"/>
                  <a:gd name="T51" fmla="*/ 20 h 398"/>
                  <a:gd name="T52" fmla="*/ 59 w 79"/>
                  <a:gd name="T53" fmla="*/ 20 h 398"/>
                  <a:gd name="T54" fmla="*/ 79 w 79"/>
                  <a:gd name="T55" fmla="*/ 40 h 398"/>
                  <a:gd name="T56" fmla="*/ 79 w 79"/>
                  <a:gd name="T57" fmla="*/ 60 h 398"/>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79"/>
                  <a:gd name="T88" fmla="*/ 0 h 398"/>
                  <a:gd name="T89" fmla="*/ 79 w 79"/>
                  <a:gd name="T90" fmla="*/ 398 h 398"/>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79" h="398">
                    <a:moveTo>
                      <a:pt x="79" y="60"/>
                    </a:moveTo>
                    <a:lnTo>
                      <a:pt x="79" y="80"/>
                    </a:lnTo>
                    <a:lnTo>
                      <a:pt x="79" y="100"/>
                    </a:lnTo>
                    <a:lnTo>
                      <a:pt x="79" y="139"/>
                    </a:lnTo>
                    <a:lnTo>
                      <a:pt x="79" y="159"/>
                    </a:lnTo>
                    <a:lnTo>
                      <a:pt x="79" y="199"/>
                    </a:lnTo>
                    <a:lnTo>
                      <a:pt x="79" y="258"/>
                    </a:lnTo>
                    <a:lnTo>
                      <a:pt x="79" y="318"/>
                    </a:lnTo>
                    <a:lnTo>
                      <a:pt x="79" y="398"/>
                    </a:lnTo>
                    <a:lnTo>
                      <a:pt x="40" y="398"/>
                    </a:lnTo>
                    <a:lnTo>
                      <a:pt x="40" y="338"/>
                    </a:lnTo>
                    <a:lnTo>
                      <a:pt x="40" y="278"/>
                    </a:lnTo>
                    <a:lnTo>
                      <a:pt x="40" y="239"/>
                    </a:lnTo>
                    <a:lnTo>
                      <a:pt x="40" y="199"/>
                    </a:lnTo>
                    <a:lnTo>
                      <a:pt x="40" y="159"/>
                    </a:lnTo>
                    <a:lnTo>
                      <a:pt x="20" y="139"/>
                    </a:lnTo>
                    <a:lnTo>
                      <a:pt x="20" y="119"/>
                    </a:lnTo>
                    <a:lnTo>
                      <a:pt x="20" y="100"/>
                    </a:lnTo>
                    <a:lnTo>
                      <a:pt x="20" y="60"/>
                    </a:lnTo>
                    <a:lnTo>
                      <a:pt x="20" y="40"/>
                    </a:lnTo>
                    <a:lnTo>
                      <a:pt x="0" y="40"/>
                    </a:lnTo>
                    <a:lnTo>
                      <a:pt x="0" y="20"/>
                    </a:lnTo>
                    <a:lnTo>
                      <a:pt x="0" y="0"/>
                    </a:lnTo>
                    <a:lnTo>
                      <a:pt x="20" y="0"/>
                    </a:lnTo>
                    <a:lnTo>
                      <a:pt x="40" y="0"/>
                    </a:lnTo>
                    <a:lnTo>
                      <a:pt x="40" y="20"/>
                    </a:lnTo>
                    <a:lnTo>
                      <a:pt x="59" y="20"/>
                    </a:lnTo>
                    <a:lnTo>
                      <a:pt x="79" y="40"/>
                    </a:lnTo>
                    <a:lnTo>
                      <a:pt x="79" y="60"/>
                    </a:lnTo>
                  </a:path>
                </a:pathLst>
              </a:custGeom>
              <a:solidFill>
                <a:srgbClr val="FF0000"/>
              </a:solidFill>
              <a:ln w="12700">
                <a:solidFill>
                  <a:srgbClr val="FF0000"/>
                </a:solidFill>
                <a:round/>
                <a:headEnd/>
                <a:tailEnd/>
              </a:ln>
            </p:spPr>
            <p:txBody>
              <a:bodyPr/>
              <a:lstStyle/>
              <a:p>
                <a:endParaRPr lang="zh-CN" altLang="en-US"/>
              </a:p>
            </p:txBody>
          </p:sp>
          <p:sp>
            <p:nvSpPr>
              <p:cNvPr id="4135" name="Freeform 102"/>
              <p:cNvSpPr>
                <a:spLocks noChangeArrowheads="1"/>
              </p:cNvSpPr>
              <p:nvPr/>
            </p:nvSpPr>
            <p:spPr bwMode="auto">
              <a:xfrm>
                <a:off x="5319" y="3946"/>
                <a:ext cx="199" cy="79"/>
              </a:xfrm>
              <a:custGeom>
                <a:avLst/>
                <a:gdLst>
                  <a:gd name="T0" fmla="*/ 80 w 199"/>
                  <a:gd name="T1" fmla="*/ 20 h 79"/>
                  <a:gd name="T2" fmla="*/ 100 w 199"/>
                  <a:gd name="T3" fmla="*/ 0 h 79"/>
                  <a:gd name="T4" fmla="*/ 119 w 199"/>
                  <a:gd name="T5" fmla="*/ 0 h 79"/>
                  <a:gd name="T6" fmla="*/ 139 w 199"/>
                  <a:gd name="T7" fmla="*/ 0 h 79"/>
                  <a:gd name="T8" fmla="*/ 159 w 199"/>
                  <a:gd name="T9" fmla="*/ 0 h 79"/>
                  <a:gd name="T10" fmla="*/ 179 w 199"/>
                  <a:gd name="T11" fmla="*/ 0 h 79"/>
                  <a:gd name="T12" fmla="*/ 199 w 199"/>
                  <a:gd name="T13" fmla="*/ 0 h 79"/>
                  <a:gd name="T14" fmla="*/ 199 w 199"/>
                  <a:gd name="T15" fmla="*/ 20 h 79"/>
                  <a:gd name="T16" fmla="*/ 199 w 199"/>
                  <a:gd name="T17" fmla="*/ 40 h 79"/>
                  <a:gd name="T18" fmla="*/ 179 w 199"/>
                  <a:gd name="T19" fmla="*/ 40 h 79"/>
                  <a:gd name="T20" fmla="*/ 159 w 199"/>
                  <a:gd name="T21" fmla="*/ 60 h 79"/>
                  <a:gd name="T22" fmla="*/ 119 w 199"/>
                  <a:gd name="T23" fmla="*/ 60 h 79"/>
                  <a:gd name="T24" fmla="*/ 60 w 199"/>
                  <a:gd name="T25" fmla="*/ 60 h 79"/>
                  <a:gd name="T26" fmla="*/ 0 w 199"/>
                  <a:gd name="T27" fmla="*/ 79 h 79"/>
                  <a:gd name="T28" fmla="*/ 0 w 199"/>
                  <a:gd name="T29" fmla="*/ 40 h 79"/>
                  <a:gd name="T30" fmla="*/ 20 w 199"/>
                  <a:gd name="T31" fmla="*/ 40 h 79"/>
                  <a:gd name="T32" fmla="*/ 40 w 199"/>
                  <a:gd name="T33" fmla="*/ 40 h 79"/>
                  <a:gd name="T34" fmla="*/ 60 w 199"/>
                  <a:gd name="T35" fmla="*/ 20 h 79"/>
                  <a:gd name="T36" fmla="*/ 80 w 199"/>
                  <a:gd name="T37" fmla="*/ 20 h 7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99"/>
                  <a:gd name="T58" fmla="*/ 0 h 79"/>
                  <a:gd name="T59" fmla="*/ 199 w 199"/>
                  <a:gd name="T60" fmla="*/ 79 h 7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99" h="79">
                    <a:moveTo>
                      <a:pt x="80" y="20"/>
                    </a:moveTo>
                    <a:lnTo>
                      <a:pt x="100" y="0"/>
                    </a:lnTo>
                    <a:lnTo>
                      <a:pt x="119" y="0"/>
                    </a:lnTo>
                    <a:lnTo>
                      <a:pt x="139" y="0"/>
                    </a:lnTo>
                    <a:lnTo>
                      <a:pt x="159" y="0"/>
                    </a:lnTo>
                    <a:lnTo>
                      <a:pt x="179" y="0"/>
                    </a:lnTo>
                    <a:lnTo>
                      <a:pt x="199" y="0"/>
                    </a:lnTo>
                    <a:lnTo>
                      <a:pt x="199" y="20"/>
                    </a:lnTo>
                    <a:lnTo>
                      <a:pt x="199" y="40"/>
                    </a:lnTo>
                    <a:lnTo>
                      <a:pt x="179" y="40"/>
                    </a:lnTo>
                    <a:lnTo>
                      <a:pt x="159" y="60"/>
                    </a:lnTo>
                    <a:lnTo>
                      <a:pt x="119" y="60"/>
                    </a:lnTo>
                    <a:lnTo>
                      <a:pt x="60" y="60"/>
                    </a:lnTo>
                    <a:lnTo>
                      <a:pt x="0" y="79"/>
                    </a:lnTo>
                    <a:lnTo>
                      <a:pt x="0" y="40"/>
                    </a:lnTo>
                    <a:lnTo>
                      <a:pt x="20" y="40"/>
                    </a:lnTo>
                    <a:lnTo>
                      <a:pt x="40" y="40"/>
                    </a:lnTo>
                    <a:lnTo>
                      <a:pt x="60" y="20"/>
                    </a:lnTo>
                    <a:lnTo>
                      <a:pt x="80" y="20"/>
                    </a:lnTo>
                  </a:path>
                </a:pathLst>
              </a:custGeom>
              <a:solidFill>
                <a:srgbClr val="FF0000"/>
              </a:solidFill>
              <a:ln w="12700">
                <a:solidFill>
                  <a:srgbClr val="FF0000"/>
                </a:solidFill>
                <a:round/>
                <a:headEnd/>
                <a:tailEnd/>
              </a:ln>
            </p:spPr>
            <p:txBody>
              <a:bodyPr/>
              <a:lstStyle/>
              <a:p>
                <a:endParaRPr lang="zh-CN" altLang="en-US"/>
              </a:p>
            </p:txBody>
          </p:sp>
          <p:sp>
            <p:nvSpPr>
              <p:cNvPr id="4136" name="Freeform 103"/>
              <p:cNvSpPr>
                <a:spLocks noChangeArrowheads="1"/>
              </p:cNvSpPr>
              <p:nvPr/>
            </p:nvSpPr>
            <p:spPr bwMode="auto">
              <a:xfrm>
                <a:off x="4925" y="4215"/>
                <a:ext cx="715" cy="159"/>
              </a:xfrm>
              <a:custGeom>
                <a:avLst/>
                <a:gdLst>
                  <a:gd name="T0" fmla="*/ 536 w 715"/>
                  <a:gd name="T1" fmla="*/ 20 h 159"/>
                  <a:gd name="T2" fmla="*/ 556 w 715"/>
                  <a:gd name="T3" fmla="*/ 20 h 159"/>
                  <a:gd name="T4" fmla="*/ 576 w 715"/>
                  <a:gd name="T5" fmla="*/ 20 h 159"/>
                  <a:gd name="T6" fmla="*/ 596 w 715"/>
                  <a:gd name="T7" fmla="*/ 0 h 159"/>
                  <a:gd name="T8" fmla="*/ 616 w 715"/>
                  <a:gd name="T9" fmla="*/ 0 h 159"/>
                  <a:gd name="T10" fmla="*/ 636 w 715"/>
                  <a:gd name="T11" fmla="*/ 20 h 159"/>
                  <a:gd name="T12" fmla="*/ 655 w 715"/>
                  <a:gd name="T13" fmla="*/ 20 h 159"/>
                  <a:gd name="T14" fmla="*/ 695 w 715"/>
                  <a:gd name="T15" fmla="*/ 20 h 159"/>
                  <a:gd name="T16" fmla="*/ 695 w 715"/>
                  <a:gd name="T17" fmla="*/ 40 h 159"/>
                  <a:gd name="T18" fmla="*/ 715 w 715"/>
                  <a:gd name="T19" fmla="*/ 60 h 159"/>
                  <a:gd name="T20" fmla="*/ 715 w 715"/>
                  <a:gd name="T21" fmla="*/ 80 h 159"/>
                  <a:gd name="T22" fmla="*/ 695 w 715"/>
                  <a:gd name="T23" fmla="*/ 80 h 159"/>
                  <a:gd name="T24" fmla="*/ 675 w 715"/>
                  <a:gd name="T25" fmla="*/ 80 h 159"/>
                  <a:gd name="T26" fmla="*/ 655 w 715"/>
                  <a:gd name="T27" fmla="*/ 80 h 159"/>
                  <a:gd name="T28" fmla="*/ 636 w 715"/>
                  <a:gd name="T29" fmla="*/ 80 h 159"/>
                  <a:gd name="T30" fmla="*/ 536 w 715"/>
                  <a:gd name="T31" fmla="*/ 80 h 159"/>
                  <a:gd name="T32" fmla="*/ 457 w 715"/>
                  <a:gd name="T33" fmla="*/ 100 h 159"/>
                  <a:gd name="T34" fmla="*/ 397 w 715"/>
                  <a:gd name="T35" fmla="*/ 100 h 159"/>
                  <a:gd name="T36" fmla="*/ 357 w 715"/>
                  <a:gd name="T37" fmla="*/ 100 h 159"/>
                  <a:gd name="T38" fmla="*/ 318 w 715"/>
                  <a:gd name="T39" fmla="*/ 119 h 159"/>
                  <a:gd name="T40" fmla="*/ 298 w 715"/>
                  <a:gd name="T41" fmla="*/ 119 h 159"/>
                  <a:gd name="T42" fmla="*/ 258 w 715"/>
                  <a:gd name="T43" fmla="*/ 119 h 159"/>
                  <a:gd name="T44" fmla="*/ 218 w 715"/>
                  <a:gd name="T45" fmla="*/ 119 h 159"/>
                  <a:gd name="T46" fmla="*/ 199 w 715"/>
                  <a:gd name="T47" fmla="*/ 139 h 159"/>
                  <a:gd name="T48" fmla="*/ 159 w 715"/>
                  <a:gd name="T49" fmla="*/ 139 h 159"/>
                  <a:gd name="T50" fmla="*/ 119 w 715"/>
                  <a:gd name="T51" fmla="*/ 139 h 159"/>
                  <a:gd name="T52" fmla="*/ 79 w 715"/>
                  <a:gd name="T53" fmla="*/ 159 h 159"/>
                  <a:gd name="T54" fmla="*/ 59 w 715"/>
                  <a:gd name="T55" fmla="*/ 159 h 159"/>
                  <a:gd name="T56" fmla="*/ 40 w 715"/>
                  <a:gd name="T57" fmla="*/ 159 h 159"/>
                  <a:gd name="T58" fmla="*/ 40 w 715"/>
                  <a:gd name="T59" fmla="*/ 139 h 159"/>
                  <a:gd name="T60" fmla="*/ 20 w 715"/>
                  <a:gd name="T61" fmla="*/ 119 h 159"/>
                  <a:gd name="T62" fmla="*/ 0 w 715"/>
                  <a:gd name="T63" fmla="*/ 100 h 159"/>
                  <a:gd name="T64" fmla="*/ 20 w 715"/>
                  <a:gd name="T65" fmla="*/ 100 h 159"/>
                  <a:gd name="T66" fmla="*/ 40 w 715"/>
                  <a:gd name="T67" fmla="*/ 100 h 159"/>
                  <a:gd name="T68" fmla="*/ 59 w 715"/>
                  <a:gd name="T69" fmla="*/ 100 h 159"/>
                  <a:gd name="T70" fmla="*/ 99 w 715"/>
                  <a:gd name="T71" fmla="*/ 100 h 159"/>
                  <a:gd name="T72" fmla="*/ 119 w 715"/>
                  <a:gd name="T73" fmla="*/ 80 h 159"/>
                  <a:gd name="T74" fmla="*/ 159 w 715"/>
                  <a:gd name="T75" fmla="*/ 80 h 159"/>
                  <a:gd name="T76" fmla="*/ 218 w 715"/>
                  <a:gd name="T77" fmla="*/ 80 h 159"/>
                  <a:gd name="T78" fmla="*/ 258 w 715"/>
                  <a:gd name="T79" fmla="*/ 80 h 159"/>
                  <a:gd name="T80" fmla="*/ 357 w 715"/>
                  <a:gd name="T81" fmla="*/ 60 h 159"/>
                  <a:gd name="T82" fmla="*/ 417 w 715"/>
                  <a:gd name="T83" fmla="*/ 40 h 159"/>
                  <a:gd name="T84" fmla="*/ 457 w 715"/>
                  <a:gd name="T85" fmla="*/ 40 h 159"/>
                  <a:gd name="T86" fmla="*/ 496 w 715"/>
                  <a:gd name="T87" fmla="*/ 40 h 159"/>
                  <a:gd name="T88" fmla="*/ 536 w 715"/>
                  <a:gd name="T89" fmla="*/ 20 h 159"/>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715"/>
                  <a:gd name="T136" fmla="*/ 0 h 159"/>
                  <a:gd name="T137" fmla="*/ 715 w 715"/>
                  <a:gd name="T138" fmla="*/ 159 h 159"/>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715" h="159">
                    <a:moveTo>
                      <a:pt x="536" y="20"/>
                    </a:moveTo>
                    <a:lnTo>
                      <a:pt x="556" y="20"/>
                    </a:lnTo>
                    <a:lnTo>
                      <a:pt x="576" y="20"/>
                    </a:lnTo>
                    <a:lnTo>
                      <a:pt x="596" y="0"/>
                    </a:lnTo>
                    <a:lnTo>
                      <a:pt x="616" y="0"/>
                    </a:lnTo>
                    <a:lnTo>
                      <a:pt x="636" y="20"/>
                    </a:lnTo>
                    <a:lnTo>
                      <a:pt x="655" y="20"/>
                    </a:lnTo>
                    <a:lnTo>
                      <a:pt x="695" y="20"/>
                    </a:lnTo>
                    <a:lnTo>
                      <a:pt x="695" y="40"/>
                    </a:lnTo>
                    <a:lnTo>
                      <a:pt x="715" y="60"/>
                    </a:lnTo>
                    <a:lnTo>
                      <a:pt x="715" y="80"/>
                    </a:lnTo>
                    <a:lnTo>
                      <a:pt x="695" y="80"/>
                    </a:lnTo>
                    <a:lnTo>
                      <a:pt x="675" y="80"/>
                    </a:lnTo>
                    <a:lnTo>
                      <a:pt x="655" y="80"/>
                    </a:lnTo>
                    <a:lnTo>
                      <a:pt x="636" y="80"/>
                    </a:lnTo>
                    <a:lnTo>
                      <a:pt x="536" y="80"/>
                    </a:lnTo>
                    <a:lnTo>
                      <a:pt x="457" y="100"/>
                    </a:lnTo>
                    <a:lnTo>
                      <a:pt x="397" y="100"/>
                    </a:lnTo>
                    <a:lnTo>
                      <a:pt x="357" y="100"/>
                    </a:lnTo>
                    <a:lnTo>
                      <a:pt x="318" y="119"/>
                    </a:lnTo>
                    <a:lnTo>
                      <a:pt x="298" y="119"/>
                    </a:lnTo>
                    <a:lnTo>
                      <a:pt x="258" y="119"/>
                    </a:lnTo>
                    <a:lnTo>
                      <a:pt x="218" y="119"/>
                    </a:lnTo>
                    <a:lnTo>
                      <a:pt x="199" y="139"/>
                    </a:lnTo>
                    <a:lnTo>
                      <a:pt x="159" y="139"/>
                    </a:lnTo>
                    <a:lnTo>
                      <a:pt x="119" y="139"/>
                    </a:lnTo>
                    <a:lnTo>
                      <a:pt x="79" y="159"/>
                    </a:lnTo>
                    <a:lnTo>
                      <a:pt x="59" y="159"/>
                    </a:lnTo>
                    <a:lnTo>
                      <a:pt x="40" y="159"/>
                    </a:lnTo>
                    <a:lnTo>
                      <a:pt x="40" y="139"/>
                    </a:lnTo>
                    <a:lnTo>
                      <a:pt x="20" y="119"/>
                    </a:lnTo>
                    <a:lnTo>
                      <a:pt x="0" y="100"/>
                    </a:lnTo>
                    <a:lnTo>
                      <a:pt x="20" y="100"/>
                    </a:lnTo>
                    <a:lnTo>
                      <a:pt x="40" y="100"/>
                    </a:lnTo>
                    <a:lnTo>
                      <a:pt x="59" y="100"/>
                    </a:lnTo>
                    <a:lnTo>
                      <a:pt x="99" y="100"/>
                    </a:lnTo>
                    <a:lnTo>
                      <a:pt x="119" y="80"/>
                    </a:lnTo>
                    <a:lnTo>
                      <a:pt x="159" y="80"/>
                    </a:lnTo>
                    <a:lnTo>
                      <a:pt x="218" y="80"/>
                    </a:lnTo>
                    <a:lnTo>
                      <a:pt x="258" y="80"/>
                    </a:lnTo>
                    <a:lnTo>
                      <a:pt x="357" y="60"/>
                    </a:lnTo>
                    <a:lnTo>
                      <a:pt x="417" y="40"/>
                    </a:lnTo>
                    <a:lnTo>
                      <a:pt x="457" y="40"/>
                    </a:lnTo>
                    <a:lnTo>
                      <a:pt x="496" y="40"/>
                    </a:lnTo>
                    <a:lnTo>
                      <a:pt x="536" y="20"/>
                    </a:lnTo>
                  </a:path>
                </a:pathLst>
              </a:custGeom>
              <a:solidFill>
                <a:srgbClr val="FF0000"/>
              </a:solidFill>
              <a:ln w="12700">
                <a:solidFill>
                  <a:srgbClr val="FF0000"/>
                </a:solidFill>
                <a:round/>
                <a:headEnd/>
                <a:tailEnd/>
              </a:ln>
            </p:spPr>
            <p:txBody>
              <a:bodyPr/>
              <a:lstStyle/>
              <a:p>
                <a:endParaRPr lang="zh-CN" altLang="en-US"/>
              </a:p>
            </p:txBody>
          </p:sp>
        </p:grpSp>
        <p:sp>
          <p:nvSpPr>
            <p:cNvPr id="4129" name="Freeform 104"/>
            <p:cNvSpPr>
              <a:spLocks noChangeArrowheads="1"/>
            </p:cNvSpPr>
            <p:nvPr/>
          </p:nvSpPr>
          <p:spPr bwMode="auto">
            <a:xfrm>
              <a:off x="9465" y="2503"/>
              <a:ext cx="218" cy="69"/>
            </a:xfrm>
            <a:custGeom>
              <a:avLst/>
              <a:gdLst>
                <a:gd name="T0" fmla="*/ 91 w 377"/>
                <a:gd name="T1" fmla="*/ 23 h 119"/>
                <a:gd name="T2" fmla="*/ 114 w 377"/>
                <a:gd name="T3" fmla="*/ 23 h 119"/>
                <a:gd name="T4" fmla="*/ 126 w 377"/>
                <a:gd name="T5" fmla="*/ 12 h 119"/>
                <a:gd name="T6" fmla="*/ 138 w 377"/>
                <a:gd name="T7" fmla="*/ 12 h 119"/>
                <a:gd name="T8" fmla="*/ 149 w 377"/>
                <a:gd name="T9" fmla="*/ 12 h 119"/>
                <a:gd name="T10" fmla="*/ 161 w 377"/>
                <a:gd name="T11" fmla="*/ 12 h 119"/>
                <a:gd name="T12" fmla="*/ 172 w 377"/>
                <a:gd name="T13" fmla="*/ 0 h 119"/>
                <a:gd name="T14" fmla="*/ 183 w 377"/>
                <a:gd name="T15" fmla="*/ 0 h 119"/>
                <a:gd name="T16" fmla="*/ 195 w 377"/>
                <a:gd name="T17" fmla="*/ 0 h 119"/>
                <a:gd name="T18" fmla="*/ 206 w 377"/>
                <a:gd name="T19" fmla="*/ 12 h 119"/>
                <a:gd name="T20" fmla="*/ 218 w 377"/>
                <a:gd name="T21" fmla="*/ 23 h 119"/>
                <a:gd name="T22" fmla="*/ 206 w 377"/>
                <a:gd name="T23" fmla="*/ 35 h 119"/>
                <a:gd name="T24" fmla="*/ 195 w 377"/>
                <a:gd name="T25" fmla="*/ 35 h 119"/>
                <a:gd name="T26" fmla="*/ 183 w 377"/>
                <a:gd name="T27" fmla="*/ 46 h 119"/>
                <a:gd name="T28" fmla="*/ 161 w 377"/>
                <a:gd name="T29" fmla="*/ 46 h 119"/>
                <a:gd name="T30" fmla="*/ 149 w 377"/>
                <a:gd name="T31" fmla="*/ 46 h 119"/>
                <a:gd name="T32" fmla="*/ 126 w 377"/>
                <a:gd name="T33" fmla="*/ 57 h 119"/>
                <a:gd name="T34" fmla="*/ 114 w 377"/>
                <a:gd name="T35" fmla="*/ 57 h 119"/>
                <a:gd name="T36" fmla="*/ 91 w 377"/>
                <a:gd name="T37" fmla="*/ 57 h 119"/>
                <a:gd name="T38" fmla="*/ 69 w 377"/>
                <a:gd name="T39" fmla="*/ 69 h 119"/>
                <a:gd name="T40" fmla="*/ 57 w 377"/>
                <a:gd name="T41" fmla="*/ 69 h 119"/>
                <a:gd name="T42" fmla="*/ 46 w 377"/>
                <a:gd name="T43" fmla="*/ 69 h 119"/>
                <a:gd name="T44" fmla="*/ 34 w 377"/>
                <a:gd name="T45" fmla="*/ 69 h 119"/>
                <a:gd name="T46" fmla="*/ 23 w 377"/>
                <a:gd name="T47" fmla="*/ 69 h 119"/>
                <a:gd name="T48" fmla="*/ 11 w 377"/>
                <a:gd name="T49" fmla="*/ 57 h 119"/>
                <a:gd name="T50" fmla="*/ 0 w 377"/>
                <a:gd name="T51" fmla="*/ 57 h 119"/>
                <a:gd name="T52" fmla="*/ 11 w 377"/>
                <a:gd name="T53" fmla="*/ 46 h 119"/>
                <a:gd name="T54" fmla="*/ 23 w 377"/>
                <a:gd name="T55" fmla="*/ 46 h 119"/>
                <a:gd name="T56" fmla="*/ 34 w 377"/>
                <a:gd name="T57" fmla="*/ 46 h 119"/>
                <a:gd name="T58" fmla="*/ 46 w 377"/>
                <a:gd name="T59" fmla="*/ 46 h 119"/>
                <a:gd name="T60" fmla="*/ 57 w 377"/>
                <a:gd name="T61" fmla="*/ 35 h 119"/>
                <a:gd name="T62" fmla="*/ 80 w 377"/>
                <a:gd name="T63" fmla="*/ 35 h 119"/>
                <a:gd name="T64" fmla="*/ 91 w 377"/>
                <a:gd name="T65" fmla="*/ 23 h 11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77"/>
                <a:gd name="T100" fmla="*/ 0 h 119"/>
                <a:gd name="T101" fmla="*/ 377 w 377"/>
                <a:gd name="T102" fmla="*/ 119 h 11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77" h="119">
                  <a:moveTo>
                    <a:pt x="158" y="40"/>
                  </a:moveTo>
                  <a:lnTo>
                    <a:pt x="198" y="40"/>
                  </a:lnTo>
                  <a:lnTo>
                    <a:pt x="218" y="20"/>
                  </a:lnTo>
                  <a:lnTo>
                    <a:pt x="238" y="20"/>
                  </a:lnTo>
                  <a:lnTo>
                    <a:pt x="258" y="20"/>
                  </a:lnTo>
                  <a:lnTo>
                    <a:pt x="278" y="20"/>
                  </a:lnTo>
                  <a:lnTo>
                    <a:pt x="297" y="0"/>
                  </a:lnTo>
                  <a:lnTo>
                    <a:pt x="317" y="0"/>
                  </a:lnTo>
                  <a:lnTo>
                    <a:pt x="337" y="0"/>
                  </a:lnTo>
                  <a:lnTo>
                    <a:pt x="357" y="20"/>
                  </a:lnTo>
                  <a:lnTo>
                    <a:pt x="377" y="40"/>
                  </a:lnTo>
                  <a:lnTo>
                    <a:pt x="357" y="60"/>
                  </a:lnTo>
                  <a:lnTo>
                    <a:pt x="337" y="60"/>
                  </a:lnTo>
                  <a:lnTo>
                    <a:pt x="317" y="79"/>
                  </a:lnTo>
                  <a:lnTo>
                    <a:pt x="278" y="79"/>
                  </a:lnTo>
                  <a:lnTo>
                    <a:pt x="258" y="79"/>
                  </a:lnTo>
                  <a:lnTo>
                    <a:pt x="218" y="99"/>
                  </a:lnTo>
                  <a:lnTo>
                    <a:pt x="198" y="99"/>
                  </a:lnTo>
                  <a:lnTo>
                    <a:pt x="158" y="99"/>
                  </a:lnTo>
                  <a:lnTo>
                    <a:pt x="119" y="119"/>
                  </a:lnTo>
                  <a:lnTo>
                    <a:pt x="99" y="119"/>
                  </a:lnTo>
                  <a:lnTo>
                    <a:pt x="79" y="119"/>
                  </a:lnTo>
                  <a:lnTo>
                    <a:pt x="59" y="119"/>
                  </a:lnTo>
                  <a:lnTo>
                    <a:pt x="39" y="119"/>
                  </a:lnTo>
                  <a:lnTo>
                    <a:pt x="19" y="99"/>
                  </a:lnTo>
                  <a:lnTo>
                    <a:pt x="0" y="99"/>
                  </a:lnTo>
                  <a:lnTo>
                    <a:pt x="19" y="79"/>
                  </a:lnTo>
                  <a:lnTo>
                    <a:pt x="39" y="79"/>
                  </a:lnTo>
                  <a:lnTo>
                    <a:pt x="59" y="79"/>
                  </a:lnTo>
                  <a:lnTo>
                    <a:pt x="79" y="79"/>
                  </a:lnTo>
                  <a:lnTo>
                    <a:pt x="99" y="60"/>
                  </a:lnTo>
                  <a:lnTo>
                    <a:pt x="139" y="60"/>
                  </a:lnTo>
                  <a:lnTo>
                    <a:pt x="158" y="40"/>
                  </a:lnTo>
                </a:path>
              </a:pathLst>
            </a:custGeom>
            <a:solidFill>
              <a:srgbClr val="FF0000"/>
            </a:solidFill>
            <a:ln w="12700">
              <a:solidFill>
                <a:srgbClr val="FF0000"/>
              </a:solidFill>
              <a:round/>
              <a:headEnd/>
              <a:tailEnd/>
            </a:ln>
          </p:spPr>
          <p:txBody>
            <a:bodyPr/>
            <a:lstStyle/>
            <a:p>
              <a:endParaRPr lang="zh-CN" altLang="en-US"/>
            </a:p>
          </p:txBody>
        </p:sp>
        <p:sp>
          <p:nvSpPr>
            <p:cNvPr id="4130" name="Freeform 105"/>
            <p:cNvSpPr>
              <a:spLocks noChangeArrowheads="1"/>
            </p:cNvSpPr>
            <p:nvPr/>
          </p:nvSpPr>
          <p:spPr bwMode="auto">
            <a:xfrm>
              <a:off x="9554" y="2555"/>
              <a:ext cx="46" cy="322"/>
            </a:xfrm>
            <a:custGeom>
              <a:avLst/>
              <a:gdLst>
                <a:gd name="T0" fmla="*/ 0 w 79"/>
                <a:gd name="T1" fmla="*/ 23 h 557"/>
                <a:gd name="T2" fmla="*/ 0 w 79"/>
                <a:gd name="T3" fmla="*/ 12 h 557"/>
                <a:gd name="T4" fmla="*/ 0 w 79"/>
                <a:gd name="T5" fmla="*/ 0 h 557"/>
                <a:gd name="T6" fmla="*/ 11 w 79"/>
                <a:gd name="T7" fmla="*/ 0 h 557"/>
                <a:gd name="T8" fmla="*/ 23 w 79"/>
                <a:gd name="T9" fmla="*/ 12 h 557"/>
                <a:gd name="T10" fmla="*/ 34 w 79"/>
                <a:gd name="T11" fmla="*/ 12 h 557"/>
                <a:gd name="T12" fmla="*/ 46 w 79"/>
                <a:gd name="T13" fmla="*/ 12 h 557"/>
                <a:gd name="T14" fmla="*/ 46 w 79"/>
                <a:gd name="T15" fmla="*/ 23 h 557"/>
                <a:gd name="T16" fmla="*/ 46 w 79"/>
                <a:gd name="T17" fmla="*/ 35 h 557"/>
                <a:gd name="T18" fmla="*/ 46 w 79"/>
                <a:gd name="T19" fmla="*/ 46 h 557"/>
                <a:gd name="T20" fmla="*/ 46 w 79"/>
                <a:gd name="T21" fmla="*/ 58 h 557"/>
                <a:gd name="T22" fmla="*/ 46 w 79"/>
                <a:gd name="T23" fmla="*/ 69 h 557"/>
                <a:gd name="T24" fmla="*/ 46 w 79"/>
                <a:gd name="T25" fmla="*/ 81 h 557"/>
                <a:gd name="T26" fmla="*/ 46 w 79"/>
                <a:gd name="T27" fmla="*/ 92 h 557"/>
                <a:gd name="T28" fmla="*/ 46 w 79"/>
                <a:gd name="T29" fmla="*/ 103 h 557"/>
                <a:gd name="T30" fmla="*/ 46 w 79"/>
                <a:gd name="T31" fmla="*/ 115 h 557"/>
                <a:gd name="T32" fmla="*/ 46 w 79"/>
                <a:gd name="T33" fmla="*/ 138 h 557"/>
                <a:gd name="T34" fmla="*/ 46 w 79"/>
                <a:gd name="T35" fmla="*/ 161 h 557"/>
                <a:gd name="T36" fmla="*/ 46 w 79"/>
                <a:gd name="T37" fmla="*/ 184 h 557"/>
                <a:gd name="T38" fmla="*/ 46 w 79"/>
                <a:gd name="T39" fmla="*/ 207 h 557"/>
                <a:gd name="T40" fmla="*/ 46 w 79"/>
                <a:gd name="T41" fmla="*/ 230 h 557"/>
                <a:gd name="T42" fmla="*/ 46 w 79"/>
                <a:gd name="T43" fmla="*/ 253 h 557"/>
                <a:gd name="T44" fmla="*/ 46 w 79"/>
                <a:gd name="T45" fmla="*/ 287 h 557"/>
                <a:gd name="T46" fmla="*/ 46 w 79"/>
                <a:gd name="T47" fmla="*/ 322 h 557"/>
                <a:gd name="T48" fmla="*/ 11 w 79"/>
                <a:gd name="T49" fmla="*/ 322 h 557"/>
                <a:gd name="T50" fmla="*/ 11 w 79"/>
                <a:gd name="T51" fmla="*/ 287 h 557"/>
                <a:gd name="T52" fmla="*/ 11 w 79"/>
                <a:gd name="T53" fmla="*/ 253 h 557"/>
                <a:gd name="T54" fmla="*/ 11 w 79"/>
                <a:gd name="T55" fmla="*/ 230 h 557"/>
                <a:gd name="T56" fmla="*/ 11 w 79"/>
                <a:gd name="T57" fmla="*/ 195 h 557"/>
                <a:gd name="T58" fmla="*/ 11 w 79"/>
                <a:gd name="T59" fmla="*/ 172 h 557"/>
                <a:gd name="T60" fmla="*/ 11 w 79"/>
                <a:gd name="T61" fmla="*/ 150 h 557"/>
                <a:gd name="T62" fmla="*/ 11 w 79"/>
                <a:gd name="T63" fmla="*/ 127 h 557"/>
                <a:gd name="T64" fmla="*/ 11 w 79"/>
                <a:gd name="T65" fmla="*/ 115 h 557"/>
                <a:gd name="T66" fmla="*/ 11 w 79"/>
                <a:gd name="T67" fmla="*/ 92 h 557"/>
                <a:gd name="T68" fmla="*/ 11 w 79"/>
                <a:gd name="T69" fmla="*/ 81 h 557"/>
                <a:gd name="T70" fmla="*/ 11 w 79"/>
                <a:gd name="T71" fmla="*/ 69 h 557"/>
                <a:gd name="T72" fmla="*/ 11 w 79"/>
                <a:gd name="T73" fmla="*/ 58 h 557"/>
                <a:gd name="T74" fmla="*/ 11 w 79"/>
                <a:gd name="T75" fmla="*/ 46 h 557"/>
                <a:gd name="T76" fmla="*/ 11 w 79"/>
                <a:gd name="T77" fmla="*/ 35 h 557"/>
                <a:gd name="T78" fmla="*/ 11 w 79"/>
                <a:gd name="T79" fmla="*/ 23 h 557"/>
                <a:gd name="T80" fmla="*/ 0 w 79"/>
                <a:gd name="T81" fmla="*/ 23 h 557"/>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9"/>
                <a:gd name="T124" fmla="*/ 0 h 557"/>
                <a:gd name="T125" fmla="*/ 79 w 79"/>
                <a:gd name="T126" fmla="*/ 557 h 557"/>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9" h="557">
                  <a:moveTo>
                    <a:pt x="0" y="40"/>
                  </a:moveTo>
                  <a:lnTo>
                    <a:pt x="0" y="20"/>
                  </a:lnTo>
                  <a:lnTo>
                    <a:pt x="0" y="0"/>
                  </a:lnTo>
                  <a:lnTo>
                    <a:pt x="19" y="0"/>
                  </a:lnTo>
                  <a:lnTo>
                    <a:pt x="39" y="20"/>
                  </a:lnTo>
                  <a:lnTo>
                    <a:pt x="59" y="20"/>
                  </a:lnTo>
                  <a:lnTo>
                    <a:pt x="79" y="20"/>
                  </a:lnTo>
                  <a:lnTo>
                    <a:pt x="79" y="40"/>
                  </a:lnTo>
                  <a:lnTo>
                    <a:pt x="79" y="60"/>
                  </a:lnTo>
                  <a:lnTo>
                    <a:pt x="79" y="80"/>
                  </a:lnTo>
                  <a:lnTo>
                    <a:pt x="79" y="100"/>
                  </a:lnTo>
                  <a:lnTo>
                    <a:pt x="79" y="120"/>
                  </a:lnTo>
                  <a:lnTo>
                    <a:pt x="79" y="140"/>
                  </a:lnTo>
                  <a:lnTo>
                    <a:pt x="79" y="159"/>
                  </a:lnTo>
                  <a:lnTo>
                    <a:pt x="79" y="179"/>
                  </a:lnTo>
                  <a:lnTo>
                    <a:pt x="79" y="199"/>
                  </a:lnTo>
                  <a:lnTo>
                    <a:pt x="79" y="239"/>
                  </a:lnTo>
                  <a:lnTo>
                    <a:pt x="79" y="279"/>
                  </a:lnTo>
                  <a:lnTo>
                    <a:pt x="79" y="318"/>
                  </a:lnTo>
                  <a:lnTo>
                    <a:pt x="79" y="358"/>
                  </a:lnTo>
                  <a:lnTo>
                    <a:pt x="79" y="398"/>
                  </a:lnTo>
                  <a:lnTo>
                    <a:pt x="79" y="437"/>
                  </a:lnTo>
                  <a:lnTo>
                    <a:pt x="79" y="497"/>
                  </a:lnTo>
                  <a:lnTo>
                    <a:pt x="79" y="557"/>
                  </a:lnTo>
                  <a:lnTo>
                    <a:pt x="19" y="557"/>
                  </a:lnTo>
                  <a:lnTo>
                    <a:pt x="19" y="497"/>
                  </a:lnTo>
                  <a:lnTo>
                    <a:pt x="19" y="437"/>
                  </a:lnTo>
                  <a:lnTo>
                    <a:pt x="19" y="398"/>
                  </a:lnTo>
                  <a:lnTo>
                    <a:pt x="19" y="338"/>
                  </a:lnTo>
                  <a:lnTo>
                    <a:pt x="19" y="298"/>
                  </a:lnTo>
                  <a:lnTo>
                    <a:pt x="19" y="259"/>
                  </a:lnTo>
                  <a:lnTo>
                    <a:pt x="19" y="219"/>
                  </a:lnTo>
                  <a:lnTo>
                    <a:pt x="19" y="199"/>
                  </a:lnTo>
                  <a:lnTo>
                    <a:pt x="19" y="159"/>
                  </a:lnTo>
                  <a:lnTo>
                    <a:pt x="19" y="140"/>
                  </a:lnTo>
                  <a:lnTo>
                    <a:pt x="19" y="120"/>
                  </a:lnTo>
                  <a:lnTo>
                    <a:pt x="19" y="100"/>
                  </a:lnTo>
                  <a:lnTo>
                    <a:pt x="19" y="80"/>
                  </a:lnTo>
                  <a:lnTo>
                    <a:pt x="19" y="60"/>
                  </a:lnTo>
                  <a:lnTo>
                    <a:pt x="19" y="40"/>
                  </a:lnTo>
                  <a:lnTo>
                    <a:pt x="0" y="40"/>
                  </a:lnTo>
                </a:path>
              </a:pathLst>
            </a:custGeom>
            <a:solidFill>
              <a:srgbClr val="FF0000"/>
            </a:solidFill>
            <a:ln w="12700">
              <a:solidFill>
                <a:srgbClr val="FF0000"/>
              </a:solidFill>
              <a:round/>
              <a:headEnd/>
              <a:tailEnd/>
            </a:ln>
          </p:spPr>
          <p:txBody>
            <a:bodyPr/>
            <a:lstStyle/>
            <a:p>
              <a:endParaRPr lang="zh-CN" altLang="en-US"/>
            </a:p>
          </p:txBody>
        </p:sp>
        <p:sp>
          <p:nvSpPr>
            <p:cNvPr id="4131" name="Freeform 106"/>
            <p:cNvSpPr>
              <a:spLocks noChangeArrowheads="1"/>
            </p:cNvSpPr>
            <p:nvPr/>
          </p:nvSpPr>
          <p:spPr bwMode="auto">
            <a:xfrm>
              <a:off x="9600" y="2665"/>
              <a:ext cx="115" cy="46"/>
            </a:xfrm>
            <a:custGeom>
              <a:avLst/>
              <a:gdLst>
                <a:gd name="T0" fmla="*/ 46 w 199"/>
                <a:gd name="T1" fmla="*/ 12 h 79"/>
                <a:gd name="T2" fmla="*/ 58 w 199"/>
                <a:gd name="T3" fmla="*/ 0 h 79"/>
                <a:gd name="T4" fmla="*/ 69 w 199"/>
                <a:gd name="T5" fmla="*/ 0 h 79"/>
                <a:gd name="T6" fmla="*/ 80 w 199"/>
                <a:gd name="T7" fmla="*/ 0 h 79"/>
                <a:gd name="T8" fmla="*/ 92 w 199"/>
                <a:gd name="T9" fmla="*/ 0 h 79"/>
                <a:gd name="T10" fmla="*/ 103 w 199"/>
                <a:gd name="T11" fmla="*/ 0 h 79"/>
                <a:gd name="T12" fmla="*/ 115 w 199"/>
                <a:gd name="T13" fmla="*/ 0 h 79"/>
                <a:gd name="T14" fmla="*/ 115 w 199"/>
                <a:gd name="T15" fmla="*/ 12 h 79"/>
                <a:gd name="T16" fmla="*/ 115 w 199"/>
                <a:gd name="T17" fmla="*/ 23 h 79"/>
                <a:gd name="T18" fmla="*/ 103 w 199"/>
                <a:gd name="T19" fmla="*/ 23 h 79"/>
                <a:gd name="T20" fmla="*/ 92 w 199"/>
                <a:gd name="T21" fmla="*/ 35 h 79"/>
                <a:gd name="T22" fmla="*/ 69 w 199"/>
                <a:gd name="T23" fmla="*/ 35 h 79"/>
                <a:gd name="T24" fmla="*/ 35 w 199"/>
                <a:gd name="T25" fmla="*/ 35 h 79"/>
                <a:gd name="T26" fmla="*/ 0 w 199"/>
                <a:gd name="T27" fmla="*/ 46 h 79"/>
                <a:gd name="T28" fmla="*/ 0 w 199"/>
                <a:gd name="T29" fmla="*/ 23 h 79"/>
                <a:gd name="T30" fmla="*/ 12 w 199"/>
                <a:gd name="T31" fmla="*/ 23 h 79"/>
                <a:gd name="T32" fmla="*/ 23 w 199"/>
                <a:gd name="T33" fmla="*/ 23 h 79"/>
                <a:gd name="T34" fmla="*/ 35 w 199"/>
                <a:gd name="T35" fmla="*/ 12 h 79"/>
                <a:gd name="T36" fmla="*/ 46 w 199"/>
                <a:gd name="T37" fmla="*/ 12 h 7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99"/>
                <a:gd name="T58" fmla="*/ 0 h 79"/>
                <a:gd name="T59" fmla="*/ 199 w 199"/>
                <a:gd name="T60" fmla="*/ 79 h 7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99" h="79">
                  <a:moveTo>
                    <a:pt x="80" y="20"/>
                  </a:moveTo>
                  <a:lnTo>
                    <a:pt x="100" y="0"/>
                  </a:lnTo>
                  <a:lnTo>
                    <a:pt x="119" y="0"/>
                  </a:lnTo>
                  <a:lnTo>
                    <a:pt x="139" y="0"/>
                  </a:lnTo>
                  <a:lnTo>
                    <a:pt x="159" y="0"/>
                  </a:lnTo>
                  <a:lnTo>
                    <a:pt x="179" y="0"/>
                  </a:lnTo>
                  <a:lnTo>
                    <a:pt x="199" y="0"/>
                  </a:lnTo>
                  <a:lnTo>
                    <a:pt x="199" y="20"/>
                  </a:lnTo>
                  <a:lnTo>
                    <a:pt x="199" y="40"/>
                  </a:lnTo>
                  <a:lnTo>
                    <a:pt x="179" y="40"/>
                  </a:lnTo>
                  <a:lnTo>
                    <a:pt x="159" y="60"/>
                  </a:lnTo>
                  <a:lnTo>
                    <a:pt x="119" y="60"/>
                  </a:lnTo>
                  <a:lnTo>
                    <a:pt x="60" y="60"/>
                  </a:lnTo>
                  <a:lnTo>
                    <a:pt x="0" y="79"/>
                  </a:lnTo>
                  <a:lnTo>
                    <a:pt x="0" y="40"/>
                  </a:lnTo>
                  <a:lnTo>
                    <a:pt x="20" y="40"/>
                  </a:lnTo>
                  <a:lnTo>
                    <a:pt x="40" y="40"/>
                  </a:lnTo>
                  <a:lnTo>
                    <a:pt x="60" y="20"/>
                  </a:lnTo>
                  <a:lnTo>
                    <a:pt x="80" y="20"/>
                  </a:lnTo>
                </a:path>
              </a:pathLst>
            </a:custGeom>
            <a:solidFill>
              <a:srgbClr val="FF0000"/>
            </a:solidFill>
            <a:ln w="12700">
              <a:solidFill>
                <a:srgbClr val="FF0000"/>
              </a:solidFill>
              <a:round/>
              <a:headEnd/>
              <a:tailEnd/>
            </a:ln>
          </p:spPr>
          <p:txBody>
            <a:bodyPr/>
            <a:lstStyle/>
            <a:p>
              <a:endParaRPr lang="zh-CN" altLang="en-US"/>
            </a:p>
          </p:txBody>
        </p:sp>
      </p:grpSp>
      <p:sp>
        <p:nvSpPr>
          <p:cNvPr id="21605" name="Rectangle 101"/>
          <p:cNvSpPr>
            <a:spLocks noChangeArrowheads="1"/>
          </p:cNvSpPr>
          <p:nvPr/>
        </p:nvSpPr>
        <p:spPr bwMode="auto">
          <a:xfrm>
            <a:off x="1476375" y="4365625"/>
            <a:ext cx="2232025" cy="1574800"/>
          </a:xfrm>
          <a:prstGeom prst="rect">
            <a:avLst/>
          </a:prstGeom>
          <a:solidFill>
            <a:srgbClr val="CCFFCC"/>
          </a:solidFill>
          <a:ln w="22225">
            <a:solidFill>
              <a:srgbClr val="FFFF00"/>
            </a:solidFill>
            <a:miter lim="800000"/>
            <a:headEnd/>
            <a:tailEnd/>
          </a:ln>
        </p:spPr>
        <p:txBody>
          <a:bodyPr>
            <a:spAutoFit/>
          </a:bodyPr>
          <a:lstStyle/>
          <a:p>
            <a:pPr>
              <a:spcBef>
                <a:spcPct val="50000"/>
              </a:spcBef>
            </a:pPr>
            <a:r>
              <a:rPr lang="zh-CN" altLang="en-US" sz="2400">
                <a:ea typeface="华文新魏" pitchFamily="2" charset="-122"/>
              </a:rPr>
              <a:t>怎样能让人一眼看出同学们喜欢各类电视节目的情况？</a:t>
            </a:r>
          </a:p>
        </p:txBody>
      </p:sp>
      <p:pic>
        <p:nvPicPr>
          <p:cNvPr id="21606" name="Picture 4" descr="F:\七彩课堂插图板式封面\排版用图标、页眉页脚\标题jpg\读读背背.jpg"/>
          <p:cNvPicPr>
            <a:picLocks noChangeAspect="1" noChangeArrowheads="1"/>
          </p:cNvPicPr>
          <p:nvPr/>
        </p:nvPicPr>
        <p:blipFill>
          <a:blip r:embed="rId4">
            <a:clrChange>
              <a:clrFrom>
                <a:srgbClr val="FDFDFD"/>
              </a:clrFrom>
              <a:clrTo>
                <a:srgbClr val="FDFDFD">
                  <a:alpha val="0"/>
                </a:srgbClr>
              </a:clrTo>
            </a:clrChange>
          </a:blip>
          <a:srcRect/>
          <a:stretch>
            <a:fillRect/>
          </a:stretch>
        </p:blipFill>
        <p:spPr bwMode="auto">
          <a:xfrm>
            <a:off x="7564438" y="5153025"/>
            <a:ext cx="1476375" cy="1031875"/>
          </a:xfrm>
          <a:prstGeom prst="rect">
            <a:avLst/>
          </a:prstGeom>
          <a:noFill/>
          <a:ln w="9525">
            <a:noFill/>
            <a:miter lim="800000"/>
            <a:headEnd/>
            <a:tailEnd/>
          </a:ln>
        </p:spPr>
      </p:pic>
      <p:sp>
        <p:nvSpPr>
          <p:cNvPr id="21607" name="Rectangle 103"/>
          <p:cNvSpPr>
            <a:spLocks noChangeArrowheads="1"/>
          </p:cNvSpPr>
          <p:nvPr/>
        </p:nvSpPr>
        <p:spPr bwMode="auto">
          <a:xfrm>
            <a:off x="5795963" y="4365625"/>
            <a:ext cx="1873250" cy="1577975"/>
          </a:xfrm>
          <a:prstGeom prst="rect">
            <a:avLst/>
          </a:prstGeom>
          <a:solidFill>
            <a:srgbClr val="FFFF99"/>
          </a:solidFill>
          <a:ln w="25400">
            <a:solidFill>
              <a:srgbClr val="0000FF"/>
            </a:solidFill>
            <a:miter lim="800000"/>
            <a:headEnd/>
            <a:tailEnd/>
          </a:ln>
        </p:spPr>
        <p:txBody>
          <a:bodyPr>
            <a:spAutoFit/>
          </a:bodyPr>
          <a:lstStyle/>
          <a:p>
            <a:pPr>
              <a:spcBef>
                <a:spcPct val="50000"/>
              </a:spcBef>
            </a:pPr>
            <a:r>
              <a:rPr lang="zh-CN" altLang="en-US" sz="2400">
                <a:ea typeface="华文新魏" pitchFamily="2" charset="-122"/>
              </a:rPr>
              <a:t>可以用统计表，也可以用条形统计图。</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par>
                                <p:cTn id="8" presetID="22" presetClass="entr" presetSubtype="8"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ipe(left)">
                                      <p:cBhvr>
                                        <p:cTn id="10" dur="500"/>
                                        <p:tgtEl>
                                          <p:spTgt spid="4"/>
                                        </p:tgtEl>
                                      </p:cBhvr>
                                    </p:animEffect>
                                  </p:childTnLst>
                                </p:cTn>
                              </p:par>
                              <p:par>
                                <p:cTn id="11" presetID="22" presetClass="entr" presetSubtype="8"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wipe(left)">
                                      <p:cBhvr>
                                        <p:cTn id="13" dur="500"/>
                                        <p:tgtEl>
                                          <p:spTgt spid="10"/>
                                        </p:tgtEl>
                                      </p:cBhvr>
                                    </p:animEffect>
                                  </p:childTnLst>
                                </p:cTn>
                              </p:par>
                              <p:par>
                                <p:cTn id="14" presetID="22" presetClass="entr" presetSubtype="8" fill="hold" nodeType="with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wipe(left)">
                                      <p:cBhvr>
                                        <p:cTn id="16" dur="500"/>
                                        <p:tgtEl>
                                          <p:spTgt spid="13"/>
                                        </p:tgtEl>
                                      </p:cBhvr>
                                    </p:animEffect>
                                  </p:childTnLst>
                                </p:cTn>
                              </p:par>
                            </p:childTnLst>
                          </p:cTn>
                        </p:par>
                      </p:childTnLst>
                    </p:cTn>
                  </p:par>
                  <p:par>
                    <p:cTn id="17" fill="hold">
                      <p:stCondLst>
                        <p:cond delay="indefinite"/>
                      </p:stCondLst>
                      <p:childTnLst>
                        <p:par>
                          <p:cTn id="18" fill="hold">
                            <p:stCondLst>
                              <p:cond delay="0"/>
                            </p:stCondLst>
                            <p:childTnLst>
                              <p:par>
                                <p:cTn id="19" presetID="3" presetClass="entr" presetSubtype="10" fill="hold" nodeType="clickEffect">
                                  <p:stCondLst>
                                    <p:cond delay="0"/>
                                  </p:stCondLst>
                                  <p:childTnLst>
                                    <p:set>
                                      <p:cBhvr>
                                        <p:cTn id="20" dur="1" fill="hold">
                                          <p:stCondLst>
                                            <p:cond delay="0"/>
                                          </p:stCondLst>
                                        </p:cTn>
                                        <p:tgtEl>
                                          <p:spTgt spid="21507"/>
                                        </p:tgtEl>
                                        <p:attrNameLst>
                                          <p:attrName>style.visibility</p:attrName>
                                        </p:attrNameLst>
                                      </p:cBhvr>
                                      <p:to>
                                        <p:strVal val="visible"/>
                                      </p:to>
                                    </p:set>
                                    <p:animEffect transition="in" filter="blinds(horizontal)">
                                      <p:cBhvr>
                                        <p:cTn id="21" dur="500"/>
                                        <p:tgtEl>
                                          <p:spTgt spid="21507"/>
                                        </p:tgtEl>
                                      </p:cBhvr>
                                    </p:animEffect>
                                  </p:childTnLst>
                                </p:cTn>
                              </p:par>
                              <p:par>
                                <p:cTn id="22" presetID="3" presetClass="entr" presetSubtype="10" fill="hold" grpId="0" nodeType="withEffect">
                                  <p:stCondLst>
                                    <p:cond delay="0"/>
                                  </p:stCondLst>
                                  <p:childTnLst>
                                    <p:set>
                                      <p:cBhvr>
                                        <p:cTn id="23" dur="1" fill="hold">
                                          <p:stCondLst>
                                            <p:cond delay="0"/>
                                          </p:stCondLst>
                                        </p:cTn>
                                        <p:tgtEl>
                                          <p:spTgt spid="21605"/>
                                        </p:tgtEl>
                                        <p:attrNameLst>
                                          <p:attrName>style.visibility</p:attrName>
                                        </p:attrNameLst>
                                      </p:cBhvr>
                                      <p:to>
                                        <p:strVal val="visible"/>
                                      </p:to>
                                    </p:set>
                                    <p:animEffect transition="in" filter="blinds(horizontal)">
                                      <p:cBhvr>
                                        <p:cTn id="24" dur="500"/>
                                        <p:tgtEl>
                                          <p:spTgt spid="21605"/>
                                        </p:tgtEl>
                                      </p:cBhvr>
                                    </p:animEffect>
                                  </p:childTnLst>
                                </p:cTn>
                              </p:par>
                            </p:childTnLst>
                          </p:cTn>
                        </p:par>
                      </p:childTnLst>
                    </p:cTn>
                  </p:par>
                  <p:par>
                    <p:cTn id="25" fill="hold">
                      <p:stCondLst>
                        <p:cond delay="indefinite"/>
                      </p:stCondLst>
                      <p:childTnLst>
                        <p:par>
                          <p:cTn id="26" fill="hold">
                            <p:stCondLst>
                              <p:cond delay="0"/>
                            </p:stCondLst>
                            <p:childTnLst>
                              <p:par>
                                <p:cTn id="27" presetID="3" presetClass="entr" presetSubtype="10" fill="hold" nodeType="clickEffect">
                                  <p:stCondLst>
                                    <p:cond delay="0"/>
                                  </p:stCondLst>
                                  <p:childTnLst>
                                    <p:set>
                                      <p:cBhvr>
                                        <p:cTn id="28" dur="1" fill="hold">
                                          <p:stCondLst>
                                            <p:cond delay="0"/>
                                          </p:stCondLst>
                                        </p:cTn>
                                        <p:tgtEl>
                                          <p:spTgt spid="21606"/>
                                        </p:tgtEl>
                                        <p:attrNameLst>
                                          <p:attrName>style.visibility</p:attrName>
                                        </p:attrNameLst>
                                      </p:cBhvr>
                                      <p:to>
                                        <p:strVal val="visible"/>
                                      </p:to>
                                    </p:set>
                                    <p:animEffect transition="in" filter="blinds(horizontal)">
                                      <p:cBhvr>
                                        <p:cTn id="29" dur="500"/>
                                        <p:tgtEl>
                                          <p:spTgt spid="21606"/>
                                        </p:tgtEl>
                                      </p:cBhvr>
                                    </p:animEffect>
                                  </p:childTnLst>
                                </p:cTn>
                              </p:par>
                              <p:par>
                                <p:cTn id="30" presetID="3" presetClass="entr" presetSubtype="10" fill="hold" grpId="0" nodeType="withEffect">
                                  <p:stCondLst>
                                    <p:cond delay="0"/>
                                  </p:stCondLst>
                                  <p:childTnLst>
                                    <p:set>
                                      <p:cBhvr>
                                        <p:cTn id="31" dur="1" fill="hold">
                                          <p:stCondLst>
                                            <p:cond delay="0"/>
                                          </p:stCondLst>
                                        </p:cTn>
                                        <p:tgtEl>
                                          <p:spTgt spid="21607"/>
                                        </p:tgtEl>
                                        <p:attrNameLst>
                                          <p:attrName>style.visibility</p:attrName>
                                        </p:attrNameLst>
                                      </p:cBhvr>
                                      <p:to>
                                        <p:strVal val="visible"/>
                                      </p:to>
                                    </p:set>
                                    <p:animEffect transition="in" filter="blinds(horizontal)">
                                      <p:cBhvr>
                                        <p:cTn id="32" dur="500"/>
                                        <p:tgtEl>
                                          <p:spTgt spid="216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605" grpId="0" animBg="1"/>
      <p:bldP spid="2160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5"/>
          <p:cNvGrpSpPr>
            <a:grpSpLocks/>
          </p:cNvGrpSpPr>
          <p:nvPr/>
        </p:nvGrpSpPr>
        <p:grpSpPr bwMode="auto">
          <a:xfrm>
            <a:off x="468313" y="920750"/>
            <a:ext cx="2071687" cy="661988"/>
            <a:chOff x="571127" y="1769573"/>
            <a:chExt cx="2071702" cy="661806"/>
          </a:xfrm>
        </p:grpSpPr>
        <p:cxnSp>
          <p:nvCxnSpPr>
            <p:cNvPr id="7" name="直线连接符 21"/>
            <p:cNvCxnSpPr/>
            <p:nvPr/>
          </p:nvCxnSpPr>
          <p:spPr>
            <a:xfrm flipV="1">
              <a:off x="571127" y="2425031"/>
              <a:ext cx="2071702" cy="6348"/>
            </a:xfrm>
            <a:prstGeom prst="line">
              <a:avLst/>
            </a:prstGeom>
            <a:ln w="38100" cmpd="sng">
              <a:solidFill>
                <a:schemeClr val="accent1">
                  <a:lumMod val="60000"/>
                  <a:lumOff val="40000"/>
                </a:schemeClr>
              </a:solidFill>
              <a:prstDash val="dash"/>
            </a:ln>
          </p:spPr>
          <p:style>
            <a:lnRef idx="1">
              <a:schemeClr val="dk1"/>
            </a:lnRef>
            <a:fillRef idx="0">
              <a:schemeClr val="dk1"/>
            </a:fillRef>
            <a:effectRef idx="0">
              <a:schemeClr val="dk1"/>
            </a:effectRef>
            <a:fontRef idx="minor">
              <a:schemeClr val="tx1"/>
            </a:fontRef>
          </p:style>
        </p:cxnSp>
        <p:sp>
          <p:nvSpPr>
            <p:cNvPr id="8" name="同侧圆角矩形 7"/>
            <p:cNvSpPr/>
            <p:nvPr/>
          </p:nvSpPr>
          <p:spPr>
            <a:xfrm>
              <a:off x="571127" y="1769573"/>
              <a:ext cx="2000264" cy="515796"/>
            </a:xfrm>
            <a:prstGeom prst="round2SameRect">
              <a:avLst/>
            </a:prstGeom>
            <a:ln>
              <a:noFill/>
            </a:ln>
          </p:spPr>
          <p:style>
            <a:lnRef idx="1">
              <a:schemeClr val="accent5"/>
            </a:lnRef>
            <a:fillRef idx="2">
              <a:schemeClr val="accent5"/>
            </a:fillRef>
            <a:effectRef idx="1">
              <a:schemeClr val="accent5"/>
            </a:effectRef>
            <a:fontRef idx="minor">
              <a:schemeClr val="dk1"/>
            </a:fontRef>
          </p:style>
          <p:txBody>
            <a:bodyPr anchor="ctr"/>
            <a:lstStyle/>
            <a:p>
              <a:pPr algn="ctr" fontAlgn="auto">
                <a:spcBef>
                  <a:spcPts val="0"/>
                </a:spcBef>
                <a:spcAft>
                  <a:spcPts val="0"/>
                </a:spcAft>
                <a:defRPr/>
              </a:pPr>
              <a:endParaRPr lang="zh-CN" altLang="en-US" sz="3000" b="1" noProof="1">
                <a:latin typeface="华文新魏" panose="02010800040101010101" pitchFamily="2" charset="-122"/>
                <a:ea typeface="华文新魏" panose="02010800040101010101" pitchFamily="2" charset="-122"/>
                <a:cs typeface="黑体" panose="02010609060101010101" pitchFamily="2" charset="-122"/>
              </a:endParaRPr>
            </a:p>
          </p:txBody>
        </p:sp>
      </p:grpSp>
      <p:sp>
        <p:nvSpPr>
          <p:cNvPr id="10" name="同侧圆角矩形 9"/>
          <p:cNvSpPr/>
          <p:nvPr/>
        </p:nvSpPr>
        <p:spPr>
          <a:xfrm>
            <a:off x="444500" y="908050"/>
            <a:ext cx="2000250" cy="517525"/>
          </a:xfrm>
          <a:prstGeom prst="round2SameRect">
            <a:avLst/>
          </a:prstGeom>
          <a:ln>
            <a:noFill/>
          </a:ln>
        </p:spPr>
        <p:style>
          <a:lnRef idx="1">
            <a:schemeClr val="accent5"/>
          </a:lnRef>
          <a:fillRef idx="2">
            <a:schemeClr val="accent5"/>
          </a:fillRef>
          <a:effectRef idx="1">
            <a:schemeClr val="accent5"/>
          </a:effectRef>
          <a:fontRef idx="minor">
            <a:schemeClr val="dk1"/>
          </a:fontRef>
        </p:style>
        <p:txBody>
          <a:bodyPr anchor="ctr"/>
          <a:lstStyle/>
          <a:p>
            <a:pPr algn="ctr" fontAlgn="auto">
              <a:spcBef>
                <a:spcPts val="0"/>
              </a:spcBef>
              <a:spcAft>
                <a:spcPts val="0"/>
              </a:spcAft>
              <a:defRPr/>
            </a:pPr>
            <a:r>
              <a:rPr lang="zh-CN" altLang="en-US" sz="3000" b="1" noProof="1">
                <a:latin typeface="华文新魏" panose="02010800040101010101" pitchFamily="2" charset="-122"/>
                <a:ea typeface="华文新魏" panose="02010800040101010101" pitchFamily="2" charset="-122"/>
                <a:cs typeface="黑体" panose="02010609060101010101" pitchFamily="2" charset="-122"/>
              </a:rPr>
              <a:t>探索新知</a:t>
            </a:r>
          </a:p>
        </p:txBody>
      </p:sp>
      <p:sp>
        <p:nvSpPr>
          <p:cNvPr id="5124" name="Rectangle 4"/>
          <p:cNvSpPr>
            <a:spLocks noChangeArrowheads="1"/>
          </p:cNvSpPr>
          <p:nvPr/>
        </p:nvSpPr>
        <p:spPr bwMode="auto">
          <a:xfrm>
            <a:off x="3059113" y="981075"/>
            <a:ext cx="5040312" cy="1006475"/>
          </a:xfrm>
          <a:prstGeom prst="rect">
            <a:avLst/>
          </a:prstGeom>
          <a:solidFill>
            <a:srgbClr val="D8FB05"/>
          </a:solidFill>
          <a:ln w="9525">
            <a:noFill/>
            <a:miter lim="800000"/>
            <a:headEnd/>
            <a:tailEnd/>
          </a:ln>
        </p:spPr>
        <p:txBody>
          <a:bodyPr anchor="ctr">
            <a:spAutoFit/>
          </a:bodyPr>
          <a:lstStyle/>
          <a:p>
            <a:r>
              <a:rPr lang="zh-CN" altLang="en-US" sz="2800">
                <a:ea typeface="华文新魏" pitchFamily="2" charset="-122"/>
              </a:rPr>
              <a:t>你能根据张丽华的调查记录完成下面的统计表吗？</a:t>
            </a:r>
            <a:r>
              <a:rPr lang="zh-CN" altLang="en-US" sz="3200"/>
              <a:t> </a:t>
            </a:r>
          </a:p>
        </p:txBody>
      </p:sp>
      <p:sp>
        <p:nvSpPr>
          <p:cNvPr id="5125" name="Line 243"/>
          <p:cNvSpPr>
            <a:spLocks noChangeShapeType="1"/>
          </p:cNvSpPr>
          <p:nvPr/>
        </p:nvSpPr>
        <p:spPr bwMode="auto">
          <a:xfrm>
            <a:off x="914400" y="2362200"/>
            <a:ext cx="0" cy="685800"/>
          </a:xfrm>
          <a:prstGeom prst="line">
            <a:avLst/>
          </a:prstGeom>
          <a:noFill/>
          <a:ln w="28575" cap="sq">
            <a:noFill/>
            <a:round/>
            <a:headEnd/>
            <a:tailEnd/>
          </a:ln>
        </p:spPr>
        <p:txBody>
          <a:bodyPr/>
          <a:lstStyle/>
          <a:p>
            <a:endParaRPr lang="zh-CN" altLang="en-US"/>
          </a:p>
        </p:txBody>
      </p:sp>
      <p:grpSp>
        <p:nvGrpSpPr>
          <p:cNvPr id="3" name="Group 272"/>
          <p:cNvGrpSpPr>
            <a:grpSpLocks/>
          </p:cNvGrpSpPr>
          <p:nvPr/>
        </p:nvGrpSpPr>
        <p:grpSpPr bwMode="auto">
          <a:xfrm>
            <a:off x="971550" y="2133600"/>
            <a:ext cx="7315200" cy="2133600"/>
            <a:chOff x="576" y="576"/>
            <a:chExt cx="4608" cy="1344"/>
          </a:xfrm>
        </p:grpSpPr>
        <p:sp>
          <p:nvSpPr>
            <p:cNvPr id="5147" name="Text Box 246"/>
            <p:cNvSpPr txBox="1">
              <a:spLocks noChangeArrowheads="1"/>
            </p:cNvSpPr>
            <p:nvPr/>
          </p:nvSpPr>
          <p:spPr bwMode="auto">
            <a:xfrm>
              <a:off x="4368" y="720"/>
              <a:ext cx="816" cy="231"/>
            </a:xfrm>
            <a:prstGeom prst="rect">
              <a:avLst/>
            </a:prstGeom>
            <a:noFill/>
            <a:ln w="9525">
              <a:noFill/>
              <a:miter lim="800000"/>
              <a:headEnd/>
              <a:tailEnd/>
            </a:ln>
          </p:spPr>
          <p:txBody>
            <a:bodyPr>
              <a:spAutoFit/>
            </a:bodyPr>
            <a:lstStyle/>
            <a:p>
              <a:pPr>
                <a:spcBef>
                  <a:spcPct val="50000"/>
                </a:spcBef>
              </a:pPr>
              <a:r>
                <a:rPr lang="zh-CN" altLang="en-US">
                  <a:latin typeface="华文新魏" pitchFamily="2" charset="-122"/>
                  <a:ea typeface="华文新魏" pitchFamily="2" charset="-122"/>
                </a:rPr>
                <a:t>年      月</a:t>
              </a:r>
            </a:p>
          </p:txBody>
        </p:sp>
        <p:sp>
          <p:nvSpPr>
            <p:cNvPr id="5148" name="Rectangle 247"/>
            <p:cNvSpPr>
              <a:spLocks noChangeArrowheads="1"/>
            </p:cNvSpPr>
            <p:nvPr/>
          </p:nvSpPr>
          <p:spPr bwMode="auto">
            <a:xfrm>
              <a:off x="4336" y="1488"/>
              <a:ext cx="752" cy="432"/>
            </a:xfrm>
            <a:prstGeom prst="rect">
              <a:avLst/>
            </a:prstGeom>
            <a:solidFill>
              <a:schemeClr val="accent1">
                <a:alpha val="50195"/>
              </a:schemeClr>
            </a:solidFill>
            <a:ln w="9525">
              <a:noFill/>
              <a:miter lim="800000"/>
              <a:headEnd/>
              <a:tailEnd/>
            </a:ln>
          </p:spPr>
          <p:txBody>
            <a:bodyPr anchor="ctr"/>
            <a:lstStyle/>
            <a:p>
              <a:pPr algn="ctr">
                <a:spcBef>
                  <a:spcPct val="20000"/>
                </a:spcBef>
              </a:pPr>
              <a:endParaRPr lang="zh-CN" altLang="zh-CN" sz="2400"/>
            </a:p>
          </p:txBody>
        </p:sp>
        <p:sp>
          <p:nvSpPr>
            <p:cNvPr id="5149" name="Rectangle 248"/>
            <p:cNvSpPr>
              <a:spLocks noChangeArrowheads="1"/>
            </p:cNvSpPr>
            <p:nvPr/>
          </p:nvSpPr>
          <p:spPr bwMode="auto">
            <a:xfrm>
              <a:off x="3584" y="1488"/>
              <a:ext cx="752" cy="432"/>
            </a:xfrm>
            <a:prstGeom prst="rect">
              <a:avLst/>
            </a:prstGeom>
            <a:solidFill>
              <a:schemeClr val="accent1">
                <a:alpha val="50195"/>
              </a:schemeClr>
            </a:solidFill>
            <a:ln w="9525">
              <a:noFill/>
              <a:miter lim="800000"/>
              <a:headEnd/>
              <a:tailEnd/>
            </a:ln>
          </p:spPr>
          <p:txBody>
            <a:bodyPr anchor="ctr"/>
            <a:lstStyle/>
            <a:p>
              <a:pPr algn="ctr">
                <a:spcBef>
                  <a:spcPct val="20000"/>
                </a:spcBef>
              </a:pPr>
              <a:endParaRPr lang="zh-CN" altLang="zh-CN" sz="2400"/>
            </a:p>
          </p:txBody>
        </p:sp>
        <p:sp>
          <p:nvSpPr>
            <p:cNvPr id="5150" name="Rectangle 249"/>
            <p:cNvSpPr>
              <a:spLocks noChangeArrowheads="1"/>
            </p:cNvSpPr>
            <p:nvPr/>
          </p:nvSpPr>
          <p:spPr bwMode="auto">
            <a:xfrm>
              <a:off x="2832" y="1488"/>
              <a:ext cx="752" cy="432"/>
            </a:xfrm>
            <a:prstGeom prst="rect">
              <a:avLst/>
            </a:prstGeom>
            <a:solidFill>
              <a:schemeClr val="accent1">
                <a:alpha val="50195"/>
              </a:schemeClr>
            </a:solidFill>
            <a:ln w="9525">
              <a:noFill/>
              <a:miter lim="800000"/>
              <a:headEnd/>
              <a:tailEnd/>
            </a:ln>
          </p:spPr>
          <p:txBody>
            <a:bodyPr anchor="ctr"/>
            <a:lstStyle/>
            <a:p>
              <a:pPr algn="ctr">
                <a:spcBef>
                  <a:spcPct val="20000"/>
                </a:spcBef>
              </a:pPr>
              <a:r>
                <a:rPr lang="en-US" altLang="zh-CN" sz="2400"/>
                <a:t>15</a:t>
              </a:r>
            </a:p>
          </p:txBody>
        </p:sp>
        <p:sp>
          <p:nvSpPr>
            <p:cNvPr id="5151" name="Rectangle 250"/>
            <p:cNvSpPr>
              <a:spLocks noChangeArrowheads="1"/>
            </p:cNvSpPr>
            <p:nvPr/>
          </p:nvSpPr>
          <p:spPr bwMode="auto">
            <a:xfrm>
              <a:off x="2080" y="1488"/>
              <a:ext cx="752" cy="432"/>
            </a:xfrm>
            <a:prstGeom prst="rect">
              <a:avLst/>
            </a:prstGeom>
            <a:solidFill>
              <a:schemeClr val="accent1">
                <a:alpha val="50195"/>
              </a:schemeClr>
            </a:solidFill>
            <a:ln w="9525">
              <a:noFill/>
              <a:miter lim="800000"/>
              <a:headEnd/>
              <a:tailEnd/>
            </a:ln>
          </p:spPr>
          <p:txBody>
            <a:bodyPr anchor="ctr"/>
            <a:lstStyle/>
            <a:p>
              <a:pPr algn="ctr">
                <a:spcBef>
                  <a:spcPct val="20000"/>
                </a:spcBef>
              </a:pPr>
              <a:r>
                <a:rPr lang="en-US" altLang="zh-CN" sz="2400"/>
                <a:t>6</a:t>
              </a:r>
            </a:p>
          </p:txBody>
        </p:sp>
        <p:sp>
          <p:nvSpPr>
            <p:cNvPr id="5152" name="Rectangle 251"/>
            <p:cNvSpPr>
              <a:spLocks noChangeArrowheads="1"/>
            </p:cNvSpPr>
            <p:nvPr/>
          </p:nvSpPr>
          <p:spPr bwMode="auto">
            <a:xfrm>
              <a:off x="1478" y="1488"/>
              <a:ext cx="602" cy="432"/>
            </a:xfrm>
            <a:prstGeom prst="rect">
              <a:avLst/>
            </a:prstGeom>
            <a:solidFill>
              <a:schemeClr val="accent1">
                <a:alpha val="50195"/>
              </a:schemeClr>
            </a:solidFill>
            <a:ln w="9525">
              <a:noFill/>
              <a:miter lim="800000"/>
              <a:headEnd/>
              <a:tailEnd/>
            </a:ln>
          </p:spPr>
          <p:txBody>
            <a:bodyPr anchor="ctr"/>
            <a:lstStyle/>
            <a:p>
              <a:pPr algn="ctr">
                <a:spcBef>
                  <a:spcPct val="20000"/>
                </a:spcBef>
              </a:pPr>
              <a:endParaRPr lang="zh-CN" altLang="zh-CN" sz="2400"/>
            </a:p>
          </p:txBody>
        </p:sp>
        <p:sp>
          <p:nvSpPr>
            <p:cNvPr id="5153" name="Rectangle 252"/>
            <p:cNvSpPr>
              <a:spLocks noChangeArrowheads="1"/>
            </p:cNvSpPr>
            <p:nvPr/>
          </p:nvSpPr>
          <p:spPr bwMode="auto">
            <a:xfrm>
              <a:off x="576" y="1488"/>
              <a:ext cx="902" cy="432"/>
            </a:xfrm>
            <a:prstGeom prst="rect">
              <a:avLst/>
            </a:prstGeom>
            <a:solidFill>
              <a:schemeClr val="accent1">
                <a:alpha val="50195"/>
              </a:schemeClr>
            </a:solidFill>
            <a:ln w="9525">
              <a:noFill/>
              <a:miter lim="800000"/>
              <a:headEnd/>
              <a:tailEnd/>
            </a:ln>
          </p:spPr>
          <p:txBody>
            <a:bodyPr anchor="ctr"/>
            <a:lstStyle/>
            <a:p>
              <a:pPr algn="ctr">
                <a:spcBef>
                  <a:spcPct val="20000"/>
                </a:spcBef>
              </a:pPr>
              <a:r>
                <a:rPr lang="zh-CN" altLang="en-US" sz="2400">
                  <a:ea typeface="华文新魏" pitchFamily="2" charset="-122"/>
                </a:rPr>
                <a:t>人数</a:t>
              </a:r>
            </a:p>
          </p:txBody>
        </p:sp>
        <p:sp>
          <p:nvSpPr>
            <p:cNvPr id="5154" name="Rectangle 253"/>
            <p:cNvSpPr>
              <a:spLocks noChangeArrowheads="1"/>
            </p:cNvSpPr>
            <p:nvPr/>
          </p:nvSpPr>
          <p:spPr bwMode="auto">
            <a:xfrm>
              <a:off x="4336" y="960"/>
              <a:ext cx="752" cy="528"/>
            </a:xfrm>
            <a:prstGeom prst="rect">
              <a:avLst/>
            </a:prstGeom>
            <a:solidFill>
              <a:schemeClr val="accent1">
                <a:alpha val="50195"/>
              </a:schemeClr>
            </a:solidFill>
            <a:ln w="9525">
              <a:noFill/>
              <a:miter lim="800000"/>
              <a:headEnd/>
              <a:tailEnd/>
            </a:ln>
          </p:spPr>
          <p:txBody>
            <a:bodyPr anchor="ctr"/>
            <a:lstStyle/>
            <a:p>
              <a:pPr algn="ctr">
                <a:spcBef>
                  <a:spcPct val="20000"/>
                </a:spcBef>
              </a:pPr>
              <a:r>
                <a:rPr lang="zh-CN" altLang="en-US" sz="2400">
                  <a:ea typeface="华文新魏" pitchFamily="2" charset="-122"/>
                </a:rPr>
                <a:t>体育类</a:t>
              </a:r>
            </a:p>
          </p:txBody>
        </p:sp>
        <p:sp>
          <p:nvSpPr>
            <p:cNvPr id="5155" name="Rectangle 254"/>
            <p:cNvSpPr>
              <a:spLocks noChangeArrowheads="1"/>
            </p:cNvSpPr>
            <p:nvPr/>
          </p:nvSpPr>
          <p:spPr bwMode="auto">
            <a:xfrm>
              <a:off x="3584" y="960"/>
              <a:ext cx="752" cy="528"/>
            </a:xfrm>
            <a:prstGeom prst="rect">
              <a:avLst/>
            </a:prstGeom>
            <a:solidFill>
              <a:schemeClr val="accent1">
                <a:alpha val="50195"/>
              </a:schemeClr>
            </a:solidFill>
            <a:ln w="9525">
              <a:noFill/>
              <a:miter lim="800000"/>
              <a:headEnd/>
              <a:tailEnd/>
            </a:ln>
          </p:spPr>
          <p:txBody>
            <a:bodyPr anchor="ctr"/>
            <a:lstStyle/>
            <a:p>
              <a:pPr algn="ctr">
                <a:spcBef>
                  <a:spcPct val="20000"/>
                </a:spcBef>
              </a:pPr>
              <a:r>
                <a:rPr lang="zh-CN" altLang="en-US" sz="2400">
                  <a:ea typeface="华文新魏" pitchFamily="2" charset="-122"/>
                </a:rPr>
                <a:t>动画类</a:t>
              </a:r>
            </a:p>
          </p:txBody>
        </p:sp>
        <p:sp>
          <p:nvSpPr>
            <p:cNvPr id="5156" name="Rectangle 255"/>
            <p:cNvSpPr>
              <a:spLocks noChangeArrowheads="1"/>
            </p:cNvSpPr>
            <p:nvPr/>
          </p:nvSpPr>
          <p:spPr bwMode="auto">
            <a:xfrm>
              <a:off x="2832" y="960"/>
              <a:ext cx="752" cy="528"/>
            </a:xfrm>
            <a:prstGeom prst="rect">
              <a:avLst/>
            </a:prstGeom>
            <a:solidFill>
              <a:schemeClr val="accent1">
                <a:alpha val="50195"/>
              </a:schemeClr>
            </a:solidFill>
            <a:ln w="9525">
              <a:noFill/>
              <a:miter lim="800000"/>
              <a:headEnd/>
              <a:tailEnd/>
            </a:ln>
          </p:spPr>
          <p:txBody>
            <a:bodyPr anchor="ctr"/>
            <a:lstStyle/>
            <a:p>
              <a:pPr algn="ctr">
                <a:spcBef>
                  <a:spcPct val="20000"/>
                </a:spcBef>
              </a:pPr>
              <a:r>
                <a:rPr lang="zh-CN" altLang="en-US" sz="2400">
                  <a:ea typeface="华文新魏" pitchFamily="2" charset="-122"/>
                </a:rPr>
                <a:t>综艺类</a:t>
              </a:r>
            </a:p>
          </p:txBody>
        </p:sp>
        <p:sp>
          <p:nvSpPr>
            <p:cNvPr id="5157" name="Rectangle 256"/>
            <p:cNvSpPr>
              <a:spLocks noChangeArrowheads="1"/>
            </p:cNvSpPr>
            <p:nvPr/>
          </p:nvSpPr>
          <p:spPr bwMode="auto">
            <a:xfrm>
              <a:off x="2080" y="960"/>
              <a:ext cx="752" cy="528"/>
            </a:xfrm>
            <a:prstGeom prst="rect">
              <a:avLst/>
            </a:prstGeom>
            <a:solidFill>
              <a:schemeClr val="accent1">
                <a:alpha val="50195"/>
              </a:schemeClr>
            </a:solidFill>
            <a:ln w="9525">
              <a:noFill/>
              <a:miter lim="800000"/>
              <a:headEnd/>
              <a:tailEnd/>
            </a:ln>
          </p:spPr>
          <p:txBody>
            <a:bodyPr anchor="ctr"/>
            <a:lstStyle/>
            <a:p>
              <a:pPr algn="ctr">
                <a:spcBef>
                  <a:spcPct val="20000"/>
                </a:spcBef>
              </a:pPr>
              <a:r>
                <a:rPr lang="zh-CN" altLang="en-US" sz="2400">
                  <a:ea typeface="华文新魏" pitchFamily="2" charset="-122"/>
                </a:rPr>
                <a:t>科普类</a:t>
              </a:r>
            </a:p>
          </p:txBody>
        </p:sp>
        <p:sp>
          <p:nvSpPr>
            <p:cNvPr id="5158" name="Rectangle 257"/>
            <p:cNvSpPr>
              <a:spLocks noChangeArrowheads="1"/>
            </p:cNvSpPr>
            <p:nvPr/>
          </p:nvSpPr>
          <p:spPr bwMode="auto">
            <a:xfrm>
              <a:off x="1478" y="960"/>
              <a:ext cx="602" cy="528"/>
            </a:xfrm>
            <a:prstGeom prst="rect">
              <a:avLst/>
            </a:prstGeom>
            <a:solidFill>
              <a:schemeClr val="accent1">
                <a:alpha val="50195"/>
              </a:schemeClr>
            </a:solidFill>
            <a:ln w="9525">
              <a:noFill/>
              <a:miter lim="800000"/>
              <a:headEnd/>
              <a:tailEnd/>
            </a:ln>
          </p:spPr>
          <p:txBody>
            <a:bodyPr anchor="ctr"/>
            <a:lstStyle/>
            <a:p>
              <a:pPr algn="ctr">
                <a:spcBef>
                  <a:spcPct val="20000"/>
                </a:spcBef>
              </a:pPr>
              <a:r>
                <a:rPr lang="zh-CN" altLang="en-US" sz="2400">
                  <a:ea typeface="华文新魏" pitchFamily="2" charset="-122"/>
                </a:rPr>
                <a:t>合计</a:t>
              </a:r>
            </a:p>
          </p:txBody>
        </p:sp>
        <p:sp>
          <p:nvSpPr>
            <p:cNvPr id="5159" name="Rectangle 258"/>
            <p:cNvSpPr>
              <a:spLocks noChangeArrowheads="1"/>
            </p:cNvSpPr>
            <p:nvPr/>
          </p:nvSpPr>
          <p:spPr bwMode="auto">
            <a:xfrm>
              <a:off x="576" y="960"/>
              <a:ext cx="902" cy="528"/>
            </a:xfrm>
            <a:prstGeom prst="rect">
              <a:avLst/>
            </a:prstGeom>
            <a:solidFill>
              <a:schemeClr val="accent1">
                <a:alpha val="50195"/>
              </a:schemeClr>
            </a:solidFill>
            <a:ln w="9525">
              <a:noFill/>
              <a:miter lim="800000"/>
              <a:headEnd/>
              <a:tailEnd/>
            </a:ln>
          </p:spPr>
          <p:txBody>
            <a:bodyPr anchor="ctr"/>
            <a:lstStyle/>
            <a:p>
              <a:pPr>
                <a:spcBef>
                  <a:spcPct val="20000"/>
                </a:spcBef>
              </a:pPr>
              <a:r>
                <a:rPr lang="zh-CN" altLang="en-US" sz="2400">
                  <a:ea typeface="华文新魏" pitchFamily="2" charset="-122"/>
                </a:rPr>
                <a:t>节目类别</a:t>
              </a:r>
            </a:p>
          </p:txBody>
        </p:sp>
        <p:sp>
          <p:nvSpPr>
            <p:cNvPr id="5160" name="Line 259"/>
            <p:cNvSpPr>
              <a:spLocks noChangeShapeType="1"/>
            </p:cNvSpPr>
            <p:nvPr/>
          </p:nvSpPr>
          <p:spPr bwMode="auto">
            <a:xfrm>
              <a:off x="576" y="960"/>
              <a:ext cx="4512" cy="0"/>
            </a:xfrm>
            <a:prstGeom prst="line">
              <a:avLst/>
            </a:prstGeom>
            <a:noFill/>
            <a:ln w="28575">
              <a:solidFill>
                <a:schemeClr val="tx1"/>
              </a:solidFill>
              <a:round/>
              <a:headEnd/>
              <a:tailEnd/>
            </a:ln>
          </p:spPr>
          <p:txBody>
            <a:bodyPr/>
            <a:lstStyle/>
            <a:p>
              <a:endParaRPr lang="zh-CN" altLang="en-US"/>
            </a:p>
          </p:txBody>
        </p:sp>
        <p:sp>
          <p:nvSpPr>
            <p:cNvPr id="5161" name="Line 260"/>
            <p:cNvSpPr>
              <a:spLocks noChangeShapeType="1"/>
            </p:cNvSpPr>
            <p:nvPr/>
          </p:nvSpPr>
          <p:spPr bwMode="auto">
            <a:xfrm>
              <a:off x="576" y="1488"/>
              <a:ext cx="4512" cy="0"/>
            </a:xfrm>
            <a:prstGeom prst="line">
              <a:avLst/>
            </a:prstGeom>
            <a:noFill/>
            <a:ln w="12700">
              <a:solidFill>
                <a:schemeClr val="tx1"/>
              </a:solidFill>
              <a:round/>
              <a:headEnd/>
              <a:tailEnd/>
            </a:ln>
          </p:spPr>
          <p:txBody>
            <a:bodyPr/>
            <a:lstStyle/>
            <a:p>
              <a:endParaRPr lang="zh-CN" altLang="en-US"/>
            </a:p>
          </p:txBody>
        </p:sp>
        <p:sp>
          <p:nvSpPr>
            <p:cNvPr id="5162" name="Line 261"/>
            <p:cNvSpPr>
              <a:spLocks noChangeShapeType="1"/>
            </p:cNvSpPr>
            <p:nvPr/>
          </p:nvSpPr>
          <p:spPr bwMode="auto">
            <a:xfrm>
              <a:off x="576" y="1920"/>
              <a:ext cx="4512" cy="0"/>
            </a:xfrm>
            <a:prstGeom prst="line">
              <a:avLst/>
            </a:prstGeom>
            <a:noFill/>
            <a:ln w="28575">
              <a:solidFill>
                <a:schemeClr val="tx1"/>
              </a:solidFill>
              <a:round/>
              <a:headEnd/>
              <a:tailEnd/>
            </a:ln>
          </p:spPr>
          <p:txBody>
            <a:bodyPr/>
            <a:lstStyle/>
            <a:p>
              <a:endParaRPr lang="zh-CN" altLang="en-US"/>
            </a:p>
          </p:txBody>
        </p:sp>
        <p:sp>
          <p:nvSpPr>
            <p:cNvPr id="5163" name="Line 262"/>
            <p:cNvSpPr>
              <a:spLocks noChangeShapeType="1"/>
            </p:cNvSpPr>
            <p:nvPr/>
          </p:nvSpPr>
          <p:spPr bwMode="auto">
            <a:xfrm>
              <a:off x="576" y="960"/>
              <a:ext cx="0" cy="528"/>
            </a:xfrm>
            <a:prstGeom prst="line">
              <a:avLst/>
            </a:prstGeom>
            <a:noFill/>
            <a:ln w="28575" cap="sq">
              <a:noFill/>
              <a:round/>
              <a:headEnd/>
              <a:tailEnd/>
            </a:ln>
          </p:spPr>
          <p:txBody>
            <a:bodyPr/>
            <a:lstStyle/>
            <a:p>
              <a:endParaRPr lang="zh-CN" altLang="en-US"/>
            </a:p>
          </p:txBody>
        </p:sp>
        <p:sp>
          <p:nvSpPr>
            <p:cNvPr id="5164" name="Line 263"/>
            <p:cNvSpPr>
              <a:spLocks noChangeShapeType="1"/>
            </p:cNvSpPr>
            <p:nvPr/>
          </p:nvSpPr>
          <p:spPr bwMode="auto">
            <a:xfrm>
              <a:off x="1478" y="960"/>
              <a:ext cx="0" cy="960"/>
            </a:xfrm>
            <a:prstGeom prst="line">
              <a:avLst/>
            </a:prstGeom>
            <a:noFill/>
            <a:ln w="12700">
              <a:solidFill>
                <a:schemeClr val="tx1"/>
              </a:solidFill>
              <a:round/>
              <a:headEnd/>
              <a:tailEnd/>
            </a:ln>
          </p:spPr>
          <p:txBody>
            <a:bodyPr/>
            <a:lstStyle/>
            <a:p>
              <a:endParaRPr lang="zh-CN" altLang="en-US"/>
            </a:p>
          </p:txBody>
        </p:sp>
        <p:sp>
          <p:nvSpPr>
            <p:cNvPr id="5165" name="Line 264"/>
            <p:cNvSpPr>
              <a:spLocks noChangeShapeType="1"/>
            </p:cNvSpPr>
            <p:nvPr/>
          </p:nvSpPr>
          <p:spPr bwMode="auto">
            <a:xfrm>
              <a:off x="2080" y="960"/>
              <a:ext cx="0" cy="960"/>
            </a:xfrm>
            <a:prstGeom prst="line">
              <a:avLst/>
            </a:prstGeom>
            <a:noFill/>
            <a:ln w="12700">
              <a:solidFill>
                <a:schemeClr val="tx1"/>
              </a:solidFill>
              <a:round/>
              <a:headEnd/>
              <a:tailEnd/>
            </a:ln>
          </p:spPr>
          <p:txBody>
            <a:bodyPr/>
            <a:lstStyle/>
            <a:p>
              <a:endParaRPr lang="zh-CN" altLang="en-US"/>
            </a:p>
          </p:txBody>
        </p:sp>
        <p:sp>
          <p:nvSpPr>
            <p:cNvPr id="5166" name="Line 265"/>
            <p:cNvSpPr>
              <a:spLocks noChangeShapeType="1"/>
            </p:cNvSpPr>
            <p:nvPr/>
          </p:nvSpPr>
          <p:spPr bwMode="auto">
            <a:xfrm>
              <a:off x="2832" y="960"/>
              <a:ext cx="0" cy="960"/>
            </a:xfrm>
            <a:prstGeom prst="line">
              <a:avLst/>
            </a:prstGeom>
            <a:noFill/>
            <a:ln w="12700">
              <a:solidFill>
                <a:schemeClr val="tx1"/>
              </a:solidFill>
              <a:round/>
              <a:headEnd/>
              <a:tailEnd/>
            </a:ln>
          </p:spPr>
          <p:txBody>
            <a:bodyPr/>
            <a:lstStyle/>
            <a:p>
              <a:endParaRPr lang="zh-CN" altLang="en-US"/>
            </a:p>
          </p:txBody>
        </p:sp>
        <p:sp>
          <p:nvSpPr>
            <p:cNvPr id="5167" name="Line 266"/>
            <p:cNvSpPr>
              <a:spLocks noChangeShapeType="1"/>
            </p:cNvSpPr>
            <p:nvPr/>
          </p:nvSpPr>
          <p:spPr bwMode="auto">
            <a:xfrm>
              <a:off x="3584" y="960"/>
              <a:ext cx="0" cy="960"/>
            </a:xfrm>
            <a:prstGeom prst="line">
              <a:avLst/>
            </a:prstGeom>
            <a:noFill/>
            <a:ln w="12700">
              <a:solidFill>
                <a:schemeClr val="tx1"/>
              </a:solidFill>
              <a:round/>
              <a:headEnd/>
              <a:tailEnd/>
            </a:ln>
          </p:spPr>
          <p:txBody>
            <a:bodyPr/>
            <a:lstStyle/>
            <a:p>
              <a:endParaRPr lang="zh-CN" altLang="en-US"/>
            </a:p>
          </p:txBody>
        </p:sp>
        <p:sp>
          <p:nvSpPr>
            <p:cNvPr id="5168" name="Line 267"/>
            <p:cNvSpPr>
              <a:spLocks noChangeShapeType="1"/>
            </p:cNvSpPr>
            <p:nvPr/>
          </p:nvSpPr>
          <p:spPr bwMode="auto">
            <a:xfrm>
              <a:off x="4336" y="960"/>
              <a:ext cx="0" cy="960"/>
            </a:xfrm>
            <a:prstGeom prst="line">
              <a:avLst/>
            </a:prstGeom>
            <a:noFill/>
            <a:ln w="12700">
              <a:solidFill>
                <a:schemeClr val="tx1"/>
              </a:solidFill>
              <a:round/>
              <a:headEnd/>
              <a:tailEnd/>
            </a:ln>
          </p:spPr>
          <p:txBody>
            <a:bodyPr/>
            <a:lstStyle/>
            <a:p>
              <a:endParaRPr lang="zh-CN" altLang="en-US"/>
            </a:p>
          </p:txBody>
        </p:sp>
        <p:sp>
          <p:nvSpPr>
            <p:cNvPr id="5169" name="Line 268"/>
            <p:cNvSpPr>
              <a:spLocks noChangeShapeType="1"/>
            </p:cNvSpPr>
            <p:nvPr/>
          </p:nvSpPr>
          <p:spPr bwMode="auto">
            <a:xfrm>
              <a:off x="5088" y="960"/>
              <a:ext cx="0" cy="528"/>
            </a:xfrm>
            <a:prstGeom prst="line">
              <a:avLst/>
            </a:prstGeom>
            <a:noFill/>
            <a:ln w="28575" cap="sq">
              <a:noFill/>
              <a:round/>
              <a:headEnd/>
              <a:tailEnd/>
            </a:ln>
          </p:spPr>
          <p:txBody>
            <a:bodyPr/>
            <a:lstStyle/>
            <a:p>
              <a:endParaRPr lang="zh-CN" altLang="en-US"/>
            </a:p>
          </p:txBody>
        </p:sp>
        <p:sp>
          <p:nvSpPr>
            <p:cNvPr id="5170" name="Line 269"/>
            <p:cNvSpPr>
              <a:spLocks noChangeShapeType="1"/>
            </p:cNvSpPr>
            <p:nvPr/>
          </p:nvSpPr>
          <p:spPr bwMode="auto">
            <a:xfrm>
              <a:off x="576" y="1488"/>
              <a:ext cx="0" cy="432"/>
            </a:xfrm>
            <a:prstGeom prst="line">
              <a:avLst/>
            </a:prstGeom>
            <a:noFill/>
            <a:ln w="28575" cap="sq">
              <a:noFill/>
              <a:round/>
              <a:headEnd/>
              <a:tailEnd/>
            </a:ln>
          </p:spPr>
          <p:txBody>
            <a:bodyPr/>
            <a:lstStyle/>
            <a:p>
              <a:endParaRPr lang="zh-CN" altLang="en-US"/>
            </a:p>
          </p:txBody>
        </p:sp>
        <p:sp>
          <p:nvSpPr>
            <p:cNvPr id="5171" name="Line 270"/>
            <p:cNvSpPr>
              <a:spLocks noChangeShapeType="1"/>
            </p:cNvSpPr>
            <p:nvPr/>
          </p:nvSpPr>
          <p:spPr bwMode="auto">
            <a:xfrm>
              <a:off x="5088" y="1488"/>
              <a:ext cx="0" cy="432"/>
            </a:xfrm>
            <a:prstGeom prst="line">
              <a:avLst/>
            </a:prstGeom>
            <a:noFill/>
            <a:ln w="28575" cap="sq">
              <a:noFill/>
              <a:round/>
              <a:headEnd/>
              <a:tailEnd/>
            </a:ln>
          </p:spPr>
          <p:txBody>
            <a:bodyPr/>
            <a:lstStyle/>
            <a:p>
              <a:endParaRPr lang="zh-CN" altLang="en-US"/>
            </a:p>
          </p:txBody>
        </p:sp>
        <p:sp>
          <p:nvSpPr>
            <p:cNvPr id="5172" name="Text Box 271"/>
            <p:cNvSpPr txBox="1">
              <a:spLocks noChangeArrowheads="1"/>
            </p:cNvSpPr>
            <p:nvPr/>
          </p:nvSpPr>
          <p:spPr bwMode="auto">
            <a:xfrm>
              <a:off x="1344" y="576"/>
              <a:ext cx="3168" cy="288"/>
            </a:xfrm>
            <a:prstGeom prst="rect">
              <a:avLst/>
            </a:prstGeom>
            <a:noFill/>
            <a:ln w="9525">
              <a:noFill/>
              <a:miter lim="800000"/>
              <a:headEnd/>
              <a:tailEnd/>
            </a:ln>
          </p:spPr>
          <p:txBody>
            <a:bodyPr>
              <a:spAutoFit/>
            </a:bodyPr>
            <a:lstStyle/>
            <a:p>
              <a:pPr>
                <a:spcBef>
                  <a:spcPct val="50000"/>
                </a:spcBef>
              </a:pPr>
              <a:r>
                <a:rPr lang="zh-CN" altLang="en-US" sz="2400">
                  <a:ea typeface="华文新魏" pitchFamily="2" charset="-122"/>
                </a:rPr>
                <a:t>某班同学最喜欢的电视节目统计表</a:t>
              </a:r>
            </a:p>
          </p:txBody>
        </p:sp>
      </p:grpSp>
      <p:sp>
        <p:nvSpPr>
          <p:cNvPr id="6591" name="Text Box 447"/>
          <p:cNvSpPr txBox="1">
            <a:spLocks noChangeArrowheads="1"/>
          </p:cNvSpPr>
          <p:nvPr/>
        </p:nvSpPr>
        <p:spPr bwMode="auto">
          <a:xfrm>
            <a:off x="6227763" y="3657600"/>
            <a:ext cx="492125" cy="457200"/>
          </a:xfrm>
          <a:prstGeom prst="rect">
            <a:avLst/>
          </a:prstGeom>
          <a:noFill/>
          <a:ln w="9525">
            <a:noFill/>
            <a:miter lim="800000"/>
            <a:headEnd/>
            <a:tailEnd/>
          </a:ln>
        </p:spPr>
        <p:txBody>
          <a:bodyPr wrap="none">
            <a:spAutoFit/>
          </a:bodyPr>
          <a:lstStyle/>
          <a:p>
            <a:pPr>
              <a:spcBef>
                <a:spcPct val="50000"/>
              </a:spcBef>
            </a:pPr>
            <a:r>
              <a:rPr lang="en-US" altLang="zh-CN" sz="2400" b="1">
                <a:latin typeface="新宋体" pitchFamily="49" charset="-122"/>
                <a:ea typeface="新宋体" pitchFamily="49" charset="-122"/>
              </a:rPr>
              <a:t>12</a:t>
            </a:r>
          </a:p>
        </p:txBody>
      </p:sp>
      <p:sp>
        <p:nvSpPr>
          <p:cNvPr id="6594" name="Text Box 450"/>
          <p:cNvSpPr txBox="1">
            <a:spLocks noChangeArrowheads="1"/>
          </p:cNvSpPr>
          <p:nvPr/>
        </p:nvSpPr>
        <p:spPr bwMode="auto">
          <a:xfrm>
            <a:off x="7218363" y="3657600"/>
            <a:ext cx="838200" cy="457200"/>
          </a:xfrm>
          <a:prstGeom prst="rect">
            <a:avLst/>
          </a:prstGeom>
          <a:noFill/>
          <a:ln w="9525">
            <a:noFill/>
            <a:miter lim="800000"/>
            <a:headEnd/>
            <a:tailEnd/>
          </a:ln>
        </p:spPr>
        <p:txBody>
          <a:bodyPr>
            <a:spAutoFit/>
          </a:bodyPr>
          <a:lstStyle/>
          <a:p>
            <a:pPr>
              <a:spcBef>
                <a:spcPct val="50000"/>
              </a:spcBef>
            </a:pPr>
            <a:r>
              <a:rPr lang="en-US" altLang="zh-CN" sz="2400" b="1">
                <a:latin typeface="新宋体" pitchFamily="49" charset="-122"/>
                <a:ea typeface="新宋体" pitchFamily="49" charset="-122"/>
              </a:rPr>
              <a:t>13</a:t>
            </a:r>
          </a:p>
        </p:txBody>
      </p:sp>
      <p:sp>
        <p:nvSpPr>
          <p:cNvPr id="6595" name="Text Box 451"/>
          <p:cNvSpPr txBox="1">
            <a:spLocks noChangeArrowheads="1"/>
          </p:cNvSpPr>
          <p:nvPr/>
        </p:nvSpPr>
        <p:spPr bwMode="auto">
          <a:xfrm>
            <a:off x="2654300" y="3657600"/>
            <a:ext cx="838200" cy="457200"/>
          </a:xfrm>
          <a:prstGeom prst="rect">
            <a:avLst/>
          </a:prstGeom>
          <a:noFill/>
          <a:ln w="9525">
            <a:noFill/>
            <a:miter lim="800000"/>
            <a:headEnd/>
            <a:tailEnd/>
          </a:ln>
        </p:spPr>
        <p:txBody>
          <a:bodyPr>
            <a:spAutoFit/>
          </a:bodyPr>
          <a:lstStyle/>
          <a:p>
            <a:pPr>
              <a:spcBef>
                <a:spcPct val="50000"/>
              </a:spcBef>
            </a:pPr>
            <a:r>
              <a:rPr lang="en-US" altLang="zh-CN" sz="2400" b="1">
                <a:latin typeface="新宋体" pitchFamily="49" charset="-122"/>
                <a:ea typeface="新宋体" pitchFamily="49" charset="-122"/>
              </a:rPr>
              <a:t>46</a:t>
            </a:r>
          </a:p>
        </p:txBody>
      </p:sp>
      <p:pic>
        <p:nvPicPr>
          <p:cNvPr id="22572" name="Picture 4" descr="F:\七彩课堂插图板式封面\排版用图标、页眉页脚\标题jpg\读读背背.jpg"/>
          <p:cNvPicPr>
            <a:picLocks noChangeAspect="1" noChangeArrowheads="1"/>
          </p:cNvPicPr>
          <p:nvPr/>
        </p:nvPicPr>
        <p:blipFill>
          <a:blip r:embed="rId2">
            <a:clrChange>
              <a:clrFrom>
                <a:srgbClr val="FDFDFD"/>
              </a:clrFrom>
              <a:clrTo>
                <a:srgbClr val="FDFDFD">
                  <a:alpha val="0"/>
                </a:srgbClr>
              </a:clrTo>
            </a:clrChange>
          </a:blip>
          <a:srcRect/>
          <a:stretch>
            <a:fillRect/>
          </a:stretch>
        </p:blipFill>
        <p:spPr bwMode="auto">
          <a:xfrm>
            <a:off x="7613650" y="5289550"/>
            <a:ext cx="1476375" cy="1031875"/>
          </a:xfrm>
          <a:prstGeom prst="rect">
            <a:avLst/>
          </a:prstGeom>
          <a:noFill/>
          <a:ln w="9525">
            <a:noFill/>
            <a:miter lim="800000"/>
            <a:headEnd/>
            <a:tailEnd/>
          </a:ln>
        </p:spPr>
      </p:pic>
      <p:sp>
        <p:nvSpPr>
          <p:cNvPr id="22573" name="Rectangle 45"/>
          <p:cNvSpPr>
            <a:spLocks noChangeArrowheads="1"/>
          </p:cNvSpPr>
          <p:nvPr/>
        </p:nvSpPr>
        <p:spPr bwMode="auto">
          <a:xfrm>
            <a:off x="4926013" y="4437063"/>
            <a:ext cx="3033712" cy="1216025"/>
          </a:xfrm>
          <a:prstGeom prst="rect">
            <a:avLst/>
          </a:prstGeom>
          <a:solidFill>
            <a:srgbClr val="FFFFBB"/>
          </a:solidFill>
          <a:ln w="28575">
            <a:solidFill>
              <a:srgbClr val="FF6600"/>
            </a:solidFill>
            <a:miter lim="800000"/>
            <a:headEnd/>
            <a:tailEnd/>
          </a:ln>
        </p:spPr>
        <p:txBody>
          <a:bodyPr>
            <a:spAutoFit/>
          </a:bodyPr>
          <a:lstStyle/>
          <a:p>
            <a:r>
              <a:rPr lang="zh-CN" altLang="en-US" sz="2400">
                <a:latin typeface="华文新魏" pitchFamily="2" charset="-122"/>
                <a:ea typeface="华文新魏" pitchFamily="2" charset="-122"/>
              </a:rPr>
              <a:t>合计数是怎样计算出来的？合计数有什么作用 </a:t>
            </a:r>
            <a:r>
              <a:rPr lang="en-US" altLang="zh-CN" sz="2400">
                <a:latin typeface="华文新魏" pitchFamily="2" charset="-122"/>
                <a:ea typeface="华文新魏" pitchFamily="2" charset="-122"/>
              </a:rPr>
              <a:t>?</a:t>
            </a:r>
            <a:endParaRPr lang="zh-CN" altLang="en-US" sz="2400">
              <a:latin typeface="华文新魏" pitchFamily="2" charset="-122"/>
              <a:ea typeface="华文新魏" pitchFamily="2" charset="-122"/>
            </a:endParaRPr>
          </a:p>
        </p:txBody>
      </p:sp>
      <p:sp>
        <p:nvSpPr>
          <p:cNvPr id="22574" name="Rectangle 46"/>
          <p:cNvSpPr>
            <a:spLocks noChangeArrowheads="1"/>
          </p:cNvSpPr>
          <p:nvPr/>
        </p:nvSpPr>
        <p:spPr bwMode="auto">
          <a:xfrm>
            <a:off x="684213" y="4437063"/>
            <a:ext cx="3024187" cy="1216025"/>
          </a:xfrm>
          <a:prstGeom prst="rect">
            <a:avLst/>
          </a:prstGeom>
          <a:solidFill>
            <a:srgbClr val="FFFFBB"/>
          </a:solidFill>
          <a:ln w="28575">
            <a:solidFill>
              <a:srgbClr val="FF6600"/>
            </a:solidFill>
            <a:miter lim="800000"/>
            <a:headEnd/>
            <a:tailEnd/>
          </a:ln>
        </p:spPr>
        <p:txBody>
          <a:bodyPr>
            <a:spAutoFit/>
          </a:bodyPr>
          <a:lstStyle/>
          <a:p>
            <a:r>
              <a:rPr lang="zh-CN" altLang="en-US" sz="2400">
                <a:latin typeface="华文新魏" pitchFamily="2" charset="-122"/>
                <a:ea typeface="华文新魏" pitchFamily="2" charset="-122"/>
              </a:rPr>
              <a:t>最喜欢动画类、体育类节目分别有多少人？你是怎么知道的？</a:t>
            </a:r>
          </a:p>
        </p:txBody>
      </p:sp>
      <p:sp>
        <p:nvSpPr>
          <p:cNvPr id="68" name="TextBox 67"/>
          <p:cNvSpPr txBox="1">
            <a:spLocks noChangeArrowheads="1"/>
          </p:cNvSpPr>
          <p:nvPr/>
        </p:nvSpPr>
        <p:spPr bwMode="auto">
          <a:xfrm>
            <a:off x="1762125" y="5805488"/>
            <a:ext cx="5689600" cy="482600"/>
          </a:xfrm>
          <a:prstGeom prst="rect">
            <a:avLst/>
          </a:prstGeom>
          <a:solidFill>
            <a:srgbClr val="99CCFF"/>
          </a:solidFill>
          <a:ln w="25400">
            <a:solidFill>
              <a:srgbClr val="FF6600"/>
            </a:solidFill>
            <a:miter lim="800000"/>
            <a:headEnd/>
            <a:tailEnd/>
          </a:ln>
        </p:spPr>
        <p:txBody>
          <a:bodyPr>
            <a:spAutoFit/>
          </a:bodyPr>
          <a:lstStyle/>
          <a:p>
            <a:r>
              <a:rPr lang="zh-CN" altLang="en-US" sz="2400">
                <a:latin typeface="华文新魏" pitchFamily="2" charset="-122"/>
                <a:ea typeface="华文新魏" pitchFamily="2" charset="-122"/>
              </a:rPr>
              <a:t>合计＝科普类</a:t>
            </a:r>
            <a:r>
              <a:rPr lang="en-US" altLang="zh-CN" sz="2400">
                <a:latin typeface="华文新魏" pitchFamily="2" charset="-122"/>
                <a:ea typeface="华文新魏" pitchFamily="2" charset="-122"/>
              </a:rPr>
              <a:t>+</a:t>
            </a:r>
            <a:r>
              <a:rPr lang="zh-CN" altLang="en-US" sz="2400">
                <a:latin typeface="华文新魏" pitchFamily="2" charset="-122"/>
                <a:ea typeface="华文新魏" pitchFamily="2" charset="-122"/>
              </a:rPr>
              <a:t>综艺类</a:t>
            </a:r>
            <a:r>
              <a:rPr lang="en-US" altLang="zh-CN" sz="2400">
                <a:latin typeface="华文新魏" pitchFamily="2" charset="-122"/>
                <a:ea typeface="华文新魏" pitchFamily="2" charset="-122"/>
              </a:rPr>
              <a:t>+</a:t>
            </a:r>
            <a:r>
              <a:rPr lang="zh-CN" altLang="en-US" sz="2400">
                <a:latin typeface="华文新魏" pitchFamily="2" charset="-122"/>
                <a:ea typeface="华文新魏" pitchFamily="2" charset="-122"/>
              </a:rPr>
              <a:t>动画类</a:t>
            </a:r>
            <a:r>
              <a:rPr lang="en-US" altLang="zh-CN" sz="2400">
                <a:latin typeface="华文新魏" pitchFamily="2" charset="-122"/>
                <a:ea typeface="华文新魏" pitchFamily="2" charset="-122"/>
              </a:rPr>
              <a:t>+</a:t>
            </a:r>
            <a:r>
              <a:rPr lang="zh-CN" altLang="en-US" sz="2400">
                <a:latin typeface="华文新魏" pitchFamily="2" charset="-122"/>
                <a:ea typeface="华文新魏" pitchFamily="2" charset="-122"/>
              </a:rPr>
              <a:t>体育类</a:t>
            </a:r>
          </a:p>
        </p:txBody>
      </p:sp>
      <p:grpSp>
        <p:nvGrpSpPr>
          <p:cNvPr id="4" name="Group 4"/>
          <p:cNvGrpSpPr>
            <a:grpSpLocks/>
          </p:cNvGrpSpPr>
          <p:nvPr/>
        </p:nvGrpSpPr>
        <p:grpSpPr bwMode="auto">
          <a:xfrm>
            <a:off x="1619250" y="1628775"/>
            <a:ext cx="1222375" cy="647700"/>
            <a:chOff x="0" y="0"/>
            <a:chExt cx="1926" cy="1019"/>
          </a:xfrm>
        </p:grpSpPr>
        <p:sp>
          <p:nvSpPr>
            <p:cNvPr id="5145" name="Oval 5"/>
            <p:cNvSpPr>
              <a:spLocks noChangeArrowheads="1"/>
            </p:cNvSpPr>
            <p:nvPr/>
          </p:nvSpPr>
          <p:spPr bwMode="auto">
            <a:xfrm>
              <a:off x="0" y="0"/>
              <a:ext cx="1359" cy="907"/>
            </a:xfrm>
            <a:prstGeom prst="ellipse">
              <a:avLst/>
            </a:prstGeom>
            <a:solidFill>
              <a:srgbClr val="CCFFFF">
                <a:alpha val="0"/>
              </a:srgbClr>
            </a:solidFill>
            <a:ln w="22225">
              <a:solidFill>
                <a:srgbClr val="FF0000"/>
              </a:solidFill>
              <a:round/>
              <a:headEnd/>
              <a:tailEnd/>
            </a:ln>
          </p:spPr>
          <p:txBody>
            <a:bodyPr wrap="none" anchor="ctr"/>
            <a:lstStyle/>
            <a:p>
              <a:r>
                <a:rPr lang="zh-CN" altLang="en-US">
                  <a:solidFill>
                    <a:srgbClr val="FF0000"/>
                  </a:solidFill>
                  <a:latin typeface="Calibri" pitchFamily="34" charset="0"/>
                </a:rPr>
                <a:t>标题</a:t>
              </a:r>
            </a:p>
          </p:txBody>
        </p:sp>
        <p:sp>
          <p:nvSpPr>
            <p:cNvPr id="5146" name="Line 6"/>
            <p:cNvSpPr>
              <a:spLocks noChangeShapeType="1"/>
            </p:cNvSpPr>
            <p:nvPr/>
          </p:nvSpPr>
          <p:spPr bwMode="auto">
            <a:xfrm>
              <a:off x="1244" y="793"/>
              <a:ext cx="682" cy="226"/>
            </a:xfrm>
            <a:prstGeom prst="line">
              <a:avLst/>
            </a:prstGeom>
            <a:noFill/>
            <a:ln w="22225">
              <a:solidFill>
                <a:schemeClr val="bg2"/>
              </a:solidFill>
              <a:round/>
              <a:headEnd/>
              <a:tailEnd type="triangle" w="sm" len="sm"/>
            </a:ln>
          </p:spPr>
          <p:txBody>
            <a:bodyPr/>
            <a:lstStyle/>
            <a:p>
              <a:endParaRPr lang="zh-CN" altLang="en-US"/>
            </a:p>
          </p:txBody>
        </p:sp>
      </p:grpSp>
      <p:grpSp>
        <p:nvGrpSpPr>
          <p:cNvPr id="5" name="Group 10"/>
          <p:cNvGrpSpPr>
            <a:grpSpLocks/>
          </p:cNvGrpSpPr>
          <p:nvPr/>
        </p:nvGrpSpPr>
        <p:grpSpPr bwMode="auto">
          <a:xfrm>
            <a:off x="7524750" y="1989138"/>
            <a:ext cx="793750" cy="576262"/>
            <a:chOff x="0" y="0"/>
            <a:chExt cx="1251" cy="907"/>
          </a:xfrm>
        </p:grpSpPr>
        <p:sp>
          <p:nvSpPr>
            <p:cNvPr id="5143" name="Oval 11"/>
            <p:cNvSpPr>
              <a:spLocks noChangeArrowheads="1"/>
            </p:cNvSpPr>
            <p:nvPr/>
          </p:nvSpPr>
          <p:spPr bwMode="auto">
            <a:xfrm>
              <a:off x="117" y="0"/>
              <a:ext cx="1135" cy="793"/>
            </a:xfrm>
            <a:prstGeom prst="ellipse">
              <a:avLst/>
            </a:prstGeom>
            <a:solidFill>
              <a:srgbClr val="CCFFFF">
                <a:alpha val="0"/>
              </a:srgbClr>
            </a:solidFill>
            <a:ln w="22225">
              <a:solidFill>
                <a:srgbClr val="FF0000"/>
              </a:solidFill>
              <a:round/>
              <a:headEnd/>
              <a:tailEnd/>
            </a:ln>
          </p:spPr>
          <p:txBody>
            <a:bodyPr wrap="none" anchor="ctr"/>
            <a:lstStyle/>
            <a:p>
              <a:r>
                <a:rPr lang="zh-CN" altLang="en-US">
                  <a:solidFill>
                    <a:srgbClr val="FF0066"/>
                  </a:solidFill>
                  <a:latin typeface="Calibri" pitchFamily="34" charset="0"/>
                </a:rPr>
                <a:t>日期</a:t>
              </a:r>
            </a:p>
          </p:txBody>
        </p:sp>
        <p:sp>
          <p:nvSpPr>
            <p:cNvPr id="5144" name="Line 12"/>
            <p:cNvSpPr>
              <a:spLocks noChangeShapeType="1"/>
            </p:cNvSpPr>
            <p:nvPr/>
          </p:nvSpPr>
          <p:spPr bwMode="auto">
            <a:xfrm flipH="1">
              <a:off x="0" y="681"/>
              <a:ext cx="453" cy="226"/>
            </a:xfrm>
            <a:prstGeom prst="line">
              <a:avLst/>
            </a:prstGeom>
            <a:noFill/>
            <a:ln w="22225">
              <a:solidFill>
                <a:schemeClr val="bg2"/>
              </a:solidFill>
              <a:round/>
              <a:headEnd/>
              <a:tailEnd type="triangle" w="sm" len="sm"/>
            </a:ln>
          </p:spPr>
          <p:txBody>
            <a:bodyPr/>
            <a:lstStyle/>
            <a:p>
              <a:endParaRPr lang="zh-CN" altLang="en-US"/>
            </a:p>
          </p:txBody>
        </p:sp>
      </p:grpSp>
      <p:grpSp>
        <p:nvGrpSpPr>
          <p:cNvPr id="6" name="Group 7"/>
          <p:cNvGrpSpPr>
            <a:grpSpLocks/>
          </p:cNvGrpSpPr>
          <p:nvPr/>
        </p:nvGrpSpPr>
        <p:grpSpPr bwMode="auto">
          <a:xfrm>
            <a:off x="684213" y="2278063"/>
            <a:ext cx="1079500" cy="792162"/>
            <a:chOff x="0" y="0"/>
            <a:chExt cx="1701" cy="1248"/>
          </a:xfrm>
        </p:grpSpPr>
        <p:sp>
          <p:nvSpPr>
            <p:cNvPr id="5141" name="Oval 8"/>
            <p:cNvSpPr>
              <a:spLocks noChangeArrowheads="1"/>
            </p:cNvSpPr>
            <p:nvPr/>
          </p:nvSpPr>
          <p:spPr bwMode="auto">
            <a:xfrm>
              <a:off x="0" y="0"/>
              <a:ext cx="1536" cy="950"/>
            </a:xfrm>
            <a:prstGeom prst="ellipse">
              <a:avLst/>
            </a:prstGeom>
            <a:solidFill>
              <a:srgbClr val="CCFFFF">
                <a:alpha val="0"/>
              </a:srgbClr>
            </a:solidFill>
            <a:ln w="22225">
              <a:solidFill>
                <a:srgbClr val="FF0000"/>
              </a:solidFill>
              <a:round/>
              <a:headEnd/>
              <a:tailEnd/>
            </a:ln>
          </p:spPr>
          <p:txBody>
            <a:bodyPr wrap="none" anchor="ctr"/>
            <a:lstStyle/>
            <a:p>
              <a:r>
                <a:rPr lang="zh-CN" altLang="en-US">
                  <a:solidFill>
                    <a:srgbClr val="FF0000"/>
                  </a:solidFill>
                  <a:latin typeface="Calibri" pitchFamily="34" charset="0"/>
                </a:rPr>
                <a:t>项目</a:t>
              </a:r>
            </a:p>
          </p:txBody>
        </p:sp>
        <p:sp>
          <p:nvSpPr>
            <p:cNvPr id="5142" name="Line 9"/>
            <p:cNvSpPr>
              <a:spLocks noChangeShapeType="1"/>
            </p:cNvSpPr>
            <p:nvPr/>
          </p:nvSpPr>
          <p:spPr bwMode="auto">
            <a:xfrm>
              <a:off x="1247" y="794"/>
              <a:ext cx="454" cy="454"/>
            </a:xfrm>
            <a:prstGeom prst="line">
              <a:avLst/>
            </a:prstGeom>
            <a:noFill/>
            <a:ln w="22225">
              <a:solidFill>
                <a:schemeClr val="bg2"/>
              </a:solidFill>
              <a:round/>
              <a:headEnd/>
              <a:tailEnd type="triangle" w="sm" len="sm"/>
            </a:ln>
          </p:spPr>
          <p:txBody>
            <a:bodyPr/>
            <a:lstStyle/>
            <a:p>
              <a:endParaRPr lang="zh-CN" altLang="en-US"/>
            </a:p>
          </p:txBody>
        </p:sp>
      </p:grpSp>
      <p:grpSp>
        <p:nvGrpSpPr>
          <p:cNvPr id="9" name="Group 16"/>
          <p:cNvGrpSpPr>
            <a:grpSpLocks/>
          </p:cNvGrpSpPr>
          <p:nvPr/>
        </p:nvGrpSpPr>
        <p:grpSpPr bwMode="auto">
          <a:xfrm>
            <a:off x="2195513" y="3860800"/>
            <a:ext cx="1439862" cy="1077913"/>
            <a:chOff x="0" y="0"/>
            <a:chExt cx="2268" cy="1697"/>
          </a:xfrm>
        </p:grpSpPr>
        <p:sp>
          <p:nvSpPr>
            <p:cNvPr id="5139" name="Oval 17"/>
            <p:cNvSpPr>
              <a:spLocks noChangeArrowheads="1"/>
            </p:cNvSpPr>
            <p:nvPr/>
          </p:nvSpPr>
          <p:spPr bwMode="auto">
            <a:xfrm>
              <a:off x="0" y="565"/>
              <a:ext cx="2268" cy="1132"/>
            </a:xfrm>
            <a:prstGeom prst="ellipse">
              <a:avLst/>
            </a:prstGeom>
            <a:solidFill>
              <a:srgbClr val="CCFFFF">
                <a:alpha val="0"/>
              </a:srgbClr>
            </a:solidFill>
            <a:ln w="22225">
              <a:solidFill>
                <a:srgbClr val="FF0000"/>
              </a:solidFill>
              <a:round/>
              <a:headEnd/>
              <a:tailEnd/>
            </a:ln>
          </p:spPr>
          <p:txBody>
            <a:bodyPr wrap="none" anchor="ctr"/>
            <a:lstStyle/>
            <a:p>
              <a:r>
                <a:rPr lang="zh-CN" altLang="en-US">
                  <a:solidFill>
                    <a:srgbClr val="FF0000"/>
                  </a:solidFill>
                  <a:latin typeface="Calibri" pitchFamily="34" charset="0"/>
                </a:rPr>
                <a:t>统计数据</a:t>
              </a:r>
            </a:p>
          </p:txBody>
        </p:sp>
        <p:sp>
          <p:nvSpPr>
            <p:cNvPr id="5140" name="Line 18"/>
            <p:cNvSpPr>
              <a:spLocks noChangeShapeType="1"/>
            </p:cNvSpPr>
            <p:nvPr/>
          </p:nvSpPr>
          <p:spPr bwMode="auto">
            <a:xfrm flipV="1">
              <a:off x="1704" y="0"/>
              <a:ext cx="453" cy="681"/>
            </a:xfrm>
            <a:prstGeom prst="line">
              <a:avLst/>
            </a:prstGeom>
            <a:noFill/>
            <a:ln w="22225">
              <a:solidFill>
                <a:schemeClr val="bg2"/>
              </a:solidFill>
              <a:round/>
              <a:headEnd/>
              <a:tailEnd type="triangle" w="sm" len="sm"/>
            </a:ln>
          </p:spPr>
          <p:txBody>
            <a:bodyPr/>
            <a:lstStyle/>
            <a:p>
              <a:endParaRPr lang="zh-CN" alt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2"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ppt_x</p:attrName>
                                        </p:attrNameLst>
                                      </p:cBhvr>
                                      <p:tavLst>
                                        <p:tav tm="0">
                                          <p:val>
                                            <p:strVal val="0-#ppt_w/2"/>
                                          </p:val>
                                        </p:tav>
                                        <p:tav tm="100000">
                                          <p:val>
                                            <p:strVal val="#ppt_x"/>
                                          </p:val>
                                        </p:tav>
                                      </p:tavLst>
                                    </p:anim>
                                    <p:anim calcmode="lin" valueType="num">
                                      <p:cBhvr>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9"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500" fill="hold"/>
                                        <p:tgtEl>
                                          <p:spTgt spid="4"/>
                                        </p:tgtEl>
                                        <p:attrNameLst>
                                          <p:attrName>ppt_x</p:attrName>
                                        </p:attrNameLst>
                                      </p:cBhvr>
                                      <p:tavLst>
                                        <p:tav tm="0">
                                          <p:val>
                                            <p:strVal val="0-#ppt_w/2"/>
                                          </p:val>
                                        </p:tav>
                                        <p:tav tm="100000">
                                          <p:val>
                                            <p:strVal val="#ppt_x"/>
                                          </p:val>
                                        </p:tav>
                                      </p:tavLst>
                                    </p:anim>
                                    <p:anim calcmode="lin" valueType="num">
                                      <p:cBhvr>
                                        <p:cTn id="14" dur="500" fill="hold"/>
                                        <p:tgtEl>
                                          <p:spTgt spid="4"/>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500" fill="hold"/>
                                        <p:tgtEl>
                                          <p:spTgt spid="5"/>
                                        </p:tgtEl>
                                        <p:attrNameLst>
                                          <p:attrName>ppt_x</p:attrName>
                                        </p:attrNameLst>
                                      </p:cBhvr>
                                      <p:tavLst>
                                        <p:tav tm="0">
                                          <p:val>
                                            <p:strVal val="1+#ppt_w/2"/>
                                          </p:val>
                                        </p:tav>
                                        <p:tav tm="100000">
                                          <p:val>
                                            <p:strVal val="#ppt_x"/>
                                          </p:val>
                                        </p:tav>
                                      </p:tavLst>
                                    </p:anim>
                                    <p:anim calcmode="lin" valueType="num">
                                      <p:cBhvr>
                                        <p:cTn id="20"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p:cTn id="25" dur="500" fill="hold"/>
                                        <p:tgtEl>
                                          <p:spTgt spid="6"/>
                                        </p:tgtEl>
                                        <p:attrNameLst>
                                          <p:attrName>ppt_x</p:attrName>
                                        </p:attrNameLst>
                                      </p:cBhvr>
                                      <p:tavLst>
                                        <p:tav tm="0">
                                          <p:val>
                                            <p:strVal val="0-#ppt_w/2"/>
                                          </p:val>
                                        </p:tav>
                                        <p:tav tm="100000">
                                          <p:val>
                                            <p:strVal val="#ppt_x"/>
                                          </p:val>
                                        </p:tav>
                                      </p:tavLst>
                                    </p:anim>
                                    <p:anim calcmode="lin" valueType="num">
                                      <p:cBhvr>
                                        <p:cTn id="26"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p:cTn id="31" dur="500" fill="hold"/>
                                        <p:tgtEl>
                                          <p:spTgt spid="9"/>
                                        </p:tgtEl>
                                        <p:attrNameLst>
                                          <p:attrName>ppt_x</p:attrName>
                                        </p:attrNameLst>
                                      </p:cBhvr>
                                      <p:tavLst>
                                        <p:tav tm="0">
                                          <p:val>
                                            <p:strVal val="#ppt_x"/>
                                          </p:val>
                                        </p:tav>
                                        <p:tav tm="100000">
                                          <p:val>
                                            <p:strVal val="#ppt_x"/>
                                          </p:val>
                                        </p:tav>
                                      </p:tavLst>
                                    </p:anim>
                                    <p:anim calcmode="lin" valueType="num">
                                      <p:cBhvr>
                                        <p:cTn id="32"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1" presetClass="exit" presetSubtype="0" fill="hold" nodeType="clickEffect">
                                  <p:stCondLst>
                                    <p:cond delay="0"/>
                                  </p:stCondLst>
                                  <p:childTnLst>
                                    <p:set>
                                      <p:cBhvr>
                                        <p:cTn id="36" dur="1" fill="hold">
                                          <p:stCondLst>
                                            <p:cond delay="0"/>
                                          </p:stCondLst>
                                        </p:cTn>
                                        <p:tgtEl>
                                          <p:spTgt spid="4"/>
                                        </p:tgtEl>
                                        <p:attrNameLst>
                                          <p:attrName>style.visibility</p:attrName>
                                        </p:attrNameLst>
                                      </p:cBhvr>
                                      <p:to>
                                        <p:strVal val="hidden"/>
                                      </p:to>
                                    </p:set>
                                  </p:childTnLst>
                                </p:cTn>
                              </p:par>
                              <p:par>
                                <p:cTn id="37" presetID="1" presetClass="exit" presetSubtype="0" fill="hold" nodeType="withEffect">
                                  <p:stCondLst>
                                    <p:cond delay="0"/>
                                  </p:stCondLst>
                                  <p:childTnLst>
                                    <p:set>
                                      <p:cBhvr>
                                        <p:cTn id="38" dur="1" fill="hold">
                                          <p:stCondLst>
                                            <p:cond delay="0"/>
                                          </p:stCondLst>
                                        </p:cTn>
                                        <p:tgtEl>
                                          <p:spTgt spid="6"/>
                                        </p:tgtEl>
                                        <p:attrNameLst>
                                          <p:attrName>style.visibility</p:attrName>
                                        </p:attrNameLst>
                                      </p:cBhvr>
                                      <p:to>
                                        <p:strVal val="hidden"/>
                                      </p:to>
                                    </p:set>
                                  </p:childTnLst>
                                </p:cTn>
                              </p:par>
                              <p:par>
                                <p:cTn id="39" presetID="1" presetClass="exit" presetSubtype="0" fill="hold" nodeType="withEffect">
                                  <p:stCondLst>
                                    <p:cond delay="0"/>
                                  </p:stCondLst>
                                  <p:childTnLst>
                                    <p:set>
                                      <p:cBhvr>
                                        <p:cTn id="40" dur="1" fill="hold">
                                          <p:stCondLst>
                                            <p:cond delay="0"/>
                                          </p:stCondLst>
                                        </p:cTn>
                                        <p:tgtEl>
                                          <p:spTgt spid="5"/>
                                        </p:tgtEl>
                                        <p:attrNameLst>
                                          <p:attrName>style.visibility</p:attrName>
                                        </p:attrNameLst>
                                      </p:cBhvr>
                                      <p:to>
                                        <p:strVal val="hidden"/>
                                      </p:to>
                                    </p:set>
                                  </p:childTnLst>
                                </p:cTn>
                              </p:par>
                              <p:par>
                                <p:cTn id="41" presetID="1" presetClass="exit" presetSubtype="0" fill="hold" nodeType="withEffect">
                                  <p:stCondLst>
                                    <p:cond delay="0"/>
                                  </p:stCondLst>
                                  <p:childTnLst>
                                    <p:set>
                                      <p:cBhvr>
                                        <p:cTn id="42" dur="1" fill="hold">
                                          <p:stCondLst>
                                            <p:cond delay="0"/>
                                          </p:stCondLst>
                                        </p:cTn>
                                        <p:tgtEl>
                                          <p:spTgt spid="9"/>
                                        </p:tgtEl>
                                        <p:attrNameLst>
                                          <p:attrName>style.visibility</p:attrName>
                                        </p:attrNameLst>
                                      </p:cBhvr>
                                      <p:to>
                                        <p:strVal val="hidden"/>
                                      </p:to>
                                    </p:set>
                                  </p:childTnLst>
                                </p:cTn>
                              </p:par>
                              <p:par>
                                <p:cTn id="43" presetID="3" presetClass="entr" presetSubtype="10" fill="hold" grpId="0" nodeType="withEffect">
                                  <p:stCondLst>
                                    <p:cond delay="0"/>
                                  </p:stCondLst>
                                  <p:childTnLst>
                                    <p:set>
                                      <p:cBhvr>
                                        <p:cTn id="44" dur="1" fill="hold">
                                          <p:stCondLst>
                                            <p:cond delay="0"/>
                                          </p:stCondLst>
                                        </p:cTn>
                                        <p:tgtEl>
                                          <p:spTgt spid="22574"/>
                                        </p:tgtEl>
                                        <p:attrNameLst>
                                          <p:attrName>style.visibility</p:attrName>
                                        </p:attrNameLst>
                                      </p:cBhvr>
                                      <p:to>
                                        <p:strVal val="visible"/>
                                      </p:to>
                                    </p:set>
                                    <p:animEffect transition="in" filter="blinds(horizontal)">
                                      <p:cBhvr>
                                        <p:cTn id="45" dur="500"/>
                                        <p:tgtEl>
                                          <p:spTgt spid="22574"/>
                                        </p:tgtEl>
                                      </p:cBhvr>
                                    </p:animEffect>
                                  </p:childTnLst>
                                </p:cTn>
                              </p:par>
                            </p:childTnLst>
                          </p:cTn>
                        </p:par>
                      </p:childTnLst>
                    </p:cTn>
                  </p:par>
                  <p:par>
                    <p:cTn id="46" fill="hold">
                      <p:stCondLst>
                        <p:cond delay="indefinite"/>
                      </p:stCondLst>
                      <p:childTnLst>
                        <p:par>
                          <p:cTn id="47" fill="hold">
                            <p:stCondLst>
                              <p:cond delay="0"/>
                            </p:stCondLst>
                            <p:childTnLst>
                              <p:par>
                                <p:cTn id="48" presetID="3" presetClass="entr" presetSubtype="10" fill="hold" grpId="0" nodeType="clickEffect">
                                  <p:stCondLst>
                                    <p:cond delay="0"/>
                                  </p:stCondLst>
                                  <p:childTnLst>
                                    <p:set>
                                      <p:cBhvr>
                                        <p:cTn id="49" dur="1" fill="hold">
                                          <p:stCondLst>
                                            <p:cond delay="0"/>
                                          </p:stCondLst>
                                        </p:cTn>
                                        <p:tgtEl>
                                          <p:spTgt spid="22573"/>
                                        </p:tgtEl>
                                        <p:attrNameLst>
                                          <p:attrName>style.visibility</p:attrName>
                                        </p:attrNameLst>
                                      </p:cBhvr>
                                      <p:to>
                                        <p:strVal val="visible"/>
                                      </p:to>
                                    </p:set>
                                    <p:animEffect transition="in" filter="blinds(horizontal)">
                                      <p:cBhvr>
                                        <p:cTn id="50" dur="500"/>
                                        <p:tgtEl>
                                          <p:spTgt spid="22573"/>
                                        </p:tgtEl>
                                      </p:cBhvr>
                                    </p:animEffect>
                                  </p:childTnLst>
                                </p:cTn>
                              </p:par>
                              <p:par>
                                <p:cTn id="51" presetID="3" presetClass="entr" presetSubtype="10" fill="hold" nodeType="withEffect">
                                  <p:stCondLst>
                                    <p:cond delay="0"/>
                                  </p:stCondLst>
                                  <p:childTnLst>
                                    <p:set>
                                      <p:cBhvr>
                                        <p:cTn id="52" dur="1" fill="hold">
                                          <p:stCondLst>
                                            <p:cond delay="0"/>
                                          </p:stCondLst>
                                        </p:cTn>
                                        <p:tgtEl>
                                          <p:spTgt spid="22572"/>
                                        </p:tgtEl>
                                        <p:attrNameLst>
                                          <p:attrName>style.visibility</p:attrName>
                                        </p:attrNameLst>
                                      </p:cBhvr>
                                      <p:to>
                                        <p:strVal val="visible"/>
                                      </p:to>
                                    </p:set>
                                    <p:animEffect transition="in" filter="blinds(horizontal)">
                                      <p:cBhvr>
                                        <p:cTn id="53" dur="500"/>
                                        <p:tgtEl>
                                          <p:spTgt spid="22572"/>
                                        </p:tgtEl>
                                      </p:cBhvr>
                                    </p:animEffect>
                                  </p:childTnLst>
                                </p:cTn>
                              </p:par>
                            </p:childTnLst>
                          </p:cTn>
                        </p:par>
                      </p:childTnLst>
                    </p:cTn>
                  </p:par>
                  <p:par>
                    <p:cTn id="54" fill="hold">
                      <p:stCondLst>
                        <p:cond delay="indefinite"/>
                      </p:stCondLst>
                      <p:childTnLst>
                        <p:par>
                          <p:cTn id="55" fill="hold">
                            <p:stCondLst>
                              <p:cond delay="0"/>
                            </p:stCondLst>
                            <p:childTnLst>
                              <p:par>
                                <p:cTn id="56" presetID="1" presetClass="entr" presetSubtype="0" fill="hold" grpId="0" nodeType="clickEffect">
                                  <p:stCondLst>
                                    <p:cond delay="0"/>
                                  </p:stCondLst>
                                  <p:childTnLst>
                                    <p:set>
                                      <p:cBhvr>
                                        <p:cTn id="57" dur="1" fill="hold">
                                          <p:stCondLst>
                                            <p:cond delay="0"/>
                                          </p:stCondLst>
                                        </p:cTn>
                                        <p:tgtEl>
                                          <p:spTgt spid="6591"/>
                                        </p:tgtEl>
                                        <p:attrNameLst>
                                          <p:attrName>style.visibility</p:attrName>
                                        </p:attrNameLst>
                                      </p:cBhvr>
                                      <p:to>
                                        <p:strVal val="visible"/>
                                      </p:to>
                                    </p:set>
                                  </p:childTnLst>
                                </p:cTn>
                              </p:par>
                            </p:childTnLst>
                          </p:cTn>
                        </p:par>
                      </p:childTnLst>
                    </p:cTn>
                  </p:par>
                  <p:par>
                    <p:cTn id="58" fill="hold">
                      <p:stCondLst>
                        <p:cond delay="indefinite"/>
                      </p:stCondLst>
                      <p:childTnLst>
                        <p:par>
                          <p:cTn id="59" fill="hold">
                            <p:stCondLst>
                              <p:cond delay="0"/>
                            </p:stCondLst>
                            <p:childTnLst>
                              <p:par>
                                <p:cTn id="60" presetID="1" presetClass="entr" presetSubtype="0" fill="hold" grpId="0" nodeType="clickEffect">
                                  <p:stCondLst>
                                    <p:cond delay="0"/>
                                  </p:stCondLst>
                                  <p:childTnLst>
                                    <p:set>
                                      <p:cBhvr>
                                        <p:cTn id="61" dur="1" fill="hold">
                                          <p:stCondLst>
                                            <p:cond delay="0"/>
                                          </p:stCondLst>
                                        </p:cTn>
                                        <p:tgtEl>
                                          <p:spTgt spid="6594"/>
                                        </p:tgtEl>
                                        <p:attrNameLst>
                                          <p:attrName>style.visibility</p:attrName>
                                        </p:attrNameLst>
                                      </p:cBhvr>
                                      <p:to>
                                        <p:strVal val="visible"/>
                                      </p:to>
                                    </p:set>
                                  </p:childTnLst>
                                </p:cTn>
                              </p:par>
                            </p:childTnLst>
                          </p:cTn>
                        </p:par>
                      </p:childTnLst>
                    </p:cTn>
                  </p:par>
                  <p:par>
                    <p:cTn id="62" fill="hold">
                      <p:stCondLst>
                        <p:cond delay="indefinite"/>
                      </p:stCondLst>
                      <p:childTnLst>
                        <p:par>
                          <p:cTn id="63" fill="hold">
                            <p:stCondLst>
                              <p:cond delay="0"/>
                            </p:stCondLst>
                            <p:childTnLst>
                              <p:par>
                                <p:cTn id="64" presetID="1" presetClass="entr" presetSubtype="0" fill="hold" grpId="0" nodeType="clickEffect">
                                  <p:stCondLst>
                                    <p:cond delay="0"/>
                                  </p:stCondLst>
                                  <p:childTnLst>
                                    <p:set>
                                      <p:cBhvr>
                                        <p:cTn id="65" dur="1" fill="hold">
                                          <p:stCondLst>
                                            <p:cond delay="0"/>
                                          </p:stCondLst>
                                        </p:cTn>
                                        <p:tgtEl>
                                          <p:spTgt spid="6595"/>
                                        </p:tgtEl>
                                        <p:attrNameLst>
                                          <p:attrName>style.visibility</p:attrName>
                                        </p:attrNameLst>
                                      </p:cBhvr>
                                      <p:to>
                                        <p:strVal val="visible"/>
                                      </p:to>
                                    </p:set>
                                  </p:childTnLst>
                                </p:cTn>
                              </p:par>
                            </p:childTnLst>
                          </p:cTn>
                        </p:par>
                      </p:childTnLst>
                    </p:cTn>
                  </p:par>
                  <p:par>
                    <p:cTn id="66" fill="hold">
                      <p:stCondLst>
                        <p:cond delay="indefinite"/>
                      </p:stCondLst>
                      <p:childTnLst>
                        <p:par>
                          <p:cTn id="67" fill="hold">
                            <p:stCondLst>
                              <p:cond delay="0"/>
                            </p:stCondLst>
                            <p:childTnLst>
                              <p:par>
                                <p:cTn id="68" presetID="1" presetClass="entr" presetSubtype="0" fill="hold" grpId="1" nodeType="clickEffect">
                                  <p:stCondLst>
                                    <p:cond delay="0"/>
                                  </p:stCondLst>
                                  <p:childTnLst>
                                    <p:set>
                                      <p:cBhvr>
                                        <p:cTn id="69" dur="1" fill="hold">
                                          <p:stCondLst>
                                            <p:cond delay="0"/>
                                          </p:stCondLst>
                                        </p:cTn>
                                        <p:tgtEl>
                                          <p:spTgt spid="6595"/>
                                        </p:tgtEl>
                                        <p:attrNameLst>
                                          <p:attrName>style.visibility</p:attrName>
                                        </p:attrNameLst>
                                      </p:cBhvr>
                                      <p:to>
                                        <p:strVal val="visible"/>
                                      </p:to>
                                    </p:set>
                                  </p:childTnLst>
                                </p:cTn>
                              </p:par>
                            </p:childTnLst>
                          </p:cTn>
                        </p:par>
                      </p:childTnLst>
                    </p:cTn>
                  </p:par>
                  <p:par>
                    <p:cTn id="70" fill="hold">
                      <p:stCondLst>
                        <p:cond delay="indefinite"/>
                      </p:stCondLst>
                      <p:childTnLst>
                        <p:par>
                          <p:cTn id="71" fill="hold">
                            <p:stCondLst>
                              <p:cond delay="0"/>
                            </p:stCondLst>
                            <p:childTnLst>
                              <p:par>
                                <p:cTn id="72" presetID="8" presetClass="entr" presetSubtype="16" fill="hold" grpId="0" nodeType="clickEffect">
                                  <p:stCondLst>
                                    <p:cond delay="0"/>
                                  </p:stCondLst>
                                  <p:childTnLst>
                                    <p:set>
                                      <p:cBhvr>
                                        <p:cTn id="73" dur="1" fill="hold">
                                          <p:stCondLst>
                                            <p:cond delay="0"/>
                                          </p:stCondLst>
                                        </p:cTn>
                                        <p:tgtEl>
                                          <p:spTgt spid="68"/>
                                        </p:tgtEl>
                                        <p:attrNameLst>
                                          <p:attrName>style.visibility</p:attrName>
                                        </p:attrNameLst>
                                      </p:cBhvr>
                                      <p:to>
                                        <p:strVal val="visible"/>
                                      </p:to>
                                    </p:set>
                                    <p:animEffect transition="in" filter="diamond(in)">
                                      <p:cBhvr>
                                        <p:cTn id="74" dur="20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91" grpId="0"/>
      <p:bldP spid="6594" grpId="0"/>
      <p:bldP spid="6595" grpId="0"/>
      <p:bldP spid="6595" grpId="1"/>
      <p:bldP spid="22573" grpId="0" animBg="1"/>
      <p:bldP spid="22574" grpId="0" animBg="1"/>
      <p:bldP spid="6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5"/>
          <p:cNvGrpSpPr>
            <a:grpSpLocks/>
          </p:cNvGrpSpPr>
          <p:nvPr/>
        </p:nvGrpSpPr>
        <p:grpSpPr bwMode="auto">
          <a:xfrm>
            <a:off x="468313" y="920750"/>
            <a:ext cx="2071687" cy="661988"/>
            <a:chOff x="571127" y="1769573"/>
            <a:chExt cx="2071702" cy="661806"/>
          </a:xfrm>
        </p:grpSpPr>
        <p:cxnSp>
          <p:nvCxnSpPr>
            <p:cNvPr id="7" name="直线连接符 21"/>
            <p:cNvCxnSpPr/>
            <p:nvPr/>
          </p:nvCxnSpPr>
          <p:spPr>
            <a:xfrm flipV="1">
              <a:off x="571127" y="2425031"/>
              <a:ext cx="2071702" cy="6348"/>
            </a:xfrm>
            <a:prstGeom prst="line">
              <a:avLst/>
            </a:prstGeom>
            <a:ln w="38100" cmpd="sng">
              <a:solidFill>
                <a:schemeClr val="accent1">
                  <a:lumMod val="60000"/>
                  <a:lumOff val="40000"/>
                </a:schemeClr>
              </a:solidFill>
              <a:prstDash val="dash"/>
            </a:ln>
          </p:spPr>
          <p:style>
            <a:lnRef idx="1">
              <a:schemeClr val="dk1"/>
            </a:lnRef>
            <a:fillRef idx="0">
              <a:schemeClr val="dk1"/>
            </a:fillRef>
            <a:effectRef idx="0">
              <a:schemeClr val="dk1"/>
            </a:effectRef>
            <a:fontRef idx="minor">
              <a:schemeClr val="tx1"/>
            </a:fontRef>
          </p:style>
        </p:cxnSp>
        <p:sp>
          <p:nvSpPr>
            <p:cNvPr id="8" name="同侧圆角矩形 7"/>
            <p:cNvSpPr/>
            <p:nvPr/>
          </p:nvSpPr>
          <p:spPr>
            <a:xfrm>
              <a:off x="571127" y="1769573"/>
              <a:ext cx="2000264" cy="515796"/>
            </a:xfrm>
            <a:prstGeom prst="round2SameRect">
              <a:avLst/>
            </a:prstGeom>
            <a:ln>
              <a:noFill/>
            </a:ln>
          </p:spPr>
          <p:style>
            <a:lnRef idx="1">
              <a:schemeClr val="accent5"/>
            </a:lnRef>
            <a:fillRef idx="2">
              <a:schemeClr val="accent5"/>
            </a:fillRef>
            <a:effectRef idx="1">
              <a:schemeClr val="accent5"/>
            </a:effectRef>
            <a:fontRef idx="minor">
              <a:schemeClr val="dk1"/>
            </a:fontRef>
          </p:style>
          <p:txBody>
            <a:bodyPr anchor="ctr"/>
            <a:lstStyle/>
            <a:p>
              <a:pPr algn="ctr" fontAlgn="auto">
                <a:spcBef>
                  <a:spcPts val="0"/>
                </a:spcBef>
                <a:spcAft>
                  <a:spcPts val="0"/>
                </a:spcAft>
                <a:defRPr/>
              </a:pPr>
              <a:endParaRPr lang="zh-CN" altLang="en-US" sz="3000" b="1" noProof="1">
                <a:latin typeface="华文新魏" panose="02010800040101010101" pitchFamily="2" charset="-122"/>
                <a:ea typeface="华文新魏" panose="02010800040101010101" pitchFamily="2" charset="-122"/>
                <a:cs typeface="黑体" panose="02010609060101010101" pitchFamily="2" charset="-122"/>
              </a:endParaRPr>
            </a:p>
          </p:txBody>
        </p:sp>
      </p:grpSp>
      <p:sp>
        <p:nvSpPr>
          <p:cNvPr id="10" name="同侧圆角矩形 9"/>
          <p:cNvSpPr/>
          <p:nvPr/>
        </p:nvSpPr>
        <p:spPr>
          <a:xfrm>
            <a:off x="444500" y="908050"/>
            <a:ext cx="2000250" cy="517525"/>
          </a:xfrm>
          <a:prstGeom prst="round2SameRect">
            <a:avLst/>
          </a:prstGeom>
          <a:ln>
            <a:noFill/>
          </a:ln>
        </p:spPr>
        <p:style>
          <a:lnRef idx="1">
            <a:schemeClr val="accent5"/>
          </a:lnRef>
          <a:fillRef idx="2">
            <a:schemeClr val="accent5"/>
          </a:fillRef>
          <a:effectRef idx="1">
            <a:schemeClr val="accent5"/>
          </a:effectRef>
          <a:fontRef idx="minor">
            <a:schemeClr val="dk1"/>
          </a:fontRef>
        </p:style>
        <p:txBody>
          <a:bodyPr anchor="ctr"/>
          <a:lstStyle/>
          <a:p>
            <a:pPr algn="ctr" fontAlgn="auto">
              <a:spcBef>
                <a:spcPts val="0"/>
              </a:spcBef>
              <a:spcAft>
                <a:spcPts val="0"/>
              </a:spcAft>
              <a:defRPr/>
            </a:pPr>
            <a:r>
              <a:rPr lang="zh-CN" altLang="en-US" sz="3000" b="1" noProof="1">
                <a:latin typeface="华文新魏" panose="02010800040101010101" pitchFamily="2" charset="-122"/>
                <a:ea typeface="华文新魏" panose="02010800040101010101" pitchFamily="2" charset="-122"/>
                <a:cs typeface="黑体" panose="02010609060101010101" pitchFamily="2" charset="-122"/>
              </a:rPr>
              <a:t>探索新知</a:t>
            </a:r>
          </a:p>
        </p:txBody>
      </p:sp>
      <p:graphicFrame>
        <p:nvGraphicFramePr>
          <p:cNvPr id="41134" name="Group 174"/>
          <p:cNvGraphicFramePr>
            <a:graphicFrameLocks noGrp="1"/>
          </p:cNvGraphicFramePr>
          <p:nvPr/>
        </p:nvGraphicFramePr>
        <p:xfrm>
          <a:off x="1254125" y="2144713"/>
          <a:ext cx="6324600" cy="3173413"/>
        </p:xfrm>
        <a:graphic>
          <a:graphicData uri="http://schemas.openxmlformats.org/drawingml/2006/table">
            <a:tbl>
              <a:tblPr/>
              <a:tblGrid>
                <a:gridCol w="703263"/>
                <a:gridCol w="733425"/>
                <a:gridCol w="671512"/>
                <a:gridCol w="703263"/>
                <a:gridCol w="701675"/>
                <a:gridCol w="703262"/>
                <a:gridCol w="703263"/>
                <a:gridCol w="701675"/>
                <a:gridCol w="703262"/>
              </a:tblGrid>
              <a:tr h="358775">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80988">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82575">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80988">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34963">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82575">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80988">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82575">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46075">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95263">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dirty="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6260" name="Text Box 462"/>
          <p:cNvSpPr txBox="1">
            <a:spLocks noChangeArrowheads="1"/>
          </p:cNvSpPr>
          <p:nvPr/>
        </p:nvSpPr>
        <p:spPr bwMode="auto">
          <a:xfrm>
            <a:off x="1863725" y="1484313"/>
            <a:ext cx="4800600" cy="457200"/>
          </a:xfrm>
          <a:prstGeom prst="rect">
            <a:avLst/>
          </a:prstGeom>
          <a:noFill/>
          <a:ln w="9525">
            <a:noFill/>
            <a:miter lim="800000"/>
            <a:headEnd/>
            <a:tailEnd/>
          </a:ln>
        </p:spPr>
        <p:txBody>
          <a:bodyPr>
            <a:spAutoFit/>
          </a:bodyPr>
          <a:lstStyle/>
          <a:p>
            <a:pPr>
              <a:spcBef>
                <a:spcPct val="50000"/>
              </a:spcBef>
            </a:pPr>
            <a:r>
              <a:rPr lang="zh-CN" altLang="en-US" sz="2400">
                <a:ea typeface="华文新魏" pitchFamily="2" charset="-122"/>
              </a:rPr>
              <a:t>某班同学最喜欢的电视节目统计图</a:t>
            </a:r>
          </a:p>
        </p:txBody>
      </p:sp>
      <p:sp>
        <p:nvSpPr>
          <p:cNvPr id="6261" name="Text Box 463"/>
          <p:cNvSpPr txBox="1">
            <a:spLocks noChangeArrowheads="1"/>
          </p:cNvSpPr>
          <p:nvPr/>
        </p:nvSpPr>
        <p:spPr bwMode="auto">
          <a:xfrm>
            <a:off x="6740525" y="1763713"/>
            <a:ext cx="919163" cy="366712"/>
          </a:xfrm>
          <a:prstGeom prst="rect">
            <a:avLst/>
          </a:prstGeom>
          <a:noFill/>
          <a:ln w="9525">
            <a:noFill/>
            <a:miter lim="800000"/>
            <a:headEnd/>
            <a:tailEnd/>
          </a:ln>
        </p:spPr>
        <p:txBody>
          <a:bodyPr wrap="none">
            <a:spAutoFit/>
          </a:bodyPr>
          <a:lstStyle/>
          <a:p>
            <a:r>
              <a:rPr lang="zh-CN" altLang="en-US">
                <a:latin typeface="华文新魏" pitchFamily="2" charset="-122"/>
                <a:ea typeface="华文新魏" pitchFamily="2" charset="-122"/>
              </a:rPr>
              <a:t>年     月</a:t>
            </a:r>
          </a:p>
        </p:txBody>
      </p:sp>
      <p:sp>
        <p:nvSpPr>
          <p:cNvPr id="6262" name="Text Box 464"/>
          <p:cNvSpPr txBox="1">
            <a:spLocks noChangeArrowheads="1"/>
          </p:cNvSpPr>
          <p:nvPr/>
        </p:nvSpPr>
        <p:spPr bwMode="auto">
          <a:xfrm>
            <a:off x="263525" y="1700213"/>
            <a:ext cx="1447800" cy="366712"/>
          </a:xfrm>
          <a:prstGeom prst="rect">
            <a:avLst/>
          </a:prstGeom>
          <a:noFill/>
          <a:ln w="9525">
            <a:noFill/>
            <a:miter lim="800000"/>
            <a:headEnd/>
            <a:tailEnd/>
          </a:ln>
        </p:spPr>
        <p:txBody>
          <a:bodyPr>
            <a:spAutoFit/>
          </a:bodyPr>
          <a:lstStyle/>
          <a:p>
            <a:pPr>
              <a:spcBef>
                <a:spcPct val="50000"/>
              </a:spcBef>
            </a:pPr>
            <a:r>
              <a:rPr lang="zh-CN" altLang="en-US">
                <a:latin typeface="华文新魏" pitchFamily="2" charset="-122"/>
                <a:ea typeface="华文新魏" pitchFamily="2" charset="-122"/>
              </a:rPr>
              <a:t>数量</a:t>
            </a:r>
            <a:r>
              <a:rPr lang="en-US" altLang="zh-CN">
                <a:latin typeface="华文新魏" pitchFamily="2" charset="-122"/>
                <a:ea typeface="华文新魏" pitchFamily="2" charset="-122"/>
              </a:rPr>
              <a:t>/</a:t>
            </a:r>
            <a:r>
              <a:rPr lang="zh-CN" altLang="en-US">
                <a:latin typeface="华文新魏" pitchFamily="2" charset="-122"/>
                <a:ea typeface="华文新魏" pitchFamily="2" charset="-122"/>
              </a:rPr>
              <a:t>人</a:t>
            </a:r>
          </a:p>
        </p:txBody>
      </p:sp>
      <p:sp>
        <p:nvSpPr>
          <p:cNvPr id="6263" name="Text Box 465"/>
          <p:cNvSpPr txBox="1">
            <a:spLocks noChangeArrowheads="1"/>
          </p:cNvSpPr>
          <p:nvPr/>
        </p:nvSpPr>
        <p:spPr bwMode="auto">
          <a:xfrm>
            <a:off x="7197725" y="5268913"/>
            <a:ext cx="1219200" cy="366712"/>
          </a:xfrm>
          <a:prstGeom prst="rect">
            <a:avLst/>
          </a:prstGeom>
          <a:noFill/>
          <a:ln w="9525">
            <a:noFill/>
            <a:miter lim="800000"/>
            <a:headEnd/>
            <a:tailEnd/>
          </a:ln>
        </p:spPr>
        <p:txBody>
          <a:bodyPr>
            <a:spAutoFit/>
          </a:bodyPr>
          <a:lstStyle/>
          <a:p>
            <a:pPr>
              <a:spcBef>
                <a:spcPct val="50000"/>
              </a:spcBef>
            </a:pPr>
            <a:r>
              <a:rPr lang="zh-CN" altLang="en-US" b="1">
                <a:ea typeface="华文新魏" pitchFamily="2" charset="-122"/>
              </a:rPr>
              <a:t>节目类别</a:t>
            </a:r>
          </a:p>
        </p:txBody>
      </p:sp>
      <p:sp>
        <p:nvSpPr>
          <p:cNvPr id="6264" name="Text Box 467"/>
          <p:cNvSpPr txBox="1">
            <a:spLocks noChangeArrowheads="1"/>
          </p:cNvSpPr>
          <p:nvPr/>
        </p:nvSpPr>
        <p:spPr bwMode="auto">
          <a:xfrm>
            <a:off x="720725" y="1992313"/>
            <a:ext cx="533400" cy="3814762"/>
          </a:xfrm>
          <a:prstGeom prst="rect">
            <a:avLst/>
          </a:prstGeom>
          <a:noFill/>
          <a:ln w="9525">
            <a:noFill/>
            <a:miter lim="800000"/>
            <a:headEnd/>
            <a:tailEnd/>
          </a:ln>
        </p:spPr>
        <p:txBody>
          <a:bodyPr>
            <a:spAutoFit/>
          </a:bodyPr>
          <a:lstStyle/>
          <a:p>
            <a:pPr algn="r" fontAlgn="b">
              <a:spcBef>
                <a:spcPct val="50000"/>
              </a:spcBef>
            </a:pPr>
            <a:r>
              <a:rPr lang="en-US" altLang="zh-CN" sz="1400">
                <a:latin typeface="新宋体" pitchFamily="49" charset="-122"/>
                <a:ea typeface="新宋体" pitchFamily="49" charset="-122"/>
              </a:rPr>
              <a:t>20</a:t>
            </a:r>
          </a:p>
          <a:p>
            <a:pPr algn="r" fontAlgn="b">
              <a:spcBef>
                <a:spcPct val="50000"/>
              </a:spcBef>
            </a:pPr>
            <a:r>
              <a:rPr lang="en-US" altLang="zh-CN" sz="1400">
                <a:latin typeface="新宋体" pitchFamily="49" charset="-122"/>
                <a:ea typeface="新宋体" pitchFamily="49" charset="-122"/>
              </a:rPr>
              <a:t>18</a:t>
            </a:r>
          </a:p>
          <a:p>
            <a:pPr algn="r" fontAlgn="b">
              <a:spcBef>
                <a:spcPct val="50000"/>
              </a:spcBef>
            </a:pPr>
            <a:r>
              <a:rPr lang="en-US" altLang="zh-CN" sz="1400">
                <a:latin typeface="新宋体" pitchFamily="49" charset="-122"/>
                <a:ea typeface="新宋体" pitchFamily="49" charset="-122"/>
              </a:rPr>
              <a:t>16</a:t>
            </a:r>
          </a:p>
          <a:p>
            <a:pPr algn="r" fontAlgn="b">
              <a:spcBef>
                <a:spcPct val="50000"/>
              </a:spcBef>
            </a:pPr>
            <a:r>
              <a:rPr lang="en-US" altLang="zh-CN" sz="1400">
                <a:latin typeface="新宋体" pitchFamily="49" charset="-122"/>
                <a:ea typeface="新宋体" pitchFamily="49" charset="-122"/>
              </a:rPr>
              <a:t>14</a:t>
            </a:r>
          </a:p>
          <a:p>
            <a:pPr algn="r" fontAlgn="b">
              <a:spcBef>
                <a:spcPct val="50000"/>
              </a:spcBef>
            </a:pPr>
            <a:r>
              <a:rPr lang="en-US" altLang="zh-CN" sz="1400">
                <a:latin typeface="新宋体" pitchFamily="49" charset="-122"/>
                <a:ea typeface="新宋体" pitchFamily="49" charset="-122"/>
              </a:rPr>
              <a:t>12</a:t>
            </a:r>
          </a:p>
          <a:p>
            <a:pPr algn="r" fontAlgn="b">
              <a:spcBef>
                <a:spcPct val="50000"/>
              </a:spcBef>
            </a:pPr>
            <a:r>
              <a:rPr lang="en-US" altLang="zh-CN" sz="1400">
                <a:latin typeface="新宋体" pitchFamily="49" charset="-122"/>
                <a:ea typeface="新宋体" pitchFamily="49" charset="-122"/>
              </a:rPr>
              <a:t>10</a:t>
            </a:r>
          </a:p>
          <a:p>
            <a:pPr algn="r" fontAlgn="b">
              <a:spcBef>
                <a:spcPct val="50000"/>
              </a:spcBef>
            </a:pPr>
            <a:r>
              <a:rPr lang="en-US" altLang="zh-CN" sz="1400">
                <a:latin typeface="新宋体" pitchFamily="49" charset="-122"/>
                <a:ea typeface="新宋体" pitchFamily="49" charset="-122"/>
              </a:rPr>
              <a:t>8</a:t>
            </a:r>
          </a:p>
          <a:p>
            <a:pPr algn="r" fontAlgn="b">
              <a:spcBef>
                <a:spcPct val="50000"/>
              </a:spcBef>
            </a:pPr>
            <a:r>
              <a:rPr lang="en-US" altLang="zh-CN" sz="1400">
                <a:latin typeface="新宋体" pitchFamily="49" charset="-122"/>
                <a:ea typeface="新宋体" pitchFamily="49" charset="-122"/>
              </a:rPr>
              <a:t>6</a:t>
            </a:r>
          </a:p>
          <a:p>
            <a:pPr algn="r" fontAlgn="b">
              <a:spcBef>
                <a:spcPct val="50000"/>
              </a:spcBef>
            </a:pPr>
            <a:r>
              <a:rPr lang="en-US" altLang="zh-CN" sz="1400">
                <a:latin typeface="新宋体" pitchFamily="49" charset="-122"/>
                <a:ea typeface="新宋体" pitchFamily="49" charset="-122"/>
              </a:rPr>
              <a:t>4</a:t>
            </a:r>
          </a:p>
          <a:p>
            <a:pPr algn="r" fontAlgn="b">
              <a:spcBef>
                <a:spcPct val="50000"/>
              </a:spcBef>
            </a:pPr>
            <a:r>
              <a:rPr lang="en-US" altLang="zh-CN" sz="1400">
                <a:latin typeface="新宋体" pitchFamily="49" charset="-122"/>
                <a:ea typeface="新宋体" pitchFamily="49" charset="-122"/>
              </a:rPr>
              <a:t>2</a:t>
            </a:r>
          </a:p>
          <a:p>
            <a:pPr algn="r" fontAlgn="b">
              <a:spcBef>
                <a:spcPct val="50000"/>
              </a:spcBef>
            </a:pPr>
            <a:r>
              <a:rPr lang="en-US" altLang="zh-CN" sz="1400">
                <a:latin typeface="新宋体" pitchFamily="49" charset="-122"/>
                <a:ea typeface="新宋体" pitchFamily="49" charset="-122"/>
              </a:rPr>
              <a:t>0</a:t>
            </a:r>
          </a:p>
          <a:p>
            <a:pPr>
              <a:spcBef>
                <a:spcPct val="50000"/>
              </a:spcBef>
            </a:pPr>
            <a:endParaRPr lang="en-US" altLang="zh-CN" sz="1400">
              <a:latin typeface="新宋体" pitchFamily="49" charset="-122"/>
              <a:ea typeface="新宋体" pitchFamily="49" charset="-122"/>
            </a:endParaRPr>
          </a:p>
        </p:txBody>
      </p:sp>
      <p:sp>
        <p:nvSpPr>
          <p:cNvPr id="6265" name="Text Box 476"/>
          <p:cNvSpPr txBox="1">
            <a:spLocks noChangeArrowheads="1"/>
          </p:cNvSpPr>
          <p:nvPr/>
        </p:nvSpPr>
        <p:spPr bwMode="auto">
          <a:xfrm>
            <a:off x="1863725" y="5268913"/>
            <a:ext cx="869950" cy="366712"/>
          </a:xfrm>
          <a:prstGeom prst="rect">
            <a:avLst/>
          </a:prstGeom>
          <a:noFill/>
          <a:ln w="9525">
            <a:noFill/>
            <a:miter lim="800000"/>
            <a:headEnd/>
            <a:tailEnd/>
          </a:ln>
        </p:spPr>
        <p:txBody>
          <a:bodyPr wrap="none">
            <a:spAutoFit/>
          </a:bodyPr>
          <a:lstStyle/>
          <a:p>
            <a:r>
              <a:rPr lang="zh-CN" altLang="en-US">
                <a:ea typeface="华文新魏" pitchFamily="2" charset="-122"/>
              </a:rPr>
              <a:t>科普类</a:t>
            </a:r>
          </a:p>
        </p:txBody>
      </p:sp>
      <p:sp>
        <p:nvSpPr>
          <p:cNvPr id="6266" name="Text Box 477"/>
          <p:cNvSpPr txBox="1">
            <a:spLocks noChangeArrowheads="1"/>
          </p:cNvSpPr>
          <p:nvPr/>
        </p:nvSpPr>
        <p:spPr bwMode="auto">
          <a:xfrm>
            <a:off x="3235325" y="5268913"/>
            <a:ext cx="869950" cy="366712"/>
          </a:xfrm>
          <a:prstGeom prst="rect">
            <a:avLst/>
          </a:prstGeom>
          <a:noFill/>
          <a:ln w="9525">
            <a:noFill/>
            <a:miter lim="800000"/>
            <a:headEnd/>
            <a:tailEnd/>
          </a:ln>
        </p:spPr>
        <p:txBody>
          <a:bodyPr wrap="none">
            <a:spAutoFit/>
          </a:bodyPr>
          <a:lstStyle/>
          <a:p>
            <a:r>
              <a:rPr lang="zh-CN" altLang="en-US">
                <a:ea typeface="华文新魏" pitchFamily="2" charset="-122"/>
              </a:rPr>
              <a:t>综艺类</a:t>
            </a:r>
          </a:p>
        </p:txBody>
      </p:sp>
      <p:sp>
        <p:nvSpPr>
          <p:cNvPr id="6267" name="Text Box 478"/>
          <p:cNvSpPr txBox="1">
            <a:spLocks noChangeArrowheads="1"/>
          </p:cNvSpPr>
          <p:nvPr/>
        </p:nvSpPr>
        <p:spPr bwMode="auto">
          <a:xfrm>
            <a:off x="4683125" y="5268913"/>
            <a:ext cx="869950" cy="366712"/>
          </a:xfrm>
          <a:prstGeom prst="rect">
            <a:avLst/>
          </a:prstGeom>
          <a:noFill/>
          <a:ln w="9525">
            <a:noFill/>
            <a:miter lim="800000"/>
            <a:headEnd/>
            <a:tailEnd/>
          </a:ln>
        </p:spPr>
        <p:txBody>
          <a:bodyPr wrap="none">
            <a:spAutoFit/>
          </a:bodyPr>
          <a:lstStyle/>
          <a:p>
            <a:r>
              <a:rPr lang="zh-CN" altLang="en-US">
                <a:ea typeface="华文新魏" pitchFamily="2" charset="-122"/>
              </a:rPr>
              <a:t>动画类</a:t>
            </a:r>
          </a:p>
        </p:txBody>
      </p:sp>
      <p:sp>
        <p:nvSpPr>
          <p:cNvPr id="6268" name="Text Box 479"/>
          <p:cNvSpPr txBox="1">
            <a:spLocks noChangeArrowheads="1"/>
          </p:cNvSpPr>
          <p:nvPr/>
        </p:nvSpPr>
        <p:spPr bwMode="auto">
          <a:xfrm>
            <a:off x="6130925" y="5268913"/>
            <a:ext cx="869950" cy="366712"/>
          </a:xfrm>
          <a:prstGeom prst="rect">
            <a:avLst/>
          </a:prstGeom>
          <a:noFill/>
          <a:ln w="9525">
            <a:noFill/>
            <a:miter lim="800000"/>
            <a:headEnd/>
            <a:tailEnd/>
          </a:ln>
        </p:spPr>
        <p:txBody>
          <a:bodyPr wrap="none">
            <a:spAutoFit/>
          </a:bodyPr>
          <a:lstStyle/>
          <a:p>
            <a:r>
              <a:rPr lang="zh-CN" altLang="en-US">
                <a:ea typeface="华文新魏" pitchFamily="2" charset="-122"/>
              </a:rPr>
              <a:t>体育类</a:t>
            </a:r>
          </a:p>
        </p:txBody>
      </p:sp>
      <p:sp>
        <p:nvSpPr>
          <p:cNvPr id="6269" name="Rectangle 480"/>
          <p:cNvSpPr>
            <a:spLocks noChangeArrowheads="1"/>
          </p:cNvSpPr>
          <p:nvPr/>
        </p:nvSpPr>
        <p:spPr bwMode="auto">
          <a:xfrm>
            <a:off x="1939925" y="4379913"/>
            <a:ext cx="762000" cy="920750"/>
          </a:xfrm>
          <a:prstGeom prst="rect">
            <a:avLst/>
          </a:prstGeom>
          <a:solidFill>
            <a:schemeClr val="accent1"/>
          </a:solidFill>
          <a:ln w="9525">
            <a:solidFill>
              <a:schemeClr val="tx1"/>
            </a:solidFill>
            <a:miter lim="800000"/>
            <a:headEnd/>
            <a:tailEnd/>
          </a:ln>
        </p:spPr>
        <p:txBody>
          <a:bodyPr wrap="none" anchor="ctr"/>
          <a:lstStyle/>
          <a:p>
            <a:pPr>
              <a:spcBef>
                <a:spcPct val="50000"/>
              </a:spcBef>
            </a:pPr>
            <a:endParaRPr lang="zh-CN" altLang="en-US" sz="2000">
              <a:latin typeface="新宋体" pitchFamily="49" charset="-122"/>
              <a:ea typeface="新宋体" pitchFamily="49" charset="-122"/>
            </a:endParaRPr>
          </a:p>
        </p:txBody>
      </p:sp>
      <p:sp>
        <p:nvSpPr>
          <p:cNvPr id="6270" name="Rectangle 482"/>
          <p:cNvSpPr>
            <a:spLocks noChangeArrowheads="1"/>
          </p:cNvSpPr>
          <p:nvPr/>
        </p:nvSpPr>
        <p:spPr bwMode="auto">
          <a:xfrm>
            <a:off x="3362325" y="2982913"/>
            <a:ext cx="685800" cy="2317750"/>
          </a:xfrm>
          <a:prstGeom prst="rect">
            <a:avLst/>
          </a:prstGeom>
          <a:solidFill>
            <a:schemeClr val="accent1"/>
          </a:solidFill>
          <a:ln w="9525">
            <a:solidFill>
              <a:schemeClr val="tx1"/>
            </a:solidFill>
            <a:miter lim="800000"/>
            <a:headEnd/>
            <a:tailEnd/>
          </a:ln>
        </p:spPr>
        <p:txBody>
          <a:bodyPr wrap="none" anchor="ctr"/>
          <a:lstStyle/>
          <a:p>
            <a:pPr>
              <a:spcBef>
                <a:spcPct val="50000"/>
              </a:spcBef>
            </a:pPr>
            <a:endParaRPr lang="zh-CN" altLang="en-US" sz="2000">
              <a:latin typeface="新宋体" pitchFamily="49" charset="-122"/>
              <a:ea typeface="新宋体" pitchFamily="49" charset="-122"/>
            </a:endParaRPr>
          </a:p>
        </p:txBody>
      </p:sp>
      <p:sp>
        <p:nvSpPr>
          <p:cNvPr id="6271" name="Text Box 483"/>
          <p:cNvSpPr txBox="1">
            <a:spLocks noChangeArrowheads="1"/>
          </p:cNvSpPr>
          <p:nvPr/>
        </p:nvSpPr>
        <p:spPr bwMode="auto">
          <a:xfrm>
            <a:off x="2092325" y="3973513"/>
            <a:ext cx="533400" cy="366712"/>
          </a:xfrm>
          <a:prstGeom prst="rect">
            <a:avLst/>
          </a:prstGeom>
          <a:noFill/>
          <a:ln w="9525">
            <a:noFill/>
            <a:miter lim="800000"/>
            <a:headEnd/>
            <a:tailEnd/>
          </a:ln>
        </p:spPr>
        <p:txBody>
          <a:bodyPr>
            <a:spAutoFit/>
          </a:bodyPr>
          <a:lstStyle/>
          <a:p>
            <a:pPr>
              <a:spcBef>
                <a:spcPct val="50000"/>
              </a:spcBef>
            </a:pPr>
            <a:r>
              <a:rPr lang="en-US" altLang="zh-CN"/>
              <a:t>6</a:t>
            </a:r>
          </a:p>
        </p:txBody>
      </p:sp>
      <p:sp>
        <p:nvSpPr>
          <p:cNvPr id="6272" name="Text Box 484"/>
          <p:cNvSpPr txBox="1">
            <a:spLocks noChangeArrowheads="1"/>
          </p:cNvSpPr>
          <p:nvPr/>
        </p:nvSpPr>
        <p:spPr bwMode="auto">
          <a:xfrm>
            <a:off x="3387725" y="2601913"/>
            <a:ext cx="609600" cy="366712"/>
          </a:xfrm>
          <a:prstGeom prst="rect">
            <a:avLst/>
          </a:prstGeom>
          <a:noFill/>
          <a:ln w="9525">
            <a:noFill/>
            <a:miter lim="800000"/>
            <a:headEnd/>
            <a:tailEnd/>
          </a:ln>
        </p:spPr>
        <p:txBody>
          <a:bodyPr>
            <a:spAutoFit/>
          </a:bodyPr>
          <a:lstStyle/>
          <a:p>
            <a:pPr>
              <a:spcBef>
                <a:spcPct val="50000"/>
              </a:spcBef>
            </a:pPr>
            <a:r>
              <a:rPr lang="en-US" altLang="zh-CN"/>
              <a:t>15</a:t>
            </a:r>
          </a:p>
        </p:txBody>
      </p:sp>
      <p:sp>
        <p:nvSpPr>
          <p:cNvPr id="6273" name="Rectangle 488"/>
          <p:cNvSpPr>
            <a:spLocks noChangeArrowheads="1"/>
          </p:cNvSpPr>
          <p:nvPr/>
        </p:nvSpPr>
        <p:spPr bwMode="auto">
          <a:xfrm>
            <a:off x="2627313" y="742950"/>
            <a:ext cx="5616575" cy="822325"/>
          </a:xfrm>
          <a:prstGeom prst="rect">
            <a:avLst/>
          </a:prstGeom>
          <a:gradFill rotWithShape="0">
            <a:gsLst>
              <a:gs pos="0">
                <a:srgbClr val="8488C4"/>
              </a:gs>
              <a:gs pos="53000">
                <a:srgbClr val="D4DEFF"/>
              </a:gs>
              <a:gs pos="83000">
                <a:srgbClr val="D4DEFF"/>
              </a:gs>
              <a:gs pos="100000">
                <a:srgbClr val="96AB94"/>
              </a:gs>
            </a:gsLst>
            <a:lin ang="5400000"/>
          </a:gradFill>
          <a:ln w="9525">
            <a:noFill/>
            <a:miter lim="800000"/>
            <a:headEnd/>
            <a:tailEnd/>
          </a:ln>
        </p:spPr>
        <p:txBody>
          <a:bodyPr>
            <a:spAutoFit/>
          </a:bodyPr>
          <a:lstStyle/>
          <a:p>
            <a:pPr>
              <a:spcBef>
                <a:spcPct val="50000"/>
              </a:spcBef>
            </a:pPr>
            <a:r>
              <a:rPr lang="zh-CN" altLang="en-US" sz="2400">
                <a:latin typeface="华文新魏" pitchFamily="2" charset="-122"/>
                <a:ea typeface="华文新魏" pitchFamily="2" charset="-122"/>
              </a:rPr>
              <a:t>你能根据上面的统计表完成下面的统计图吗？</a:t>
            </a:r>
          </a:p>
        </p:txBody>
      </p:sp>
      <p:sp>
        <p:nvSpPr>
          <p:cNvPr id="41132" name="Rectangle 172"/>
          <p:cNvSpPr>
            <a:spLocks noChangeArrowheads="1"/>
          </p:cNvSpPr>
          <p:nvPr/>
        </p:nvSpPr>
        <p:spPr bwMode="auto">
          <a:xfrm>
            <a:off x="215900" y="3716338"/>
            <a:ext cx="755650" cy="1641475"/>
          </a:xfrm>
          <a:prstGeom prst="rect">
            <a:avLst/>
          </a:prstGeom>
          <a:solidFill>
            <a:srgbClr val="C0C0C0">
              <a:alpha val="89803"/>
            </a:srgbClr>
          </a:solidFill>
          <a:ln w="25400">
            <a:solidFill>
              <a:srgbClr val="FFFF00"/>
            </a:solidFill>
            <a:miter lim="800000"/>
            <a:headEnd/>
            <a:tailEnd/>
          </a:ln>
        </p:spPr>
        <p:txBody>
          <a:bodyPr>
            <a:spAutoFit/>
          </a:bodyPr>
          <a:lstStyle/>
          <a:p>
            <a:r>
              <a:rPr lang="zh-CN" altLang="en-US" sz="2000" b="1">
                <a:solidFill>
                  <a:srgbClr val="FF0000"/>
                </a:solidFill>
                <a:ea typeface="华文新魏" pitchFamily="2" charset="-122"/>
              </a:rPr>
              <a:t>每格高度表示几人？</a:t>
            </a:r>
            <a:endParaRPr lang="zh-CN" altLang="en-US" sz="2000">
              <a:solidFill>
                <a:srgbClr val="FF0000"/>
              </a:solidFill>
            </a:endParaRPr>
          </a:p>
        </p:txBody>
      </p:sp>
      <p:sp>
        <p:nvSpPr>
          <p:cNvPr id="9349" name="AutoShape 133"/>
          <p:cNvSpPr>
            <a:spLocks noChangeArrowheads="1"/>
          </p:cNvSpPr>
          <p:nvPr/>
        </p:nvSpPr>
        <p:spPr bwMode="auto">
          <a:xfrm>
            <a:off x="4419600" y="838200"/>
            <a:ext cx="3276600" cy="2514600"/>
          </a:xfrm>
          <a:prstGeom prst="wedgeEllipseCallout">
            <a:avLst>
              <a:gd name="adj1" fmla="val -63032"/>
              <a:gd name="adj2" fmla="val 32069"/>
            </a:avLst>
          </a:prstGeom>
          <a:solidFill>
            <a:srgbClr val="CCFFFF"/>
          </a:solidFill>
          <a:ln w="9525">
            <a:solidFill>
              <a:schemeClr val="tx1"/>
            </a:solidFill>
            <a:miter lim="800000"/>
            <a:headEnd/>
            <a:tailEnd/>
          </a:ln>
        </p:spPr>
        <p:txBody>
          <a:bodyPr/>
          <a:lstStyle/>
          <a:p>
            <a:r>
              <a:rPr lang="zh-CN" altLang="en-US" sz="2400">
                <a:solidFill>
                  <a:srgbClr val="FF0000"/>
                </a:solidFill>
                <a:ea typeface="华文新魏" pitchFamily="2" charset="-122"/>
              </a:rPr>
              <a:t>表示最喜欢综艺类节目人数的那根直条最上面那个格子为什么只有半格高？</a:t>
            </a:r>
          </a:p>
          <a:p>
            <a:pPr algn="ctr"/>
            <a:endParaRPr lang="en-US" altLang="zh-CN" sz="2400"/>
          </a:p>
        </p:txBody>
      </p:sp>
      <p:sp>
        <p:nvSpPr>
          <p:cNvPr id="41136" name="AutoShape 176"/>
          <p:cNvSpPr>
            <a:spLocks noChangeArrowheads="1"/>
          </p:cNvSpPr>
          <p:nvPr/>
        </p:nvSpPr>
        <p:spPr bwMode="auto">
          <a:xfrm>
            <a:off x="468313" y="5516563"/>
            <a:ext cx="2089150" cy="576262"/>
          </a:xfrm>
          <a:prstGeom prst="wedgeRoundRectCallout">
            <a:avLst>
              <a:gd name="adj1" fmla="val -21431"/>
              <a:gd name="adj2" fmla="val -93250"/>
              <a:gd name="adj3" fmla="val 16667"/>
            </a:avLst>
          </a:prstGeom>
          <a:solidFill>
            <a:srgbClr val="CCFFCC"/>
          </a:solidFill>
          <a:ln w="25400">
            <a:solidFill>
              <a:srgbClr val="00FF00"/>
            </a:solidFill>
            <a:miter lim="800000"/>
            <a:headEnd/>
            <a:tailEnd/>
          </a:ln>
        </p:spPr>
        <p:txBody>
          <a:bodyPr/>
          <a:lstStyle/>
          <a:p>
            <a:pPr algn="ctr"/>
            <a:r>
              <a:rPr lang="zh-CN" altLang="en-US" sz="2000">
                <a:latin typeface="华文新魏" pitchFamily="2" charset="-122"/>
                <a:ea typeface="华文新魏" pitchFamily="2" charset="-122"/>
              </a:rPr>
              <a:t>每格表示</a:t>
            </a:r>
            <a:r>
              <a:rPr lang="en-US" altLang="zh-CN" sz="2000">
                <a:latin typeface="华文新魏" pitchFamily="2" charset="-122"/>
                <a:ea typeface="华文新魏" pitchFamily="2" charset="-122"/>
              </a:rPr>
              <a:t>2</a:t>
            </a:r>
            <a:r>
              <a:rPr lang="zh-CN" altLang="en-US" sz="2000">
                <a:latin typeface="华文新魏" pitchFamily="2" charset="-122"/>
                <a:ea typeface="华文新魏" pitchFamily="2" charset="-122"/>
              </a:rPr>
              <a:t>人。</a:t>
            </a:r>
          </a:p>
        </p:txBody>
      </p:sp>
      <p:sp>
        <p:nvSpPr>
          <p:cNvPr id="41137" name="AutoShape 177"/>
          <p:cNvSpPr>
            <a:spLocks noChangeArrowheads="1"/>
          </p:cNvSpPr>
          <p:nvPr/>
        </p:nvSpPr>
        <p:spPr bwMode="auto">
          <a:xfrm>
            <a:off x="5580063" y="3644900"/>
            <a:ext cx="2089150" cy="576263"/>
          </a:xfrm>
          <a:prstGeom prst="wedgeRoundRectCallout">
            <a:avLst>
              <a:gd name="adj1" fmla="val -21431"/>
              <a:gd name="adj2" fmla="val -93250"/>
              <a:gd name="adj3" fmla="val 16667"/>
            </a:avLst>
          </a:prstGeom>
          <a:solidFill>
            <a:srgbClr val="CCFFCC"/>
          </a:solidFill>
          <a:ln w="25400">
            <a:solidFill>
              <a:srgbClr val="00FF00"/>
            </a:solidFill>
            <a:miter lim="800000"/>
            <a:headEnd/>
            <a:tailEnd/>
          </a:ln>
        </p:spPr>
        <p:txBody>
          <a:bodyPr/>
          <a:lstStyle/>
          <a:p>
            <a:pPr algn="ctr"/>
            <a:r>
              <a:rPr lang="zh-CN" altLang="en-US" sz="2000">
                <a:latin typeface="华文新魏" pitchFamily="2" charset="-122"/>
                <a:ea typeface="华文新魏" pitchFamily="2" charset="-122"/>
              </a:rPr>
              <a:t>半格表示</a:t>
            </a:r>
            <a:r>
              <a:rPr lang="en-US" altLang="zh-CN" sz="2000">
                <a:latin typeface="华文新魏" pitchFamily="2" charset="-122"/>
                <a:ea typeface="华文新魏" pitchFamily="2" charset="-122"/>
              </a:rPr>
              <a:t>1</a:t>
            </a:r>
            <a:r>
              <a:rPr lang="zh-CN" altLang="en-US" sz="2000">
                <a:latin typeface="华文新魏" pitchFamily="2" charset="-122"/>
                <a:ea typeface="华文新魏" pitchFamily="2" charset="-122"/>
              </a:rPr>
              <a:t>人。</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1132"/>
                                        </p:tgtEl>
                                        <p:attrNameLst>
                                          <p:attrName>style.visibility</p:attrName>
                                        </p:attrNameLst>
                                      </p:cBhvr>
                                      <p:to>
                                        <p:strVal val="visible"/>
                                      </p:to>
                                    </p:set>
                                    <p:animEffect transition="in" filter="blinds(horizontal)">
                                      <p:cBhvr>
                                        <p:cTn id="7" dur="500"/>
                                        <p:tgtEl>
                                          <p:spTgt spid="41132"/>
                                        </p:tgtEl>
                                      </p:cBhvr>
                                    </p:animEffect>
                                  </p:childTnLst>
                                  <p:subTnLst>
                                    <p:audio>
                                      <p:cMediaNode>
                                        <p:cTn display="0" masterRel="sameClick">
                                          <p:stCondLst>
                                            <p:cond evt="begin" delay="0">
                                              <p:tn val="5"/>
                                            </p:cond>
                                          </p:stCondLst>
                                          <p:endCondLst>
                                            <p:cond evt="onStopAudio" delay="0">
                                              <p:tgtEl>
                                                <p:sldTgt/>
                                              </p:tgtEl>
                                            </p:cond>
                                          </p:endCondLst>
                                        </p:cTn>
                                        <p:tgtEl>
                                          <p:sndTgt r:embed="rId2" name="click.wav"/>
                                        </p:tgtEl>
                                      </p:cMediaNode>
                                    </p:audio>
                                  </p:sub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1136"/>
                                        </p:tgtEl>
                                        <p:attrNameLst>
                                          <p:attrName>style.visibility</p:attrName>
                                        </p:attrNameLst>
                                      </p:cBhvr>
                                      <p:to>
                                        <p:strVal val="visible"/>
                                      </p:to>
                                    </p:set>
                                    <p:animEffect transition="in" filter="blinds(horizontal)">
                                      <p:cBhvr>
                                        <p:cTn id="12" dur="500"/>
                                        <p:tgtEl>
                                          <p:spTgt spid="41136"/>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9349"/>
                                        </p:tgtEl>
                                        <p:attrNameLst>
                                          <p:attrName>style.visibility</p:attrName>
                                        </p:attrNameLst>
                                      </p:cBhvr>
                                      <p:to>
                                        <p:strVal val="visible"/>
                                      </p:to>
                                    </p:set>
                                    <p:animEffect transition="in" filter="blinds(horizontal)">
                                      <p:cBhvr>
                                        <p:cTn id="17" dur="500"/>
                                        <p:tgtEl>
                                          <p:spTgt spid="9349"/>
                                        </p:tgtEl>
                                      </p:cBhvr>
                                    </p:animEffect>
                                  </p:childTnLst>
                                  <p:subTnLst>
                                    <p:audio>
                                      <p:cMediaNode>
                                        <p:cTn display="0" masterRel="sameClick">
                                          <p:stCondLst>
                                            <p:cond evt="begin" delay="0">
                                              <p:tn val="15"/>
                                            </p:cond>
                                          </p:stCondLst>
                                          <p:endCondLst>
                                            <p:cond evt="onStopAudio" delay="0">
                                              <p:tgtEl>
                                                <p:sldTgt/>
                                              </p:tgtEl>
                                            </p:cond>
                                          </p:endCondLst>
                                        </p:cTn>
                                        <p:tgtEl>
                                          <p:sndTgt r:embed="rId2" name="click.wav"/>
                                        </p:tgtEl>
                                      </p:cMediaNode>
                                    </p:audio>
                                  </p:sub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41137"/>
                                        </p:tgtEl>
                                        <p:attrNameLst>
                                          <p:attrName>style.visibility</p:attrName>
                                        </p:attrNameLst>
                                      </p:cBhvr>
                                      <p:to>
                                        <p:strVal val="visible"/>
                                      </p:to>
                                    </p:set>
                                    <p:animEffect transition="in" filter="blinds(horizontal)">
                                      <p:cBhvr>
                                        <p:cTn id="22" dur="500"/>
                                        <p:tgtEl>
                                          <p:spTgt spid="411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132" grpId="0" animBg="1"/>
      <p:bldP spid="9349" grpId="0" animBg="1"/>
      <p:bldP spid="41136" grpId="0" animBg="1"/>
      <p:bldP spid="4113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5"/>
          <p:cNvGrpSpPr>
            <a:grpSpLocks/>
          </p:cNvGrpSpPr>
          <p:nvPr/>
        </p:nvGrpSpPr>
        <p:grpSpPr bwMode="auto">
          <a:xfrm>
            <a:off x="468313" y="920750"/>
            <a:ext cx="2071687" cy="661988"/>
            <a:chOff x="571127" y="1769573"/>
            <a:chExt cx="2071702" cy="661806"/>
          </a:xfrm>
        </p:grpSpPr>
        <p:cxnSp>
          <p:nvCxnSpPr>
            <p:cNvPr id="7" name="直线连接符 21"/>
            <p:cNvCxnSpPr/>
            <p:nvPr/>
          </p:nvCxnSpPr>
          <p:spPr>
            <a:xfrm flipV="1">
              <a:off x="571127" y="2425031"/>
              <a:ext cx="2071702" cy="6348"/>
            </a:xfrm>
            <a:prstGeom prst="line">
              <a:avLst/>
            </a:prstGeom>
            <a:ln w="38100" cmpd="sng">
              <a:solidFill>
                <a:schemeClr val="accent1">
                  <a:lumMod val="60000"/>
                  <a:lumOff val="40000"/>
                </a:schemeClr>
              </a:solidFill>
              <a:prstDash val="dash"/>
            </a:ln>
          </p:spPr>
          <p:style>
            <a:lnRef idx="1">
              <a:schemeClr val="dk1"/>
            </a:lnRef>
            <a:fillRef idx="0">
              <a:schemeClr val="dk1"/>
            </a:fillRef>
            <a:effectRef idx="0">
              <a:schemeClr val="dk1"/>
            </a:effectRef>
            <a:fontRef idx="minor">
              <a:schemeClr val="tx1"/>
            </a:fontRef>
          </p:style>
        </p:cxnSp>
        <p:sp>
          <p:nvSpPr>
            <p:cNvPr id="8" name="同侧圆角矩形 7"/>
            <p:cNvSpPr/>
            <p:nvPr/>
          </p:nvSpPr>
          <p:spPr>
            <a:xfrm>
              <a:off x="571127" y="1769573"/>
              <a:ext cx="2000264" cy="515796"/>
            </a:xfrm>
            <a:prstGeom prst="round2SameRect">
              <a:avLst/>
            </a:prstGeom>
            <a:ln>
              <a:noFill/>
            </a:ln>
          </p:spPr>
          <p:style>
            <a:lnRef idx="1">
              <a:schemeClr val="accent5"/>
            </a:lnRef>
            <a:fillRef idx="2">
              <a:schemeClr val="accent5"/>
            </a:fillRef>
            <a:effectRef idx="1">
              <a:schemeClr val="accent5"/>
            </a:effectRef>
            <a:fontRef idx="minor">
              <a:schemeClr val="dk1"/>
            </a:fontRef>
          </p:style>
          <p:txBody>
            <a:bodyPr anchor="ctr"/>
            <a:lstStyle/>
            <a:p>
              <a:pPr algn="ctr" fontAlgn="auto">
                <a:spcBef>
                  <a:spcPts val="0"/>
                </a:spcBef>
                <a:spcAft>
                  <a:spcPts val="0"/>
                </a:spcAft>
                <a:defRPr/>
              </a:pPr>
              <a:endParaRPr lang="zh-CN" altLang="en-US" sz="3000" b="1" noProof="1">
                <a:latin typeface="华文新魏" panose="02010800040101010101" pitchFamily="2" charset="-122"/>
                <a:ea typeface="华文新魏" panose="02010800040101010101" pitchFamily="2" charset="-122"/>
                <a:cs typeface="黑体" panose="02010609060101010101" pitchFamily="2" charset="-122"/>
              </a:endParaRPr>
            </a:p>
          </p:txBody>
        </p:sp>
      </p:grpSp>
      <p:sp>
        <p:nvSpPr>
          <p:cNvPr id="10" name="同侧圆角矩形 9"/>
          <p:cNvSpPr/>
          <p:nvPr/>
        </p:nvSpPr>
        <p:spPr>
          <a:xfrm>
            <a:off x="444500" y="908050"/>
            <a:ext cx="2000250" cy="517525"/>
          </a:xfrm>
          <a:prstGeom prst="round2SameRect">
            <a:avLst/>
          </a:prstGeom>
          <a:ln>
            <a:noFill/>
          </a:ln>
        </p:spPr>
        <p:style>
          <a:lnRef idx="1">
            <a:schemeClr val="accent5"/>
          </a:lnRef>
          <a:fillRef idx="2">
            <a:schemeClr val="accent5"/>
          </a:fillRef>
          <a:effectRef idx="1">
            <a:schemeClr val="accent5"/>
          </a:effectRef>
          <a:fontRef idx="minor">
            <a:schemeClr val="dk1"/>
          </a:fontRef>
        </p:style>
        <p:txBody>
          <a:bodyPr anchor="ctr"/>
          <a:lstStyle/>
          <a:p>
            <a:pPr algn="ctr" fontAlgn="auto">
              <a:spcBef>
                <a:spcPts val="0"/>
              </a:spcBef>
              <a:spcAft>
                <a:spcPts val="0"/>
              </a:spcAft>
              <a:defRPr/>
            </a:pPr>
            <a:r>
              <a:rPr lang="zh-CN" altLang="en-US" sz="3000" b="1" noProof="1">
                <a:latin typeface="华文新魏" panose="02010800040101010101" pitchFamily="2" charset="-122"/>
                <a:ea typeface="华文新魏" panose="02010800040101010101" pitchFamily="2" charset="-122"/>
                <a:cs typeface="黑体" panose="02010609060101010101" pitchFamily="2" charset="-122"/>
              </a:rPr>
              <a:t>探索新知</a:t>
            </a:r>
          </a:p>
        </p:txBody>
      </p:sp>
      <p:graphicFrame>
        <p:nvGraphicFramePr>
          <p:cNvPr id="43020" name="Group 12"/>
          <p:cNvGraphicFramePr>
            <a:graphicFrameLocks noGrp="1"/>
          </p:cNvGraphicFramePr>
          <p:nvPr/>
        </p:nvGraphicFramePr>
        <p:xfrm>
          <a:off x="1470025" y="2360613"/>
          <a:ext cx="6324600" cy="3173413"/>
        </p:xfrm>
        <a:graphic>
          <a:graphicData uri="http://schemas.openxmlformats.org/drawingml/2006/table">
            <a:tbl>
              <a:tblPr/>
              <a:tblGrid>
                <a:gridCol w="703263"/>
                <a:gridCol w="733425"/>
                <a:gridCol w="671512"/>
                <a:gridCol w="703263"/>
                <a:gridCol w="701675"/>
                <a:gridCol w="703262"/>
                <a:gridCol w="703263"/>
                <a:gridCol w="701675"/>
                <a:gridCol w="703262"/>
              </a:tblGrid>
              <a:tr h="358775">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80988">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82575">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80988">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34963">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82575">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80988">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82575">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46075">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95263">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7284" name="Text Box 462"/>
          <p:cNvSpPr txBox="1">
            <a:spLocks noChangeArrowheads="1"/>
          </p:cNvSpPr>
          <p:nvPr/>
        </p:nvSpPr>
        <p:spPr bwMode="auto">
          <a:xfrm>
            <a:off x="2079625" y="1700213"/>
            <a:ext cx="4800600" cy="457200"/>
          </a:xfrm>
          <a:prstGeom prst="rect">
            <a:avLst/>
          </a:prstGeom>
          <a:noFill/>
          <a:ln w="9525">
            <a:noFill/>
            <a:miter lim="800000"/>
            <a:headEnd/>
            <a:tailEnd/>
          </a:ln>
        </p:spPr>
        <p:txBody>
          <a:bodyPr>
            <a:spAutoFit/>
          </a:bodyPr>
          <a:lstStyle/>
          <a:p>
            <a:pPr>
              <a:spcBef>
                <a:spcPct val="50000"/>
              </a:spcBef>
            </a:pPr>
            <a:r>
              <a:rPr lang="zh-CN" altLang="en-US" sz="2400">
                <a:ea typeface="华文新魏" pitchFamily="2" charset="-122"/>
              </a:rPr>
              <a:t>某班同学最喜欢的电视节目统计图</a:t>
            </a:r>
          </a:p>
        </p:txBody>
      </p:sp>
      <p:sp>
        <p:nvSpPr>
          <p:cNvPr id="7285" name="Text Box 463"/>
          <p:cNvSpPr txBox="1">
            <a:spLocks noChangeArrowheads="1"/>
          </p:cNvSpPr>
          <p:nvPr/>
        </p:nvSpPr>
        <p:spPr bwMode="auto">
          <a:xfrm>
            <a:off x="6956425" y="1979613"/>
            <a:ext cx="919163" cy="366712"/>
          </a:xfrm>
          <a:prstGeom prst="rect">
            <a:avLst/>
          </a:prstGeom>
          <a:noFill/>
          <a:ln w="9525">
            <a:noFill/>
            <a:miter lim="800000"/>
            <a:headEnd/>
            <a:tailEnd/>
          </a:ln>
        </p:spPr>
        <p:txBody>
          <a:bodyPr wrap="none">
            <a:spAutoFit/>
          </a:bodyPr>
          <a:lstStyle/>
          <a:p>
            <a:r>
              <a:rPr lang="zh-CN" altLang="en-US">
                <a:latin typeface="华文新魏" pitchFamily="2" charset="-122"/>
                <a:ea typeface="华文新魏" pitchFamily="2" charset="-122"/>
              </a:rPr>
              <a:t>年     月</a:t>
            </a:r>
          </a:p>
        </p:txBody>
      </p:sp>
      <p:sp>
        <p:nvSpPr>
          <p:cNvPr id="7286" name="Text Box 464"/>
          <p:cNvSpPr txBox="1">
            <a:spLocks noChangeArrowheads="1"/>
          </p:cNvSpPr>
          <p:nvPr/>
        </p:nvSpPr>
        <p:spPr bwMode="auto">
          <a:xfrm>
            <a:off x="479425" y="1916113"/>
            <a:ext cx="1447800" cy="366712"/>
          </a:xfrm>
          <a:prstGeom prst="rect">
            <a:avLst/>
          </a:prstGeom>
          <a:noFill/>
          <a:ln w="9525">
            <a:noFill/>
            <a:miter lim="800000"/>
            <a:headEnd/>
            <a:tailEnd/>
          </a:ln>
        </p:spPr>
        <p:txBody>
          <a:bodyPr>
            <a:spAutoFit/>
          </a:bodyPr>
          <a:lstStyle/>
          <a:p>
            <a:pPr>
              <a:spcBef>
                <a:spcPct val="50000"/>
              </a:spcBef>
            </a:pPr>
            <a:r>
              <a:rPr lang="zh-CN" altLang="en-US">
                <a:latin typeface="华文新魏" pitchFamily="2" charset="-122"/>
                <a:ea typeface="华文新魏" pitchFamily="2" charset="-122"/>
              </a:rPr>
              <a:t>数量</a:t>
            </a:r>
            <a:r>
              <a:rPr lang="en-US" altLang="zh-CN">
                <a:latin typeface="华文新魏" pitchFamily="2" charset="-122"/>
                <a:ea typeface="华文新魏" pitchFamily="2" charset="-122"/>
              </a:rPr>
              <a:t>/</a:t>
            </a:r>
            <a:r>
              <a:rPr lang="zh-CN" altLang="en-US">
                <a:latin typeface="华文新魏" pitchFamily="2" charset="-122"/>
                <a:ea typeface="华文新魏" pitchFamily="2" charset="-122"/>
              </a:rPr>
              <a:t>人</a:t>
            </a:r>
          </a:p>
        </p:txBody>
      </p:sp>
      <p:sp>
        <p:nvSpPr>
          <p:cNvPr id="7287" name="Text Box 465"/>
          <p:cNvSpPr txBox="1">
            <a:spLocks noChangeArrowheads="1"/>
          </p:cNvSpPr>
          <p:nvPr/>
        </p:nvSpPr>
        <p:spPr bwMode="auto">
          <a:xfrm>
            <a:off x="7413625" y="5484813"/>
            <a:ext cx="1219200" cy="366712"/>
          </a:xfrm>
          <a:prstGeom prst="rect">
            <a:avLst/>
          </a:prstGeom>
          <a:noFill/>
          <a:ln w="9525">
            <a:noFill/>
            <a:miter lim="800000"/>
            <a:headEnd/>
            <a:tailEnd/>
          </a:ln>
        </p:spPr>
        <p:txBody>
          <a:bodyPr>
            <a:spAutoFit/>
          </a:bodyPr>
          <a:lstStyle/>
          <a:p>
            <a:pPr>
              <a:spcBef>
                <a:spcPct val="50000"/>
              </a:spcBef>
            </a:pPr>
            <a:r>
              <a:rPr lang="zh-CN" altLang="en-US" b="1">
                <a:ea typeface="华文新魏" pitchFamily="2" charset="-122"/>
              </a:rPr>
              <a:t>节目类别</a:t>
            </a:r>
          </a:p>
        </p:txBody>
      </p:sp>
      <p:sp>
        <p:nvSpPr>
          <p:cNvPr id="7288" name="Text Box 467"/>
          <p:cNvSpPr txBox="1">
            <a:spLocks noChangeArrowheads="1"/>
          </p:cNvSpPr>
          <p:nvPr/>
        </p:nvSpPr>
        <p:spPr bwMode="auto">
          <a:xfrm>
            <a:off x="936625" y="2208213"/>
            <a:ext cx="533400" cy="3814762"/>
          </a:xfrm>
          <a:prstGeom prst="rect">
            <a:avLst/>
          </a:prstGeom>
          <a:noFill/>
          <a:ln w="9525">
            <a:noFill/>
            <a:miter lim="800000"/>
            <a:headEnd/>
            <a:tailEnd/>
          </a:ln>
        </p:spPr>
        <p:txBody>
          <a:bodyPr>
            <a:spAutoFit/>
          </a:bodyPr>
          <a:lstStyle/>
          <a:p>
            <a:pPr algn="r" fontAlgn="b">
              <a:spcBef>
                <a:spcPct val="50000"/>
              </a:spcBef>
            </a:pPr>
            <a:r>
              <a:rPr lang="en-US" altLang="zh-CN" sz="1400">
                <a:latin typeface="新宋体" pitchFamily="49" charset="-122"/>
                <a:ea typeface="新宋体" pitchFamily="49" charset="-122"/>
              </a:rPr>
              <a:t>20</a:t>
            </a:r>
          </a:p>
          <a:p>
            <a:pPr algn="r" fontAlgn="b">
              <a:spcBef>
                <a:spcPct val="50000"/>
              </a:spcBef>
            </a:pPr>
            <a:r>
              <a:rPr lang="en-US" altLang="zh-CN" sz="1400">
                <a:latin typeface="新宋体" pitchFamily="49" charset="-122"/>
                <a:ea typeface="新宋体" pitchFamily="49" charset="-122"/>
              </a:rPr>
              <a:t>18</a:t>
            </a:r>
          </a:p>
          <a:p>
            <a:pPr algn="r" fontAlgn="b">
              <a:spcBef>
                <a:spcPct val="50000"/>
              </a:spcBef>
            </a:pPr>
            <a:r>
              <a:rPr lang="en-US" altLang="zh-CN" sz="1400">
                <a:latin typeface="新宋体" pitchFamily="49" charset="-122"/>
                <a:ea typeface="新宋体" pitchFamily="49" charset="-122"/>
              </a:rPr>
              <a:t>16</a:t>
            </a:r>
          </a:p>
          <a:p>
            <a:pPr algn="r" fontAlgn="b">
              <a:spcBef>
                <a:spcPct val="50000"/>
              </a:spcBef>
            </a:pPr>
            <a:r>
              <a:rPr lang="en-US" altLang="zh-CN" sz="1400">
                <a:latin typeface="新宋体" pitchFamily="49" charset="-122"/>
                <a:ea typeface="新宋体" pitchFamily="49" charset="-122"/>
              </a:rPr>
              <a:t>14</a:t>
            </a:r>
          </a:p>
          <a:p>
            <a:pPr algn="r" fontAlgn="b">
              <a:spcBef>
                <a:spcPct val="50000"/>
              </a:spcBef>
            </a:pPr>
            <a:r>
              <a:rPr lang="en-US" altLang="zh-CN" sz="1400">
                <a:latin typeface="新宋体" pitchFamily="49" charset="-122"/>
                <a:ea typeface="新宋体" pitchFamily="49" charset="-122"/>
              </a:rPr>
              <a:t>12</a:t>
            </a:r>
          </a:p>
          <a:p>
            <a:pPr algn="r" fontAlgn="b">
              <a:spcBef>
                <a:spcPct val="50000"/>
              </a:spcBef>
            </a:pPr>
            <a:r>
              <a:rPr lang="en-US" altLang="zh-CN" sz="1400">
                <a:latin typeface="新宋体" pitchFamily="49" charset="-122"/>
                <a:ea typeface="新宋体" pitchFamily="49" charset="-122"/>
              </a:rPr>
              <a:t>10</a:t>
            </a:r>
          </a:p>
          <a:p>
            <a:pPr algn="r" fontAlgn="b">
              <a:spcBef>
                <a:spcPct val="50000"/>
              </a:spcBef>
            </a:pPr>
            <a:r>
              <a:rPr lang="en-US" altLang="zh-CN" sz="1400">
                <a:latin typeface="新宋体" pitchFamily="49" charset="-122"/>
                <a:ea typeface="新宋体" pitchFamily="49" charset="-122"/>
              </a:rPr>
              <a:t>8</a:t>
            </a:r>
          </a:p>
          <a:p>
            <a:pPr algn="r" fontAlgn="b">
              <a:spcBef>
                <a:spcPct val="50000"/>
              </a:spcBef>
            </a:pPr>
            <a:r>
              <a:rPr lang="en-US" altLang="zh-CN" sz="1400">
                <a:latin typeface="新宋体" pitchFamily="49" charset="-122"/>
                <a:ea typeface="新宋体" pitchFamily="49" charset="-122"/>
              </a:rPr>
              <a:t>6</a:t>
            </a:r>
          </a:p>
          <a:p>
            <a:pPr algn="r" fontAlgn="b">
              <a:spcBef>
                <a:spcPct val="50000"/>
              </a:spcBef>
            </a:pPr>
            <a:r>
              <a:rPr lang="en-US" altLang="zh-CN" sz="1400">
                <a:latin typeface="新宋体" pitchFamily="49" charset="-122"/>
                <a:ea typeface="新宋体" pitchFamily="49" charset="-122"/>
              </a:rPr>
              <a:t>4</a:t>
            </a:r>
          </a:p>
          <a:p>
            <a:pPr algn="r" fontAlgn="b">
              <a:spcBef>
                <a:spcPct val="50000"/>
              </a:spcBef>
            </a:pPr>
            <a:r>
              <a:rPr lang="en-US" altLang="zh-CN" sz="1400">
                <a:latin typeface="新宋体" pitchFamily="49" charset="-122"/>
                <a:ea typeface="新宋体" pitchFamily="49" charset="-122"/>
              </a:rPr>
              <a:t>2</a:t>
            </a:r>
          </a:p>
          <a:p>
            <a:pPr algn="r" fontAlgn="b">
              <a:spcBef>
                <a:spcPct val="50000"/>
              </a:spcBef>
            </a:pPr>
            <a:r>
              <a:rPr lang="en-US" altLang="zh-CN" sz="1400">
                <a:latin typeface="新宋体" pitchFamily="49" charset="-122"/>
                <a:ea typeface="新宋体" pitchFamily="49" charset="-122"/>
              </a:rPr>
              <a:t>0</a:t>
            </a:r>
          </a:p>
          <a:p>
            <a:pPr>
              <a:spcBef>
                <a:spcPct val="50000"/>
              </a:spcBef>
            </a:pPr>
            <a:endParaRPr lang="en-US" altLang="zh-CN" sz="1400">
              <a:latin typeface="新宋体" pitchFamily="49" charset="-122"/>
              <a:ea typeface="新宋体" pitchFamily="49" charset="-122"/>
            </a:endParaRPr>
          </a:p>
        </p:txBody>
      </p:sp>
      <p:sp>
        <p:nvSpPr>
          <p:cNvPr id="7289" name="Text Box 476"/>
          <p:cNvSpPr txBox="1">
            <a:spLocks noChangeArrowheads="1"/>
          </p:cNvSpPr>
          <p:nvPr/>
        </p:nvSpPr>
        <p:spPr bwMode="auto">
          <a:xfrm>
            <a:off x="2079625" y="5484813"/>
            <a:ext cx="869950" cy="366712"/>
          </a:xfrm>
          <a:prstGeom prst="rect">
            <a:avLst/>
          </a:prstGeom>
          <a:noFill/>
          <a:ln w="9525">
            <a:noFill/>
            <a:miter lim="800000"/>
            <a:headEnd/>
            <a:tailEnd/>
          </a:ln>
        </p:spPr>
        <p:txBody>
          <a:bodyPr wrap="none">
            <a:spAutoFit/>
          </a:bodyPr>
          <a:lstStyle/>
          <a:p>
            <a:r>
              <a:rPr lang="zh-CN" altLang="en-US">
                <a:ea typeface="华文新魏" pitchFamily="2" charset="-122"/>
              </a:rPr>
              <a:t>科普类</a:t>
            </a:r>
          </a:p>
        </p:txBody>
      </p:sp>
      <p:sp>
        <p:nvSpPr>
          <p:cNvPr id="7290" name="Text Box 477"/>
          <p:cNvSpPr txBox="1">
            <a:spLocks noChangeArrowheads="1"/>
          </p:cNvSpPr>
          <p:nvPr/>
        </p:nvSpPr>
        <p:spPr bwMode="auto">
          <a:xfrm>
            <a:off x="3451225" y="5484813"/>
            <a:ext cx="869950" cy="366712"/>
          </a:xfrm>
          <a:prstGeom prst="rect">
            <a:avLst/>
          </a:prstGeom>
          <a:noFill/>
          <a:ln w="9525">
            <a:noFill/>
            <a:miter lim="800000"/>
            <a:headEnd/>
            <a:tailEnd/>
          </a:ln>
        </p:spPr>
        <p:txBody>
          <a:bodyPr wrap="none">
            <a:spAutoFit/>
          </a:bodyPr>
          <a:lstStyle/>
          <a:p>
            <a:r>
              <a:rPr lang="zh-CN" altLang="en-US">
                <a:ea typeface="华文新魏" pitchFamily="2" charset="-122"/>
              </a:rPr>
              <a:t>综艺类</a:t>
            </a:r>
          </a:p>
        </p:txBody>
      </p:sp>
      <p:sp>
        <p:nvSpPr>
          <p:cNvPr id="7291" name="Text Box 478"/>
          <p:cNvSpPr txBox="1">
            <a:spLocks noChangeArrowheads="1"/>
          </p:cNvSpPr>
          <p:nvPr/>
        </p:nvSpPr>
        <p:spPr bwMode="auto">
          <a:xfrm>
            <a:off x="4899025" y="5484813"/>
            <a:ext cx="869950" cy="366712"/>
          </a:xfrm>
          <a:prstGeom prst="rect">
            <a:avLst/>
          </a:prstGeom>
          <a:noFill/>
          <a:ln w="9525">
            <a:noFill/>
            <a:miter lim="800000"/>
            <a:headEnd/>
            <a:tailEnd/>
          </a:ln>
        </p:spPr>
        <p:txBody>
          <a:bodyPr wrap="none">
            <a:spAutoFit/>
          </a:bodyPr>
          <a:lstStyle/>
          <a:p>
            <a:r>
              <a:rPr lang="zh-CN" altLang="en-US">
                <a:ea typeface="华文新魏" pitchFamily="2" charset="-122"/>
              </a:rPr>
              <a:t>动画类</a:t>
            </a:r>
          </a:p>
        </p:txBody>
      </p:sp>
      <p:sp>
        <p:nvSpPr>
          <p:cNvPr id="7292" name="Text Box 479"/>
          <p:cNvSpPr txBox="1">
            <a:spLocks noChangeArrowheads="1"/>
          </p:cNvSpPr>
          <p:nvPr/>
        </p:nvSpPr>
        <p:spPr bwMode="auto">
          <a:xfrm>
            <a:off x="6346825" y="5484813"/>
            <a:ext cx="869950" cy="366712"/>
          </a:xfrm>
          <a:prstGeom prst="rect">
            <a:avLst/>
          </a:prstGeom>
          <a:noFill/>
          <a:ln w="9525">
            <a:noFill/>
            <a:miter lim="800000"/>
            <a:headEnd/>
            <a:tailEnd/>
          </a:ln>
        </p:spPr>
        <p:txBody>
          <a:bodyPr wrap="none">
            <a:spAutoFit/>
          </a:bodyPr>
          <a:lstStyle/>
          <a:p>
            <a:r>
              <a:rPr lang="zh-CN" altLang="en-US">
                <a:ea typeface="华文新魏" pitchFamily="2" charset="-122"/>
              </a:rPr>
              <a:t>体育类</a:t>
            </a:r>
          </a:p>
        </p:txBody>
      </p:sp>
      <p:sp>
        <p:nvSpPr>
          <p:cNvPr id="7293" name="Rectangle 480"/>
          <p:cNvSpPr>
            <a:spLocks noChangeArrowheads="1"/>
          </p:cNvSpPr>
          <p:nvPr/>
        </p:nvSpPr>
        <p:spPr bwMode="auto">
          <a:xfrm>
            <a:off x="2155825" y="4595813"/>
            <a:ext cx="762000" cy="920750"/>
          </a:xfrm>
          <a:prstGeom prst="rect">
            <a:avLst/>
          </a:prstGeom>
          <a:solidFill>
            <a:schemeClr val="accent1"/>
          </a:solidFill>
          <a:ln w="9525">
            <a:solidFill>
              <a:schemeClr val="tx1"/>
            </a:solidFill>
            <a:miter lim="800000"/>
            <a:headEnd/>
            <a:tailEnd/>
          </a:ln>
        </p:spPr>
        <p:txBody>
          <a:bodyPr wrap="none" anchor="ctr"/>
          <a:lstStyle/>
          <a:p>
            <a:pPr>
              <a:spcBef>
                <a:spcPct val="50000"/>
              </a:spcBef>
            </a:pPr>
            <a:endParaRPr lang="zh-CN" altLang="en-US" sz="2000">
              <a:latin typeface="新宋体" pitchFamily="49" charset="-122"/>
              <a:ea typeface="新宋体" pitchFamily="49" charset="-122"/>
            </a:endParaRPr>
          </a:p>
        </p:txBody>
      </p:sp>
      <p:sp>
        <p:nvSpPr>
          <p:cNvPr id="7294" name="Rectangle 482"/>
          <p:cNvSpPr>
            <a:spLocks noChangeArrowheads="1"/>
          </p:cNvSpPr>
          <p:nvPr/>
        </p:nvSpPr>
        <p:spPr bwMode="auto">
          <a:xfrm>
            <a:off x="3589338" y="3213100"/>
            <a:ext cx="685800" cy="2317750"/>
          </a:xfrm>
          <a:prstGeom prst="rect">
            <a:avLst/>
          </a:prstGeom>
          <a:solidFill>
            <a:schemeClr val="accent1"/>
          </a:solidFill>
          <a:ln w="9525">
            <a:solidFill>
              <a:schemeClr val="tx1"/>
            </a:solidFill>
            <a:miter lim="800000"/>
            <a:headEnd/>
            <a:tailEnd/>
          </a:ln>
        </p:spPr>
        <p:txBody>
          <a:bodyPr wrap="none" anchor="ctr"/>
          <a:lstStyle/>
          <a:p>
            <a:pPr>
              <a:spcBef>
                <a:spcPct val="50000"/>
              </a:spcBef>
            </a:pPr>
            <a:endParaRPr lang="zh-CN" altLang="en-US" sz="2000">
              <a:latin typeface="新宋体" pitchFamily="49" charset="-122"/>
              <a:ea typeface="新宋体" pitchFamily="49" charset="-122"/>
            </a:endParaRPr>
          </a:p>
        </p:txBody>
      </p:sp>
      <p:sp>
        <p:nvSpPr>
          <p:cNvPr id="7295" name="Text Box 483"/>
          <p:cNvSpPr txBox="1">
            <a:spLocks noChangeArrowheads="1"/>
          </p:cNvSpPr>
          <p:nvPr/>
        </p:nvSpPr>
        <p:spPr bwMode="auto">
          <a:xfrm>
            <a:off x="2308225" y="4189413"/>
            <a:ext cx="533400" cy="366712"/>
          </a:xfrm>
          <a:prstGeom prst="rect">
            <a:avLst/>
          </a:prstGeom>
          <a:noFill/>
          <a:ln w="9525">
            <a:noFill/>
            <a:miter lim="800000"/>
            <a:headEnd/>
            <a:tailEnd/>
          </a:ln>
        </p:spPr>
        <p:txBody>
          <a:bodyPr>
            <a:spAutoFit/>
          </a:bodyPr>
          <a:lstStyle/>
          <a:p>
            <a:pPr>
              <a:spcBef>
                <a:spcPct val="50000"/>
              </a:spcBef>
            </a:pPr>
            <a:r>
              <a:rPr lang="en-US" altLang="zh-CN" b="1">
                <a:latin typeface="华文新魏" pitchFamily="2" charset="-122"/>
                <a:ea typeface="华文新魏" pitchFamily="2" charset="-122"/>
              </a:rPr>
              <a:t>6</a:t>
            </a:r>
          </a:p>
        </p:txBody>
      </p:sp>
      <p:sp>
        <p:nvSpPr>
          <p:cNvPr id="7296" name="Text Box 484"/>
          <p:cNvSpPr txBox="1">
            <a:spLocks noChangeArrowheads="1"/>
          </p:cNvSpPr>
          <p:nvPr/>
        </p:nvSpPr>
        <p:spPr bwMode="auto">
          <a:xfrm>
            <a:off x="3603625" y="2817813"/>
            <a:ext cx="609600" cy="366712"/>
          </a:xfrm>
          <a:prstGeom prst="rect">
            <a:avLst/>
          </a:prstGeom>
          <a:noFill/>
          <a:ln w="9525">
            <a:noFill/>
            <a:miter lim="800000"/>
            <a:headEnd/>
            <a:tailEnd/>
          </a:ln>
        </p:spPr>
        <p:txBody>
          <a:bodyPr>
            <a:spAutoFit/>
          </a:bodyPr>
          <a:lstStyle/>
          <a:p>
            <a:pPr>
              <a:spcBef>
                <a:spcPct val="50000"/>
              </a:spcBef>
            </a:pPr>
            <a:r>
              <a:rPr lang="en-US" altLang="zh-CN" b="1">
                <a:latin typeface="华文新魏" pitchFamily="2" charset="-122"/>
                <a:ea typeface="华文新魏" pitchFamily="2" charset="-122"/>
              </a:rPr>
              <a:t>15</a:t>
            </a:r>
          </a:p>
        </p:txBody>
      </p:sp>
      <p:sp>
        <p:nvSpPr>
          <p:cNvPr id="7297" name="Rectangle 488"/>
          <p:cNvSpPr>
            <a:spLocks noChangeArrowheads="1"/>
          </p:cNvSpPr>
          <p:nvPr/>
        </p:nvSpPr>
        <p:spPr bwMode="auto">
          <a:xfrm>
            <a:off x="2843213" y="958850"/>
            <a:ext cx="5616575" cy="822325"/>
          </a:xfrm>
          <a:prstGeom prst="rect">
            <a:avLst/>
          </a:prstGeom>
          <a:gradFill rotWithShape="0">
            <a:gsLst>
              <a:gs pos="0">
                <a:srgbClr val="8488C4"/>
              </a:gs>
              <a:gs pos="53000">
                <a:srgbClr val="D4DEFF"/>
              </a:gs>
              <a:gs pos="83000">
                <a:srgbClr val="D4DEFF"/>
              </a:gs>
              <a:gs pos="100000">
                <a:srgbClr val="96AB94"/>
              </a:gs>
            </a:gsLst>
            <a:lin ang="5400000"/>
          </a:gradFill>
          <a:ln w="9525">
            <a:noFill/>
            <a:miter lim="800000"/>
            <a:headEnd/>
            <a:tailEnd/>
          </a:ln>
        </p:spPr>
        <p:txBody>
          <a:bodyPr>
            <a:spAutoFit/>
          </a:bodyPr>
          <a:lstStyle/>
          <a:p>
            <a:pPr>
              <a:spcBef>
                <a:spcPct val="50000"/>
              </a:spcBef>
            </a:pPr>
            <a:r>
              <a:rPr lang="zh-CN" altLang="en-US" sz="2400">
                <a:latin typeface="华文新魏" pitchFamily="2" charset="-122"/>
                <a:ea typeface="华文新魏" pitchFamily="2" charset="-122"/>
              </a:rPr>
              <a:t>你能根据上面的统计表完成下面的统计图吗？</a:t>
            </a:r>
          </a:p>
        </p:txBody>
      </p:sp>
      <p:sp>
        <p:nvSpPr>
          <p:cNvPr id="43149" name="AutoShape 141"/>
          <p:cNvSpPr>
            <a:spLocks noChangeArrowheads="1"/>
          </p:cNvSpPr>
          <p:nvPr/>
        </p:nvSpPr>
        <p:spPr bwMode="auto">
          <a:xfrm>
            <a:off x="900113" y="5830888"/>
            <a:ext cx="7848600" cy="576262"/>
          </a:xfrm>
          <a:prstGeom prst="wedgeRoundRectCallout">
            <a:avLst>
              <a:gd name="adj1" fmla="val -14037"/>
              <a:gd name="adj2" fmla="val -46144"/>
              <a:gd name="adj3" fmla="val 16667"/>
            </a:avLst>
          </a:prstGeom>
          <a:solidFill>
            <a:srgbClr val="CCFFCC"/>
          </a:solidFill>
          <a:ln w="25400">
            <a:solidFill>
              <a:srgbClr val="00FF00"/>
            </a:solidFill>
            <a:miter lim="800000"/>
            <a:headEnd/>
            <a:tailEnd/>
          </a:ln>
        </p:spPr>
        <p:txBody>
          <a:bodyPr/>
          <a:lstStyle/>
          <a:p>
            <a:pPr algn="ctr"/>
            <a:r>
              <a:rPr lang="zh-CN" altLang="en-US" sz="2400">
                <a:ea typeface="华文新魏" pitchFamily="2" charset="-122"/>
              </a:rPr>
              <a:t>最喜欢动画类节目人数的直条怎么画呢？体育类呢？</a:t>
            </a:r>
            <a:endParaRPr lang="zh-CN" altLang="en-US" sz="2400">
              <a:latin typeface="华文新魏" pitchFamily="2" charset="-122"/>
              <a:ea typeface="华文新魏" pitchFamily="2" charset="-122"/>
            </a:endParaRPr>
          </a:p>
        </p:txBody>
      </p:sp>
      <p:sp>
        <p:nvSpPr>
          <p:cNvPr id="43150" name="Rectangle 482"/>
          <p:cNvSpPr>
            <a:spLocks noChangeArrowheads="1"/>
          </p:cNvSpPr>
          <p:nvPr/>
        </p:nvSpPr>
        <p:spPr bwMode="auto">
          <a:xfrm>
            <a:off x="6405563" y="3500438"/>
            <a:ext cx="685800" cy="2030412"/>
          </a:xfrm>
          <a:prstGeom prst="rect">
            <a:avLst/>
          </a:prstGeom>
          <a:solidFill>
            <a:schemeClr val="accent1"/>
          </a:solidFill>
          <a:ln w="9525">
            <a:solidFill>
              <a:schemeClr val="tx1"/>
            </a:solidFill>
            <a:miter lim="800000"/>
            <a:headEnd/>
            <a:tailEnd/>
          </a:ln>
        </p:spPr>
        <p:txBody>
          <a:bodyPr wrap="none" anchor="ctr"/>
          <a:lstStyle/>
          <a:p>
            <a:pPr>
              <a:spcBef>
                <a:spcPct val="50000"/>
              </a:spcBef>
            </a:pPr>
            <a:endParaRPr lang="zh-CN" altLang="en-US" sz="2000">
              <a:latin typeface="新宋体" pitchFamily="49" charset="-122"/>
              <a:ea typeface="新宋体" pitchFamily="49" charset="-122"/>
            </a:endParaRPr>
          </a:p>
        </p:txBody>
      </p:sp>
      <p:sp>
        <p:nvSpPr>
          <p:cNvPr id="43151" name="Rectangle 482"/>
          <p:cNvSpPr>
            <a:spLocks noChangeArrowheads="1"/>
          </p:cNvSpPr>
          <p:nvPr/>
        </p:nvSpPr>
        <p:spPr bwMode="auto">
          <a:xfrm>
            <a:off x="5003800" y="3644900"/>
            <a:ext cx="685800" cy="1871663"/>
          </a:xfrm>
          <a:prstGeom prst="rect">
            <a:avLst/>
          </a:prstGeom>
          <a:solidFill>
            <a:schemeClr val="accent1"/>
          </a:solidFill>
          <a:ln w="9525">
            <a:solidFill>
              <a:schemeClr val="tx1"/>
            </a:solidFill>
            <a:miter lim="800000"/>
            <a:headEnd/>
            <a:tailEnd/>
          </a:ln>
        </p:spPr>
        <p:txBody>
          <a:bodyPr wrap="none" anchor="ctr"/>
          <a:lstStyle/>
          <a:p>
            <a:pPr>
              <a:spcBef>
                <a:spcPct val="50000"/>
              </a:spcBef>
            </a:pPr>
            <a:endParaRPr lang="zh-CN" altLang="en-US" sz="2000">
              <a:latin typeface="新宋体" pitchFamily="49" charset="-122"/>
              <a:ea typeface="新宋体" pitchFamily="49" charset="-122"/>
            </a:endParaRPr>
          </a:p>
        </p:txBody>
      </p:sp>
      <p:sp>
        <p:nvSpPr>
          <p:cNvPr id="43152" name="Text Box 484"/>
          <p:cNvSpPr txBox="1">
            <a:spLocks noChangeArrowheads="1"/>
          </p:cNvSpPr>
          <p:nvPr/>
        </p:nvSpPr>
        <p:spPr bwMode="auto">
          <a:xfrm>
            <a:off x="5148263" y="3062288"/>
            <a:ext cx="609600" cy="366712"/>
          </a:xfrm>
          <a:prstGeom prst="rect">
            <a:avLst/>
          </a:prstGeom>
          <a:noFill/>
          <a:ln w="9525">
            <a:noFill/>
            <a:miter lim="800000"/>
            <a:headEnd/>
            <a:tailEnd/>
          </a:ln>
        </p:spPr>
        <p:txBody>
          <a:bodyPr>
            <a:spAutoFit/>
          </a:bodyPr>
          <a:lstStyle/>
          <a:p>
            <a:pPr>
              <a:spcBef>
                <a:spcPct val="50000"/>
              </a:spcBef>
            </a:pPr>
            <a:r>
              <a:rPr lang="en-US" altLang="zh-CN" b="1">
                <a:latin typeface="华文新魏" pitchFamily="2" charset="-122"/>
                <a:ea typeface="华文新魏" pitchFamily="2" charset="-122"/>
              </a:rPr>
              <a:t>12</a:t>
            </a:r>
          </a:p>
        </p:txBody>
      </p:sp>
      <p:sp>
        <p:nvSpPr>
          <p:cNvPr id="43153" name="Text Box 484"/>
          <p:cNvSpPr txBox="1">
            <a:spLocks noChangeArrowheads="1"/>
          </p:cNvSpPr>
          <p:nvPr/>
        </p:nvSpPr>
        <p:spPr bwMode="auto">
          <a:xfrm>
            <a:off x="6554788" y="2990850"/>
            <a:ext cx="609600" cy="366713"/>
          </a:xfrm>
          <a:prstGeom prst="rect">
            <a:avLst/>
          </a:prstGeom>
          <a:noFill/>
          <a:ln w="9525">
            <a:noFill/>
            <a:miter lim="800000"/>
            <a:headEnd/>
            <a:tailEnd/>
          </a:ln>
        </p:spPr>
        <p:txBody>
          <a:bodyPr>
            <a:spAutoFit/>
          </a:bodyPr>
          <a:lstStyle/>
          <a:p>
            <a:pPr>
              <a:spcBef>
                <a:spcPct val="50000"/>
              </a:spcBef>
            </a:pPr>
            <a:r>
              <a:rPr lang="en-US" altLang="zh-CN" b="1">
                <a:latin typeface="华文新魏" pitchFamily="2" charset="-122"/>
                <a:ea typeface="华文新魏" pitchFamily="2" charset="-122"/>
              </a:rPr>
              <a:t>13</a:t>
            </a:r>
          </a:p>
        </p:txBody>
      </p:sp>
      <p:sp>
        <p:nvSpPr>
          <p:cNvPr id="16518" name="Rectangle 134"/>
          <p:cNvSpPr>
            <a:spLocks noChangeArrowheads="1"/>
          </p:cNvSpPr>
          <p:nvPr/>
        </p:nvSpPr>
        <p:spPr bwMode="auto">
          <a:xfrm>
            <a:off x="2124075" y="5805488"/>
            <a:ext cx="5605463" cy="519112"/>
          </a:xfrm>
          <a:prstGeom prst="rect">
            <a:avLst/>
          </a:prstGeom>
          <a:solidFill>
            <a:srgbClr val="0000FF"/>
          </a:solidFill>
          <a:ln w="9525">
            <a:noFill/>
            <a:miter lim="800000"/>
            <a:headEnd/>
            <a:tailEnd/>
          </a:ln>
        </p:spPr>
        <p:txBody>
          <a:bodyPr wrap="none" anchor="ctr">
            <a:spAutoFit/>
          </a:bodyPr>
          <a:lstStyle/>
          <a:p>
            <a:r>
              <a:rPr lang="zh-CN" altLang="en-US" sz="2800">
                <a:solidFill>
                  <a:schemeClr val="bg1"/>
                </a:solidFill>
                <a:latin typeface="华文新魏" pitchFamily="2" charset="-122"/>
                <a:ea typeface="华文新魏" pitchFamily="2" charset="-122"/>
              </a:rPr>
              <a:t>从条形统计图中你还能知道什么？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3149"/>
                                        </p:tgtEl>
                                        <p:attrNameLst>
                                          <p:attrName>style.visibility</p:attrName>
                                        </p:attrNameLst>
                                      </p:cBhvr>
                                      <p:to>
                                        <p:strVal val="visible"/>
                                      </p:to>
                                    </p:set>
                                    <p:animEffect transition="in" filter="blinds(horizontal)">
                                      <p:cBhvr>
                                        <p:cTn id="7" dur="500"/>
                                        <p:tgtEl>
                                          <p:spTgt spid="43149"/>
                                        </p:tgtEl>
                                      </p:cBhvr>
                                    </p:animEffect>
                                  </p:childTnLst>
                                </p:cTn>
                              </p:par>
                            </p:childTnLst>
                          </p:cTn>
                        </p:par>
                      </p:childTnLst>
                    </p:cTn>
                  </p:par>
                  <p:par>
                    <p:cTn id="8" fill="hold">
                      <p:stCondLst>
                        <p:cond delay="indefinite"/>
                      </p:stCondLst>
                      <p:childTnLst>
                        <p:par>
                          <p:cTn id="9" fill="hold">
                            <p:stCondLst>
                              <p:cond delay="0"/>
                            </p:stCondLst>
                            <p:childTnLst>
                              <p:par>
                                <p:cTn id="10" presetID="17" presetClass="entr" presetSubtype="4" fill="hold" grpId="0" nodeType="clickEffect">
                                  <p:stCondLst>
                                    <p:cond delay="0"/>
                                  </p:stCondLst>
                                  <p:childTnLst>
                                    <p:set>
                                      <p:cBhvr>
                                        <p:cTn id="11" dur="1" fill="hold">
                                          <p:stCondLst>
                                            <p:cond delay="0"/>
                                          </p:stCondLst>
                                        </p:cTn>
                                        <p:tgtEl>
                                          <p:spTgt spid="43151"/>
                                        </p:tgtEl>
                                        <p:attrNameLst>
                                          <p:attrName>style.visibility</p:attrName>
                                        </p:attrNameLst>
                                      </p:cBhvr>
                                      <p:to>
                                        <p:strVal val="visible"/>
                                      </p:to>
                                    </p:set>
                                    <p:anim calcmode="lin" valueType="num">
                                      <p:cBhvr>
                                        <p:cTn id="12" dur="1000" fill="hold"/>
                                        <p:tgtEl>
                                          <p:spTgt spid="43151"/>
                                        </p:tgtEl>
                                        <p:attrNameLst>
                                          <p:attrName>ppt_x</p:attrName>
                                        </p:attrNameLst>
                                      </p:cBhvr>
                                      <p:tavLst>
                                        <p:tav tm="0">
                                          <p:val>
                                            <p:strVal val="#ppt_x"/>
                                          </p:val>
                                        </p:tav>
                                        <p:tav tm="100000">
                                          <p:val>
                                            <p:strVal val="#ppt_x"/>
                                          </p:val>
                                        </p:tav>
                                      </p:tavLst>
                                    </p:anim>
                                    <p:anim calcmode="lin" valueType="num">
                                      <p:cBhvr>
                                        <p:cTn id="13" dur="1000" fill="hold"/>
                                        <p:tgtEl>
                                          <p:spTgt spid="43151"/>
                                        </p:tgtEl>
                                        <p:attrNameLst>
                                          <p:attrName>ppt_y</p:attrName>
                                        </p:attrNameLst>
                                      </p:cBhvr>
                                      <p:tavLst>
                                        <p:tav tm="0">
                                          <p:val>
                                            <p:strVal val="#ppt_y+#ppt_h/2"/>
                                          </p:val>
                                        </p:tav>
                                        <p:tav tm="100000">
                                          <p:val>
                                            <p:strVal val="#ppt_y"/>
                                          </p:val>
                                        </p:tav>
                                      </p:tavLst>
                                    </p:anim>
                                    <p:anim calcmode="lin" valueType="num">
                                      <p:cBhvr>
                                        <p:cTn id="14" dur="1000" fill="hold"/>
                                        <p:tgtEl>
                                          <p:spTgt spid="43151"/>
                                        </p:tgtEl>
                                        <p:attrNameLst>
                                          <p:attrName>ppt_w</p:attrName>
                                        </p:attrNameLst>
                                      </p:cBhvr>
                                      <p:tavLst>
                                        <p:tav tm="0">
                                          <p:val>
                                            <p:strVal val="#ppt_w"/>
                                          </p:val>
                                        </p:tav>
                                        <p:tav tm="100000">
                                          <p:val>
                                            <p:strVal val="#ppt_w"/>
                                          </p:val>
                                        </p:tav>
                                      </p:tavLst>
                                    </p:anim>
                                    <p:anim calcmode="lin" valueType="num">
                                      <p:cBhvr>
                                        <p:cTn id="15" dur="1000" fill="hold"/>
                                        <p:tgtEl>
                                          <p:spTgt spid="43151"/>
                                        </p:tgtEl>
                                        <p:attrNameLst>
                                          <p:attrName>ppt_h</p:attrName>
                                        </p:attrNameLst>
                                      </p:cBhvr>
                                      <p:tavLst>
                                        <p:tav tm="0">
                                          <p:val>
                                            <p:fltVal val="0"/>
                                          </p:val>
                                        </p:tav>
                                        <p:tav tm="100000">
                                          <p:val>
                                            <p:strVal val="#ppt_h"/>
                                          </p:val>
                                        </p:tav>
                                      </p:tavLst>
                                    </p:anim>
                                  </p:childTnLst>
                                </p:cTn>
                              </p:par>
                            </p:childTnLst>
                          </p:cTn>
                        </p:par>
                        <p:par>
                          <p:cTn id="16" fill="hold">
                            <p:stCondLst>
                              <p:cond delay="1000"/>
                            </p:stCondLst>
                            <p:childTnLst>
                              <p:par>
                                <p:cTn id="17" presetID="3" presetClass="entr" presetSubtype="10" fill="hold" grpId="0" nodeType="afterEffect">
                                  <p:stCondLst>
                                    <p:cond delay="0"/>
                                  </p:stCondLst>
                                  <p:childTnLst>
                                    <p:set>
                                      <p:cBhvr>
                                        <p:cTn id="18" dur="1" fill="hold">
                                          <p:stCondLst>
                                            <p:cond delay="0"/>
                                          </p:stCondLst>
                                        </p:cTn>
                                        <p:tgtEl>
                                          <p:spTgt spid="43152"/>
                                        </p:tgtEl>
                                        <p:attrNameLst>
                                          <p:attrName>style.visibility</p:attrName>
                                        </p:attrNameLst>
                                      </p:cBhvr>
                                      <p:to>
                                        <p:strVal val="visible"/>
                                      </p:to>
                                    </p:set>
                                    <p:animEffect transition="in" filter="blinds(horizontal)">
                                      <p:cBhvr>
                                        <p:cTn id="19" dur="500"/>
                                        <p:tgtEl>
                                          <p:spTgt spid="43152"/>
                                        </p:tgtEl>
                                      </p:cBhvr>
                                    </p:animEffect>
                                  </p:childTnLst>
                                </p:cTn>
                              </p:par>
                            </p:childTnLst>
                          </p:cTn>
                        </p:par>
                      </p:childTnLst>
                    </p:cTn>
                  </p:par>
                  <p:par>
                    <p:cTn id="20" fill="hold">
                      <p:stCondLst>
                        <p:cond delay="indefinite"/>
                      </p:stCondLst>
                      <p:childTnLst>
                        <p:par>
                          <p:cTn id="21" fill="hold">
                            <p:stCondLst>
                              <p:cond delay="0"/>
                            </p:stCondLst>
                            <p:childTnLst>
                              <p:par>
                                <p:cTn id="22" presetID="17" presetClass="entr" presetSubtype="4" fill="hold" grpId="0" nodeType="clickEffect">
                                  <p:stCondLst>
                                    <p:cond delay="0"/>
                                  </p:stCondLst>
                                  <p:childTnLst>
                                    <p:set>
                                      <p:cBhvr>
                                        <p:cTn id="23" dur="1" fill="hold">
                                          <p:stCondLst>
                                            <p:cond delay="0"/>
                                          </p:stCondLst>
                                        </p:cTn>
                                        <p:tgtEl>
                                          <p:spTgt spid="43150"/>
                                        </p:tgtEl>
                                        <p:attrNameLst>
                                          <p:attrName>style.visibility</p:attrName>
                                        </p:attrNameLst>
                                      </p:cBhvr>
                                      <p:to>
                                        <p:strVal val="visible"/>
                                      </p:to>
                                    </p:set>
                                    <p:anim calcmode="lin" valueType="num">
                                      <p:cBhvr>
                                        <p:cTn id="24" dur="1000" fill="hold"/>
                                        <p:tgtEl>
                                          <p:spTgt spid="43150"/>
                                        </p:tgtEl>
                                        <p:attrNameLst>
                                          <p:attrName>ppt_x</p:attrName>
                                        </p:attrNameLst>
                                      </p:cBhvr>
                                      <p:tavLst>
                                        <p:tav tm="0">
                                          <p:val>
                                            <p:strVal val="#ppt_x"/>
                                          </p:val>
                                        </p:tav>
                                        <p:tav tm="100000">
                                          <p:val>
                                            <p:strVal val="#ppt_x"/>
                                          </p:val>
                                        </p:tav>
                                      </p:tavLst>
                                    </p:anim>
                                    <p:anim calcmode="lin" valueType="num">
                                      <p:cBhvr>
                                        <p:cTn id="25" dur="1000" fill="hold"/>
                                        <p:tgtEl>
                                          <p:spTgt spid="43150"/>
                                        </p:tgtEl>
                                        <p:attrNameLst>
                                          <p:attrName>ppt_y</p:attrName>
                                        </p:attrNameLst>
                                      </p:cBhvr>
                                      <p:tavLst>
                                        <p:tav tm="0">
                                          <p:val>
                                            <p:strVal val="#ppt_y+#ppt_h/2"/>
                                          </p:val>
                                        </p:tav>
                                        <p:tav tm="100000">
                                          <p:val>
                                            <p:strVal val="#ppt_y"/>
                                          </p:val>
                                        </p:tav>
                                      </p:tavLst>
                                    </p:anim>
                                    <p:anim calcmode="lin" valueType="num">
                                      <p:cBhvr>
                                        <p:cTn id="26" dur="1000" fill="hold"/>
                                        <p:tgtEl>
                                          <p:spTgt spid="43150"/>
                                        </p:tgtEl>
                                        <p:attrNameLst>
                                          <p:attrName>ppt_w</p:attrName>
                                        </p:attrNameLst>
                                      </p:cBhvr>
                                      <p:tavLst>
                                        <p:tav tm="0">
                                          <p:val>
                                            <p:strVal val="#ppt_w"/>
                                          </p:val>
                                        </p:tav>
                                        <p:tav tm="100000">
                                          <p:val>
                                            <p:strVal val="#ppt_w"/>
                                          </p:val>
                                        </p:tav>
                                      </p:tavLst>
                                    </p:anim>
                                    <p:anim calcmode="lin" valueType="num">
                                      <p:cBhvr>
                                        <p:cTn id="27" dur="1000" fill="hold"/>
                                        <p:tgtEl>
                                          <p:spTgt spid="43150"/>
                                        </p:tgtEl>
                                        <p:attrNameLst>
                                          <p:attrName>ppt_h</p:attrName>
                                        </p:attrNameLst>
                                      </p:cBhvr>
                                      <p:tavLst>
                                        <p:tav tm="0">
                                          <p:val>
                                            <p:fltVal val="0"/>
                                          </p:val>
                                        </p:tav>
                                        <p:tav tm="100000">
                                          <p:val>
                                            <p:strVal val="#ppt_h"/>
                                          </p:val>
                                        </p:tav>
                                      </p:tavLst>
                                    </p:anim>
                                  </p:childTnLst>
                                </p:cTn>
                              </p:par>
                            </p:childTnLst>
                          </p:cTn>
                        </p:par>
                        <p:par>
                          <p:cTn id="28" fill="hold">
                            <p:stCondLst>
                              <p:cond delay="1000"/>
                            </p:stCondLst>
                            <p:childTnLst>
                              <p:par>
                                <p:cTn id="29" presetID="3" presetClass="entr" presetSubtype="10" fill="hold" grpId="0" nodeType="afterEffect">
                                  <p:stCondLst>
                                    <p:cond delay="0"/>
                                  </p:stCondLst>
                                  <p:childTnLst>
                                    <p:set>
                                      <p:cBhvr>
                                        <p:cTn id="30" dur="1" fill="hold">
                                          <p:stCondLst>
                                            <p:cond delay="0"/>
                                          </p:stCondLst>
                                        </p:cTn>
                                        <p:tgtEl>
                                          <p:spTgt spid="43153"/>
                                        </p:tgtEl>
                                        <p:attrNameLst>
                                          <p:attrName>style.visibility</p:attrName>
                                        </p:attrNameLst>
                                      </p:cBhvr>
                                      <p:to>
                                        <p:strVal val="visible"/>
                                      </p:to>
                                    </p:set>
                                    <p:animEffect transition="in" filter="blinds(horizontal)">
                                      <p:cBhvr>
                                        <p:cTn id="31" dur="500"/>
                                        <p:tgtEl>
                                          <p:spTgt spid="43153"/>
                                        </p:tgtEl>
                                      </p:cBhvr>
                                    </p:animEffect>
                                  </p:childTnLst>
                                </p:cTn>
                              </p:par>
                            </p:childTnLst>
                          </p:cTn>
                        </p:par>
                      </p:childTnLst>
                    </p:cTn>
                  </p:par>
                  <p:par>
                    <p:cTn id="32" fill="hold">
                      <p:stCondLst>
                        <p:cond delay="indefinite"/>
                      </p:stCondLst>
                      <p:childTnLst>
                        <p:par>
                          <p:cTn id="33" fill="hold">
                            <p:stCondLst>
                              <p:cond delay="0"/>
                            </p:stCondLst>
                            <p:childTnLst>
                              <p:par>
                                <p:cTn id="34" presetID="1" presetClass="exit" presetSubtype="0" fill="hold" grpId="1" nodeType="clickEffect">
                                  <p:stCondLst>
                                    <p:cond delay="0"/>
                                  </p:stCondLst>
                                  <p:childTnLst>
                                    <p:set>
                                      <p:cBhvr>
                                        <p:cTn id="35" dur="1" fill="hold">
                                          <p:stCondLst>
                                            <p:cond delay="0"/>
                                          </p:stCondLst>
                                        </p:cTn>
                                        <p:tgtEl>
                                          <p:spTgt spid="43149"/>
                                        </p:tgtEl>
                                        <p:attrNameLst>
                                          <p:attrName>style.visibility</p:attrName>
                                        </p:attrNameLst>
                                      </p:cBhvr>
                                      <p:to>
                                        <p:strVal val="hidden"/>
                                      </p:to>
                                    </p:set>
                                  </p:childTnLst>
                                </p:cTn>
                              </p:par>
                            </p:childTnLst>
                          </p:cTn>
                        </p:par>
                        <p:par>
                          <p:cTn id="36" fill="hold">
                            <p:stCondLst>
                              <p:cond delay="1"/>
                            </p:stCondLst>
                            <p:childTnLst>
                              <p:par>
                                <p:cTn id="37" presetID="2" presetClass="entr" presetSubtype="4" fill="hold" grpId="0" nodeType="afterEffect">
                                  <p:stCondLst>
                                    <p:cond delay="0"/>
                                  </p:stCondLst>
                                  <p:childTnLst>
                                    <p:set>
                                      <p:cBhvr>
                                        <p:cTn id="38" dur="1" fill="hold">
                                          <p:stCondLst>
                                            <p:cond delay="0"/>
                                          </p:stCondLst>
                                        </p:cTn>
                                        <p:tgtEl>
                                          <p:spTgt spid="16518"/>
                                        </p:tgtEl>
                                        <p:attrNameLst>
                                          <p:attrName>style.visibility</p:attrName>
                                        </p:attrNameLst>
                                      </p:cBhvr>
                                      <p:to>
                                        <p:strVal val="visible"/>
                                      </p:to>
                                    </p:set>
                                    <p:anim calcmode="lin" valueType="num">
                                      <p:cBhvr>
                                        <p:cTn id="39" dur="500" fill="hold"/>
                                        <p:tgtEl>
                                          <p:spTgt spid="16518"/>
                                        </p:tgtEl>
                                        <p:attrNameLst>
                                          <p:attrName>ppt_x</p:attrName>
                                        </p:attrNameLst>
                                      </p:cBhvr>
                                      <p:tavLst>
                                        <p:tav tm="0">
                                          <p:val>
                                            <p:strVal val="#ppt_x"/>
                                          </p:val>
                                        </p:tav>
                                        <p:tav tm="100000">
                                          <p:val>
                                            <p:strVal val="#ppt_x"/>
                                          </p:val>
                                        </p:tav>
                                      </p:tavLst>
                                    </p:anim>
                                    <p:anim calcmode="lin" valueType="num">
                                      <p:cBhvr>
                                        <p:cTn id="40" dur="500" fill="hold"/>
                                        <p:tgtEl>
                                          <p:spTgt spid="165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149" grpId="0" animBg="1"/>
      <p:bldP spid="43149" grpId="1" animBg="1"/>
      <p:bldP spid="43150" grpId="0" animBg="1"/>
      <p:bldP spid="43151" grpId="0" animBg="1"/>
      <p:bldP spid="43152" grpId="0"/>
      <p:bldP spid="43153" grpId="0"/>
      <p:bldP spid="16518"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线连接符 21"/>
          <p:cNvCxnSpPr/>
          <p:nvPr/>
        </p:nvCxnSpPr>
        <p:spPr>
          <a:xfrm flipV="1">
            <a:off x="468313" y="1484313"/>
            <a:ext cx="2071687" cy="6350"/>
          </a:xfrm>
          <a:prstGeom prst="line">
            <a:avLst/>
          </a:prstGeom>
          <a:ln w="38100" cmpd="sng">
            <a:solidFill>
              <a:schemeClr val="accent1">
                <a:lumMod val="60000"/>
                <a:lumOff val="40000"/>
              </a:schemeClr>
            </a:solidFill>
            <a:prstDash val="dash"/>
          </a:ln>
        </p:spPr>
        <p:style>
          <a:lnRef idx="1">
            <a:schemeClr val="dk1"/>
          </a:lnRef>
          <a:fillRef idx="0">
            <a:schemeClr val="dk1"/>
          </a:fillRef>
          <a:effectRef idx="0">
            <a:schemeClr val="dk1"/>
          </a:effectRef>
          <a:fontRef idx="minor">
            <a:schemeClr val="tx1"/>
          </a:fontRef>
        </p:style>
      </p:cxnSp>
      <p:sp>
        <p:nvSpPr>
          <p:cNvPr id="8195" name="Rectangle 4"/>
          <p:cNvSpPr>
            <a:spLocks noChangeArrowheads="1"/>
          </p:cNvSpPr>
          <p:nvPr/>
        </p:nvSpPr>
        <p:spPr bwMode="auto">
          <a:xfrm>
            <a:off x="2843213" y="981075"/>
            <a:ext cx="5486400" cy="457200"/>
          </a:xfrm>
          <a:prstGeom prst="rect">
            <a:avLst/>
          </a:prstGeom>
          <a:noFill/>
          <a:ln w="9525">
            <a:noFill/>
            <a:miter lim="800000"/>
            <a:headEnd/>
            <a:tailEnd/>
          </a:ln>
        </p:spPr>
        <p:txBody>
          <a:bodyPr wrap="none" anchor="ctr">
            <a:spAutoFit/>
          </a:bodyPr>
          <a:lstStyle/>
          <a:p>
            <a:r>
              <a:rPr lang="zh-CN" altLang="en-US" sz="2400">
                <a:latin typeface="华文新魏" pitchFamily="2" charset="-122"/>
                <a:ea typeface="华文新魏" pitchFamily="2" charset="-122"/>
              </a:rPr>
              <a:t>四（</a:t>
            </a:r>
            <a:r>
              <a:rPr lang="en-US" altLang="zh-CN" sz="2400">
                <a:latin typeface="华文新魏" pitchFamily="2" charset="-122"/>
                <a:ea typeface="华文新魏" pitchFamily="2" charset="-122"/>
              </a:rPr>
              <a:t>1</a:t>
            </a:r>
            <a:r>
              <a:rPr lang="zh-CN" altLang="en-US" sz="2400">
                <a:latin typeface="华文新魏" pitchFamily="2" charset="-122"/>
                <a:ea typeface="华文新魏" pitchFamily="2" charset="-122"/>
              </a:rPr>
              <a:t>）班各小组数学平均成绩如下表：</a:t>
            </a:r>
          </a:p>
        </p:txBody>
      </p:sp>
      <p:graphicFrame>
        <p:nvGraphicFramePr>
          <p:cNvPr id="45096" name="Group 40"/>
          <p:cNvGraphicFramePr>
            <a:graphicFrameLocks noGrp="1"/>
          </p:cNvGraphicFramePr>
          <p:nvPr/>
        </p:nvGraphicFramePr>
        <p:xfrm>
          <a:off x="1763713" y="1558925"/>
          <a:ext cx="6858000" cy="792480"/>
        </p:xfrm>
        <a:graphic>
          <a:graphicData uri="http://schemas.openxmlformats.org/drawingml/2006/table">
            <a:tbl>
              <a:tblPr/>
              <a:tblGrid>
                <a:gridCol w="1143000"/>
                <a:gridCol w="1143000"/>
                <a:gridCol w="1143000"/>
                <a:gridCol w="1143000"/>
                <a:gridCol w="1143000"/>
                <a:gridCol w="1143000"/>
              </a:tblGrid>
              <a:tr h="395288">
                <a:tc>
                  <a: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pPr>
                      <a:r>
                        <a:rPr kumimoji="0" lang="zh-CN" altLang="en-US" sz="20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cs typeface="Times New Roman" panose="02020603050405020304" pitchFamily="18" charset="0"/>
                        </a:rPr>
                        <a:t>组别</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pPr>
                      <a:r>
                        <a:rPr kumimoji="0" lang="zh-CN" altLang="en-US" sz="20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cs typeface="Times New Roman" panose="02020603050405020304" pitchFamily="18" charset="0"/>
                        </a:rPr>
                        <a:t>第一组</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pPr>
                      <a:r>
                        <a:rPr kumimoji="0" lang="zh-CN" altLang="en-US" sz="20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cs typeface="Times New Roman" panose="02020603050405020304" pitchFamily="18" charset="0"/>
                        </a:rPr>
                        <a:t>第二组</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pPr>
                      <a:r>
                        <a:rPr kumimoji="0" lang="zh-CN" altLang="en-US" sz="20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cs typeface="Times New Roman" panose="02020603050405020304" pitchFamily="18" charset="0"/>
                        </a:rPr>
                        <a:t>第三组</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pPr>
                      <a:r>
                        <a:rPr kumimoji="0" lang="zh-CN" altLang="en-US" sz="20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cs typeface="Times New Roman" panose="02020603050405020304" pitchFamily="18" charset="0"/>
                        </a:rPr>
                        <a:t>第四组</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pPr>
                      <a:r>
                        <a:rPr kumimoji="0" lang="zh-CN" altLang="en-US" sz="20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cs typeface="Times New Roman" panose="02020603050405020304" pitchFamily="18" charset="0"/>
                        </a:rPr>
                        <a:t>第五组</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638">
                <a:tc>
                  <a: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pPr>
                      <a:r>
                        <a:rPr kumimoji="0" lang="zh-CN" altLang="en-US" sz="20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cs typeface="Times New Roman" panose="02020603050405020304" pitchFamily="18" charset="0"/>
                        </a:rPr>
                        <a:t>平均分</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pPr>
                      <a:r>
                        <a:rPr kumimoji="0" lang="en-US" altLang="zh-CN" sz="20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cs typeface="Times New Roman" panose="02020603050405020304" pitchFamily="18" charset="0"/>
                        </a:rPr>
                        <a:t>90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pPr>
                      <a:r>
                        <a:rPr kumimoji="0" lang="en-US" altLang="zh-CN" sz="20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cs typeface="Times New Roman" panose="02020603050405020304" pitchFamily="18" charset="0"/>
                        </a:rPr>
                        <a:t>85</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pPr>
                      <a:r>
                        <a:rPr kumimoji="0" lang="en-US" altLang="zh-CN" sz="20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cs typeface="Times New Roman" panose="02020603050405020304" pitchFamily="18" charset="0"/>
                        </a:rPr>
                        <a:t>80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pPr>
                      <a:r>
                        <a:rPr kumimoji="0" lang="en-US" altLang="zh-CN" sz="20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cs typeface="Times New Roman" panose="02020603050405020304" pitchFamily="18" charset="0"/>
                        </a:rPr>
                        <a:t>84</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pPr>
                      <a:r>
                        <a:rPr kumimoji="0" lang="en-US" altLang="zh-CN" sz="2000" b="0" i="0" u="none" strike="noStrike" cap="none" normalizeH="0" baseline="0" smtClean="0">
                          <a:ln>
                            <a:noFill/>
                          </a:ln>
                          <a:solidFill>
                            <a:schemeClr val="tx1"/>
                          </a:solidFill>
                          <a:effectLst/>
                          <a:latin typeface="华文新魏" panose="02010800040101010101" pitchFamily="2" charset="-122"/>
                          <a:ea typeface="华文新魏" panose="02010800040101010101" pitchFamily="2" charset="-122"/>
                          <a:cs typeface="Times New Roman" panose="02020603050405020304" pitchFamily="18" charset="0"/>
                        </a:rPr>
                        <a:t>75</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8219" name="Rectangle 79"/>
          <p:cNvSpPr>
            <a:spLocks noChangeArrowheads="1"/>
          </p:cNvSpPr>
          <p:nvPr/>
        </p:nvSpPr>
        <p:spPr bwMode="auto">
          <a:xfrm>
            <a:off x="900113" y="2324100"/>
            <a:ext cx="7924800" cy="457200"/>
          </a:xfrm>
          <a:prstGeom prst="rect">
            <a:avLst/>
          </a:prstGeom>
          <a:noFill/>
          <a:ln w="9525">
            <a:noFill/>
            <a:miter lim="800000"/>
            <a:headEnd/>
            <a:tailEnd/>
          </a:ln>
        </p:spPr>
        <p:txBody>
          <a:bodyPr wrap="none" anchor="ctr">
            <a:spAutoFit/>
          </a:bodyPr>
          <a:lstStyle/>
          <a:p>
            <a:r>
              <a:rPr lang="zh-CN" altLang="en-US" sz="2400">
                <a:latin typeface="华文新魏" pitchFamily="2" charset="-122"/>
                <a:ea typeface="华文新魏" pitchFamily="2" charset="-122"/>
              </a:rPr>
              <a:t>（</a:t>
            </a:r>
            <a:r>
              <a:rPr lang="en-US" altLang="zh-CN" sz="2400">
                <a:latin typeface="华文新魏" pitchFamily="2" charset="-122"/>
                <a:ea typeface="华文新魏" pitchFamily="2" charset="-122"/>
              </a:rPr>
              <a:t>1</a:t>
            </a:r>
            <a:r>
              <a:rPr lang="zh-CN" altLang="en-US" sz="2400">
                <a:latin typeface="华文新魏" pitchFamily="2" charset="-122"/>
                <a:ea typeface="华文新魏" pitchFamily="2" charset="-122"/>
              </a:rPr>
              <a:t>）根据统计表中的数据把下面的条形统计图绘制完整。</a:t>
            </a:r>
          </a:p>
        </p:txBody>
      </p:sp>
      <p:pic>
        <p:nvPicPr>
          <p:cNvPr id="8220" name="Picture 80" descr="2008111910239714"/>
          <p:cNvPicPr>
            <a:picLocks noChangeAspect="1" noChangeArrowheads="1"/>
          </p:cNvPicPr>
          <p:nvPr/>
        </p:nvPicPr>
        <p:blipFill>
          <a:blip r:embed="rId2"/>
          <a:srcRect l="19324" t="30214" r="20290" b="62257"/>
          <a:stretch>
            <a:fillRect/>
          </a:stretch>
        </p:blipFill>
        <p:spPr bwMode="auto">
          <a:xfrm>
            <a:off x="2195513" y="3213100"/>
            <a:ext cx="5410200" cy="2808288"/>
          </a:xfrm>
          <a:prstGeom prst="rect">
            <a:avLst/>
          </a:prstGeom>
          <a:noFill/>
          <a:ln w="9525">
            <a:noFill/>
            <a:miter lim="800000"/>
            <a:headEnd/>
            <a:tailEnd/>
          </a:ln>
        </p:spPr>
      </p:pic>
      <p:sp>
        <p:nvSpPr>
          <p:cNvPr id="8221" name="Rectangle 88"/>
          <p:cNvSpPr>
            <a:spLocks noChangeArrowheads="1"/>
          </p:cNvSpPr>
          <p:nvPr/>
        </p:nvSpPr>
        <p:spPr bwMode="auto">
          <a:xfrm>
            <a:off x="2667000" y="5900738"/>
            <a:ext cx="793750" cy="336550"/>
          </a:xfrm>
          <a:prstGeom prst="rect">
            <a:avLst/>
          </a:prstGeom>
          <a:noFill/>
          <a:ln w="9525">
            <a:noFill/>
            <a:miter lim="800000"/>
            <a:headEnd/>
            <a:tailEnd/>
          </a:ln>
        </p:spPr>
        <p:txBody>
          <a:bodyPr wrap="none" anchor="ctr">
            <a:spAutoFit/>
          </a:bodyPr>
          <a:lstStyle/>
          <a:p>
            <a:r>
              <a:rPr lang="zh-CN" altLang="en-US" sz="1600">
                <a:latin typeface="华文新魏" pitchFamily="2" charset="-122"/>
                <a:ea typeface="华文新魏" pitchFamily="2" charset="-122"/>
              </a:rPr>
              <a:t>第一组</a:t>
            </a:r>
          </a:p>
        </p:txBody>
      </p:sp>
      <p:sp>
        <p:nvSpPr>
          <p:cNvPr id="8222" name="Rectangle 89"/>
          <p:cNvSpPr>
            <a:spLocks noChangeArrowheads="1"/>
          </p:cNvSpPr>
          <p:nvPr/>
        </p:nvSpPr>
        <p:spPr bwMode="auto">
          <a:xfrm>
            <a:off x="3581400" y="5900738"/>
            <a:ext cx="793750" cy="336550"/>
          </a:xfrm>
          <a:prstGeom prst="rect">
            <a:avLst/>
          </a:prstGeom>
          <a:noFill/>
          <a:ln w="9525">
            <a:noFill/>
            <a:miter lim="800000"/>
            <a:headEnd/>
            <a:tailEnd/>
          </a:ln>
        </p:spPr>
        <p:txBody>
          <a:bodyPr wrap="none" anchor="ctr">
            <a:spAutoFit/>
          </a:bodyPr>
          <a:lstStyle/>
          <a:p>
            <a:r>
              <a:rPr lang="zh-CN" altLang="en-US" sz="1600">
                <a:latin typeface="华文新魏" pitchFamily="2" charset="-122"/>
                <a:ea typeface="华文新魏" pitchFamily="2" charset="-122"/>
              </a:rPr>
              <a:t>第二组</a:t>
            </a:r>
          </a:p>
        </p:txBody>
      </p:sp>
      <p:sp>
        <p:nvSpPr>
          <p:cNvPr id="8223" name="Rectangle 90"/>
          <p:cNvSpPr>
            <a:spLocks noChangeArrowheads="1"/>
          </p:cNvSpPr>
          <p:nvPr/>
        </p:nvSpPr>
        <p:spPr bwMode="auto">
          <a:xfrm>
            <a:off x="4495800" y="5900738"/>
            <a:ext cx="793750" cy="336550"/>
          </a:xfrm>
          <a:prstGeom prst="rect">
            <a:avLst/>
          </a:prstGeom>
          <a:noFill/>
          <a:ln w="9525">
            <a:noFill/>
            <a:miter lim="800000"/>
            <a:headEnd/>
            <a:tailEnd/>
          </a:ln>
        </p:spPr>
        <p:txBody>
          <a:bodyPr wrap="none" anchor="ctr">
            <a:spAutoFit/>
          </a:bodyPr>
          <a:lstStyle/>
          <a:p>
            <a:r>
              <a:rPr lang="zh-CN" altLang="en-US" sz="1600">
                <a:latin typeface="华文新魏" pitchFamily="2" charset="-122"/>
                <a:ea typeface="华文新魏" pitchFamily="2" charset="-122"/>
              </a:rPr>
              <a:t>第三组</a:t>
            </a:r>
          </a:p>
        </p:txBody>
      </p:sp>
      <p:sp>
        <p:nvSpPr>
          <p:cNvPr id="8224" name="Rectangle 91"/>
          <p:cNvSpPr>
            <a:spLocks noChangeArrowheads="1"/>
          </p:cNvSpPr>
          <p:nvPr/>
        </p:nvSpPr>
        <p:spPr bwMode="auto">
          <a:xfrm>
            <a:off x="5410200" y="5900738"/>
            <a:ext cx="793750" cy="336550"/>
          </a:xfrm>
          <a:prstGeom prst="rect">
            <a:avLst/>
          </a:prstGeom>
          <a:noFill/>
          <a:ln w="9525">
            <a:noFill/>
            <a:miter lim="800000"/>
            <a:headEnd/>
            <a:tailEnd/>
          </a:ln>
        </p:spPr>
        <p:txBody>
          <a:bodyPr wrap="none" anchor="ctr">
            <a:spAutoFit/>
          </a:bodyPr>
          <a:lstStyle/>
          <a:p>
            <a:r>
              <a:rPr lang="zh-CN" altLang="en-US" sz="1600">
                <a:latin typeface="华文新魏" pitchFamily="2" charset="-122"/>
                <a:ea typeface="华文新魏" pitchFamily="2" charset="-122"/>
              </a:rPr>
              <a:t>第四组</a:t>
            </a:r>
          </a:p>
        </p:txBody>
      </p:sp>
      <p:sp>
        <p:nvSpPr>
          <p:cNvPr id="8225" name="Rectangle 92"/>
          <p:cNvSpPr>
            <a:spLocks noChangeArrowheads="1"/>
          </p:cNvSpPr>
          <p:nvPr/>
        </p:nvSpPr>
        <p:spPr bwMode="auto">
          <a:xfrm>
            <a:off x="6324600" y="5900738"/>
            <a:ext cx="793750" cy="336550"/>
          </a:xfrm>
          <a:prstGeom prst="rect">
            <a:avLst/>
          </a:prstGeom>
          <a:noFill/>
          <a:ln w="9525">
            <a:noFill/>
            <a:miter lim="800000"/>
            <a:headEnd/>
            <a:tailEnd/>
          </a:ln>
        </p:spPr>
        <p:txBody>
          <a:bodyPr wrap="none" anchor="ctr">
            <a:spAutoFit/>
          </a:bodyPr>
          <a:lstStyle/>
          <a:p>
            <a:r>
              <a:rPr lang="zh-CN" altLang="en-US" sz="1600">
                <a:latin typeface="华文新魏" pitchFamily="2" charset="-122"/>
                <a:ea typeface="华文新魏" pitchFamily="2" charset="-122"/>
              </a:rPr>
              <a:t>第五组</a:t>
            </a:r>
          </a:p>
        </p:txBody>
      </p:sp>
      <p:sp>
        <p:nvSpPr>
          <p:cNvPr id="8226" name="Rectangle 36"/>
          <p:cNvSpPr>
            <a:spLocks noChangeArrowheads="1"/>
          </p:cNvSpPr>
          <p:nvPr/>
        </p:nvSpPr>
        <p:spPr bwMode="auto">
          <a:xfrm>
            <a:off x="7092950" y="3079750"/>
            <a:ext cx="919163" cy="366713"/>
          </a:xfrm>
          <a:prstGeom prst="rect">
            <a:avLst/>
          </a:prstGeom>
          <a:noFill/>
          <a:ln w="9525">
            <a:noFill/>
            <a:miter lim="800000"/>
            <a:headEnd/>
            <a:tailEnd/>
          </a:ln>
        </p:spPr>
        <p:txBody>
          <a:bodyPr wrap="none">
            <a:spAutoFit/>
          </a:bodyPr>
          <a:lstStyle/>
          <a:p>
            <a:pPr>
              <a:spcBef>
                <a:spcPct val="50000"/>
              </a:spcBef>
            </a:pPr>
            <a:r>
              <a:rPr lang="zh-CN" altLang="en-US">
                <a:latin typeface="华文新魏" pitchFamily="2" charset="-122"/>
                <a:ea typeface="华文新魏" pitchFamily="2" charset="-122"/>
              </a:rPr>
              <a:t>年</a:t>
            </a:r>
            <a:r>
              <a:rPr lang="zh-CN" altLang="en-US" u="sng">
                <a:latin typeface="华文新魏" pitchFamily="2" charset="-122"/>
                <a:ea typeface="华文新魏" pitchFamily="2" charset="-122"/>
              </a:rPr>
              <a:t>    </a:t>
            </a:r>
            <a:r>
              <a:rPr lang="zh-CN" altLang="en-US">
                <a:latin typeface="华文新魏" pitchFamily="2" charset="-122"/>
                <a:ea typeface="华文新魏" pitchFamily="2" charset="-122"/>
              </a:rPr>
              <a:t>月 </a:t>
            </a:r>
          </a:p>
        </p:txBody>
      </p:sp>
      <p:sp>
        <p:nvSpPr>
          <p:cNvPr id="8227" name="Rectangle 37"/>
          <p:cNvSpPr>
            <a:spLocks noChangeArrowheads="1"/>
          </p:cNvSpPr>
          <p:nvPr/>
        </p:nvSpPr>
        <p:spPr bwMode="auto">
          <a:xfrm>
            <a:off x="2627313" y="2774950"/>
            <a:ext cx="3932237" cy="366713"/>
          </a:xfrm>
          <a:prstGeom prst="rect">
            <a:avLst/>
          </a:prstGeom>
          <a:noFill/>
          <a:ln w="9525">
            <a:noFill/>
            <a:miter lim="800000"/>
            <a:headEnd/>
            <a:tailEnd/>
          </a:ln>
        </p:spPr>
        <p:txBody>
          <a:bodyPr wrap="none">
            <a:spAutoFit/>
          </a:bodyPr>
          <a:lstStyle/>
          <a:p>
            <a:r>
              <a:rPr lang="zh-CN" altLang="en-US" b="1">
                <a:latin typeface="华文新魏" pitchFamily="2" charset="-122"/>
                <a:ea typeface="华文新魏" pitchFamily="2" charset="-122"/>
              </a:rPr>
              <a:t>四（</a:t>
            </a:r>
            <a:r>
              <a:rPr lang="en-US" altLang="zh-CN" b="1">
                <a:latin typeface="华文新魏" pitchFamily="2" charset="-122"/>
                <a:ea typeface="华文新魏" pitchFamily="2" charset="-122"/>
              </a:rPr>
              <a:t>1</a:t>
            </a:r>
            <a:r>
              <a:rPr lang="zh-CN" altLang="en-US" b="1">
                <a:latin typeface="华文新魏" pitchFamily="2" charset="-122"/>
                <a:ea typeface="华文新魏" pitchFamily="2" charset="-122"/>
              </a:rPr>
              <a:t>）班各小组数学平均成绩统计图</a:t>
            </a:r>
          </a:p>
        </p:txBody>
      </p:sp>
      <p:sp>
        <p:nvSpPr>
          <p:cNvPr id="45097" name="Rectangle 36"/>
          <p:cNvSpPr>
            <a:spLocks noChangeArrowheads="1"/>
          </p:cNvSpPr>
          <p:nvPr/>
        </p:nvSpPr>
        <p:spPr bwMode="auto">
          <a:xfrm>
            <a:off x="3125788" y="3930650"/>
            <a:ext cx="457200" cy="1981200"/>
          </a:xfrm>
          <a:prstGeom prst="rect">
            <a:avLst/>
          </a:prstGeom>
          <a:solidFill>
            <a:schemeClr val="accent1"/>
          </a:solidFill>
          <a:ln w="9525">
            <a:solidFill>
              <a:schemeClr val="tx1"/>
            </a:solidFill>
            <a:miter lim="800000"/>
            <a:headEnd/>
            <a:tailEnd/>
          </a:ln>
        </p:spPr>
        <p:txBody>
          <a:bodyPr wrap="none" anchor="ctr"/>
          <a:lstStyle/>
          <a:p>
            <a:pPr>
              <a:spcBef>
                <a:spcPct val="50000"/>
              </a:spcBef>
            </a:pPr>
            <a:endParaRPr lang="zh-CN" altLang="en-US" sz="2000">
              <a:latin typeface="华文新魏" pitchFamily="2" charset="-122"/>
              <a:ea typeface="华文新魏" pitchFamily="2" charset="-122"/>
            </a:endParaRPr>
          </a:p>
        </p:txBody>
      </p:sp>
      <p:sp>
        <p:nvSpPr>
          <p:cNvPr id="45098" name="Rectangle 37"/>
          <p:cNvSpPr>
            <a:spLocks noChangeArrowheads="1"/>
          </p:cNvSpPr>
          <p:nvPr/>
        </p:nvSpPr>
        <p:spPr bwMode="auto">
          <a:xfrm>
            <a:off x="4014788" y="4032250"/>
            <a:ext cx="457200" cy="1844675"/>
          </a:xfrm>
          <a:prstGeom prst="rect">
            <a:avLst/>
          </a:prstGeom>
          <a:solidFill>
            <a:schemeClr val="accent1"/>
          </a:solidFill>
          <a:ln w="9525">
            <a:solidFill>
              <a:schemeClr val="tx1"/>
            </a:solidFill>
            <a:miter lim="800000"/>
            <a:headEnd/>
            <a:tailEnd/>
          </a:ln>
        </p:spPr>
        <p:txBody>
          <a:bodyPr wrap="none" anchor="ctr"/>
          <a:lstStyle/>
          <a:p>
            <a:pPr>
              <a:spcBef>
                <a:spcPct val="50000"/>
              </a:spcBef>
            </a:pPr>
            <a:endParaRPr lang="zh-CN" altLang="en-US" sz="2000">
              <a:latin typeface="华文新魏" pitchFamily="2" charset="-122"/>
              <a:ea typeface="华文新魏" pitchFamily="2" charset="-122"/>
            </a:endParaRPr>
          </a:p>
        </p:txBody>
      </p:sp>
      <p:sp>
        <p:nvSpPr>
          <p:cNvPr id="45099" name="Rectangle 38"/>
          <p:cNvSpPr>
            <a:spLocks noChangeArrowheads="1"/>
          </p:cNvSpPr>
          <p:nvPr/>
        </p:nvSpPr>
        <p:spPr bwMode="auto">
          <a:xfrm>
            <a:off x="4891088" y="4121150"/>
            <a:ext cx="457200" cy="1752600"/>
          </a:xfrm>
          <a:prstGeom prst="rect">
            <a:avLst/>
          </a:prstGeom>
          <a:solidFill>
            <a:schemeClr val="accent1"/>
          </a:solidFill>
          <a:ln w="9525">
            <a:solidFill>
              <a:schemeClr val="tx1"/>
            </a:solidFill>
            <a:miter lim="800000"/>
            <a:headEnd/>
            <a:tailEnd/>
          </a:ln>
        </p:spPr>
        <p:txBody>
          <a:bodyPr wrap="none" anchor="ctr"/>
          <a:lstStyle/>
          <a:p>
            <a:pPr>
              <a:spcBef>
                <a:spcPct val="50000"/>
              </a:spcBef>
            </a:pPr>
            <a:endParaRPr lang="zh-CN" altLang="en-US" sz="2000">
              <a:latin typeface="华文新魏" pitchFamily="2" charset="-122"/>
              <a:ea typeface="华文新魏" pitchFamily="2" charset="-122"/>
            </a:endParaRPr>
          </a:p>
        </p:txBody>
      </p:sp>
      <p:sp>
        <p:nvSpPr>
          <p:cNvPr id="45100" name="Rectangle 39"/>
          <p:cNvSpPr>
            <a:spLocks noChangeArrowheads="1"/>
          </p:cNvSpPr>
          <p:nvPr/>
        </p:nvSpPr>
        <p:spPr bwMode="auto">
          <a:xfrm>
            <a:off x="5780088" y="4019550"/>
            <a:ext cx="457200" cy="1905000"/>
          </a:xfrm>
          <a:prstGeom prst="rect">
            <a:avLst/>
          </a:prstGeom>
          <a:solidFill>
            <a:schemeClr val="accent1"/>
          </a:solidFill>
          <a:ln w="9525">
            <a:solidFill>
              <a:schemeClr val="tx1"/>
            </a:solidFill>
            <a:miter lim="800000"/>
            <a:headEnd/>
            <a:tailEnd/>
          </a:ln>
        </p:spPr>
        <p:txBody>
          <a:bodyPr wrap="none" anchor="ctr"/>
          <a:lstStyle/>
          <a:p>
            <a:pPr>
              <a:spcBef>
                <a:spcPct val="50000"/>
              </a:spcBef>
            </a:pPr>
            <a:endParaRPr lang="zh-CN" altLang="en-US" sz="2000">
              <a:latin typeface="华文新魏" pitchFamily="2" charset="-122"/>
              <a:ea typeface="华文新魏" pitchFamily="2" charset="-122"/>
            </a:endParaRPr>
          </a:p>
        </p:txBody>
      </p:sp>
      <p:sp>
        <p:nvSpPr>
          <p:cNvPr id="45101" name="Rectangle 40"/>
          <p:cNvSpPr>
            <a:spLocks noChangeArrowheads="1"/>
          </p:cNvSpPr>
          <p:nvPr/>
        </p:nvSpPr>
        <p:spPr bwMode="auto">
          <a:xfrm>
            <a:off x="6630988" y="4235450"/>
            <a:ext cx="457200" cy="1676400"/>
          </a:xfrm>
          <a:prstGeom prst="rect">
            <a:avLst/>
          </a:prstGeom>
          <a:solidFill>
            <a:schemeClr val="accent1"/>
          </a:solidFill>
          <a:ln w="9525">
            <a:solidFill>
              <a:schemeClr val="tx1"/>
            </a:solidFill>
            <a:miter lim="800000"/>
            <a:headEnd/>
            <a:tailEnd/>
          </a:ln>
        </p:spPr>
        <p:txBody>
          <a:bodyPr wrap="none" anchor="ctr"/>
          <a:lstStyle/>
          <a:p>
            <a:pPr>
              <a:spcBef>
                <a:spcPct val="50000"/>
              </a:spcBef>
            </a:pPr>
            <a:endParaRPr lang="zh-CN" altLang="en-US" sz="2000">
              <a:latin typeface="华文新魏" pitchFamily="2" charset="-122"/>
              <a:ea typeface="华文新魏" pitchFamily="2" charset="-122"/>
            </a:endParaRPr>
          </a:p>
        </p:txBody>
      </p:sp>
      <p:sp>
        <p:nvSpPr>
          <p:cNvPr id="45102" name="Text Box 41"/>
          <p:cNvSpPr txBox="1">
            <a:spLocks noChangeArrowheads="1"/>
          </p:cNvSpPr>
          <p:nvPr/>
        </p:nvSpPr>
        <p:spPr bwMode="auto">
          <a:xfrm>
            <a:off x="3125788" y="3619500"/>
            <a:ext cx="533400" cy="396875"/>
          </a:xfrm>
          <a:prstGeom prst="rect">
            <a:avLst/>
          </a:prstGeom>
          <a:noFill/>
          <a:ln w="9525">
            <a:noFill/>
            <a:miter lim="800000"/>
            <a:headEnd/>
            <a:tailEnd/>
          </a:ln>
        </p:spPr>
        <p:txBody>
          <a:bodyPr>
            <a:spAutoFit/>
          </a:bodyPr>
          <a:lstStyle/>
          <a:p>
            <a:pPr>
              <a:spcBef>
                <a:spcPct val="50000"/>
              </a:spcBef>
            </a:pPr>
            <a:r>
              <a:rPr lang="en-US" altLang="zh-CN" sz="2000">
                <a:latin typeface="华文新魏" pitchFamily="2" charset="-122"/>
                <a:ea typeface="华文新魏" pitchFamily="2" charset="-122"/>
              </a:rPr>
              <a:t>90</a:t>
            </a:r>
          </a:p>
        </p:txBody>
      </p:sp>
      <p:sp>
        <p:nvSpPr>
          <p:cNvPr id="45103" name="Text Box 42"/>
          <p:cNvSpPr txBox="1">
            <a:spLocks noChangeArrowheads="1"/>
          </p:cNvSpPr>
          <p:nvPr/>
        </p:nvSpPr>
        <p:spPr bwMode="auto">
          <a:xfrm>
            <a:off x="4040188" y="3625850"/>
            <a:ext cx="533400" cy="396875"/>
          </a:xfrm>
          <a:prstGeom prst="rect">
            <a:avLst/>
          </a:prstGeom>
          <a:noFill/>
          <a:ln w="9525">
            <a:noFill/>
            <a:miter lim="800000"/>
            <a:headEnd/>
            <a:tailEnd/>
          </a:ln>
        </p:spPr>
        <p:txBody>
          <a:bodyPr>
            <a:spAutoFit/>
          </a:bodyPr>
          <a:lstStyle/>
          <a:p>
            <a:pPr>
              <a:spcBef>
                <a:spcPct val="50000"/>
              </a:spcBef>
            </a:pPr>
            <a:r>
              <a:rPr lang="en-US" altLang="zh-CN" sz="2000">
                <a:latin typeface="华文新魏" pitchFamily="2" charset="-122"/>
                <a:ea typeface="华文新魏" pitchFamily="2" charset="-122"/>
              </a:rPr>
              <a:t>85</a:t>
            </a:r>
          </a:p>
        </p:txBody>
      </p:sp>
      <p:sp>
        <p:nvSpPr>
          <p:cNvPr id="45104" name="Text Box 43"/>
          <p:cNvSpPr txBox="1">
            <a:spLocks noChangeArrowheads="1"/>
          </p:cNvSpPr>
          <p:nvPr/>
        </p:nvSpPr>
        <p:spPr bwMode="auto">
          <a:xfrm>
            <a:off x="4878388" y="3702050"/>
            <a:ext cx="533400" cy="396875"/>
          </a:xfrm>
          <a:prstGeom prst="rect">
            <a:avLst/>
          </a:prstGeom>
          <a:noFill/>
          <a:ln w="9525">
            <a:noFill/>
            <a:miter lim="800000"/>
            <a:headEnd/>
            <a:tailEnd/>
          </a:ln>
        </p:spPr>
        <p:txBody>
          <a:bodyPr>
            <a:spAutoFit/>
          </a:bodyPr>
          <a:lstStyle/>
          <a:p>
            <a:pPr>
              <a:spcBef>
                <a:spcPct val="50000"/>
              </a:spcBef>
            </a:pPr>
            <a:r>
              <a:rPr lang="en-US" altLang="zh-CN" sz="2000">
                <a:latin typeface="华文新魏" pitchFamily="2" charset="-122"/>
                <a:ea typeface="华文新魏" pitchFamily="2" charset="-122"/>
              </a:rPr>
              <a:t>80</a:t>
            </a:r>
          </a:p>
        </p:txBody>
      </p:sp>
      <p:sp>
        <p:nvSpPr>
          <p:cNvPr id="45105" name="Text Box 44"/>
          <p:cNvSpPr txBox="1">
            <a:spLocks noChangeArrowheads="1"/>
          </p:cNvSpPr>
          <p:nvPr/>
        </p:nvSpPr>
        <p:spPr bwMode="auto">
          <a:xfrm>
            <a:off x="5716588" y="3625850"/>
            <a:ext cx="533400" cy="396875"/>
          </a:xfrm>
          <a:prstGeom prst="rect">
            <a:avLst/>
          </a:prstGeom>
          <a:noFill/>
          <a:ln w="9525">
            <a:noFill/>
            <a:miter lim="800000"/>
            <a:headEnd/>
            <a:tailEnd/>
          </a:ln>
        </p:spPr>
        <p:txBody>
          <a:bodyPr>
            <a:spAutoFit/>
          </a:bodyPr>
          <a:lstStyle/>
          <a:p>
            <a:pPr>
              <a:spcBef>
                <a:spcPct val="50000"/>
              </a:spcBef>
            </a:pPr>
            <a:r>
              <a:rPr lang="en-US" altLang="zh-CN" sz="2000">
                <a:latin typeface="华文新魏" pitchFamily="2" charset="-122"/>
                <a:ea typeface="华文新魏" pitchFamily="2" charset="-122"/>
              </a:rPr>
              <a:t>84</a:t>
            </a:r>
          </a:p>
        </p:txBody>
      </p:sp>
      <p:sp>
        <p:nvSpPr>
          <p:cNvPr id="45106" name="Text Box 45"/>
          <p:cNvSpPr txBox="1">
            <a:spLocks noChangeArrowheads="1"/>
          </p:cNvSpPr>
          <p:nvPr/>
        </p:nvSpPr>
        <p:spPr bwMode="auto">
          <a:xfrm>
            <a:off x="6630988" y="3895725"/>
            <a:ext cx="533400" cy="396875"/>
          </a:xfrm>
          <a:prstGeom prst="rect">
            <a:avLst/>
          </a:prstGeom>
          <a:noFill/>
          <a:ln w="9525">
            <a:noFill/>
            <a:miter lim="800000"/>
            <a:headEnd/>
            <a:tailEnd/>
          </a:ln>
        </p:spPr>
        <p:txBody>
          <a:bodyPr>
            <a:spAutoFit/>
          </a:bodyPr>
          <a:lstStyle/>
          <a:p>
            <a:pPr>
              <a:spcBef>
                <a:spcPct val="50000"/>
              </a:spcBef>
            </a:pPr>
            <a:r>
              <a:rPr lang="en-US" altLang="zh-CN" sz="2000">
                <a:latin typeface="华文新魏" pitchFamily="2" charset="-122"/>
                <a:ea typeface="华文新魏" pitchFamily="2" charset="-122"/>
              </a:rPr>
              <a:t>75</a:t>
            </a:r>
          </a:p>
        </p:txBody>
      </p:sp>
      <p:sp>
        <p:nvSpPr>
          <p:cNvPr id="5" name="同侧圆角矩形 4"/>
          <p:cNvSpPr/>
          <p:nvPr/>
        </p:nvSpPr>
        <p:spPr>
          <a:xfrm>
            <a:off x="468313" y="908050"/>
            <a:ext cx="2000250" cy="517525"/>
          </a:xfrm>
          <a:prstGeom prst="round2SameRect">
            <a:avLst/>
          </a:prstGeom>
          <a:ln>
            <a:noFill/>
          </a:ln>
        </p:spPr>
        <p:style>
          <a:lnRef idx="1">
            <a:schemeClr val="accent5"/>
          </a:lnRef>
          <a:fillRef idx="2">
            <a:schemeClr val="accent5"/>
          </a:fillRef>
          <a:effectRef idx="1">
            <a:schemeClr val="accent5"/>
          </a:effectRef>
          <a:fontRef idx="minor">
            <a:schemeClr val="dk1"/>
          </a:fontRef>
        </p:style>
        <p:txBody>
          <a:bodyPr anchor="ctr"/>
          <a:lstStyle/>
          <a:p>
            <a:pPr algn="ctr" fontAlgn="auto">
              <a:spcBef>
                <a:spcPts val="0"/>
              </a:spcBef>
              <a:spcAft>
                <a:spcPts val="0"/>
              </a:spcAft>
              <a:defRPr/>
            </a:pPr>
            <a:r>
              <a:rPr lang="zh-CN" altLang="en-US" sz="3000" b="1" noProof="1">
                <a:latin typeface="华文新魏" panose="02010800040101010101" pitchFamily="2" charset="-122"/>
                <a:ea typeface="华文新魏" panose="02010800040101010101" pitchFamily="2" charset="-122"/>
                <a:cs typeface="黑体" panose="02010609060101010101" pitchFamily="2" charset="-122"/>
              </a:rPr>
              <a:t>典题精讲</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4" fill="hold" grpId="0" nodeType="clickEffect">
                                  <p:stCondLst>
                                    <p:cond delay="0"/>
                                  </p:stCondLst>
                                  <p:childTnLst>
                                    <p:set>
                                      <p:cBhvr>
                                        <p:cTn id="6" dur="1" fill="hold">
                                          <p:stCondLst>
                                            <p:cond delay="0"/>
                                          </p:stCondLst>
                                        </p:cTn>
                                        <p:tgtEl>
                                          <p:spTgt spid="45097"/>
                                        </p:tgtEl>
                                        <p:attrNameLst>
                                          <p:attrName>style.visibility</p:attrName>
                                        </p:attrNameLst>
                                      </p:cBhvr>
                                      <p:to>
                                        <p:strVal val="visible"/>
                                      </p:to>
                                    </p:set>
                                    <p:anim calcmode="lin" valueType="num">
                                      <p:cBhvr>
                                        <p:cTn id="7" dur="1000" fill="hold"/>
                                        <p:tgtEl>
                                          <p:spTgt spid="45097"/>
                                        </p:tgtEl>
                                        <p:attrNameLst>
                                          <p:attrName>ppt_x</p:attrName>
                                        </p:attrNameLst>
                                      </p:cBhvr>
                                      <p:tavLst>
                                        <p:tav tm="0">
                                          <p:val>
                                            <p:strVal val="#ppt_x"/>
                                          </p:val>
                                        </p:tav>
                                        <p:tav tm="100000">
                                          <p:val>
                                            <p:strVal val="#ppt_x"/>
                                          </p:val>
                                        </p:tav>
                                      </p:tavLst>
                                    </p:anim>
                                    <p:anim calcmode="lin" valueType="num">
                                      <p:cBhvr>
                                        <p:cTn id="8" dur="1000" fill="hold"/>
                                        <p:tgtEl>
                                          <p:spTgt spid="45097"/>
                                        </p:tgtEl>
                                        <p:attrNameLst>
                                          <p:attrName>ppt_y</p:attrName>
                                        </p:attrNameLst>
                                      </p:cBhvr>
                                      <p:tavLst>
                                        <p:tav tm="0">
                                          <p:val>
                                            <p:strVal val="#ppt_y+#ppt_h/2"/>
                                          </p:val>
                                        </p:tav>
                                        <p:tav tm="100000">
                                          <p:val>
                                            <p:strVal val="#ppt_y"/>
                                          </p:val>
                                        </p:tav>
                                      </p:tavLst>
                                    </p:anim>
                                    <p:anim calcmode="lin" valueType="num">
                                      <p:cBhvr>
                                        <p:cTn id="9" dur="1000" fill="hold"/>
                                        <p:tgtEl>
                                          <p:spTgt spid="45097"/>
                                        </p:tgtEl>
                                        <p:attrNameLst>
                                          <p:attrName>ppt_w</p:attrName>
                                        </p:attrNameLst>
                                      </p:cBhvr>
                                      <p:tavLst>
                                        <p:tav tm="0">
                                          <p:val>
                                            <p:strVal val="#ppt_w"/>
                                          </p:val>
                                        </p:tav>
                                        <p:tav tm="100000">
                                          <p:val>
                                            <p:strVal val="#ppt_w"/>
                                          </p:val>
                                        </p:tav>
                                      </p:tavLst>
                                    </p:anim>
                                    <p:anim calcmode="lin" valueType="num">
                                      <p:cBhvr>
                                        <p:cTn id="10" dur="1000" fill="hold"/>
                                        <p:tgtEl>
                                          <p:spTgt spid="45097"/>
                                        </p:tgtEl>
                                        <p:attrNameLst>
                                          <p:attrName>ppt_h</p:attrName>
                                        </p:attrNameLst>
                                      </p:cBhvr>
                                      <p:tavLst>
                                        <p:tav tm="0">
                                          <p:val>
                                            <p:fltVal val="0"/>
                                          </p:val>
                                        </p:tav>
                                        <p:tav tm="100000">
                                          <p:val>
                                            <p:strVal val="#ppt_h"/>
                                          </p:val>
                                        </p:tav>
                                      </p:tavLst>
                                    </p:anim>
                                  </p:childTnLst>
                                </p:cTn>
                              </p:par>
                              <p:par>
                                <p:cTn id="11" presetID="3" presetClass="entr" presetSubtype="10" fill="hold" grpId="0" nodeType="withEffect">
                                  <p:stCondLst>
                                    <p:cond delay="0"/>
                                  </p:stCondLst>
                                  <p:childTnLst>
                                    <p:set>
                                      <p:cBhvr>
                                        <p:cTn id="12" dur="1" fill="hold">
                                          <p:stCondLst>
                                            <p:cond delay="0"/>
                                          </p:stCondLst>
                                        </p:cTn>
                                        <p:tgtEl>
                                          <p:spTgt spid="45102"/>
                                        </p:tgtEl>
                                        <p:attrNameLst>
                                          <p:attrName>style.visibility</p:attrName>
                                        </p:attrNameLst>
                                      </p:cBhvr>
                                      <p:to>
                                        <p:strVal val="visible"/>
                                      </p:to>
                                    </p:set>
                                    <p:animEffect transition="in" filter="blinds(horizontal)">
                                      <p:cBhvr>
                                        <p:cTn id="13" dur="500"/>
                                        <p:tgtEl>
                                          <p:spTgt spid="45102"/>
                                        </p:tgtEl>
                                      </p:cBhvr>
                                    </p:animEffect>
                                  </p:childTnLst>
                                </p:cTn>
                              </p:par>
                            </p:childTnLst>
                          </p:cTn>
                        </p:par>
                      </p:childTnLst>
                    </p:cTn>
                  </p:par>
                  <p:par>
                    <p:cTn id="14" fill="hold">
                      <p:stCondLst>
                        <p:cond delay="indefinite"/>
                      </p:stCondLst>
                      <p:childTnLst>
                        <p:par>
                          <p:cTn id="15" fill="hold">
                            <p:stCondLst>
                              <p:cond delay="0"/>
                            </p:stCondLst>
                            <p:childTnLst>
                              <p:par>
                                <p:cTn id="16" presetID="17" presetClass="entr" presetSubtype="4" fill="hold" grpId="0" nodeType="clickEffect">
                                  <p:stCondLst>
                                    <p:cond delay="0"/>
                                  </p:stCondLst>
                                  <p:childTnLst>
                                    <p:set>
                                      <p:cBhvr>
                                        <p:cTn id="17" dur="1" fill="hold">
                                          <p:stCondLst>
                                            <p:cond delay="0"/>
                                          </p:stCondLst>
                                        </p:cTn>
                                        <p:tgtEl>
                                          <p:spTgt spid="45098"/>
                                        </p:tgtEl>
                                        <p:attrNameLst>
                                          <p:attrName>style.visibility</p:attrName>
                                        </p:attrNameLst>
                                      </p:cBhvr>
                                      <p:to>
                                        <p:strVal val="visible"/>
                                      </p:to>
                                    </p:set>
                                    <p:anim calcmode="lin" valueType="num">
                                      <p:cBhvr>
                                        <p:cTn id="18" dur="1000" fill="hold"/>
                                        <p:tgtEl>
                                          <p:spTgt spid="45098"/>
                                        </p:tgtEl>
                                        <p:attrNameLst>
                                          <p:attrName>ppt_x</p:attrName>
                                        </p:attrNameLst>
                                      </p:cBhvr>
                                      <p:tavLst>
                                        <p:tav tm="0">
                                          <p:val>
                                            <p:strVal val="#ppt_x"/>
                                          </p:val>
                                        </p:tav>
                                        <p:tav tm="100000">
                                          <p:val>
                                            <p:strVal val="#ppt_x"/>
                                          </p:val>
                                        </p:tav>
                                      </p:tavLst>
                                    </p:anim>
                                    <p:anim calcmode="lin" valueType="num">
                                      <p:cBhvr>
                                        <p:cTn id="19" dur="1000" fill="hold"/>
                                        <p:tgtEl>
                                          <p:spTgt spid="45098"/>
                                        </p:tgtEl>
                                        <p:attrNameLst>
                                          <p:attrName>ppt_y</p:attrName>
                                        </p:attrNameLst>
                                      </p:cBhvr>
                                      <p:tavLst>
                                        <p:tav tm="0">
                                          <p:val>
                                            <p:strVal val="#ppt_y+#ppt_h/2"/>
                                          </p:val>
                                        </p:tav>
                                        <p:tav tm="100000">
                                          <p:val>
                                            <p:strVal val="#ppt_y"/>
                                          </p:val>
                                        </p:tav>
                                      </p:tavLst>
                                    </p:anim>
                                    <p:anim calcmode="lin" valueType="num">
                                      <p:cBhvr>
                                        <p:cTn id="20" dur="1000" fill="hold"/>
                                        <p:tgtEl>
                                          <p:spTgt spid="45098"/>
                                        </p:tgtEl>
                                        <p:attrNameLst>
                                          <p:attrName>ppt_w</p:attrName>
                                        </p:attrNameLst>
                                      </p:cBhvr>
                                      <p:tavLst>
                                        <p:tav tm="0">
                                          <p:val>
                                            <p:strVal val="#ppt_w"/>
                                          </p:val>
                                        </p:tav>
                                        <p:tav tm="100000">
                                          <p:val>
                                            <p:strVal val="#ppt_w"/>
                                          </p:val>
                                        </p:tav>
                                      </p:tavLst>
                                    </p:anim>
                                    <p:anim calcmode="lin" valueType="num">
                                      <p:cBhvr>
                                        <p:cTn id="21" dur="1000" fill="hold"/>
                                        <p:tgtEl>
                                          <p:spTgt spid="45098"/>
                                        </p:tgtEl>
                                        <p:attrNameLst>
                                          <p:attrName>ppt_h</p:attrName>
                                        </p:attrNameLst>
                                      </p:cBhvr>
                                      <p:tavLst>
                                        <p:tav tm="0">
                                          <p:val>
                                            <p:fltVal val="0"/>
                                          </p:val>
                                        </p:tav>
                                        <p:tav tm="100000">
                                          <p:val>
                                            <p:strVal val="#ppt_h"/>
                                          </p:val>
                                        </p:tav>
                                      </p:tavLst>
                                    </p:anim>
                                  </p:childTnLst>
                                </p:cTn>
                              </p:par>
                              <p:par>
                                <p:cTn id="22" presetID="3" presetClass="entr" presetSubtype="10" fill="hold" grpId="0" nodeType="withEffect">
                                  <p:stCondLst>
                                    <p:cond delay="0"/>
                                  </p:stCondLst>
                                  <p:childTnLst>
                                    <p:set>
                                      <p:cBhvr>
                                        <p:cTn id="23" dur="1" fill="hold">
                                          <p:stCondLst>
                                            <p:cond delay="0"/>
                                          </p:stCondLst>
                                        </p:cTn>
                                        <p:tgtEl>
                                          <p:spTgt spid="45103"/>
                                        </p:tgtEl>
                                        <p:attrNameLst>
                                          <p:attrName>style.visibility</p:attrName>
                                        </p:attrNameLst>
                                      </p:cBhvr>
                                      <p:to>
                                        <p:strVal val="visible"/>
                                      </p:to>
                                    </p:set>
                                    <p:animEffect transition="in" filter="blinds(horizontal)">
                                      <p:cBhvr>
                                        <p:cTn id="24" dur="500"/>
                                        <p:tgtEl>
                                          <p:spTgt spid="45103"/>
                                        </p:tgtEl>
                                      </p:cBhvr>
                                    </p:animEffect>
                                  </p:childTnLst>
                                </p:cTn>
                              </p:par>
                            </p:childTnLst>
                          </p:cTn>
                        </p:par>
                      </p:childTnLst>
                    </p:cTn>
                  </p:par>
                  <p:par>
                    <p:cTn id="25" fill="hold">
                      <p:stCondLst>
                        <p:cond delay="indefinite"/>
                      </p:stCondLst>
                      <p:childTnLst>
                        <p:par>
                          <p:cTn id="26" fill="hold">
                            <p:stCondLst>
                              <p:cond delay="0"/>
                            </p:stCondLst>
                            <p:childTnLst>
                              <p:par>
                                <p:cTn id="27" presetID="17" presetClass="entr" presetSubtype="4" fill="hold" grpId="0" nodeType="clickEffect">
                                  <p:stCondLst>
                                    <p:cond delay="0"/>
                                  </p:stCondLst>
                                  <p:childTnLst>
                                    <p:set>
                                      <p:cBhvr>
                                        <p:cTn id="28" dur="1" fill="hold">
                                          <p:stCondLst>
                                            <p:cond delay="0"/>
                                          </p:stCondLst>
                                        </p:cTn>
                                        <p:tgtEl>
                                          <p:spTgt spid="45099"/>
                                        </p:tgtEl>
                                        <p:attrNameLst>
                                          <p:attrName>style.visibility</p:attrName>
                                        </p:attrNameLst>
                                      </p:cBhvr>
                                      <p:to>
                                        <p:strVal val="visible"/>
                                      </p:to>
                                    </p:set>
                                    <p:anim calcmode="lin" valueType="num">
                                      <p:cBhvr>
                                        <p:cTn id="29" dur="1000" fill="hold"/>
                                        <p:tgtEl>
                                          <p:spTgt spid="45099"/>
                                        </p:tgtEl>
                                        <p:attrNameLst>
                                          <p:attrName>ppt_x</p:attrName>
                                        </p:attrNameLst>
                                      </p:cBhvr>
                                      <p:tavLst>
                                        <p:tav tm="0">
                                          <p:val>
                                            <p:strVal val="#ppt_x"/>
                                          </p:val>
                                        </p:tav>
                                        <p:tav tm="100000">
                                          <p:val>
                                            <p:strVal val="#ppt_x"/>
                                          </p:val>
                                        </p:tav>
                                      </p:tavLst>
                                    </p:anim>
                                    <p:anim calcmode="lin" valueType="num">
                                      <p:cBhvr>
                                        <p:cTn id="30" dur="1000" fill="hold"/>
                                        <p:tgtEl>
                                          <p:spTgt spid="45099"/>
                                        </p:tgtEl>
                                        <p:attrNameLst>
                                          <p:attrName>ppt_y</p:attrName>
                                        </p:attrNameLst>
                                      </p:cBhvr>
                                      <p:tavLst>
                                        <p:tav tm="0">
                                          <p:val>
                                            <p:strVal val="#ppt_y+#ppt_h/2"/>
                                          </p:val>
                                        </p:tav>
                                        <p:tav tm="100000">
                                          <p:val>
                                            <p:strVal val="#ppt_y"/>
                                          </p:val>
                                        </p:tav>
                                      </p:tavLst>
                                    </p:anim>
                                    <p:anim calcmode="lin" valueType="num">
                                      <p:cBhvr>
                                        <p:cTn id="31" dur="1000" fill="hold"/>
                                        <p:tgtEl>
                                          <p:spTgt spid="45099"/>
                                        </p:tgtEl>
                                        <p:attrNameLst>
                                          <p:attrName>ppt_w</p:attrName>
                                        </p:attrNameLst>
                                      </p:cBhvr>
                                      <p:tavLst>
                                        <p:tav tm="0">
                                          <p:val>
                                            <p:strVal val="#ppt_w"/>
                                          </p:val>
                                        </p:tav>
                                        <p:tav tm="100000">
                                          <p:val>
                                            <p:strVal val="#ppt_w"/>
                                          </p:val>
                                        </p:tav>
                                      </p:tavLst>
                                    </p:anim>
                                    <p:anim calcmode="lin" valueType="num">
                                      <p:cBhvr>
                                        <p:cTn id="32" dur="1000" fill="hold"/>
                                        <p:tgtEl>
                                          <p:spTgt spid="45099"/>
                                        </p:tgtEl>
                                        <p:attrNameLst>
                                          <p:attrName>ppt_h</p:attrName>
                                        </p:attrNameLst>
                                      </p:cBhvr>
                                      <p:tavLst>
                                        <p:tav tm="0">
                                          <p:val>
                                            <p:fltVal val="0"/>
                                          </p:val>
                                        </p:tav>
                                        <p:tav tm="100000">
                                          <p:val>
                                            <p:strVal val="#ppt_h"/>
                                          </p:val>
                                        </p:tav>
                                      </p:tavLst>
                                    </p:anim>
                                  </p:childTnLst>
                                </p:cTn>
                              </p:par>
                              <p:par>
                                <p:cTn id="33" presetID="3" presetClass="entr" presetSubtype="10" fill="hold" grpId="0" nodeType="withEffect">
                                  <p:stCondLst>
                                    <p:cond delay="0"/>
                                  </p:stCondLst>
                                  <p:childTnLst>
                                    <p:set>
                                      <p:cBhvr>
                                        <p:cTn id="34" dur="1" fill="hold">
                                          <p:stCondLst>
                                            <p:cond delay="0"/>
                                          </p:stCondLst>
                                        </p:cTn>
                                        <p:tgtEl>
                                          <p:spTgt spid="45104"/>
                                        </p:tgtEl>
                                        <p:attrNameLst>
                                          <p:attrName>style.visibility</p:attrName>
                                        </p:attrNameLst>
                                      </p:cBhvr>
                                      <p:to>
                                        <p:strVal val="visible"/>
                                      </p:to>
                                    </p:set>
                                    <p:animEffect transition="in" filter="blinds(horizontal)">
                                      <p:cBhvr>
                                        <p:cTn id="35" dur="500"/>
                                        <p:tgtEl>
                                          <p:spTgt spid="45104"/>
                                        </p:tgtEl>
                                      </p:cBhvr>
                                    </p:animEffect>
                                  </p:childTnLst>
                                </p:cTn>
                              </p:par>
                            </p:childTnLst>
                          </p:cTn>
                        </p:par>
                      </p:childTnLst>
                    </p:cTn>
                  </p:par>
                  <p:par>
                    <p:cTn id="36" fill="hold">
                      <p:stCondLst>
                        <p:cond delay="indefinite"/>
                      </p:stCondLst>
                      <p:childTnLst>
                        <p:par>
                          <p:cTn id="37" fill="hold">
                            <p:stCondLst>
                              <p:cond delay="0"/>
                            </p:stCondLst>
                            <p:childTnLst>
                              <p:par>
                                <p:cTn id="38" presetID="17" presetClass="entr" presetSubtype="4" fill="hold" grpId="0" nodeType="clickEffect">
                                  <p:stCondLst>
                                    <p:cond delay="0"/>
                                  </p:stCondLst>
                                  <p:childTnLst>
                                    <p:set>
                                      <p:cBhvr>
                                        <p:cTn id="39" dur="1" fill="hold">
                                          <p:stCondLst>
                                            <p:cond delay="0"/>
                                          </p:stCondLst>
                                        </p:cTn>
                                        <p:tgtEl>
                                          <p:spTgt spid="45100"/>
                                        </p:tgtEl>
                                        <p:attrNameLst>
                                          <p:attrName>style.visibility</p:attrName>
                                        </p:attrNameLst>
                                      </p:cBhvr>
                                      <p:to>
                                        <p:strVal val="visible"/>
                                      </p:to>
                                    </p:set>
                                    <p:anim calcmode="lin" valueType="num">
                                      <p:cBhvr>
                                        <p:cTn id="40" dur="1000" fill="hold"/>
                                        <p:tgtEl>
                                          <p:spTgt spid="45100"/>
                                        </p:tgtEl>
                                        <p:attrNameLst>
                                          <p:attrName>ppt_x</p:attrName>
                                        </p:attrNameLst>
                                      </p:cBhvr>
                                      <p:tavLst>
                                        <p:tav tm="0">
                                          <p:val>
                                            <p:strVal val="#ppt_x"/>
                                          </p:val>
                                        </p:tav>
                                        <p:tav tm="100000">
                                          <p:val>
                                            <p:strVal val="#ppt_x"/>
                                          </p:val>
                                        </p:tav>
                                      </p:tavLst>
                                    </p:anim>
                                    <p:anim calcmode="lin" valueType="num">
                                      <p:cBhvr>
                                        <p:cTn id="41" dur="1000" fill="hold"/>
                                        <p:tgtEl>
                                          <p:spTgt spid="45100"/>
                                        </p:tgtEl>
                                        <p:attrNameLst>
                                          <p:attrName>ppt_y</p:attrName>
                                        </p:attrNameLst>
                                      </p:cBhvr>
                                      <p:tavLst>
                                        <p:tav tm="0">
                                          <p:val>
                                            <p:strVal val="#ppt_y+#ppt_h/2"/>
                                          </p:val>
                                        </p:tav>
                                        <p:tav tm="100000">
                                          <p:val>
                                            <p:strVal val="#ppt_y"/>
                                          </p:val>
                                        </p:tav>
                                      </p:tavLst>
                                    </p:anim>
                                    <p:anim calcmode="lin" valueType="num">
                                      <p:cBhvr>
                                        <p:cTn id="42" dur="1000" fill="hold"/>
                                        <p:tgtEl>
                                          <p:spTgt spid="45100"/>
                                        </p:tgtEl>
                                        <p:attrNameLst>
                                          <p:attrName>ppt_w</p:attrName>
                                        </p:attrNameLst>
                                      </p:cBhvr>
                                      <p:tavLst>
                                        <p:tav tm="0">
                                          <p:val>
                                            <p:strVal val="#ppt_w"/>
                                          </p:val>
                                        </p:tav>
                                        <p:tav tm="100000">
                                          <p:val>
                                            <p:strVal val="#ppt_w"/>
                                          </p:val>
                                        </p:tav>
                                      </p:tavLst>
                                    </p:anim>
                                    <p:anim calcmode="lin" valueType="num">
                                      <p:cBhvr>
                                        <p:cTn id="43" dur="1000" fill="hold"/>
                                        <p:tgtEl>
                                          <p:spTgt spid="45100"/>
                                        </p:tgtEl>
                                        <p:attrNameLst>
                                          <p:attrName>ppt_h</p:attrName>
                                        </p:attrNameLst>
                                      </p:cBhvr>
                                      <p:tavLst>
                                        <p:tav tm="0">
                                          <p:val>
                                            <p:fltVal val="0"/>
                                          </p:val>
                                        </p:tav>
                                        <p:tav tm="100000">
                                          <p:val>
                                            <p:strVal val="#ppt_h"/>
                                          </p:val>
                                        </p:tav>
                                      </p:tavLst>
                                    </p:anim>
                                  </p:childTnLst>
                                </p:cTn>
                              </p:par>
                              <p:par>
                                <p:cTn id="44" presetID="3" presetClass="entr" presetSubtype="10" fill="hold" grpId="0" nodeType="withEffect">
                                  <p:stCondLst>
                                    <p:cond delay="0"/>
                                  </p:stCondLst>
                                  <p:childTnLst>
                                    <p:set>
                                      <p:cBhvr>
                                        <p:cTn id="45" dur="1" fill="hold">
                                          <p:stCondLst>
                                            <p:cond delay="0"/>
                                          </p:stCondLst>
                                        </p:cTn>
                                        <p:tgtEl>
                                          <p:spTgt spid="45105"/>
                                        </p:tgtEl>
                                        <p:attrNameLst>
                                          <p:attrName>style.visibility</p:attrName>
                                        </p:attrNameLst>
                                      </p:cBhvr>
                                      <p:to>
                                        <p:strVal val="visible"/>
                                      </p:to>
                                    </p:set>
                                    <p:animEffect transition="in" filter="blinds(horizontal)">
                                      <p:cBhvr>
                                        <p:cTn id="46" dur="500"/>
                                        <p:tgtEl>
                                          <p:spTgt spid="45105"/>
                                        </p:tgtEl>
                                      </p:cBhvr>
                                    </p:animEffect>
                                  </p:childTnLst>
                                </p:cTn>
                              </p:par>
                            </p:childTnLst>
                          </p:cTn>
                        </p:par>
                      </p:childTnLst>
                    </p:cTn>
                  </p:par>
                  <p:par>
                    <p:cTn id="47" fill="hold">
                      <p:stCondLst>
                        <p:cond delay="indefinite"/>
                      </p:stCondLst>
                      <p:childTnLst>
                        <p:par>
                          <p:cTn id="48" fill="hold">
                            <p:stCondLst>
                              <p:cond delay="0"/>
                            </p:stCondLst>
                            <p:childTnLst>
                              <p:par>
                                <p:cTn id="49" presetID="17" presetClass="entr" presetSubtype="4" fill="hold" grpId="0" nodeType="clickEffect">
                                  <p:stCondLst>
                                    <p:cond delay="0"/>
                                  </p:stCondLst>
                                  <p:childTnLst>
                                    <p:set>
                                      <p:cBhvr>
                                        <p:cTn id="50" dur="1" fill="hold">
                                          <p:stCondLst>
                                            <p:cond delay="0"/>
                                          </p:stCondLst>
                                        </p:cTn>
                                        <p:tgtEl>
                                          <p:spTgt spid="45101"/>
                                        </p:tgtEl>
                                        <p:attrNameLst>
                                          <p:attrName>style.visibility</p:attrName>
                                        </p:attrNameLst>
                                      </p:cBhvr>
                                      <p:to>
                                        <p:strVal val="visible"/>
                                      </p:to>
                                    </p:set>
                                    <p:anim calcmode="lin" valueType="num">
                                      <p:cBhvr>
                                        <p:cTn id="51" dur="1000" fill="hold"/>
                                        <p:tgtEl>
                                          <p:spTgt spid="45101"/>
                                        </p:tgtEl>
                                        <p:attrNameLst>
                                          <p:attrName>ppt_x</p:attrName>
                                        </p:attrNameLst>
                                      </p:cBhvr>
                                      <p:tavLst>
                                        <p:tav tm="0">
                                          <p:val>
                                            <p:strVal val="#ppt_x"/>
                                          </p:val>
                                        </p:tav>
                                        <p:tav tm="100000">
                                          <p:val>
                                            <p:strVal val="#ppt_x"/>
                                          </p:val>
                                        </p:tav>
                                      </p:tavLst>
                                    </p:anim>
                                    <p:anim calcmode="lin" valueType="num">
                                      <p:cBhvr>
                                        <p:cTn id="52" dur="1000" fill="hold"/>
                                        <p:tgtEl>
                                          <p:spTgt spid="45101"/>
                                        </p:tgtEl>
                                        <p:attrNameLst>
                                          <p:attrName>ppt_y</p:attrName>
                                        </p:attrNameLst>
                                      </p:cBhvr>
                                      <p:tavLst>
                                        <p:tav tm="0">
                                          <p:val>
                                            <p:strVal val="#ppt_y+#ppt_h/2"/>
                                          </p:val>
                                        </p:tav>
                                        <p:tav tm="100000">
                                          <p:val>
                                            <p:strVal val="#ppt_y"/>
                                          </p:val>
                                        </p:tav>
                                      </p:tavLst>
                                    </p:anim>
                                    <p:anim calcmode="lin" valueType="num">
                                      <p:cBhvr>
                                        <p:cTn id="53" dur="1000" fill="hold"/>
                                        <p:tgtEl>
                                          <p:spTgt spid="45101"/>
                                        </p:tgtEl>
                                        <p:attrNameLst>
                                          <p:attrName>ppt_w</p:attrName>
                                        </p:attrNameLst>
                                      </p:cBhvr>
                                      <p:tavLst>
                                        <p:tav tm="0">
                                          <p:val>
                                            <p:strVal val="#ppt_w"/>
                                          </p:val>
                                        </p:tav>
                                        <p:tav tm="100000">
                                          <p:val>
                                            <p:strVal val="#ppt_w"/>
                                          </p:val>
                                        </p:tav>
                                      </p:tavLst>
                                    </p:anim>
                                    <p:anim calcmode="lin" valueType="num">
                                      <p:cBhvr>
                                        <p:cTn id="54" dur="1000" fill="hold"/>
                                        <p:tgtEl>
                                          <p:spTgt spid="45101"/>
                                        </p:tgtEl>
                                        <p:attrNameLst>
                                          <p:attrName>ppt_h</p:attrName>
                                        </p:attrNameLst>
                                      </p:cBhvr>
                                      <p:tavLst>
                                        <p:tav tm="0">
                                          <p:val>
                                            <p:fltVal val="0"/>
                                          </p:val>
                                        </p:tav>
                                        <p:tav tm="100000">
                                          <p:val>
                                            <p:strVal val="#ppt_h"/>
                                          </p:val>
                                        </p:tav>
                                      </p:tavLst>
                                    </p:anim>
                                  </p:childTnLst>
                                </p:cTn>
                              </p:par>
                              <p:par>
                                <p:cTn id="55" presetID="3" presetClass="entr" presetSubtype="10" fill="hold" grpId="0" nodeType="withEffect">
                                  <p:stCondLst>
                                    <p:cond delay="0"/>
                                  </p:stCondLst>
                                  <p:childTnLst>
                                    <p:set>
                                      <p:cBhvr>
                                        <p:cTn id="56" dur="1" fill="hold">
                                          <p:stCondLst>
                                            <p:cond delay="0"/>
                                          </p:stCondLst>
                                        </p:cTn>
                                        <p:tgtEl>
                                          <p:spTgt spid="45106"/>
                                        </p:tgtEl>
                                        <p:attrNameLst>
                                          <p:attrName>style.visibility</p:attrName>
                                        </p:attrNameLst>
                                      </p:cBhvr>
                                      <p:to>
                                        <p:strVal val="visible"/>
                                      </p:to>
                                    </p:set>
                                    <p:animEffect transition="in" filter="blinds(horizontal)">
                                      <p:cBhvr>
                                        <p:cTn id="57" dur="500"/>
                                        <p:tgtEl>
                                          <p:spTgt spid="451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97" grpId="0" animBg="1"/>
      <p:bldP spid="45098" grpId="0" animBg="1"/>
      <p:bldP spid="45099" grpId="0" animBg="1"/>
      <p:bldP spid="45100" grpId="0" animBg="1"/>
      <p:bldP spid="45101" grpId="0" animBg="1"/>
      <p:bldP spid="45102" grpId="0"/>
      <p:bldP spid="45103" grpId="0"/>
      <p:bldP spid="45104" grpId="0"/>
      <p:bldP spid="45105" grpId="0"/>
      <p:bldP spid="4510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线连接符 21"/>
          <p:cNvCxnSpPr/>
          <p:nvPr/>
        </p:nvCxnSpPr>
        <p:spPr>
          <a:xfrm flipV="1">
            <a:off x="468313" y="1550988"/>
            <a:ext cx="2071687" cy="6350"/>
          </a:xfrm>
          <a:prstGeom prst="line">
            <a:avLst/>
          </a:prstGeom>
          <a:ln w="38100" cmpd="sng">
            <a:solidFill>
              <a:schemeClr val="accent1">
                <a:lumMod val="60000"/>
                <a:lumOff val="40000"/>
              </a:schemeClr>
            </a:solidFill>
            <a:prstDash val="dash"/>
          </a:ln>
        </p:spPr>
        <p:style>
          <a:lnRef idx="1">
            <a:schemeClr val="dk1"/>
          </a:lnRef>
          <a:fillRef idx="0">
            <a:schemeClr val="dk1"/>
          </a:fillRef>
          <a:effectRef idx="0">
            <a:schemeClr val="dk1"/>
          </a:effectRef>
          <a:fontRef idx="minor">
            <a:schemeClr val="tx1"/>
          </a:fontRef>
        </p:style>
      </p:cxnSp>
      <p:pic>
        <p:nvPicPr>
          <p:cNvPr id="9219" name="Picture 27" descr="2008111910239714"/>
          <p:cNvPicPr>
            <a:picLocks noChangeAspect="1" noChangeArrowheads="1"/>
          </p:cNvPicPr>
          <p:nvPr/>
        </p:nvPicPr>
        <p:blipFill>
          <a:blip r:embed="rId2">
            <a:clrChange>
              <a:clrFrom>
                <a:srgbClr val="FFFFFF"/>
              </a:clrFrom>
              <a:clrTo>
                <a:srgbClr val="FFFFFF">
                  <a:alpha val="0"/>
                </a:srgbClr>
              </a:clrTo>
            </a:clrChange>
          </a:blip>
          <a:srcRect l="19324" t="30214" r="20290" b="62257"/>
          <a:stretch>
            <a:fillRect/>
          </a:stretch>
        </p:blipFill>
        <p:spPr bwMode="auto">
          <a:xfrm>
            <a:off x="2762250" y="1289050"/>
            <a:ext cx="5410200" cy="2808288"/>
          </a:xfrm>
          <a:prstGeom prst="rect">
            <a:avLst/>
          </a:prstGeom>
          <a:noFill/>
          <a:ln w="9525">
            <a:noFill/>
            <a:miter lim="800000"/>
            <a:headEnd/>
            <a:tailEnd/>
          </a:ln>
        </p:spPr>
      </p:pic>
      <p:sp>
        <p:nvSpPr>
          <p:cNvPr id="9220" name="Rectangle 29"/>
          <p:cNvSpPr>
            <a:spLocks noChangeArrowheads="1"/>
          </p:cNvSpPr>
          <p:nvPr/>
        </p:nvSpPr>
        <p:spPr bwMode="auto">
          <a:xfrm>
            <a:off x="3524250" y="3956050"/>
            <a:ext cx="793750" cy="336550"/>
          </a:xfrm>
          <a:prstGeom prst="rect">
            <a:avLst/>
          </a:prstGeom>
          <a:noFill/>
          <a:ln w="9525">
            <a:noFill/>
            <a:miter lim="800000"/>
            <a:headEnd/>
            <a:tailEnd/>
          </a:ln>
        </p:spPr>
        <p:txBody>
          <a:bodyPr wrap="none" anchor="ctr">
            <a:spAutoFit/>
          </a:bodyPr>
          <a:lstStyle/>
          <a:p>
            <a:r>
              <a:rPr lang="zh-CN" altLang="en-US" sz="1600">
                <a:latin typeface="华文新魏" pitchFamily="2" charset="-122"/>
                <a:ea typeface="华文新魏" pitchFamily="2" charset="-122"/>
              </a:rPr>
              <a:t>第一组</a:t>
            </a:r>
          </a:p>
        </p:txBody>
      </p:sp>
      <p:sp>
        <p:nvSpPr>
          <p:cNvPr id="9221" name="Rectangle 30"/>
          <p:cNvSpPr>
            <a:spLocks noChangeArrowheads="1"/>
          </p:cNvSpPr>
          <p:nvPr/>
        </p:nvSpPr>
        <p:spPr bwMode="auto">
          <a:xfrm>
            <a:off x="4438650" y="3956050"/>
            <a:ext cx="793750" cy="336550"/>
          </a:xfrm>
          <a:prstGeom prst="rect">
            <a:avLst/>
          </a:prstGeom>
          <a:noFill/>
          <a:ln w="9525">
            <a:noFill/>
            <a:miter lim="800000"/>
            <a:headEnd/>
            <a:tailEnd/>
          </a:ln>
        </p:spPr>
        <p:txBody>
          <a:bodyPr anchor="ctr">
            <a:spAutoFit/>
          </a:bodyPr>
          <a:lstStyle/>
          <a:p>
            <a:r>
              <a:rPr lang="zh-CN" altLang="en-US" sz="1600">
                <a:latin typeface="华文新魏" pitchFamily="2" charset="-122"/>
                <a:ea typeface="华文新魏" pitchFamily="2" charset="-122"/>
              </a:rPr>
              <a:t>第二组</a:t>
            </a:r>
          </a:p>
        </p:txBody>
      </p:sp>
      <p:sp>
        <p:nvSpPr>
          <p:cNvPr id="9222" name="Rectangle 31"/>
          <p:cNvSpPr>
            <a:spLocks noChangeArrowheads="1"/>
          </p:cNvSpPr>
          <p:nvPr/>
        </p:nvSpPr>
        <p:spPr bwMode="auto">
          <a:xfrm>
            <a:off x="5276850" y="3956050"/>
            <a:ext cx="793750" cy="336550"/>
          </a:xfrm>
          <a:prstGeom prst="rect">
            <a:avLst/>
          </a:prstGeom>
          <a:noFill/>
          <a:ln w="9525">
            <a:noFill/>
            <a:miter lim="800000"/>
            <a:headEnd/>
            <a:tailEnd/>
          </a:ln>
        </p:spPr>
        <p:txBody>
          <a:bodyPr wrap="none" anchor="ctr">
            <a:spAutoFit/>
          </a:bodyPr>
          <a:lstStyle/>
          <a:p>
            <a:r>
              <a:rPr lang="zh-CN" altLang="en-US" sz="1600">
                <a:latin typeface="华文新魏" pitchFamily="2" charset="-122"/>
                <a:ea typeface="华文新魏" pitchFamily="2" charset="-122"/>
              </a:rPr>
              <a:t>第三组</a:t>
            </a:r>
          </a:p>
        </p:txBody>
      </p:sp>
      <p:sp>
        <p:nvSpPr>
          <p:cNvPr id="9223" name="Rectangle 32"/>
          <p:cNvSpPr>
            <a:spLocks noChangeArrowheads="1"/>
          </p:cNvSpPr>
          <p:nvPr/>
        </p:nvSpPr>
        <p:spPr bwMode="auto">
          <a:xfrm>
            <a:off x="6115050" y="3956050"/>
            <a:ext cx="793750" cy="336550"/>
          </a:xfrm>
          <a:prstGeom prst="rect">
            <a:avLst/>
          </a:prstGeom>
          <a:noFill/>
          <a:ln w="9525">
            <a:noFill/>
            <a:miter lim="800000"/>
            <a:headEnd/>
            <a:tailEnd/>
          </a:ln>
        </p:spPr>
        <p:txBody>
          <a:bodyPr wrap="none" anchor="ctr">
            <a:spAutoFit/>
          </a:bodyPr>
          <a:lstStyle/>
          <a:p>
            <a:r>
              <a:rPr lang="zh-CN" altLang="en-US" sz="1600">
                <a:latin typeface="华文新魏" pitchFamily="2" charset="-122"/>
                <a:ea typeface="华文新魏" pitchFamily="2" charset="-122"/>
              </a:rPr>
              <a:t>第四组</a:t>
            </a:r>
          </a:p>
        </p:txBody>
      </p:sp>
      <p:sp>
        <p:nvSpPr>
          <p:cNvPr id="9224" name="Rectangle 33"/>
          <p:cNvSpPr>
            <a:spLocks noChangeArrowheads="1"/>
          </p:cNvSpPr>
          <p:nvPr/>
        </p:nvSpPr>
        <p:spPr bwMode="auto">
          <a:xfrm>
            <a:off x="7105650" y="3956050"/>
            <a:ext cx="793750" cy="336550"/>
          </a:xfrm>
          <a:prstGeom prst="rect">
            <a:avLst/>
          </a:prstGeom>
          <a:noFill/>
          <a:ln w="9525">
            <a:noFill/>
            <a:miter lim="800000"/>
            <a:headEnd/>
            <a:tailEnd/>
          </a:ln>
        </p:spPr>
        <p:txBody>
          <a:bodyPr wrap="none" anchor="ctr">
            <a:spAutoFit/>
          </a:bodyPr>
          <a:lstStyle/>
          <a:p>
            <a:r>
              <a:rPr lang="zh-CN" altLang="en-US" sz="1600">
                <a:latin typeface="华文新魏" pitchFamily="2" charset="-122"/>
                <a:ea typeface="华文新魏" pitchFamily="2" charset="-122"/>
              </a:rPr>
              <a:t>第五组</a:t>
            </a:r>
          </a:p>
        </p:txBody>
      </p:sp>
      <p:sp>
        <p:nvSpPr>
          <p:cNvPr id="31779" name="Rectangle 35"/>
          <p:cNvSpPr>
            <a:spLocks noChangeArrowheads="1"/>
          </p:cNvSpPr>
          <p:nvPr/>
        </p:nvSpPr>
        <p:spPr bwMode="auto">
          <a:xfrm>
            <a:off x="806450" y="4211638"/>
            <a:ext cx="7726363" cy="2136775"/>
          </a:xfrm>
          <a:prstGeom prst="rect">
            <a:avLst/>
          </a:prstGeom>
          <a:noFill/>
          <a:ln w="9525">
            <a:noFill/>
            <a:miter lim="800000"/>
            <a:headEnd/>
            <a:tailEnd/>
          </a:ln>
        </p:spPr>
        <p:txBody>
          <a:bodyPr anchor="ctr">
            <a:spAutoFit/>
          </a:bodyPr>
          <a:lstStyle/>
          <a:p>
            <a:pPr indent="381000">
              <a:lnSpc>
                <a:spcPct val="80000"/>
              </a:lnSpc>
              <a:spcBef>
                <a:spcPct val="40000"/>
              </a:spcBef>
            </a:pPr>
            <a:r>
              <a:rPr lang="en-US" altLang="zh-CN" sz="2400">
                <a:latin typeface="华文新魏" pitchFamily="2" charset="-122"/>
                <a:ea typeface="华文新魏" pitchFamily="2" charset="-122"/>
              </a:rPr>
              <a:t>①</a:t>
            </a:r>
            <a:r>
              <a:rPr lang="zh-CN" altLang="en-US" sz="2400">
                <a:latin typeface="华文新魏" pitchFamily="2" charset="-122"/>
                <a:ea typeface="华文新魏" pitchFamily="2" charset="-122"/>
              </a:rPr>
              <a:t>图中一格高度表示多少分？</a:t>
            </a:r>
          </a:p>
          <a:p>
            <a:pPr indent="381000">
              <a:lnSpc>
                <a:spcPct val="80000"/>
              </a:lnSpc>
              <a:spcBef>
                <a:spcPct val="40000"/>
              </a:spcBef>
            </a:pPr>
            <a:r>
              <a:rPr lang="zh-CN" altLang="en-US" sz="2400">
                <a:latin typeface="华文新魏" pitchFamily="2" charset="-122"/>
                <a:ea typeface="华文新魏" pitchFamily="2" charset="-122"/>
              </a:rPr>
              <a:t>②哪组的平均成绩最高，哪组的平均成绩最低？</a:t>
            </a:r>
          </a:p>
          <a:p>
            <a:pPr indent="381000">
              <a:lnSpc>
                <a:spcPct val="80000"/>
              </a:lnSpc>
              <a:spcBef>
                <a:spcPct val="40000"/>
              </a:spcBef>
            </a:pPr>
            <a:r>
              <a:rPr lang="zh-CN" altLang="en-US" sz="2400">
                <a:latin typeface="华文新魏" pitchFamily="2" charset="-122"/>
                <a:ea typeface="华文新魏" pitchFamily="2" charset="-122"/>
              </a:rPr>
              <a:t>分别是多少分？</a:t>
            </a:r>
          </a:p>
          <a:p>
            <a:pPr indent="381000">
              <a:lnSpc>
                <a:spcPct val="80000"/>
              </a:lnSpc>
              <a:spcBef>
                <a:spcPct val="40000"/>
              </a:spcBef>
            </a:pPr>
            <a:r>
              <a:rPr lang="zh-CN" altLang="en-US" sz="2400">
                <a:latin typeface="华文新魏" pitchFamily="2" charset="-122"/>
                <a:ea typeface="华文新魏" pitchFamily="2" charset="-122"/>
              </a:rPr>
              <a:t>③哪两个小组的平均成绩比较接近，相差多少分？</a:t>
            </a:r>
          </a:p>
          <a:p>
            <a:pPr indent="381000">
              <a:lnSpc>
                <a:spcPct val="80000"/>
              </a:lnSpc>
              <a:spcBef>
                <a:spcPct val="40000"/>
              </a:spcBef>
            </a:pPr>
            <a:r>
              <a:rPr lang="zh-CN" altLang="en-US" sz="2400">
                <a:latin typeface="华文新魏" pitchFamily="2" charset="-122"/>
                <a:ea typeface="华文新魏" pitchFamily="2" charset="-122"/>
              </a:rPr>
              <a:t>④你还能提出什么问题？</a:t>
            </a:r>
          </a:p>
        </p:txBody>
      </p:sp>
      <p:sp>
        <p:nvSpPr>
          <p:cNvPr id="9226" name="Rectangle 36"/>
          <p:cNvSpPr>
            <a:spLocks noChangeArrowheads="1"/>
          </p:cNvSpPr>
          <p:nvPr/>
        </p:nvSpPr>
        <p:spPr bwMode="auto">
          <a:xfrm>
            <a:off x="3676650" y="1974850"/>
            <a:ext cx="457200" cy="1981200"/>
          </a:xfrm>
          <a:prstGeom prst="rect">
            <a:avLst/>
          </a:prstGeom>
          <a:solidFill>
            <a:schemeClr val="accent1"/>
          </a:solidFill>
          <a:ln w="9525">
            <a:solidFill>
              <a:schemeClr val="tx1"/>
            </a:solidFill>
            <a:miter lim="800000"/>
            <a:headEnd/>
            <a:tailEnd/>
          </a:ln>
        </p:spPr>
        <p:txBody>
          <a:bodyPr wrap="none" anchor="ctr"/>
          <a:lstStyle/>
          <a:p>
            <a:pPr>
              <a:spcBef>
                <a:spcPct val="50000"/>
              </a:spcBef>
            </a:pPr>
            <a:endParaRPr lang="zh-CN" altLang="en-US" sz="2000">
              <a:latin typeface="华文新魏" pitchFamily="2" charset="-122"/>
              <a:ea typeface="华文新魏" pitchFamily="2" charset="-122"/>
            </a:endParaRPr>
          </a:p>
        </p:txBody>
      </p:sp>
      <p:sp>
        <p:nvSpPr>
          <p:cNvPr id="9227" name="Rectangle 37"/>
          <p:cNvSpPr>
            <a:spLocks noChangeArrowheads="1"/>
          </p:cNvSpPr>
          <p:nvPr/>
        </p:nvSpPr>
        <p:spPr bwMode="auto">
          <a:xfrm>
            <a:off x="4565650" y="2076450"/>
            <a:ext cx="457200" cy="1905000"/>
          </a:xfrm>
          <a:prstGeom prst="rect">
            <a:avLst/>
          </a:prstGeom>
          <a:solidFill>
            <a:schemeClr val="accent1"/>
          </a:solidFill>
          <a:ln w="9525">
            <a:solidFill>
              <a:schemeClr val="tx1"/>
            </a:solidFill>
            <a:miter lim="800000"/>
            <a:headEnd/>
            <a:tailEnd/>
          </a:ln>
        </p:spPr>
        <p:txBody>
          <a:bodyPr wrap="none" anchor="ctr"/>
          <a:lstStyle/>
          <a:p>
            <a:pPr>
              <a:spcBef>
                <a:spcPct val="50000"/>
              </a:spcBef>
            </a:pPr>
            <a:endParaRPr lang="zh-CN" altLang="en-US" sz="2000">
              <a:latin typeface="华文新魏" pitchFamily="2" charset="-122"/>
              <a:ea typeface="华文新魏" pitchFamily="2" charset="-122"/>
            </a:endParaRPr>
          </a:p>
        </p:txBody>
      </p:sp>
      <p:sp>
        <p:nvSpPr>
          <p:cNvPr id="9228" name="Rectangle 38"/>
          <p:cNvSpPr>
            <a:spLocks noChangeArrowheads="1"/>
          </p:cNvSpPr>
          <p:nvPr/>
        </p:nvSpPr>
        <p:spPr bwMode="auto">
          <a:xfrm>
            <a:off x="5441950" y="2190750"/>
            <a:ext cx="457200" cy="1752600"/>
          </a:xfrm>
          <a:prstGeom prst="rect">
            <a:avLst/>
          </a:prstGeom>
          <a:solidFill>
            <a:schemeClr val="accent1"/>
          </a:solidFill>
          <a:ln w="9525">
            <a:solidFill>
              <a:schemeClr val="tx1"/>
            </a:solidFill>
            <a:miter lim="800000"/>
            <a:headEnd/>
            <a:tailEnd/>
          </a:ln>
        </p:spPr>
        <p:txBody>
          <a:bodyPr wrap="none" anchor="ctr"/>
          <a:lstStyle/>
          <a:p>
            <a:pPr>
              <a:spcBef>
                <a:spcPct val="50000"/>
              </a:spcBef>
            </a:pPr>
            <a:endParaRPr lang="zh-CN" altLang="en-US" sz="2000">
              <a:latin typeface="华文新魏" pitchFamily="2" charset="-122"/>
              <a:ea typeface="华文新魏" pitchFamily="2" charset="-122"/>
            </a:endParaRPr>
          </a:p>
        </p:txBody>
      </p:sp>
      <p:sp>
        <p:nvSpPr>
          <p:cNvPr id="9229" name="Rectangle 39"/>
          <p:cNvSpPr>
            <a:spLocks noChangeArrowheads="1"/>
          </p:cNvSpPr>
          <p:nvPr/>
        </p:nvSpPr>
        <p:spPr bwMode="auto">
          <a:xfrm>
            <a:off x="6330950" y="2076450"/>
            <a:ext cx="457200" cy="1905000"/>
          </a:xfrm>
          <a:prstGeom prst="rect">
            <a:avLst/>
          </a:prstGeom>
          <a:solidFill>
            <a:schemeClr val="accent1"/>
          </a:solidFill>
          <a:ln w="9525">
            <a:solidFill>
              <a:schemeClr val="tx1"/>
            </a:solidFill>
            <a:miter lim="800000"/>
            <a:headEnd/>
            <a:tailEnd/>
          </a:ln>
        </p:spPr>
        <p:txBody>
          <a:bodyPr wrap="none" anchor="ctr"/>
          <a:lstStyle/>
          <a:p>
            <a:pPr>
              <a:spcBef>
                <a:spcPct val="50000"/>
              </a:spcBef>
            </a:pPr>
            <a:endParaRPr lang="zh-CN" altLang="en-US" sz="2000">
              <a:latin typeface="华文新魏" pitchFamily="2" charset="-122"/>
              <a:ea typeface="华文新魏" pitchFamily="2" charset="-122"/>
            </a:endParaRPr>
          </a:p>
        </p:txBody>
      </p:sp>
      <p:sp>
        <p:nvSpPr>
          <p:cNvPr id="9230" name="Rectangle 40"/>
          <p:cNvSpPr>
            <a:spLocks noChangeArrowheads="1"/>
          </p:cNvSpPr>
          <p:nvPr/>
        </p:nvSpPr>
        <p:spPr bwMode="auto">
          <a:xfrm>
            <a:off x="7181850" y="2279650"/>
            <a:ext cx="457200" cy="1676400"/>
          </a:xfrm>
          <a:prstGeom prst="rect">
            <a:avLst/>
          </a:prstGeom>
          <a:solidFill>
            <a:schemeClr val="accent1"/>
          </a:solidFill>
          <a:ln w="9525">
            <a:solidFill>
              <a:schemeClr val="tx1"/>
            </a:solidFill>
            <a:miter lim="800000"/>
            <a:headEnd/>
            <a:tailEnd/>
          </a:ln>
        </p:spPr>
        <p:txBody>
          <a:bodyPr wrap="none" anchor="ctr"/>
          <a:lstStyle/>
          <a:p>
            <a:pPr>
              <a:spcBef>
                <a:spcPct val="50000"/>
              </a:spcBef>
            </a:pPr>
            <a:endParaRPr lang="zh-CN" altLang="en-US" sz="2000">
              <a:latin typeface="华文新魏" pitchFamily="2" charset="-122"/>
              <a:ea typeface="华文新魏" pitchFamily="2" charset="-122"/>
            </a:endParaRPr>
          </a:p>
        </p:txBody>
      </p:sp>
      <p:sp>
        <p:nvSpPr>
          <p:cNvPr id="9231" name="Text Box 41"/>
          <p:cNvSpPr txBox="1">
            <a:spLocks noChangeArrowheads="1"/>
          </p:cNvSpPr>
          <p:nvPr/>
        </p:nvSpPr>
        <p:spPr bwMode="auto">
          <a:xfrm>
            <a:off x="3676650" y="1663700"/>
            <a:ext cx="533400" cy="396875"/>
          </a:xfrm>
          <a:prstGeom prst="rect">
            <a:avLst/>
          </a:prstGeom>
          <a:noFill/>
          <a:ln w="9525">
            <a:noFill/>
            <a:miter lim="800000"/>
            <a:headEnd/>
            <a:tailEnd/>
          </a:ln>
        </p:spPr>
        <p:txBody>
          <a:bodyPr>
            <a:spAutoFit/>
          </a:bodyPr>
          <a:lstStyle/>
          <a:p>
            <a:pPr>
              <a:spcBef>
                <a:spcPct val="50000"/>
              </a:spcBef>
            </a:pPr>
            <a:r>
              <a:rPr lang="en-US" altLang="zh-CN" sz="2000">
                <a:latin typeface="华文新魏" pitchFamily="2" charset="-122"/>
                <a:ea typeface="华文新魏" pitchFamily="2" charset="-122"/>
              </a:rPr>
              <a:t>90</a:t>
            </a:r>
          </a:p>
        </p:txBody>
      </p:sp>
      <p:sp>
        <p:nvSpPr>
          <p:cNvPr id="9232" name="Text Box 42"/>
          <p:cNvSpPr txBox="1">
            <a:spLocks noChangeArrowheads="1"/>
          </p:cNvSpPr>
          <p:nvPr/>
        </p:nvSpPr>
        <p:spPr bwMode="auto">
          <a:xfrm>
            <a:off x="4591050" y="1670050"/>
            <a:ext cx="533400" cy="396875"/>
          </a:xfrm>
          <a:prstGeom prst="rect">
            <a:avLst/>
          </a:prstGeom>
          <a:noFill/>
          <a:ln w="9525">
            <a:noFill/>
            <a:miter lim="800000"/>
            <a:headEnd/>
            <a:tailEnd/>
          </a:ln>
        </p:spPr>
        <p:txBody>
          <a:bodyPr>
            <a:spAutoFit/>
          </a:bodyPr>
          <a:lstStyle/>
          <a:p>
            <a:pPr>
              <a:spcBef>
                <a:spcPct val="50000"/>
              </a:spcBef>
            </a:pPr>
            <a:r>
              <a:rPr lang="en-US" altLang="zh-CN" sz="2000">
                <a:latin typeface="华文新魏" pitchFamily="2" charset="-122"/>
                <a:ea typeface="华文新魏" pitchFamily="2" charset="-122"/>
              </a:rPr>
              <a:t>85</a:t>
            </a:r>
          </a:p>
        </p:txBody>
      </p:sp>
      <p:sp>
        <p:nvSpPr>
          <p:cNvPr id="9233" name="Text Box 43"/>
          <p:cNvSpPr txBox="1">
            <a:spLocks noChangeArrowheads="1"/>
          </p:cNvSpPr>
          <p:nvPr/>
        </p:nvSpPr>
        <p:spPr bwMode="auto">
          <a:xfrm>
            <a:off x="5429250" y="1746250"/>
            <a:ext cx="533400" cy="396875"/>
          </a:xfrm>
          <a:prstGeom prst="rect">
            <a:avLst/>
          </a:prstGeom>
          <a:noFill/>
          <a:ln w="9525">
            <a:noFill/>
            <a:miter lim="800000"/>
            <a:headEnd/>
            <a:tailEnd/>
          </a:ln>
        </p:spPr>
        <p:txBody>
          <a:bodyPr>
            <a:spAutoFit/>
          </a:bodyPr>
          <a:lstStyle/>
          <a:p>
            <a:pPr>
              <a:spcBef>
                <a:spcPct val="50000"/>
              </a:spcBef>
            </a:pPr>
            <a:r>
              <a:rPr lang="en-US" altLang="zh-CN" sz="2000">
                <a:latin typeface="华文新魏" pitchFamily="2" charset="-122"/>
                <a:ea typeface="华文新魏" pitchFamily="2" charset="-122"/>
              </a:rPr>
              <a:t>80</a:t>
            </a:r>
          </a:p>
        </p:txBody>
      </p:sp>
      <p:sp>
        <p:nvSpPr>
          <p:cNvPr id="9234" name="Text Box 44"/>
          <p:cNvSpPr txBox="1">
            <a:spLocks noChangeArrowheads="1"/>
          </p:cNvSpPr>
          <p:nvPr/>
        </p:nvSpPr>
        <p:spPr bwMode="auto">
          <a:xfrm>
            <a:off x="6267450" y="1670050"/>
            <a:ext cx="533400" cy="396875"/>
          </a:xfrm>
          <a:prstGeom prst="rect">
            <a:avLst/>
          </a:prstGeom>
          <a:noFill/>
          <a:ln w="9525">
            <a:noFill/>
            <a:miter lim="800000"/>
            <a:headEnd/>
            <a:tailEnd/>
          </a:ln>
        </p:spPr>
        <p:txBody>
          <a:bodyPr>
            <a:spAutoFit/>
          </a:bodyPr>
          <a:lstStyle/>
          <a:p>
            <a:pPr>
              <a:spcBef>
                <a:spcPct val="50000"/>
              </a:spcBef>
            </a:pPr>
            <a:r>
              <a:rPr lang="en-US" altLang="zh-CN" sz="2000">
                <a:latin typeface="华文新魏" pitchFamily="2" charset="-122"/>
                <a:ea typeface="华文新魏" pitchFamily="2" charset="-122"/>
              </a:rPr>
              <a:t>84</a:t>
            </a:r>
          </a:p>
        </p:txBody>
      </p:sp>
      <p:sp>
        <p:nvSpPr>
          <p:cNvPr id="9235" name="Text Box 45"/>
          <p:cNvSpPr txBox="1">
            <a:spLocks noChangeArrowheads="1"/>
          </p:cNvSpPr>
          <p:nvPr/>
        </p:nvSpPr>
        <p:spPr bwMode="auto">
          <a:xfrm>
            <a:off x="7181850" y="1898650"/>
            <a:ext cx="533400" cy="396875"/>
          </a:xfrm>
          <a:prstGeom prst="rect">
            <a:avLst/>
          </a:prstGeom>
          <a:noFill/>
          <a:ln w="9525">
            <a:noFill/>
            <a:miter lim="800000"/>
            <a:headEnd/>
            <a:tailEnd/>
          </a:ln>
        </p:spPr>
        <p:txBody>
          <a:bodyPr>
            <a:spAutoFit/>
          </a:bodyPr>
          <a:lstStyle/>
          <a:p>
            <a:pPr>
              <a:spcBef>
                <a:spcPct val="50000"/>
              </a:spcBef>
            </a:pPr>
            <a:r>
              <a:rPr lang="en-US" altLang="zh-CN" sz="2000">
                <a:latin typeface="华文新魏" pitchFamily="2" charset="-122"/>
                <a:ea typeface="华文新魏" pitchFamily="2" charset="-122"/>
              </a:rPr>
              <a:t>75</a:t>
            </a:r>
          </a:p>
        </p:txBody>
      </p:sp>
      <p:sp>
        <p:nvSpPr>
          <p:cNvPr id="9236" name="Rectangle 38"/>
          <p:cNvSpPr>
            <a:spLocks noChangeArrowheads="1"/>
          </p:cNvSpPr>
          <p:nvPr/>
        </p:nvSpPr>
        <p:spPr bwMode="auto">
          <a:xfrm>
            <a:off x="3178175" y="842963"/>
            <a:ext cx="4562475" cy="701675"/>
          </a:xfrm>
          <a:prstGeom prst="rect">
            <a:avLst/>
          </a:prstGeom>
          <a:noFill/>
          <a:ln w="9525">
            <a:noFill/>
            <a:miter lim="800000"/>
            <a:headEnd/>
            <a:tailEnd/>
          </a:ln>
        </p:spPr>
        <p:txBody>
          <a:bodyPr>
            <a:spAutoFit/>
          </a:bodyPr>
          <a:lstStyle/>
          <a:p>
            <a:r>
              <a:rPr lang="zh-CN" altLang="en-US" sz="2000">
                <a:latin typeface="华文新魏" pitchFamily="2" charset="-122"/>
                <a:ea typeface="华文新魏" pitchFamily="2" charset="-122"/>
              </a:rPr>
              <a:t>四（</a:t>
            </a:r>
            <a:r>
              <a:rPr lang="en-US" altLang="zh-CN" sz="2000">
                <a:latin typeface="华文新魏" pitchFamily="2" charset="-122"/>
                <a:ea typeface="华文新魏" pitchFamily="2" charset="-122"/>
              </a:rPr>
              <a:t>1</a:t>
            </a:r>
            <a:r>
              <a:rPr lang="zh-CN" altLang="en-US" sz="2000">
                <a:latin typeface="华文新魏" pitchFamily="2" charset="-122"/>
                <a:ea typeface="华文新魏" pitchFamily="2" charset="-122"/>
              </a:rPr>
              <a:t>）班各小组数学平均成绩统计图</a:t>
            </a:r>
          </a:p>
          <a:p>
            <a:pPr algn="r"/>
            <a:r>
              <a:rPr lang="zh-CN" altLang="en-US" sz="2000">
                <a:latin typeface="华文新魏" pitchFamily="2" charset="-122"/>
                <a:ea typeface="华文新魏" pitchFamily="2" charset="-122"/>
              </a:rPr>
              <a:t>                                    </a:t>
            </a:r>
            <a:r>
              <a:rPr lang="zh-CN" altLang="en-US" sz="2000" u="sng">
                <a:latin typeface="华文新魏" pitchFamily="2" charset="-122"/>
                <a:ea typeface="华文新魏" pitchFamily="2" charset="-122"/>
              </a:rPr>
              <a:t>   </a:t>
            </a:r>
            <a:r>
              <a:rPr lang="zh-CN" altLang="en-US" sz="2000">
                <a:latin typeface="华文新魏" pitchFamily="2" charset="-122"/>
                <a:ea typeface="华文新魏" pitchFamily="2" charset="-122"/>
              </a:rPr>
              <a:t>年</a:t>
            </a:r>
            <a:r>
              <a:rPr lang="zh-CN" altLang="en-US" sz="2000" u="sng">
                <a:latin typeface="华文新魏" pitchFamily="2" charset="-122"/>
                <a:ea typeface="华文新魏" pitchFamily="2" charset="-122"/>
              </a:rPr>
              <a:t>    </a:t>
            </a:r>
            <a:r>
              <a:rPr lang="zh-CN" altLang="en-US" sz="2000">
                <a:latin typeface="华文新魏" pitchFamily="2" charset="-122"/>
                <a:ea typeface="华文新魏" pitchFamily="2" charset="-122"/>
              </a:rPr>
              <a:t>月 </a:t>
            </a:r>
          </a:p>
        </p:txBody>
      </p:sp>
      <p:sp>
        <p:nvSpPr>
          <p:cNvPr id="47143" name="Text Box 39"/>
          <p:cNvSpPr txBox="1">
            <a:spLocks noChangeArrowheads="1"/>
          </p:cNvSpPr>
          <p:nvPr/>
        </p:nvSpPr>
        <p:spPr bwMode="auto">
          <a:xfrm>
            <a:off x="5292725" y="4232275"/>
            <a:ext cx="703263" cy="392113"/>
          </a:xfrm>
          <a:prstGeom prst="rect">
            <a:avLst/>
          </a:prstGeom>
          <a:solidFill>
            <a:srgbClr val="FFFFBB"/>
          </a:solidFill>
          <a:ln w="25400">
            <a:solidFill>
              <a:srgbClr val="FF6600"/>
            </a:solidFill>
            <a:miter lim="800000"/>
            <a:headEnd/>
            <a:tailEnd/>
          </a:ln>
        </p:spPr>
        <p:txBody>
          <a:bodyPr wrap="none">
            <a:spAutoFit/>
          </a:bodyPr>
          <a:lstStyle/>
          <a:p>
            <a:r>
              <a:rPr lang="en-US" altLang="zh-CN" b="1">
                <a:latin typeface="华文新魏" pitchFamily="2" charset="-122"/>
                <a:ea typeface="华文新魏" pitchFamily="2" charset="-122"/>
              </a:rPr>
              <a:t>20</a:t>
            </a:r>
            <a:r>
              <a:rPr lang="zh-CN" altLang="en-US" b="1">
                <a:latin typeface="华文新魏" pitchFamily="2" charset="-122"/>
                <a:ea typeface="华文新魏" pitchFamily="2" charset="-122"/>
              </a:rPr>
              <a:t>分</a:t>
            </a:r>
          </a:p>
        </p:txBody>
      </p:sp>
      <p:sp>
        <p:nvSpPr>
          <p:cNvPr id="47144" name="Text Box 40"/>
          <p:cNvSpPr txBox="1">
            <a:spLocks noChangeArrowheads="1"/>
          </p:cNvSpPr>
          <p:nvPr/>
        </p:nvSpPr>
        <p:spPr bwMode="auto">
          <a:xfrm>
            <a:off x="3505200" y="5010150"/>
            <a:ext cx="2074863" cy="392113"/>
          </a:xfrm>
          <a:prstGeom prst="rect">
            <a:avLst/>
          </a:prstGeom>
          <a:solidFill>
            <a:srgbClr val="FFFFBB"/>
          </a:solidFill>
          <a:ln w="25400">
            <a:solidFill>
              <a:srgbClr val="FF6600"/>
            </a:solidFill>
            <a:miter lim="800000"/>
            <a:headEnd/>
            <a:tailEnd/>
          </a:ln>
        </p:spPr>
        <p:txBody>
          <a:bodyPr wrap="none">
            <a:spAutoFit/>
          </a:bodyPr>
          <a:lstStyle/>
          <a:p>
            <a:r>
              <a:rPr lang="zh-CN" altLang="en-US" b="1">
                <a:latin typeface="华文新魏" pitchFamily="2" charset="-122"/>
                <a:ea typeface="华文新魏" pitchFamily="2" charset="-122"/>
              </a:rPr>
              <a:t>第一组最高，</a:t>
            </a:r>
            <a:r>
              <a:rPr lang="en-US" altLang="zh-CN" b="1">
                <a:latin typeface="华文新魏" pitchFamily="2" charset="-122"/>
                <a:ea typeface="华文新魏" pitchFamily="2" charset="-122"/>
              </a:rPr>
              <a:t>90</a:t>
            </a:r>
            <a:r>
              <a:rPr lang="zh-CN" altLang="en-US" b="1">
                <a:latin typeface="华文新魏" pitchFamily="2" charset="-122"/>
                <a:ea typeface="华文新魏" pitchFamily="2" charset="-122"/>
              </a:rPr>
              <a:t>分</a:t>
            </a:r>
          </a:p>
        </p:txBody>
      </p:sp>
      <p:sp>
        <p:nvSpPr>
          <p:cNvPr id="47145" name="Text Box 41"/>
          <p:cNvSpPr txBox="1">
            <a:spLocks noChangeArrowheads="1"/>
          </p:cNvSpPr>
          <p:nvPr/>
        </p:nvSpPr>
        <p:spPr bwMode="auto">
          <a:xfrm>
            <a:off x="6318250" y="5013325"/>
            <a:ext cx="2070100" cy="392113"/>
          </a:xfrm>
          <a:prstGeom prst="rect">
            <a:avLst/>
          </a:prstGeom>
          <a:solidFill>
            <a:srgbClr val="FFFFBB"/>
          </a:solidFill>
          <a:ln w="25400">
            <a:solidFill>
              <a:srgbClr val="FF6600"/>
            </a:solidFill>
            <a:miter lim="800000"/>
            <a:headEnd/>
            <a:tailEnd/>
          </a:ln>
        </p:spPr>
        <p:txBody>
          <a:bodyPr wrap="none">
            <a:spAutoFit/>
          </a:bodyPr>
          <a:lstStyle/>
          <a:p>
            <a:r>
              <a:rPr lang="zh-CN" altLang="en-US" b="1">
                <a:latin typeface="华文新魏" pitchFamily="2" charset="-122"/>
                <a:ea typeface="华文新魏" pitchFamily="2" charset="-122"/>
              </a:rPr>
              <a:t>第五组最低，</a:t>
            </a:r>
            <a:r>
              <a:rPr lang="en-US" altLang="zh-CN" b="1">
                <a:latin typeface="华文新魏" pitchFamily="2" charset="-122"/>
                <a:ea typeface="华文新魏" pitchFamily="2" charset="-122"/>
              </a:rPr>
              <a:t>75</a:t>
            </a:r>
            <a:r>
              <a:rPr lang="zh-CN" altLang="en-US" b="1">
                <a:latin typeface="华文新魏" pitchFamily="2" charset="-122"/>
                <a:ea typeface="华文新魏" pitchFamily="2" charset="-122"/>
              </a:rPr>
              <a:t>分</a:t>
            </a:r>
          </a:p>
        </p:txBody>
      </p:sp>
      <p:sp>
        <p:nvSpPr>
          <p:cNvPr id="47146" name="Text Box 42"/>
          <p:cNvSpPr txBox="1">
            <a:spLocks noChangeArrowheads="1"/>
          </p:cNvSpPr>
          <p:nvPr/>
        </p:nvSpPr>
        <p:spPr bwMode="auto">
          <a:xfrm>
            <a:off x="4643438" y="5845175"/>
            <a:ext cx="3957637" cy="392113"/>
          </a:xfrm>
          <a:prstGeom prst="rect">
            <a:avLst/>
          </a:prstGeom>
          <a:solidFill>
            <a:srgbClr val="FFFFBB"/>
          </a:solidFill>
          <a:ln w="25400">
            <a:solidFill>
              <a:srgbClr val="FF6600"/>
            </a:solidFill>
            <a:miter lim="800000"/>
            <a:headEnd/>
            <a:tailEnd/>
          </a:ln>
        </p:spPr>
        <p:txBody>
          <a:bodyPr wrap="none">
            <a:spAutoFit/>
          </a:bodyPr>
          <a:lstStyle/>
          <a:p>
            <a:r>
              <a:rPr lang="zh-CN" altLang="en-US" b="1">
                <a:latin typeface="华文新魏" pitchFamily="2" charset="-122"/>
                <a:ea typeface="华文新魏" pitchFamily="2" charset="-122"/>
              </a:rPr>
              <a:t>第二组和第四组成绩最接近，相差</a:t>
            </a:r>
            <a:r>
              <a:rPr lang="en-US" altLang="zh-CN" b="1">
                <a:latin typeface="华文新魏" pitchFamily="2" charset="-122"/>
                <a:ea typeface="华文新魏" pitchFamily="2" charset="-122"/>
              </a:rPr>
              <a:t>1</a:t>
            </a:r>
            <a:r>
              <a:rPr lang="zh-CN" altLang="en-US" b="1">
                <a:latin typeface="华文新魏" pitchFamily="2" charset="-122"/>
                <a:ea typeface="华文新魏" pitchFamily="2" charset="-122"/>
              </a:rPr>
              <a:t>分</a:t>
            </a:r>
          </a:p>
        </p:txBody>
      </p:sp>
      <p:sp>
        <p:nvSpPr>
          <p:cNvPr id="5" name="同侧圆角矩形 4"/>
          <p:cNvSpPr/>
          <p:nvPr/>
        </p:nvSpPr>
        <p:spPr>
          <a:xfrm>
            <a:off x="468313" y="908050"/>
            <a:ext cx="2000250" cy="517525"/>
          </a:xfrm>
          <a:prstGeom prst="round2SameRect">
            <a:avLst/>
          </a:prstGeom>
          <a:ln>
            <a:noFill/>
          </a:ln>
        </p:spPr>
        <p:style>
          <a:lnRef idx="1">
            <a:schemeClr val="accent5"/>
          </a:lnRef>
          <a:fillRef idx="2">
            <a:schemeClr val="accent5"/>
          </a:fillRef>
          <a:effectRef idx="1">
            <a:schemeClr val="accent5"/>
          </a:effectRef>
          <a:fontRef idx="minor">
            <a:schemeClr val="dk1"/>
          </a:fontRef>
        </p:style>
        <p:txBody>
          <a:bodyPr anchor="ctr"/>
          <a:lstStyle/>
          <a:p>
            <a:pPr algn="ctr" fontAlgn="auto">
              <a:spcBef>
                <a:spcPts val="0"/>
              </a:spcBef>
              <a:spcAft>
                <a:spcPts val="0"/>
              </a:spcAft>
              <a:defRPr/>
            </a:pPr>
            <a:r>
              <a:rPr lang="zh-CN" altLang="en-US" sz="3000" b="1" noProof="1">
                <a:latin typeface="华文新魏" panose="02010800040101010101" pitchFamily="2" charset="-122"/>
                <a:ea typeface="华文新魏" panose="02010800040101010101" pitchFamily="2" charset="-122"/>
                <a:cs typeface="黑体" panose="02010609060101010101" pitchFamily="2" charset="-122"/>
              </a:rPr>
              <a:t>典题精讲</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1779">
                                            <p:txEl>
                                              <p:pRg st="0" end="0"/>
                                            </p:txEl>
                                          </p:spTgt>
                                        </p:tgtEl>
                                        <p:attrNameLst>
                                          <p:attrName>style.visibility</p:attrName>
                                        </p:attrNameLst>
                                      </p:cBhvr>
                                      <p:to>
                                        <p:strVal val="visible"/>
                                      </p:to>
                                    </p:set>
                                    <p:animEffect transition="in" filter="blinds(horizontal)">
                                      <p:cBhvr>
                                        <p:cTn id="7" dur="500"/>
                                        <p:tgtEl>
                                          <p:spTgt spid="3177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7143"/>
                                        </p:tgtEl>
                                        <p:attrNameLst>
                                          <p:attrName>style.visibility</p:attrName>
                                        </p:attrNameLst>
                                      </p:cBhvr>
                                      <p:to>
                                        <p:strVal val="visible"/>
                                      </p:to>
                                    </p:set>
                                    <p:animEffect transition="in" filter="blinds(horizontal)">
                                      <p:cBhvr>
                                        <p:cTn id="12" dur="500"/>
                                        <p:tgtEl>
                                          <p:spTgt spid="47143"/>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1779">
                                            <p:txEl>
                                              <p:pRg st="1" end="1"/>
                                            </p:txEl>
                                          </p:spTgt>
                                        </p:tgtEl>
                                        <p:attrNameLst>
                                          <p:attrName>style.visibility</p:attrName>
                                        </p:attrNameLst>
                                      </p:cBhvr>
                                      <p:to>
                                        <p:strVal val="visible"/>
                                      </p:to>
                                    </p:set>
                                    <p:animEffect transition="in" filter="blinds(horizontal)">
                                      <p:cBhvr>
                                        <p:cTn id="17" dur="500"/>
                                        <p:tgtEl>
                                          <p:spTgt spid="31779">
                                            <p:txEl>
                                              <p:pRg st="1" end="1"/>
                                            </p:txEl>
                                          </p:spTgt>
                                        </p:tgtEl>
                                      </p:cBhvr>
                                    </p:animEffect>
                                  </p:childTnLst>
                                </p:cTn>
                              </p:par>
                            </p:childTnLst>
                          </p:cTn>
                        </p:par>
                        <p:par>
                          <p:cTn id="18" fill="hold">
                            <p:stCondLst>
                              <p:cond delay="500"/>
                            </p:stCondLst>
                            <p:childTnLst>
                              <p:par>
                                <p:cTn id="19" presetID="3" presetClass="entr" presetSubtype="10" fill="hold" nodeType="afterEffect">
                                  <p:stCondLst>
                                    <p:cond delay="0"/>
                                  </p:stCondLst>
                                  <p:childTnLst>
                                    <p:set>
                                      <p:cBhvr>
                                        <p:cTn id="20" dur="1" fill="hold">
                                          <p:stCondLst>
                                            <p:cond delay="0"/>
                                          </p:stCondLst>
                                        </p:cTn>
                                        <p:tgtEl>
                                          <p:spTgt spid="31779">
                                            <p:txEl>
                                              <p:pRg st="2" end="2"/>
                                            </p:txEl>
                                          </p:spTgt>
                                        </p:tgtEl>
                                        <p:attrNameLst>
                                          <p:attrName>style.visibility</p:attrName>
                                        </p:attrNameLst>
                                      </p:cBhvr>
                                      <p:to>
                                        <p:strVal val="visible"/>
                                      </p:to>
                                    </p:set>
                                    <p:animEffect transition="in" filter="blinds(horizontal)">
                                      <p:cBhvr>
                                        <p:cTn id="21" dur="500"/>
                                        <p:tgtEl>
                                          <p:spTgt spid="31779">
                                            <p:txEl>
                                              <p:pRg st="2" end="2"/>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3" presetClass="entr" presetSubtype="10" fill="hold" grpId="0" nodeType="clickEffect">
                                  <p:stCondLst>
                                    <p:cond delay="0"/>
                                  </p:stCondLst>
                                  <p:childTnLst>
                                    <p:set>
                                      <p:cBhvr>
                                        <p:cTn id="25" dur="1" fill="hold">
                                          <p:stCondLst>
                                            <p:cond delay="0"/>
                                          </p:stCondLst>
                                        </p:cTn>
                                        <p:tgtEl>
                                          <p:spTgt spid="47144"/>
                                        </p:tgtEl>
                                        <p:attrNameLst>
                                          <p:attrName>style.visibility</p:attrName>
                                        </p:attrNameLst>
                                      </p:cBhvr>
                                      <p:to>
                                        <p:strVal val="visible"/>
                                      </p:to>
                                    </p:set>
                                    <p:animEffect transition="in" filter="blinds(horizontal)">
                                      <p:cBhvr>
                                        <p:cTn id="26" dur="500"/>
                                        <p:tgtEl>
                                          <p:spTgt spid="47144"/>
                                        </p:tgtEl>
                                      </p:cBhvr>
                                    </p:animEffect>
                                  </p:childTnLst>
                                </p:cTn>
                              </p:par>
                            </p:childTnLst>
                          </p:cTn>
                        </p:par>
                      </p:childTnLst>
                    </p:cTn>
                  </p:par>
                  <p:par>
                    <p:cTn id="27" fill="hold">
                      <p:stCondLst>
                        <p:cond delay="indefinite"/>
                      </p:stCondLst>
                      <p:childTnLst>
                        <p:par>
                          <p:cTn id="28" fill="hold">
                            <p:stCondLst>
                              <p:cond delay="0"/>
                            </p:stCondLst>
                            <p:childTnLst>
                              <p:par>
                                <p:cTn id="29" presetID="3" presetClass="entr" presetSubtype="10" fill="hold" grpId="0" nodeType="clickEffect">
                                  <p:stCondLst>
                                    <p:cond delay="0"/>
                                  </p:stCondLst>
                                  <p:childTnLst>
                                    <p:set>
                                      <p:cBhvr>
                                        <p:cTn id="30" dur="1" fill="hold">
                                          <p:stCondLst>
                                            <p:cond delay="0"/>
                                          </p:stCondLst>
                                        </p:cTn>
                                        <p:tgtEl>
                                          <p:spTgt spid="47145"/>
                                        </p:tgtEl>
                                        <p:attrNameLst>
                                          <p:attrName>style.visibility</p:attrName>
                                        </p:attrNameLst>
                                      </p:cBhvr>
                                      <p:to>
                                        <p:strVal val="visible"/>
                                      </p:to>
                                    </p:set>
                                    <p:animEffect transition="in" filter="blinds(horizontal)">
                                      <p:cBhvr>
                                        <p:cTn id="31" dur="500"/>
                                        <p:tgtEl>
                                          <p:spTgt spid="47145"/>
                                        </p:tgtEl>
                                      </p:cBhvr>
                                    </p:animEffect>
                                  </p:childTnLst>
                                </p:cTn>
                              </p:par>
                            </p:childTnLst>
                          </p:cTn>
                        </p:par>
                      </p:childTnLst>
                    </p:cTn>
                  </p:par>
                  <p:par>
                    <p:cTn id="32" fill="hold">
                      <p:stCondLst>
                        <p:cond delay="indefinite"/>
                      </p:stCondLst>
                      <p:childTnLst>
                        <p:par>
                          <p:cTn id="33" fill="hold">
                            <p:stCondLst>
                              <p:cond delay="0"/>
                            </p:stCondLst>
                            <p:childTnLst>
                              <p:par>
                                <p:cTn id="34" presetID="3" presetClass="entr" presetSubtype="10" fill="hold" nodeType="clickEffect">
                                  <p:stCondLst>
                                    <p:cond delay="0"/>
                                  </p:stCondLst>
                                  <p:childTnLst>
                                    <p:set>
                                      <p:cBhvr>
                                        <p:cTn id="35" dur="1" fill="hold">
                                          <p:stCondLst>
                                            <p:cond delay="0"/>
                                          </p:stCondLst>
                                        </p:cTn>
                                        <p:tgtEl>
                                          <p:spTgt spid="31779">
                                            <p:txEl>
                                              <p:pRg st="3" end="3"/>
                                            </p:txEl>
                                          </p:spTgt>
                                        </p:tgtEl>
                                        <p:attrNameLst>
                                          <p:attrName>style.visibility</p:attrName>
                                        </p:attrNameLst>
                                      </p:cBhvr>
                                      <p:to>
                                        <p:strVal val="visible"/>
                                      </p:to>
                                    </p:set>
                                    <p:animEffect transition="in" filter="blinds(horizontal)">
                                      <p:cBhvr>
                                        <p:cTn id="36" dur="500"/>
                                        <p:tgtEl>
                                          <p:spTgt spid="31779">
                                            <p:txEl>
                                              <p:pRg st="3" end="3"/>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3" presetClass="entr" presetSubtype="10" fill="hold" grpId="0" nodeType="clickEffect">
                                  <p:stCondLst>
                                    <p:cond delay="0"/>
                                  </p:stCondLst>
                                  <p:childTnLst>
                                    <p:set>
                                      <p:cBhvr>
                                        <p:cTn id="40" dur="1" fill="hold">
                                          <p:stCondLst>
                                            <p:cond delay="0"/>
                                          </p:stCondLst>
                                        </p:cTn>
                                        <p:tgtEl>
                                          <p:spTgt spid="47146"/>
                                        </p:tgtEl>
                                        <p:attrNameLst>
                                          <p:attrName>style.visibility</p:attrName>
                                        </p:attrNameLst>
                                      </p:cBhvr>
                                      <p:to>
                                        <p:strVal val="visible"/>
                                      </p:to>
                                    </p:set>
                                    <p:animEffect transition="in" filter="blinds(horizontal)">
                                      <p:cBhvr>
                                        <p:cTn id="41" dur="500"/>
                                        <p:tgtEl>
                                          <p:spTgt spid="47146"/>
                                        </p:tgtEl>
                                      </p:cBhvr>
                                    </p:animEffect>
                                  </p:childTnLst>
                                </p:cTn>
                              </p:par>
                            </p:childTnLst>
                          </p:cTn>
                        </p:par>
                      </p:childTnLst>
                    </p:cTn>
                  </p:par>
                  <p:par>
                    <p:cTn id="42" fill="hold">
                      <p:stCondLst>
                        <p:cond delay="indefinite"/>
                      </p:stCondLst>
                      <p:childTnLst>
                        <p:par>
                          <p:cTn id="43" fill="hold">
                            <p:stCondLst>
                              <p:cond delay="0"/>
                            </p:stCondLst>
                            <p:childTnLst>
                              <p:par>
                                <p:cTn id="44" presetID="3" presetClass="entr" presetSubtype="10" fill="hold" nodeType="clickEffect">
                                  <p:stCondLst>
                                    <p:cond delay="0"/>
                                  </p:stCondLst>
                                  <p:childTnLst>
                                    <p:set>
                                      <p:cBhvr>
                                        <p:cTn id="45" dur="1" fill="hold">
                                          <p:stCondLst>
                                            <p:cond delay="0"/>
                                          </p:stCondLst>
                                        </p:cTn>
                                        <p:tgtEl>
                                          <p:spTgt spid="31779">
                                            <p:txEl>
                                              <p:pRg st="4" end="4"/>
                                            </p:txEl>
                                          </p:spTgt>
                                        </p:tgtEl>
                                        <p:attrNameLst>
                                          <p:attrName>style.visibility</p:attrName>
                                        </p:attrNameLst>
                                      </p:cBhvr>
                                      <p:to>
                                        <p:strVal val="visible"/>
                                      </p:to>
                                    </p:set>
                                    <p:animEffect transition="in" filter="blinds(horizontal)">
                                      <p:cBhvr>
                                        <p:cTn id="46" dur="500"/>
                                        <p:tgtEl>
                                          <p:spTgt spid="3177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43" grpId="0" animBg="1"/>
      <p:bldP spid="47144" grpId="0" animBg="1"/>
      <p:bldP spid="47145" grpId="0" animBg="1"/>
      <p:bldP spid="4714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同侧圆角矩形 4"/>
          <p:cNvSpPr/>
          <p:nvPr/>
        </p:nvSpPr>
        <p:spPr>
          <a:xfrm>
            <a:off x="468313" y="908050"/>
            <a:ext cx="2000250" cy="517525"/>
          </a:xfrm>
          <a:prstGeom prst="round2SameRect">
            <a:avLst/>
          </a:prstGeom>
          <a:ln>
            <a:noFill/>
          </a:ln>
        </p:spPr>
        <p:style>
          <a:lnRef idx="1">
            <a:schemeClr val="accent5"/>
          </a:lnRef>
          <a:fillRef idx="2">
            <a:schemeClr val="accent5"/>
          </a:fillRef>
          <a:effectRef idx="1">
            <a:schemeClr val="accent5"/>
          </a:effectRef>
          <a:fontRef idx="minor">
            <a:schemeClr val="dk1"/>
          </a:fontRef>
        </p:style>
        <p:txBody>
          <a:bodyPr anchor="ctr"/>
          <a:lstStyle/>
          <a:p>
            <a:pPr algn="ctr" fontAlgn="auto">
              <a:spcBef>
                <a:spcPts val="0"/>
              </a:spcBef>
              <a:spcAft>
                <a:spcPts val="0"/>
              </a:spcAft>
              <a:defRPr/>
            </a:pPr>
            <a:r>
              <a:rPr lang="zh-CN" altLang="en-US" sz="3000" b="1" noProof="1">
                <a:latin typeface="华文新魏" panose="02010800040101010101" pitchFamily="2" charset="-122"/>
                <a:ea typeface="华文新魏" panose="02010800040101010101" pitchFamily="2" charset="-122"/>
                <a:cs typeface="黑体" panose="02010609060101010101" pitchFamily="2" charset="-122"/>
              </a:rPr>
              <a:t>易错提醒</a:t>
            </a:r>
          </a:p>
        </p:txBody>
      </p:sp>
      <p:cxnSp>
        <p:nvCxnSpPr>
          <p:cNvPr id="6" name="直线连接符 21"/>
          <p:cNvCxnSpPr/>
          <p:nvPr/>
        </p:nvCxnSpPr>
        <p:spPr>
          <a:xfrm flipV="1">
            <a:off x="468313" y="1484313"/>
            <a:ext cx="2071687" cy="6350"/>
          </a:xfrm>
          <a:prstGeom prst="line">
            <a:avLst/>
          </a:prstGeom>
          <a:ln w="38100" cmpd="sng">
            <a:solidFill>
              <a:schemeClr val="accent1">
                <a:lumMod val="60000"/>
                <a:lumOff val="40000"/>
              </a:schemeClr>
            </a:solidFill>
            <a:prstDash val="dash"/>
          </a:ln>
        </p:spPr>
        <p:style>
          <a:lnRef idx="1">
            <a:schemeClr val="dk1"/>
          </a:lnRef>
          <a:fillRef idx="0">
            <a:schemeClr val="dk1"/>
          </a:fillRef>
          <a:effectRef idx="0">
            <a:schemeClr val="dk1"/>
          </a:effectRef>
          <a:fontRef idx="minor">
            <a:schemeClr val="tx1"/>
          </a:fontRef>
        </p:style>
      </p:cxnSp>
      <p:graphicFrame>
        <p:nvGraphicFramePr>
          <p:cNvPr id="24585" name="Group 9"/>
          <p:cNvGraphicFramePr>
            <a:graphicFrameLocks noGrp="1"/>
          </p:cNvGraphicFramePr>
          <p:nvPr/>
        </p:nvGraphicFramePr>
        <p:xfrm>
          <a:off x="1685925" y="1927225"/>
          <a:ext cx="6324600" cy="3173413"/>
        </p:xfrm>
        <a:graphic>
          <a:graphicData uri="http://schemas.openxmlformats.org/drawingml/2006/table">
            <a:tbl>
              <a:tblPr/>
              <a:tblGrid>
                <a:gridCol w="703263"/>
                <a:gridCol w="733425"/>
                <a:gridCol w="671512"/>
                <a:gridCol w="703263"/>
                <a:gridCol w="701675"/>
                <a:gridCol w="703262"/>
                <a:gridCol w="703263"/>
                <a:gridCol w="701675"/>
                <a:gridCol w="703262"/>
              </a:tblGrid>
              <a:tr h="358775">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dirty="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80988">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82575">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80988">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dirty="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34963">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82575">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80988">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82575">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46075">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95263">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endParaRPr kumimoji="0" lang="zh-CN" altLang="zh-CN" sz="20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0356" name="Text Box 462"/>
          <p:cNvSpPr txBox="1">
            <a:spLocks noChangeArrowheads="1"/>
          </p:cNvSpPr>
          <p:nvPr/>
        </p:nvSpPr>
        <p:spPr bwMode="auto">
          <a:xfrm>
            <a:off x="2651125" y="1052513"/>
            <a:ext cx="4800600" cy="457200"/>
          </a:xfrm>
          <a:prstGeom prst="rect">
            <a:avLst/>
          </a:prstGeom>
          <a:noFill/>
          <a:ln w="9525">
            <a:noFill/>
            <a:miter lim="800000"/>
            <a:headEnd/>
            <a:tailEnd/>
          </a:ln>
        </p:spPr>
        <p:txBody>
          <a:bodyPr>
            <a:spAutoFit/>
          </a:bodyPr>
          <a:lstStyle/>
          <a:p>
            <a:pPr>
              <a:spcBef>
                <a:spcPct val="50000"/>
              </a:spcBef>
            </a:pPr>
            <a:r>
              <a:rPr lang="zh-CN" altLang="en-US" sz="2400">
                <a:ea typeface="华文新魏" pitchFamily="2" charset="-122"/>
              </a:rPr>
              <a:t>某班同学最喜欢的电视节目统计图</a:t>
            </a:r>
          </a:p>
        </p:txBody>
      </p:sp>
      <p:sp>
        <p:nvSpPr>
          <p:cNvPr id="10357" name="Text Box 463"/>
          <p:cNvSpPr txBox="1">
            <a:spLocks noChangeArrowheads="1"/>
          </p:cNvSpPr>
          <p:nvPr/>
        </p:nvSpPr>
        <p:spPr bwMode="auto">
          <a:xfrm>
            <a:off x="7172325" y="1546225"/>
            <a:ext cx="919163" cy="366713"/>
          </a:xfrm>
          <a:prstGeom prst="rect">
            <a:avLst/>
          </a:prstGeom>
          <a:noFill/>
          <a:ln w="9525">
            <a:noFill/>
            <a:miter lim="800000"/>
            <a:headEnd/>
            <a:tailEnd/>
          </a:ln>
        </p:spPr>
        <p:txBody>
          <a:bodyPr wrap="none">
            <a:spAutoFit/>
          </a:bodyPr>
          <a:lstStyle/>
          <a:p>
            <a:r>
              <a:rPr lang="zh-CN" altLang="en-US">
                <a:latin typeface="华文新魏" pitchFamily="2" charset="-122"/>
                <a:ea typeface="华文新魏" pitchFamily="2" charset="-122"/>
              </a:rPr>
              <a:t>年     月</a:t>
            </a:r>
          </a:p>
        </p:txBody>
      </p:sp>
      <p:sp>
        <p:nvSpPr>
          <p:cNvPr id="10358" name="Text Box 464"/>
          <p:cNvSpPr txBox="1">
            <a:spLocks noChangeArrowheads="1"/>
          </p:cNvSpPr>
          <p:nvPr/>
        </p:nvSpPr>
        <p:spPr bwMode="auto">
          <a:xfrm>
            <a:off x="695325" y="1482725"/>
            <a:ext cx="1447800" cy="366713"/>
          </a:xfrm>
          <a:prstGeom prst="rect">
            <a:avLst/>
          </a:prstGeom>
          <a:noFill/>
          <a:ln w="9525">
            <a:noFill/>
            <a:miter lim="800000"/>
            <a:headEnd/>
            <a:tailEnd/>
          </a:ln>
        </p:spPr>
        <p:txBody>
          <a:bodyPr>
            <a:spAutoFit/>
          </a:bodyPr>
          <a:lstStyle/>
          <a:p>
            <a:pPr>
              <a:spcBef>
                <a:spcPct val="50000"/>
              </a:spcBef>
            </a:pPr>
            <a:r>
              <a:rPr lang="zh-CN" altLang="en-US">
                <a:latin typeface="华文新魏" pitchFamily="2" charset="-122"/>
                <a:ea typeface="华文新魏" pitchFamily="2" charset="-122"/>
              </a:rPr>
              <a:t>数量</a:t>
            </a:r>
            <a:r>
              <a:rPr lang="en-US" altLang="zh-CN">
                <a:latin typeface="华文新魏" pitchFamily="2" charset="-122"/>
                <a:ea typeface="华文新魏" pitchFamily="2" charset="-122"/>
              </a:rPr>
              <a:t>/</a:t>
            </a:r>
            <a:r>
              <a:rPr lang="zh-CN" altLang="en-US">
                <a:latin typeface="华文新魏" pitchFamily="2" charset="-122"/>
                <a:ea typeface="华文新魏" pitchFamily="2" charset="-122"/>
              </a:rPr>
              <a:t>人</a:t>
            </a:r>
          </a:p>
        </p:txBody>
      </p:sp>
      <p:sp>
        <p:nvSpPr>
          <p:cNvPr id="10359" name="Text Box 465"/>
          <p:cNvSpPr txBox="1">
            <a:spLocks noChangeArrowheads="1"/>
          </p:cNvSpPr>
          <p:nvPr/>
        </p:nvSpPr>
        <p:spPr bwMode="auto">
          <a:xfrm>
            <a:off x="7629525" y="5051425"/>
            <a:ext cx="1219200" cy="366713"/>
          </a:xfrm>
          <a:prstGeom prst="rect">
            <a:avLst/>
          </a:prstGeom>
          <a:noFill/>
          <a:ln w="9525">
            <a:noFill/>
            <a:miter lim="800000"/>
            <a:headEnd/>
            <a:tailEnd/>
          </a:ln>
        </p:spPr>
        <p:txBody>
          <a:bodyPr>
            <a:spAutoFit/>
          </a:bodyPr>
          <a:lstStyle/>
          <a:p>
            <a:pPr>
              <a:spcBef>
                <a:spcPct val="50000"/>
              </a:spcBef>
            </a:pPr>
            <a:r>
              <a:rPr lang="zh-CN" altLang="en-US" b="1">
                <a:ea typeface="华文新魏" pitchFamily="2" charset="-122"/>
              </a:rPr>
              <a:t>节目类别</a:t>
            </a:r>
          </a:p>
        </p:txBody>
      </p:sp>
      <p:sp>
        <p:nvSpPr>
          <p:cNvPr id="10360" name="Text Box 467"/>
          <p:cNvSpPr txBox="1">
            <a:spLocks noChangeArrowheads="1"/>
          </p:cNvSpPr>
          <p:nvPr/>
        </p:nvSpPr>
        <p:spPr bwMode="auto">
          <a:xfrm>
            <a:off x="1152525" y="1774825"/>
            <a:ext cx="533400" cy="3814763"/>
          </a:xfrm>
          <a:prstGeom prst="rect">
            <a:avLst/>
          </a:prstGeom>
          <a:noFill/>
          <a:ln w="9525">
            <a:noFill/>
            <a:miter lim="800000"/>
            <a:headEnd/>
            <a:tailEnd/>
          </a:ln>
        </p:spPr>
        <p:txBody>
          <a:bodyPr>
            <a:spAutoFit/>
          </a:bodyPr>
          <a:lstStyle/>
          <a:p>
            <a:pPr algn="r" fontAlgn="b">
              <a:spcBef>
                <a:spcPct val="50000"/>
              </a:spcBef>
            </a:pPr>
            <a:r>
              <a:rPr lang="en-US" altLang="zh-CN" sz="1400">
                <a:latin typeface="新宋体" pitchFamily="49" charset="-122"/>
                <a:ea typeface="新宋体" pitchFamily="49" charset="-122"/>
              </a:rPr>
              <a:t>20</a:t>
            </a:r>
          </a:p>
          <a:p>
            <a:pPr algn="r" fontAlgn="b">
              <a:spcBef>
                <a:spcPct val="50000"/>
              </a:spcBef>
            </a:pPr>
            <a:r>
              <a:rPr lang="en-US" altLang="zh-CN" sz="1400">
                <a:latin typeface="新宋体" pitchFamily="49" charset="-122"/>
                <a:ea typeface="新宋体" pitchFamily="49" charset="-122"/>
              </a:rPr>
              <a:t>18</a:t>
            </a:r>
          </a:p>
          <a:p>
            <a:pPr algn="r" fontAlgn="b">
              <a:spcBef>
                <a:spcPct val="50000"/>
              </a:spcBef>
            </a:pPr>
            <a:r>
              <a:rPr lang="en-US" altLang="zh-CN" sz="1400">
                <a:latin typeface="新宋体" pitchFamily="49" charset="-122"/>
                <a:ea typeface="新宋体" pitchFamily="49" charset="-122"/>
              </a:rPr>
              <a:t>16</a:t>
            </a:r>
          </a:p>
          <a:p>
            <a:pPr algn="r" fontAlgn="b">
              <a:spcBef>
                <a:spcPct val="50000"/>
              </a:spcBef>
            </a:pPr>
            <a:r>
              <a:rPr lang="en-US" altLang="zh-CN" sz="1400">
                <a:latin typeface="新宋体" pitchFamily="49" charset="-122"/>
                <a:ea typeface="新宋体" pitchFamily="49" charset="-122"/>
              </a:rPr>
              <a:t>14</a:t>
            </a:r>
          </a:p>
          <a:p>
            <a:pPr algn="r" fontAlgn="b">
              <a:spcBef>
                <a:spcPct val="50000"/>
              </a:spcBef>
            </a:pPr>
            <a:r>
              <a:rPr lang="en-US" altLang="zh-CN" sz="1400">
                <a:latin typeface="新宋体" pitchFamily="49" charset="-122"/>
                <a:ea typeface="新宋体" pitchFamily="49" charset="-122"/>
              </a:rPr>
              <a:t>12</a:t>
            </a:r>
          </a:p>
          <a:p>
            <a:pPr algn="r" fontAlgn="b">
              <a:spcBef>
                <a:spcPct val="50000"/>
              </a:spcBef>
            </a:pPr>
            <a:r>
              <a:rPr lang="en-US" altLang="zh-CN" sz="1400">
                <a:latin typeface="新宋体" pitchFamily="49" charset="-122"/>
                <a:ea typeface="新宋体" pitchFamily="49" charset="-122"/>
              </a:rPr>
              <a:t>10</a:t>
            </a:r>
          </a:p>
          <a:p>
            <a:pPr algn="r" fontAlgn="b">
              <a:spcBef>
                <a:spcPct val="50000"/>
              </a:spcBef>
            </a:pPr>
            <a:r>
              <a:rPr lang="en-US" altLang="zh-CN" sz="1400">
                <a:latin typeface="新宋体" pitchFamily="49" charset="-122"/>
                <a:ea typeface="新宋体" pitchFamily="49" charset="-122"/>
              </a:rPr>
              <a:t>8</a:t>
            </a:r>
          </a:p>
          <a:p>
            <a:pPr algn="r" fontAlgn="b">
              <a:spcBef>
                <a:spcPct val="50000"/>
              </a:spcBef>
            </a:pPr>
            <a:r>
              <a:rPr lang="en-US" altLang="zh-CN" sz="1400">
                <a:latin typeface="新宋体" pitchFamily="49" charset="-122"/>
                <a:ea typeface="新宋体" pitchFamily="49" charset="-122"/>
              </a:rPr>
              <a:t>6</a:t>
            </a:r>
          </a:p>
          <a:p>
            <a:pPr algn="r" fontAlgn="b">
              <a:spcBef>
                <a:spcPct val="50000"/>
              </a:spcBef>
            </a:pPr>
            <a:r>
              <a:rPr lang="en-US" altLang="zh-CN" sz="1400">
                <a:latin typeface="新宋体" pitchFamily="49" charset="-122"/>
                <a:ea typeface="新宋体" pitchFamily="49" charset="-122"/>
              </a:rPr>
              <a:t>4</a:t>
            </a:r>
          </a:p>
          <a:p>
            <a:pPr algn="r" fontAlgn="b">
              <a:spcBef>
                <a:spcPct val="50000"/>
              </a:spcBef>
            </a:pPr>
            <a:r>
              <a:rPr lang="en-US" altLang="zh-CN" sz="1400">
                <a:latin typeface="新宋体" pitchFamily="49" charset="-122"/>
                <a:ea typeface="新宋体" pitchFamily="49" charset="-122"/>
              </a:rPr>
              <a:t>2</a:t>
            </a:r>
          </a:p>
          <a:p>
            <a:pPr algn="r" fontAlgn="b">
              <a:spcBef>
                <a:spcPct val="50000"/>
              </a:spcBef>
            </a:pPr>
            <a:r>
              <a:rPr lang="en-US" altLang="zh-CN" sz="1400">
                <a:latin typeface="新宋体" pitchFamily="49" charset="-122"/>
                <a:ea typeface="新宋体" pitchFamily="49" charset="-122"/>
              </a:rPr>
              <a:t>0</a:t>
            </a:r>
          </a:p>
          <a:p>
            <a:pPr>
              <a:spcBef>
                <a:spcPct val="50000"/>
              </a:spcBef>
            </a:pPr>
            <a:endParaRPr lang="en-US" altLang="zh-CN" sz="1400">
              <a:latin typeface="新宋体" pitchFamily="49" charset="-122"/>
              <a:ea typeface="新宋体" pitchFamily="49" charset="-122"/>
            </a:endParaRPr>
          </a:p>
        </p:txBody>
      </p:sp>
      <p:sp>
        <p:nvSpPr>
          <p:cNvPr id="10361" name="Text Box 476"/>
          <p:cNvSpPr txBox="1">
            <a:spLocks noChangeArrowheads="1"/>
          </p:cNvSpPr>
          <p:nvPr/>
        </p:nvSpPr>
        <p:spPr bwMode="auto">
          <a:xfrm>
            <a:off x="2295525" y="5051425"/>
            <a:ext cx="869950" cy="366713"/>
          </a:xfrm>
          <a:prstGeom prst="rect">
            <a:avLst/>
          </a:prstGeom>
          <a:noFill/>
          <a:ln w="9525">
            <a:noFill/>
            <a:miter lim="800000"/>
            <a:headEnd/>
            <a:tailEnd/>
          </a:ln>
        </p:spPr>
        <p:txBody>
          <a:bodyPr wrap="none">
            <a:spAutoFit/>
          </a:bodyPr>
          <a:lstStyle/>
          <a:p>
            <a:r>
              <a:rPr lang="zh-CN" altLang="en-US">
                <a:ea typeface="华文新魏" pitchFamily="2" charset="-122"/>
              </a:rPr>
              <a:t>科普类</a:t>
            </a:r>
          </a:p>
        </p:txBody>
      </p:sp>
      <p:sp>
        <p:nvSpPr>
          <p:cNvPr id="10362" name="Text Box 477"/>
          <p:cNvSpPr txBox="1">
            <a:spLocks noChangeArrowheads="1"/>
          </p:cNvSpPr>
          <p:nvPr/>
        </p:nvSpPr>
        <p:spPr bwMode="auto">
          <a:xfrm>
            <a:off x="3667125" y="5051425"/>
            <a:ext cx="869950" cy="366713"/>
          </a:xfrm>
          <a:prstGeom prst="rect">
            <a:avLst/>
          </a:prstGeom>
          <a:noFill/>
          <a:ln w="9525">
            <a:noFill/>
            <a:miter lim="800000"/>
            <a:headEnd/>
            <a:tailEnd/>
          </a:ln>
        </p:spPr>
        <p:txBody>
          <a:bodyPr wrap="none">
            <a:spAutoFit/>
          </a:bodyPr>
          <a:lstStyle/>
          <a:p>
            <a:r>
              <a:rPr lang="zh-CN" altLang="en-US">
                <a:ea typeface="华文新魏" pitchFamily="2" charset="-122"/>
              </a:rPr>
              <a:t>综艺类</a:t>
            </a:r>
          </a:p>
        </p:txBody>
      </p:sp>
      <p:sp>
        <p:nvSpPr>
          <p:cNvPr id="10363" name="Text Box 478"/>
          <p:cNvSpPr txBox="1">
            <a:spLocks noChangeArrowheads="1"/>
          </p:cNvSpPr>
          <p:nvPr/>
        </p:nvSpPr>
        <p:spPr bwMode="auto">
          <a:xfrm>
            <a:off x="5114925" y="5051425"/>
            <a:ext cx="869950" cy="366713"/>
          </a:xfrm>
          <a:prstGeom prst="rect">
            <a:avLst/>
          </a:prstGeom>
          <a:noFill/>
          <a:ln w="9525">
            <a:noFill/>
            <a:miter lim="800000"/>
            <a:headEnd/>
            <a:tailEnd/>
          </a:ln>
        </p:spPr>
        <p:txBody>
          <a:bodyPr wrap="none">
            <a:spAutoFit/>
          </a:bodyPr>
          <a:lstStyle/>
          <a:p>
            <a:r>
              <a:rPr lang="zh-CN" altLang="en-US">
                <a:ea typeface="华文新魏" pitchFamily="2" charset="-122"/>
              </a:rPr>
              <a:t>动画类</a:t>
            </a:r>
          </a:p>
        </p:txBody>
      </p:sp>
      <p:sp>
        <p:nvSpPr>
          <p:cNvPr id="10364" name="Text Box 479"/>
          <p:cNvSpPr txBox="1">
            <a:spLocks noChangeArrowheads="1"/>
          </p:cNvSpPr>
          <p:nvPr/>
        </p:nvSpPr>
        <p:spPr bwMode="auto">
          <a:xfrm>
            <a:off x="6562725" y="5051425"/>
            <a:ext cx="869950" cy="366713"/>
          </a:xfrm>
          <a:prstGeom prst="rect">
            <a:avLst/>
          </a:prstGeom>
          <a:noFill/>
          <a:ln w="9525">
            <a:noFill/>
            <a:miter lim="800000"/>
            <a:headEnd/>
            <a:tailEnd/>
          </a:ln>
        </p:spPr>
        <p:txBody>
          <a:bodyPr wrap="none">
            <a:spAutoFit/>
          </a:bodyPr>
          <a:lstStyle/>
          <a:p>
            <a:r>
              <a:rPr lang="zh-CN" altLang="en-US">
                <a:ea typeface="华文新魏" pitchFamily="2" charset="-122"/>
              </a:rPr>
              <a:t>体育类</a:t>
            </a:r>
          </a:p>
        </p:txBody>
      </p:sp>
      <p:sp>
        <p:nvSpPr>
          <p:cNvPr id="10365" name="Rectangle 480"/>
          <p:cNvSpPr>
            <a:spLocks noChangeArrowheads="1"/>
          </p:cNvSpPr>
          <p:nvPr/>
        </p:nvSpPr>
        <p:spPr bwMode="auto">
          <a:xfrm>
            <a:off x="2371725" y="4162425"/>
            <a:ext cx="762000" cy="920750"/>
          </a:xfrm>
          <a:prstGeom prst="rect">
            <a:avLst/>
          </a:prstGeom>
          <a:solidFill>
            <a:schemeClr val="accent1"/>
          </a:solidFill>
          <a:ln w="9525">
            <a:solidFill>
              <a:schemeClr val="tx1"/>
            </a:solidFill>
            <a:miter lim="800000"/>
            <a:headEnd/>
            <a:tailEnd/>
          </a:ln>
        </p:spPr>
        <p:txBody>
          <a:bodyPr wrap="none" anchor="ctr"/>
          <a:lstStyle/>
          <a:p>
            <a:pPr>
              <a:spcBef>
                <a:spcPct val="50000"/>
              </a:spcBef>
            </a:pPr>
            <a:endParaRPr lang="zh-CN" altLang="en-US" sz="2000">
              <a:latin typeface="新宋体" pitchFamily="49" charset="-122"/>
              <a:ea typeface="新宋体" pitchFamily="49" charset="-122"/>
            </a:endParaRPr>
          </a:p>
        </p:txBody>
      </p:sp>
      <p:sp>
        <p:nvSpPr>
          <p:cNvPr id="10366" name="Rectangle 482"/>
          <p:cNvSpPr>
            <a:spLocks noChangeArrowheads="1"/>
          </p:cNvSpPr>
          <p:nvPr/>
        </p:nvSpPr>
        <p:spPr bwMode="auto">
          <a:xfrm>
            <a:off x="3805238" y="2779713"/>
            <a:ext cx="685800" cy="2317750"/>
          </a:xfrm>
          <a:prstGeom prst="rect">
            <a:avLst/>
          </a:prstGeom>
          <a:solidFill>
            <a:schemeClr val="accent1"/>
          </a:solidFill>
          <a:ln w="9525">
            <a:solidFill>
              <a:schemeClr val="tx1"/>
            </a:solidFill>
            <a:miter lim="800000"/>
            <a:headEnd/>
            <a:tailEnd/>
          </a:ln>
        </p:spPr>
        <p:txBody>
          <a:bodyPr wrap="none" anchor="ctr"/>
          <a:lstStyle/>
          <a:p>
            <a:pPr>
              <a:spcBef>
                <a:spcPct val="50000"/>
              </a:spcBef>
            </a:pPr>
            <a:endParaRPr lang="zh-CN" altLang="en-US" sz="2000">
              <a:latin typeface="新宋体" pitchFamily="49" charset="-122"/>
              <a:ea typeface="新宋体" pitchFamily="49" charset="-122"/>
            </a:endParaRPr>
          </a:p>
        </p:txBody>
      </p:sp>
      <p:sp>
        <p:nvSpPr>
          <p:cNvPr id="10367" name="Text Box 483"/>
          <p:cNvSpPr txBox="1">
            <a:spLocks noChangeArrowheads="1"/>
          </p:cNvSpPr>
          <p:nvPr/>
        </p:nvSpPr>
        <p:spPr bwMode="auto">
          <a:xfrm>
            <a:off x="2524125" y="3756025"/>
            <a:ext cx="533400" cy="366713"/>
          </a:xfrm>
          <a:prstGeom prst="rect">
            <a:avLst/>
          </a:prstGeom>
          <a:noFill/>
          <a:ln w="9525">
            <a:noFill/>
            <a:miter lim="800000"/>
            <a:headEnd/>
            <a:tailEnd/>
          </a:ln>
        </p:spPr>
        <p:txBody>
          <a:bodyPr>
            <a:spAutoFit/>
          </a:bodyPr>
          <a:lstStyle/>
          <a:p>
            <a:pPr>
              <a:spcBef>
                <a:spcPct val="50000"/>
              </a:spcBef>
            </a:pPr>
            <a:r>
              <a:rPr lang="en-US" altLang="zh-CN" b="1">
                <a:latin typeface="华文新魏" pitchFamily="2" charset="-122"/>
                <a:ea typeface="华文新魏" pitchFamily="2" charset="-122"/>
              </a:rPr>
              <a:t>6</a:t>
            </a:r>
          </a:p>
        </p:txBody>
      </p:sp>
      <p:sp>
        <p:nvSpPr>
          <p:cNvPr id="10368" name="Text Box 484"/>
          <p:cNvSpPr txBox="1">
            <a:spLocks noChangeArrowheads="1"/>
          </p:cNvSpPr>
          <p:nvPr/>
        </p:nvSpPr>
        <p:spPr bwMode="auto">
          <a:xfrm>
            <a:off x="3819525" y="2384425"/>
            <a:ext cx="609600" cy="366713"/>
          </a:xfrm>
          <a:prstGeom prst="rect">
            <a:avLst/>
          </a:prstGeom>
          <a:noFill/>
          <a:ln w="9525">
            <a:noFill/>
            <a:miter lim="800000"/>
            <a:headEnd/>
            <a:tailEnd/>
          </a:ln>
        </p:spPr>
        <p:txBody>
          <a:bodyPr>
            <a:spAutoFit/>
          </a:bodyPr>
          <a:lstStyle/>
          <a:p>
            <a:pPr>
              <a:spcBef>
                <a:spcPct val="50000"/>
              </a:spcBef>
            </a:pPr>
            <a:r>
              <a:rPr lang="en-US" altLang="zh-CN" b="1">
                <a:latin typeface="华文新魏" pitchFamily="2" charset="-122"/>
                <a:ea typeface="华文新魏" pitchFamily="2" charset="-122"/>
              </a:rPr>
              <a:t>15</a:t>
            </a:r>
          </a:p>
        </p:txBody>
      </p:sp>
      <p:sp>
        <p:nvSpPr>
          <p:cNvPr id="10369" name="Rectangle 482"/>
          <p:cNvSpPr>
            <a:spLocks noChangeArrowheads="1"/>
          </p:cNvSpPr>
          <p:nvPr/>
        </p:nvSpPr>
        <p:spPr bwMode="auto">
          <a:xfrm>
            <a:off x="6621463" y="3067050"/>
            <a:ext cx="685800" cy="2030413"/>
          </a:xfrm>
          <a:prstGeom prst="rect">
            <a:avLst/>
          </a:prstGeom>
          <a:solidFill>
            <a:schemeClr val="accent1"/>
          </a:solidFill>
          <a:ln w="9525">
            <a:solidFill>
              <a:schemeClr val="tx1"/>
            </a:solidFill>
            <a:miter lim="800000"/>
            <a:headEnd/>
            <a:tailEnd/>
          </a:ln>
        </p:spPr>
        <p:txBody>
          <a:bodyPr wrap="none" anchor="ctr"/>
          <a:lstStyle/>
          <a:p>
            <a:pPr>
              <a:spcBef>
                <a:spcPct val="50000"/>
              </a:spcBef>
            </a:pPr>
            <a:endParaRPr lang="zh-CN" altLang="en-US" sz="2000">
              <a:latin typeface="新宋体" pitchFamily="49" charset="-122"/>
              <a:ea typeface="新宋体" pitchFamily="49" charset="-122"/>
            </a:endParaRPr>
          </a:p>
        </p:txBody>
      </p:sp>
      <p:sp>
        <p:nvSpPr>
          <p:cNvPr id="10370" name="Rectangle 482"/>
          <p:cNvSpPr>
            <a:spLocks noChangeArrowheads="1"/>
          </p:cNvSpPr>
          <p:nvPr/>
        </p:nvSpPr>
        <p:spPr bwMode="auto">
          <a:xfrm>
            <a:off x="5219700" y="3211513"/>
            <a:ext cx="685800" cy="1871662"/>
          </a:xfrm>
          <a:prstGeom prst="rect">
            <a:avLst/>
          </a:prstGeom>
          <a:solidFill>
            <a:schemeClr val="accent1"/>
          </a:solidFill>
          <a:ln w="9525">
            <a:solidFill>
              <a:schemeClr val="tx1"/>
            </a:solidFill>
            <a:miter lim="800000"/>
            <a:headEnd/>
            <a:tailEnd/>
          </a:ln>
        </p:spPr>
        <p:txBody>
          <a:bodyPr wrap="none" anchor="ctr"/>
          <a:lstStyle/>
          <a:p>
            <a:pPr>
              <a:spcBef>
                <a:spcPct val="50000"/>
              </a:spcBef>
            </a:pPr>
            <a:endParaRPr lang="zh-CN" altLang="en-US" sz="2000">
              <a:latin typeface="新宋体" pitchFamily="49" charset="-122"/>
              <a:ea typeface="新宋体" pitchFamily="49" charset="-122"/>
            </a:endParaRPr>
          </a:p>
        </p:txBody>
      </p:sp>
      <p:sp>
        <p:nvSpPr>
          <p:cNvPr id="10371" name="Text Box 484"/>
          <p:cNvSpPr txBox="1">
            <a:spLocks noChangeArrowheads="1"/>
          </p:cNvSpPr>
          <p:nvPr/>
        </p:nvSpPr>
        <p:spPr bwMode="auto">
          <a:xfrm>
            <a:off x="5364163" y="2628900"/>
            <a:ext cx="609600" cy="366713"/>
          </a:xfrm>
          <a:prstGeom prst="rect">
            <a:avLst/>
          </a:prstGeom>
          <a:noFill/>
          <a:ln w="9525">
            <a:noFill/>
            <a:miter lim="800000"/>
            <a:headEnd/>
            <a:tailEnd/>
          </a:ln>
        </p:spPr>
        <p:txBody>
          <a:bodyPr>
            <a:spAutoFit/>
          </a:bodyPr>
          <a:lstStyle/>
          <a:p>
            <a:pPr>
              <a:spcBef>
                <a:spcPct val="50000"/>
              </a:spcBef>
            </a:pPr>
            <a:r>
              <a:rPr lang="en-US" altLang="zh-CN" b="1">
                <a:latin typeface="华文新魏" pitchFamily="2" charset="-122"/>
                <a:ea typeface="华文新魏" pitchFamily="2" charset="-122"/>
              </a:rPr>
              <a:t>12</a:t>
            </a:r>
          </a:p>
        </p:txBody>
      </p:sp>
      <p:sp>
        <p:nvSpPr>
          <p:cNvPr id="10372" name="Text Box 484"/>
          <p:cNvSpPr txBox="1">
            <a:spLocks noChangeArrowheads="1"/>
          </p:cNvSpPr>
          <p:nvPr/>
        </p:nvSpPr>
        <p:spPr bwMode="auto">
          <a:xfrm>
            <a:off x="6770688" y="2557463"/>
            <a:ext cx="609600" cy="366712"/>
          </a:xfrm>
          <a:prstGeom prst="rect">
            <a:avLst/>
          </a:prstGeom>
          <a:noFill/>
          <a:ln w="9525">
            <a:noFill/>
            <a:miter lim="800000"/>
            <a:headEnd/>
            <a:tailEnd/>
          </a:ln>
        </p:spPr>
        <p:txBody>
          <a:bodyPr>
            <a:spAutoFit/>
          </a:bodyPr>
          <a:lstStyle/>
          <a:p>
            <a:pPr>
              <a:spcBef>
                <a:spcPct val="50000"/>
              </a:spcBef>
            </a:pPr>
            <a:r>
              <a:rPr lang="en-US" altLang="zh-CN" b="1">
                <a:latin typeface="华文新魏" pitchFamily="2" charset="-122"/>
                <a:ea typeface="华文新魏" pitchFamily="2" charset="-122"/>
              </a:rPr>
              <a:t>13</a:t>
            </a:r>
          </a:p>
        </p:txBody>
      </p:sp>
      <p:sp>
        <p:nvSpPr>
          <p:cNvPr id="24717" name="AutoShape 141"/>
          <p:cNvSpPr>
            <a:spLocks noChangeArrowheads="1"/>
          </p:cNvSpPr>
          <p:nvPr/>
        </p:nvSpPr>
        <p:spPr bwMode="auto">
          <a:xfrm>
            <a:off x="900113" y="5445125"/>
            <a:ext cx="7848600" cy="863600"/>
          </a:xfrm>
          <a:prstGeom prst="wedgeRoundRectCallout">
            <a:avLst>
              <a:gd name="adj1" fmla="val -14037"/>
              <a:gd name="adj2" fmla="val -7593"/>
              <a:gd name="adj3" fmla="val 16667"/>
            </a:avLst>
          </a:prstGeom>
          <a:solidFill>
            <a:srgbClr val="CCFFCC"/>
          </a:solidFill>
          <a:ln w="25400">
            <a:solidFill>
              <a:srgbClr val="00FF00"/>
            </a:solidFill>
            <a:miter lim="800000"/>
            <a:headEnd/>
            <a:tailEnd/>
          </a:ln>
        </p:spPr>
        <p:txBody>
          <a:bodyPr/>
          <a:lstStyle/>
          <a:p>
            <a:r>
              <a:rPr lang="zh-CN" altLang="en-US" sz="2400">
                <a:solidFill>
                  <a:srgbClr val="FF0000"/>
                </a:solidFill>
                <a:ea typeface="华文新魏" pitchFamily="2" charset="-122"/>
              </a:rPr>
              <a:t>提醒：在画最喜欢体育类节目人数的直条时要注意，</a:t>
            </a:r>
            <a:r>
              <a:rPr lang="en-US" altLang="zh-CN" sz="2400">
                <a:solidFill>
                  <a:srgbClr val="FF0000"/>
                </a:solidFill>
                <a:ea typeface="华文新魏" pitchFamily="2" charset="-122"/>
              </a:rPr>
              <a:t>13</a:t>
            </a:r>
            <a:r>
              <a:rPr lang="zh-CN" altLang="en-US" sz="2400">
                <a:solidFill>
                  <a:srgbClr val="FF0000"/>
                </a:solidFill>
                <a:ea typeface="华文新魏" pitchFamily="2" charset="-122"/>
              </a:rPr>
              <a:t>人要画</a:t>
            </a:r>
            <a:r>
              <a:rPr lang="en-US" altLang="zh-CN" sz="2400">
                <a:solidFill>
                  <a:srgbClr val="FF0000"/>
                </a:solidFill>
                <a:ea typeface="华文新魏" pitchFamily="2" charset="-122"/>
              </a:rPr>
              <a:t>6</a:t>
            </a:r>
            <a:r>
              <a:rPr lang="zh-CN" altLang="en-US" sz="2400">
                <a:solidFill>
                  <a:srgbClr val="FF0000"/>
                </a:solidFill>
                <a:ea typeface="华文新魏" pitchFamily="2" charset="-122"/>
              </a:rPr>
              <a:t>格半，这里的</a:t>
            </a:r>
            <a:r>
              <a:rPr lang="en-US" altLang="zh-CN" sz="2400">
                <a:solidFill>
                  <a:srgbClr val="FF0000"/>
                </a:solidFill>
                <a:ea typeface="华文新魏" pitchFamily="2" charset="-122"/>
              </a:rPr>
              <a:t>1</a:t>
            </a:r>
            <a:r>
              <a:rPr lang="zh-CN" altLang="en-US" sz="2400">
                <a:solidFill>
                  <a:srgbClr val="FF0000"/>
                </a:solidFill>
                <a:ea typeface="华文新魏" pitchFamily="2" charset="-122"/>
              </a:rPr>
              <a:t>格表示</a:t>
            </a:r>
            <a:r>
              <a:rPr lang="en-US" altLang="zh-CN" sz="2400">
                <a:solidFill>
                  <a:srgbClr val="FF0000"/>
                </a:solidFill>
                <a:ea typeface="华文新魏" pitchFamily="2" charset="-122"/>
              </a:rPr>
              <a:t>2</a:t>
            </a:r>
            <a:r>
              <a:rPr lang="zh-CN" altLang="en-US" sz="2400">
                <a:solidFill>
                  <a:srgbClr val="FF0000"/>
                </a:solidFill>
                <a:ea typeface="华文新魏" pitchFamily="2" charset="-122"/>
              </a:rPr>
              <a:t>人。</a:t>
            </a:r>
            <a:endParaRPr lang="zh-CN" altLang="en-US" sz="2400">
              <a:solidFill>
                <a:srgbClr val="FF0000"/>
              </a:solidFill>
              <a:latin typeface="华文新魏" pitchFamily="2" charset="-122"/>
              <a:ea typeface="华文新魏"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4717"/>
                                        </p:tgtEl>
                                        <p:attrNameLst>
                                          <p:attrName>style.visibility</p:attrName>
                                        </p:attrNameLst>
                                      </p:cBhvr>
                                      <p:to>
                                        <p:strVal val="visible"/>
                                      </p:to>
                                    </p:set>
                                    <p:animEffect transition="in" filter="blinds(horizontal)">
                                      <p:cBhvr>
                                        <p:cTn id="7" dur="500"/>
                                        <p:tgtEl>
                                          <p:spTgt spid="24717"/>
                                        </p:tgtEl>
                                      </p:cBhvr>
                                    </p:animEffect>
                                  </p:childTnLst>
                                </p:cTn>
                              </p:par>
                            </p:childTnLst>
                          </p:cTn>
                        </p:par>
                      </p:childTnLst>
                    </p:cTn>
                  </p:par>
                  <p:par>
                    <p:cTn id="8" fill="hold">
                      <p:stCondLst>
                        <p:cond delay="indefinite"/>
                      </p:stCondLst>
                      <p:childTnLst>
                        <p:par>
                          <p:cTn id="9" fill="hold">
                            <p:stCondLst>
                              <p:cond delay="0"/>
                            </p:stCondLst>
                            <p:childTnLst>
                              <p:par>
                                <p:cTn id="10" presetID="1" presetClass="exit" presetSubtype="0" fill="hold" grpId="1" nodeType="clickEffect">
                                  <p:stCondLst>
                                    <p:cond delay="0"/>
                                  </p:stCondLst>
                                  <p:childTnLst>
                                    <p:set>
                                      <p:cBhvr>
                                        <p:cTn id="11" dur="1" fill="hold">
                                          <p:stCondLst>
                                            <p:cond delay="0"/>
                                          </p:stCondLst>
                                        </p:cTn>
                                        <p:tgtEl>
                                          <p:spTgt spid="2471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717" grpId="0" animBg="1"/>
      <p:bldP spid="24717" grpId="1" animBg="1"/>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944</Words>
  <PresentationFormat>全屏显示(4:3)</PresentationFormat>
  <Paragraphs>232</Paragraphs>
  <Slides>12</Slides>
  <Notes>2</Notes>
  <HiddenSlides>0</HiddenSlides>
  <MMClips>0</MMClips>
  <ScaleCrop>false</ScaleCrop>
  <HeadingPairs>
    <vt:vector size="4" baseType="variant">
      <vt:variant>
        <vt:lpstr>主题</vt:lpstr>
      </vt:variant>
      <vt:variant>
        <vt:i4>1</vt:i4>
      </vt:variant>
      <vt:variant>
        <vt:lpstr>幻灯片标题</vt:lpstr>
      </vt:variant>
      <vt:variant>
        <vt:i4>12</vt:i4>
      </vt:variant>
    </vt:vector>
  </HeadingPairs>
  <TitlesOfParts>
    <vt:vector size="13" baseType="lpstr">
      <vt:lpstr>Office 主题</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Administrator</dc:creator>
  <cp:lastModifiedBy>Administrator</cp:lastModifiedBy>
  <cp:revision>1</cp:revision>
  <dcterms:created xsi:type="dcterms:W3CDTF">2016-10-24T06:20:29Z</dcterms:created>
  <dcterms:modified xsi:type="dcterms:W3CDTF">2016-10-24T06:21:12Z</dcterms:modified>
</cp:coreProperties>
</file>