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9" r:id="rId2"/>
    <p:sldId id="260" r:id="rId3"/>
    <p:sldId id="257" r:id="rId4"/>
    <p:sldId id="258" r:id="rId5"/>
    <p:sldId id="265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876428"/>
          </a:xfrm>
        </p:spPr>
        <p:txBody>
          <a:bodyPr anchor="b"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ctr">
              <a:defRPr sz="44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17532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9B5755-8125-45E0-8634-F20AC6834E62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17B3C3-1F2B-4583-9A8C-65C700E2610B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956E6-1733-466B-8CD7-61761F37562D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921FC-3276-4529-8F51-F49DC2F3AEE5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40"/>
            <a:ext cx="1400156" cy="5851525"/>
          </a:xfrm>
        </p:spPr>
        <p:txBody>
          <a:bodyPr vert="eaVert"/>
          <a:lstStyle>
            <a:lvl1pPr>
              <a:defRPr lang="zh-CN" altLang="en-US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829444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D812FF-385A-4CD9-8868-C76E20C4A954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00C36D-5646-4B4F-8E62-59A4C0500C4A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94C302-764F-4C8D-872E-7DD50DB82B1D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B07EF4-0981-44D0-8A5B-DBEAF917A066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854150"/>
            <a:ext cx="7772400" cy="186085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2356428"/>
            <a:ext cx="7772400" cy="1501200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l">
              <a:buNone/>
              <a:defRPr sz="1800">
                <a:solidFill>
                  <a:schemeClr val="tx2"/>
                </a:solidFill>
              </a:defRPr>
            </a:lvl2pPr>
            <a:lvl3pPr marL="914400" indent="0" algn="l">
              <a:buNone/>
              <a:defRPr sz="1600">
                <a:solidFill>
                  <a:schemeClr val="tx2"/>
                </a:solidFill>
              </a:defRPr>
            </a:lvl3pPr>
            <a:lvl4pPr marL="1371600" indent="0" algn="l">
              <a:buNone/>
              <a:defRPr sz="1400">
                <a:solidFill>
                  <a:schemeClr val="tx2"/>
                </a:solidFill>
              </a:defRPr>
            </a:lvl4pPr>
            <a:lvl5pPr marL="1828800" indent="0" algn="l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72999D-6E09-401F-A440-81390EB7CDF1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60D96-424D-4726-8097-85AEEDEFE258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F25BD7-568D-41C6-AFA8-CB8C71783BA8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8EB620-565B-46B5-B8AA-1DE27D2399D1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195DBA-3532-4540-B72E-5E65A5A87E39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0FBB43-7884-4D8B-B3AA-9FA195C474F6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40FB8B-AEF4-44C8-8E4E-0E3179FDE8BE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F5539D-DAF3-456C-9C60-C80C31481778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685234-D0AE-4F42-87C0-EFA58CBE84AE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DCAD9-8E59-4F6D-A287-0746F8F1EAAE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6258" y="381000"/>
            <a:ext cx="2667000" cy="1833554"/>
          </a:xfr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l">
              <a:defRPr sz="3200" b="1" kern="1200" cap="all" spc="50">
                <a:ln w="1587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52800" y="380999"/>
            <a:ext cx="5410200" cy="57451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26258" y="2214554"/>
            <a:ext cx="2667000" cy="39121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8E94D9-D7C6-49A3-8527-46A100961C5F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88283F-C5FD-464C-B7FE-578DF594A76E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580474" y="553734"/>
            <a:ext cx="7349244" cy="4741531"/>
            <a:chOff x="428596" y="553734"/>
            <a:chExt cx="7349244" cy="4741531"/>
          </a:xfrm>
        </p:grpSpPr>
        <p:sp>
          <p:nvSpPr>
            <p:cNvPr id="16" name="矩形 15"/>
            <p:cNvSpPr/>
            <p:nvPr userDrawn="1"/>
          </p:nvSpPr>
          <p:spPr>
            <a:xfrm rot="21480000">
              <a:off x="428596" y="580356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 rot="21540000">
              <a:off x="437473" y="571479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437481" y="553734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651912" y="612776"/>
            <a:ext cx="7215238" cy="4602175"/>
          </a:xfrm>
          <a:solidFill>
            <a:schemeClr val="bg2">
              <a:tint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 useBgFill="1"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595295"/>
            <a:ext cx="1357290" cy="5691227"/>
          </a:xfrm>
          <a:noFill/>
        </p:spPr>
        <p:txBody>
          <a:bodyPr vert="eaVert" anchor="ctr">
            <a:noAutofit/>
          </a:bodyPr>
          <a:lstStyle>
            <a:lvl1pPr algn="l">
              <a:defRPr lang="zh-CN" altLang="en-US" sz="32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latin typeface="+mj-lt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14480" y="5481658"/>
            <a:ext cx="7215238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5B8C33-5EF7-42C7-AC9F-6C1E93EF8C65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59E515-2BC7-491F-B2F8-13413A136686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78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B9DE9B-D89D-451D-97C2-E983D238EC66}" type="datetimeFigureOut">
              <a:rPr lang="zh-CN" altLang="en-US" smtClean="0"/>
              <a:pPr>
                <a:defRPr/>
              </a:pPr>
              <a:t>2014-10-21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83997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2644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6E5D1A-9E9E-4324-B021-75FB3B446301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000" b="1" kern="1200" cap="all" spc="50" dirty="0">
          <a:ln w="1587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31750" dir="3600000" algn="tl" rotWithShape="0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Cambria"/>
        <a:buChar char="+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Ï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90000"/>
        <a:buFont typeface="Calibri"/>
        <a:buChar char="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=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0" y="2276475"/>
            <a:ext cx="9144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600" dirty="0">
                <a:latin typeface="Calibri" pitchFamily="34" charset="0"/>
              </a:rPr>
              <a:t>三位数除以两</a:t>
            </a:r>
            <a:r>
              <a:rPr lang="zh-CN" altLang="en-US" sz="6600" dirty="0" smtClean="0">
                <a:latin typeface="Calibri" pitchFamily="34" charset="0"/>
              </a:rPr>
              <a:t>位数</a:t>
            </a:r>
            <a:endParaRPr lang="zh-CN" altLang="en-US" sz="6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323850" y="260350"/>
            <a:ext cx="34559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  <a:latin typeface="Calibri" pitchFamily="34" charset="0"/>
              </a:rPr>
              <a:t>学习目标</a:t>
            </a:r>
          </a:p>
        </p:txBody>
      </p:sp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611188" y="765175"/>
            <a:ext cx="8532812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>
                <a:latin typeface="Calibri" pitchFamily="34" charset="0"/>
              </a:rPr>
              <a:t>进一步掌握用“四舍”或“五入”的试商方法；掌握除数是两位数的笔算除法，并能正确进行计算。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611188" y="2887663"/>
            <a:ext cx="46815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Calibri" pitchFamily="34" charset="0"/>
              </a:rPr>
              <a:t>重点、难点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590550" y="3429000"/>
            <a:ext cx="853281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  <a:latin typeface="Calibri" pitchFamily="34" charset="0"/>
              </a:rPr>
              <a:t>重点</a:t>
            </a:r>
            <a:r>
              <a:rPr lang="zh-CN" altLang="en-US" sz="4400">
                <a:latin typeface="Calibri" pitchFamily="34" charset="0"/>
              </a:rPr>
              <a:t>：理解和掌握四舍五入的试商方法，能够熟练准确地计算除数是两位数的笔算除法。</a:t>
            </a: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827088" y="5300663"/>
            <a:ext cx="73453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Calibri" pitchFamily="34" charset="0"/>
              </a:rPr>
              <a:t>难点</a:t>
            </a:r>
            <a:r>
              <a:rPr lang="zh-CN" altLang="en-US" sz="4000">
                <a:latin typeface="Calibri" pitchFamily="34" charset="0"/>
              </a:rPr>
              <a:t>：正确快速的确定商的大致范围。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12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3" y="1830388"/>
            <a:ext cx="8686800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矩形 2"/>
          <p:cNvSpPr>
            <a:spLocks noChangeArrowheads="1"/>
          </p:cNvSpPr>
          <p:nvPr/>
        </p:nvSpPr>
        <p:spPr bwMode="auto">
          <a:xfrm>
            <a:off x="468313" y="404813"/>
            <a:ext cx="8064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光明小学四年级学生向山区小朋友赠书</a:t>
            </a:r>
            <a:r>
              <a:rPr lang="en-US" altLang="zh-CN" sz="36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196</a:t>
            </a:r>
            <a:r>
              <a:rPr lang="zh-CN" altLang="en-US" sz="36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本。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0" y="404813"/>
            <a:ext cx="8270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1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15364" name="矩形 4"/>
          <p:cNvSpPr>
            <a:spLocks noChangeArrowheads="1"/>
          </p:cNvSpPr>
          <p:nvPr/>
        </p:nvSpPr>
        <p:spPr bwMode="auto">
          <a:xfrm>
            <a:off x="468313" y="4941888"/>
            <a:ext cx="820737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（</a:t>
            </a:r>
            <a:r>
              <a:rPr lang="en-US" altLang="zh-CN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1</a:t>
            </a:r>
            <a:r>
              <a:rPr lang="zh-CN" altLang="en-US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）每</a:t>
            </a:r>
            <a:r>
              <a:rPr lang="en-US" altLang="zh-CN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20</a:t>
            </a:r>
            <a:r>
              <a:rPr lang="zh-CN" altLang="en-US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本包一包，怎么样？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79613" y="5648325"/>
            <a:ext cx="63373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6600CC"/>
                </a:solidFill>
              </a:rPr>
              <a:t>196÷20=9</a:t>
            </a:r>
            <a:r>
              <a:rPr lang="zh-CN" altLang="en-US" sz="3200" b="1">
                <a:solidFill>
                  <a:srgbClr val="6600CC"/>
                </a:solidFill>
              </a:rPr>
              <a:t>（包）</a:t>
            </a:r>
            <a:r>
              <a:rPr lang="en-US" altLang="zh-CN" sz="3200" b="1">
                <a:solidFill>
                  <a:srgbClr val="6600CC"/>
                </a:solidFill>
              </a:rPr>
              <a:t>……16</a:t>
            </a:r>
            <a:r>
              <a:rPr lang="zh-CN" altLang="en-US" sz="3200" b="1">
                <a:solidFill>
                  <a:srgbClr val="6600CC"/>
                </a:solidFill>
              </a:rPr>
              <a:t>（本）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7"/>
          <p:cNvSpPr txBox="1">
            <a:spLocks noChangeArrowheads="1"/>
          </p:cNvSpPr>
          <p:nvPr/>
        </p:nvSpPr>
        <p:spPr bwMode="auto">
          <a:xfrm>
            <a:off x="838200" y="1371600"/>
            <a:ext cx="2667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             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        </a:t>
            </a:r>
          </a:p>
        </p:txBody>
      </p:sp>
      <p:sp>
        <p:nvSpPr>
          <p:cNvPr id="16386" name="矩形 2"/>
          <p:cNvSpPr>
            <a:spLocks noChangeArrowheads="1"/>
          </p:cNvSpPr>
          <p:nvPr/>
        </p:nvSpPr>
        <p:spPr bwMode="auto">
          <a:xfrm>
            <a:off x="0" y="428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（</a:t>
            </a:r>
            <a:r>
              <a:rPr lang="en-US" altLang="zh-CN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2</a:t>
            </a:r>
            <a:r>
              <a:rPr lang="zh-CN" altLang="en-US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）每</a:t>
            </a:r>
            <a:r>
              <a:rPr lang="en-US" altLang="zh-CN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22</a:t>
            </a:r>
            <a:r>
              <a:rPr lang="zh-CN" altLang="en-US" sz="4000" b="1">
                <a:solidFill>
                  <a:srgbClr val="000000"/>
                </a:solidFill>
                <a:latin typeface="华文行楷"/>
                <a:ea typeface="华文行楷"/>
                <a:cs typeface="华文行楷"/>
              </a:rPr>
              <a:t>本包一包，可以么？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334000" y="1371600"/>
            <a:ext cx="2667000" cy="1311275"/>
            <a:chOff x="3360" y="1296"/>
            <a:chExt cx="1680" cy="826"/>
          </a:xfrm>
        </p:grpSpPr>
        <p:sp>
          <p:nvSpPr>
            <p:cNvPr id="5" name="Text Box 13"/>
            <p:cNvSpPr txBox="1">
              <a:spLocks noChangeArrowheads="1"/>
            </p:cNvSpPr>
            <p:nvPr/>
          </p:nvSpPr>
          <p:spPr bwMode="auto">
            <a:xfrm>
              <a:off x="3360" y="1296"/>
              <a:ext cx="168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3200" b="1" kern="0" smtClean="0">
                  <a:solidFill>
                    <a:srgbClr val="000000"/>
                  </a:solidFill>
                  <a:ea typeface="华文中宋" pitchFamily="2" charset="-122"/>
                </a:rPr>
                <a:t>              8 </a:t>
              </a:r>
            </a:p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3200" b="1" kern="0" smtClean="0">
                  <a:solidFill>
                    <a:srgbClr val="000000"/>
                  </a:solidFill>
                  <a:ea typeface="华文中宋" pitchFamily="2" charset="-122"/>
                </a:rPr>
                <a:t>22 </a:t>
              </a:r>
              <a:r>
                <a:rPr lang="zh-CN" altLang="en-US" sz="3200" b="1" kern="0" smtClean="0">
                  <a:solidFill>
                    <a:srgbClr val="000000"/>
                  </a:solidFill>
                  <a:ea typeface="华文中宋" pitchFamily="2" charset="-122"/>
                </a:rPr>
                <a:t>）</a:t>
              </a:r>
              <a:r>
                <a:rPr lang="en-US" altLang="zh-CN" sz="3200" b="1" kern="0" smtClean="0">
                  <a:solidFill>
                    <a:srgbClr val="000000"/>
                  </a:solidFill>
                  <a:ea typeface="华文中宋" pitchFamily="2" charset="-122"/>
                </a:rPr>
                <a:t>1 9 6</a:t>
              </a:r>
            </a:p>
          </p:txBody>
        </p:sp>
        <p:sp>
          <p:nvSpPr>
            <p:cNvPr id="6" name="Line 15"/>
            <p:cNvSpPr>
              <a:spLocks noChangeShapeType="1"/>
            </p:cNvSpPr>
            <p:nvPr/>
          </p:nvSpPr>
          <p:spPr bwMode="auto">
            <a:xfrm>
              <a:off x="3792" y="1776"/>
              <a:ext cx="960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81000" y="990600"/>
            <a:ext cx="8001000" cy="3200400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ea typeface="华文中宋"/>
                <a:cs typeface="华文中宋"/>
              </a:rPr>
              <a:t>22 </a:t>
            </a:r>
            <a:r>
              <a:rPr lang="zh-CN" altLang="en-US" sz="3200" b="1">
                <a:solidFill>
                  <a:srgbClr val="000000"/>
                </a:solidFill>
                <a:ea typeface="华文中宋"/>
                <a:cs typeface="华文中宋"/>
              </a:rPr>
              <a:t>）</a:t>
            </a:r>
            <a:r>
              <a:rPr lang="en-US" altLang="zh-CN" sz="3200" b="1">
                <a:solidFill>
                  <a:srgbClr val="000000"/>
                </a:solidFill>
                <a:ea typeface="华文中宋"/>
                <a:cs typeface="华文中宋"/>
              </a:rPr>
              <a:t>1 9 6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ea typeface="华文中宋"/>
                <a:cs typeface="华文中宋"/>
              </a:rPr>
              <a:t>         1 7 6</a:t>
            </a: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1187450" y="2027238"/>
            <a:ext cx="1524000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grpSp>
        <p:nvGrpSpPr>
          <p:cNvPr id="10" name="Group 16"/>
          <p:cNvGrpSpPr>
            <a:grpSpLocks/>
          </p:cNvGrpSpPr>
          <p:nvPr/>
        </p:nvGrpSpPr>
        <p:grpSpPr bwMode="auto">
          <a:xfrm>
            <a:off x="5486400" y="1524000"/>
            <a:ext cx="2667000" cy="1311275"/>
            <a:chOff x="3360" y="1296"/>
            <a:chExt cx="1680" cy="826"/>
          </a:xfrm>
        </p:grpSpPr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3360" y="1296"/>
              <a:ext cx="1680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3200" b="1" kern="0" dirty="0" smtClean="0">
                  <a:solidFill>
                    <a:srgbClr val="000000"/>
                  </a:solidFill>
                  <a:ea typeface="华文中宋" pitchFamily="2" charset="-122"/>
                </a:rPr>
                <a:t>              8 </a:t>
              </a:r>
            </a:p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3200" b="1" kern="0" dirty="0" smtClean="0">
                  <a:solidFill>
                    <a:srgbClr val="000000"/>
                  </a:solidFill>
                  <a:ea typeface="华文中宋" pitchFamily="2" charset="-122"/>
                </a:rPr>
                <a:t>22 </a:t>
              </a:r>
              <a:r>
                <a:rPr lang="zh-CN" altLang="en-US" sz="3200" b="1" kern="0" dirty="0" smtClean="0">
                  <a:solidFill>
                    <a:srgbClr val="000000"/>
                  </a:solidFill>
                  <a:ea typeface="华文中宋" pitchFamily="2" charset="-122"/>
                </a:rPr>
                <a:t>）</a:t>
              </a:r>
              <a:r>
                <a:rPr lang="en-US" altLang="zh-CN" sz="3200" b="1" kern="0" dirty="0" smtClean="0">
                  <a:solidFill>
                    <a:srgbClr val="000000"/>
                  </a:solidFill>
                  <a:ea typeface="华文中宋" pitchFamily="2" charset="-122"/>
                </a:rPr>
                <a:t>1 9 6</a:t>
              </a:r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>
              <a:off x="3792" y="1776"/>
              <a:ext cx="960" cy="0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1263650" y="3284538"/>
            <a:ext cx="1447800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16392" name="矩形 13"/>
          <p:cNvSpPr>
            <a:spLocks noChangeArrowheads="1"/>
          </p:cNvSpPr>
          <p:nvPr/>
        </p:nvSpPr>
        <p:spPr bwMode="auto">
          <a:xfrm>
            <a:off x="858838" y="3506788"/>
            <a:ext cx="5657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商</a:t>
            </a:r>
            <a:r>
              <a:rPr lang="en-US" altLang="zh-CN" sz="4000" b="1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7</a:t>
            </a:r>
            <a:r>
              <a:rPr lang="zh-CN" altLang="en-US" sz="4000" b="1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小了，改商</a:t>
            </a:r>
            <a:r>
              <a:rPr lang="en-US" altLang="zh-CN" sz="4000" b="1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8</a:t>
            </a:r>
            <a:r>
              <a:rPr lang="zh-CN" altLang="en-US" sz="4000" b="1">
                <a:solidFill>
                  <a:srgbClr val="FF0000"/>
                </a:solidFill>
                <a:latin typeface="华文仿宋"/>
                <a:ea typeface="华文仿宋"/>
                <a:cs typeface="华文仿宋"/>
              </a:rPr>
              <a:t>。</a:t>
            </a:r>
          </a:p>
        </p:txBody>
      </p:sp>
      <p:sp>
        <p:nvSpPr>
          <p:cNvPr id="16393" name="TextBox 14"/>
          <p:cNvSpPr txBox="1">
            <a:spLocks noChangeArrowheads="1"/>
          </p:cNvSpPr>
          <p:nvPr/>
        </p:nvSpPr>
        <p:spPr bwMode="auto">
          <a:xfrm>
            <a:off x="2043113" y="1487488"/>
            <a:ext cx="8937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8</a:t>
            </a:r>
            <a:endParaRPr lang="zh-CN" altLang="en-US" sz="3600">
              <a:latin typeface="Calibri" pitchFamily="34" charset="0"/>
            </a:endParaRPr>
          </a:p>
        </p:txBody>
      </p:sp>
      <p:sp>
        <p:nvSpPr>
          <p:cNvPr id="16394" name="TextBox 15"/>
          <p:cNvSpPr txBox="1">
            <a:spLocks noChangeArrowheads="1"/>
          </p:cNvSpPr>
          <p:nvPr/>
        </p:nvSpPr>
        <p:spPr bwMode="auto">
          <a:xfrm>
            <a:off x="1835150" y="3182938"/>
            <a:ext cx="6556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20</a:t>
            </a:r>
            <a:endParaRPr lang="zh-CN" altLang="en-US" sz="3600">
              <a:latin typeface="Calibri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25450" y="4724400"/>
            <a:ext cx="45720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000" b="1" kern="0" dirty="0">
                <a:solidFill>
                  <a:srgbClr val="6600CC"/>
                </a:solidFill>
                <a:latin typeface="华文行楷" pitchFamily="2" charset="-122"/>
                <a:ea typeface="华文行楷" pitchFamily="2" charset="-122"/>
              </a:rPr>
              <a:t>可以包</a:t>
            </a:r>
            <a:r>
              <a:rPr lang="en-US" altLang="zh-CN" sz="4000" b="1" kern="0" dirty="0">
                <a:solidFill>
                  <a:srgbClr val="6600CC"/>
                </a:solidFill>
                <a:latin typeface="华文行楷" pitchFamily="2" charset="-122"/>
                <a:ea typeface="华文行楷" pitchFamily="2" charset="-122"/>
              </a:rPr>
              <a:t>7</a:t>
            </a:r>
            <a:r>
              <a:rPr lang="zh-CN" altLang="en-US" sz="4000" b="1" kern="0" dirty="0">
                <a:solidFill>
                  <a:srgbClr val="6600CC"/>
                </a:solidFill>
                <a:latin typeface="华文行楷" pitchFamily="2" charset="-122"/>
                <a:ea typeface="华文行楷" pitchFamily="2" charset="-122"/>
              </a:rPr>
              <a:t>包，</a:t>
            </a:r>
          </a:p>
          <a:p>
            <a:pPr algn="ctr">
              <a:defRPr/>
            </a:pPr>
            <a:r>
              <a:rPr lang="zh-CN" altLang="en-US" sz="4000" b="1" kern="0" dirty="0">
                <a:solidFill>
                  <a:srgbClr val="6600CC"/>
                </a:solidFill>
                <a:latin typeface="华文行楷" pitchFamily="2" charset="-122"/>
                <a:ea typeface="华文行楷" pitchFamily="2" charset="-122"/>
              </a:rPr>
              <a:t>正好包完</a:t>
            </a:r>
            <a:endParaRPr lang="zh-CN" altLang="en-US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6248400" y="6140450"/>
            <a:ext cx="1447800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16397" name="Text Box 21"/>
          <p:cNvSpPr txBox="1">
            <a:spLocks noChangeArrowheads="1"/>
          </p:cNvSpPr>
          <p:nvPr/>
        </p:nvSpPr>
        <p:spPr bwMode="auto">
          <a:xfrm>
            <a:off x="5486400" y="4159250"/>
            <a:ext cx="26670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              7 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28 </a:t>
            </a:r>
            <a:r>
              <a:rPr lang="zh-CN" altLang="en-US" sz="3200" b="1">
                <a:ea typeface="华文中宋"/>
                <a:cs typeface="华文中宋"/>
              </a:rPr>
              <a:t>）</a:t>
            </a:r>
            <a:r>
              <a:rPr lang="en-US" altLang="zh-CN" sz="3200" b="1">
                <a:ea typeface="华文中宋"/>
                <a:cs typeface="华文中宋"/>
              </a:rPr>
              <a:t>1 9 6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         1 9 6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               0</a:t>
            </a:r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>
            <a:off x="6172200" y="4921250"/>
            <a:ext cx="1524000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16399" name="TextBox 7"/>
          <p:cNvSpPr txBox="1">
            <a:spLocks noChangeArrowheads="1"/>
          </p:cNvSpPr>
          <p:nvPr/>
        </p:nvSpPr>
        <p:spPr bwMode="auto">
          <a:xfrm>
            <a:off x="1482725" y="712788"/>
            <a:ext cx="43211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FF0000"/>
                </a:solidFill>
                <a:latin typeface="Calibri" pitchFamily="34" charset="0"/>
              </a:rPr>
              <a:t>196÷22=</a:t>
            </a:r>
            <a:endParaRPr lang="zh-CN" altLang="en-US" sz="44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2168" y="445314"/>
            <a:ext cx="878497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/>
                <a:ea typeface="宋体"/>
              </a:rPr>
              <a:t>（</a:t>
            </a:r>
            <a:r>
              <a:rPr lang="en-US" altLang="zh-CN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/>
                <a:ea typeface="宋体"/>
              </a:rPr>
              <a:t>3</a:t>
            </a: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/>
                <a:ea typeface="宋体"/>
              </a:rPr>
              <a:t>）每</a:t>
            </a:r>
            <a:r>
              <a:rPr lang="en-US" altLang="zh-CN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/>
                <a:ea typeface="宋体"/>
              </a:rPr>
              <a:t>28</a:t>
            </a: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/>
                <a:ea typeface="宋体"/>
              </a:rPr>
              <a:t>本包一包，能正好包完吗</a:t>
            </a:r>
            <a:endParaRPr lang="zh-CN" alt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40152" y="1376680"/>
            <a:ext cx="688975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？</a:t>
            </a:r>
          </a:p>
        </p:txBody>
      </p:sp>
      <p:sp>
        <p:nvSpPr>
          <p:cNvPr id="9" name="矩形 8"/>
          <p:cNvSpPr/>
          <p:nvPr/>
        </p:nvSpPr>
        <p:spPr>
          <a:xfrm>
            <a:off x="3044504" y="2708920"/>
            <a:ext cx="29803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196÷28=</a:t>
            </a:r>
            <a:endParaRPr lang="zh-CN" alt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</a:endParaRPr>
          </a:p>
        </p:txBody>
      </p:sp>
      <p:sp>
        <p:nvSpPr>
          <p:cNvPr id="17412" name="Text Box 21"/>
          <p:cNvSpPr txBox="1">
            <a:spLocks noChangeArrowheads="1"/>
          </p:cNvSpPr>
          <p:nvPr/>
        </p:nvSpPr>
        <p:spPr bwMode="auto">
          <a:xfrm>
            <a:off x="2627313" y="3860800"/>
            <a:ext cx="26670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              7 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28 </a:t>
            </a:r>
            <a:r>
              <a:rPr lang="zh-CN" altLang="en-US" sz="3200" b="1">
                <a:ea typeface="华文中宋"/>
                <a:cs typeface="华文中宋"/>
              </a:rPr>
              <a:t>）</a:t>
            </a:r>
            <a:r>
              <a:rPr lang="en-US" altLang="zh-CN" sz="3200" b="1">
                <a:ea typeface="华文中宋"/>
                <a:cs typeface="华文中宋"/>
              </a:rPr>
              <a:t>1 9 6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         1 9 6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华文中宋"/>
                <a:cs typeface="华文中宋"/>
              </a:rPr>
              <a:t>               0</a:t>
            </a:r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>
            <a:off x="3348038" y="4581525"/>
            <a:ext cx="1524000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554413" y="5876925"/>
            <a:ext cx="1111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849" y="8519"/>
            <a:ext cx="227177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练一练</a:t>
            </a:r>
          </a:p>
        </p:txBody>
      </p:sp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198438" y="990600"/>
            <a:ext cx="89646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984" y="764704"/>
            <a:ext cx="8964488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srgbClr val="FF0000"/>
                </a:solidFill>
                <a:latin typeface="+mn-lt"/>
                <a:ea typeface="+mn-ea"/>
              </a:rPr>
              <a:t>1</a:t>
            </a:r>
            <a:r>
              <a:rPr lang="zh-CN" altLang="en-US" sz="4400" dirty="0">
                <a:solidFill>
                  <a:srgbClr val="FF0000"/>
                </a:solidFill>
                <a:latin typeface="+mn-lt"/>
                <a:ea typeface="+mn-ea"/>
              </a:rPr>
              <a:t>、</a:t>
            </a:r>
            <a:r>
              <a:rPr lang="zh-CN" alt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下面各题，先把除数看作几十来试商，写在除数上面，再计算。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984" y="2492896"/>
            <a:ext cx="42290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520÷70</a:t>
            </a:r>
            <a:r>
              <a:rPr lang="en-US" altLang="zh-CN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=</a:t>
            </a:r>
            <a:endParaRPr lang="zh-CN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9218" y="2492896"/>
            <a:ext cx="343450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87÷72</a:t>
            </a:r>
            <a:r>
              <a:rPr lang="en-US" altLang="zh-CN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=</a:t>
            </a:r>
            <a:endParaRPr lang="zh-CN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584" y="5673008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574÷82</a:t>
            </a:r>
            <a:endParaRPr lang="zh-CN" alt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23720" y="2452043"/>
            <a:ext cx="233975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235÷61=</a:t>
            </a:r>
            <a:endParaRPr lang="zh-CN" alt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598" y="4005064"/>
            <a:ext cx="203813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108÷26=</a:t>
            </a:r>
            <a:endParaRPr lang="zh-CN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13076" y="3925928"/>
            <a:ext cx="273630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327÷46=</a:t>
            </a:r>
            <a:endParaRPr lang="zh-CN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72200" y="3861048"/>
            <a:ext cx="288032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545÷82</a:t>
            </a:r>
            <a:r>
              <a:rPr lang="en-US" altLang="zh-CN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=</a:t>
            </a:r>
            <a:endParaRPr lang="zh-CN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97423" y="5673008"/>
            <a:ext cx="190770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282÷58</a:t>
            </a:r>
            <a:r>
              <a:rPr lang="en-US" altLang="zh-CN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=</a:t>
            </a:r>
            <a:endParaRPr lang="zh-CN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3600" y="5689295"/>
            <a:ext cx="72008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=</a:t>
            </a:r>
            <a:endParaRPr lang="zh-CN" alt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91581"/>
            <a:ext cx="157607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总结</a:t>
            </a:r>
          </a:p>
        </p:txBody>
      </p:sp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539750" y="981075"/>
            <a:ext cx="84963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Calibri" pitchFamily="34" charset="0"/>
              </a:rPr>
              <a:t>1</a:t>
            </a:r>
            <a:r>
              <a:rPr lang="zh-CN" altLang="en-US" sz="4400">
                <a:latin typeface="Calibri" pitchFamily="34" charset="0"/>
              </a:rPr>
              <a:t>、商是否合适，关键是看余数。只有余数小于除数时，商才合适。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323850" y="2438400"/>
            <a:ext cx="83518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Calibri" pitchFamily="34" charset="0"/>
              </a:rPr>
              <a:t>2</a:t>
            </a:r>
            <a:r>
              <a:rPr lang="zh-CN" altLang="en-US" sz="4400">
                <a:latin typeface="Calibri" pitchFamily="34" charset="0"/>
              </a:rPr>
              <a:t>、试商时，如果把除数看小了，商就容易大，需要把商调小。</a:t>
            </a: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539750" y="4076700"/>
            <a:ext cx="813593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Calibri" pitchFamily="34" charset="0"/>
              </a:rPr>
              <a:t>3</a:t>
            </a:r>
            <a:r>
              <a:rPr lang="zh-CN" altLang="en-US" sz="4400">
                <a:latin typeface="Calibri" pitchFamily="34" charset="0"/>
              </a:rPr>
              <a:t>、试商时，如果把除数看大了，商就容易小，需要把商调大。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1"/>
          <p:cNvSpPr>
            <a:spLocks noChangeArrowheads="1"/>
          </p:cNvSpPr>
          <p:nvPr/>
        </p:nvSpPr>
        <p:spPr bwMode="auto">
          <a:xfrm>
            <a:off x="0" y="58738"/>
            <a:ext cx="9144000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>
              <a:latin typeface="Calibri" pitchFamily="34" charset="0"/>
            </a:endParaRPr>
          </a:p>
          <a:p>
            <a:r>
              <a:rPr lang="zh-CN" altLang="en-US" sz="2400">
                <a:latin typeface="Calibri" pitchFamily="34" charset="0"/>
              </a:rPr>
              <a:t>口算。 </a:t>
            </a:r>
            <a:r>
              <a:rPr lang="en-US" altLang="zh-CN" sz="2400">
                <a:latin typeface="Calibri" pitchFamily="34" charset="0"/>
              </a:rPr>
              <a:t>150×3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84÷14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630÷9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200÷25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810÷90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720÷80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660÷60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780÷26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18×4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30×20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960÷4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870÷30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78÷13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650÷13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68÷17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480÷80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160÷20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96÷16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940÷47</a:t>
            </a:r>
            <a:r>
              <a:rPr lang="zh-CN" altLang="en-US" sz="2400">
                <a:latin typeface="Calibri" pitchFamily="34" charset="0"/>
              </a:rPr>
              <a:t>＝ </a:t>
            </a:r>
            <a:r>
              <a:rPr lang="en-US" altLang="zh-CN" sz="2400">
                <a:latin typeface="Calibri" pitchFamily="34" charset="0"/>
              </a:rPr>
              <a:t>460÷20</a:t>
            </a:r>
            <a:r>
              <a:rPr lang="zh-CN" altLang="en-US" sz="2400">
                <a:latin typeface="Calibri" pitchFamily="34" charset="0"/>
              </a:rPr>
              <a:t>＝ 二、在下面的○中填上“＞”、“＜”、或“＝”。 </a:t>
            </a:r>
            <a:r>
              <a:rPr lang="en-US" altLang="zh-CN" sz="2400">
                <a:latin typeface="Calibri" pitchFamily="34" charset="0"/>
              </a:rPr>
              <a:t>23×6○100 75×5○375 56×6○360 98×8○720 25×6○140 67×3○170 </a:t>
            </a:r>
            <a:r>
              <a:rPr lang="zh-CN" altLang="en-US" sz="2400">
                <a:latin typeface="Calibri" pitchFamily="34" charset="0"/>
              </a:rPr>
              <a:t>三、列竖式计算。 </a:t>
            </a:r>
            <a:r>
              <a:rPr lang="en-US" altLang="zh-CN" sz="2400">
                <a:latin typeface="Calibri" pitchFamily="34" charset="0"/>
              </a:rPr>
              <a:t>3726÷54 4173÷39 2700÷36 4360÷86 2782÷26 2016÷28 6780÷73 </a:t>
            </a:r>
            <a:r>
              <a:rPr lang="zh-CN" altLang="en-US" sz="2400">
                <a:latin typeface="Calibri" pitchFamily="34" charset="0"/>
              </a:rPr>
              <a:t>（验  算） 四、判断。 （</a:t>
            </a:r>
            <a:r>
              <a:rPr lang="en-US" altLang="zh-CN" sz="2400">
                <a:latin typeface="Calibri" pitchFamily="34" charset="0"/>
              </a:rPr>
              <a:t>1</a:t>
            </a:r>
            <a:r>
              <a:rPr lang="zh-CN" altLang="en-US" sz="2400">
                <a:latin typeface="Calibri" pitchFamily="34" charset="0"/>
              </a:rPr>
              <a:t>）两位数除四位数商是三位数。     （   ） （</a:t>
            </a:r>
            <a:r>
              <a:rPr lang="en-US" altLang="zh-CN" sz="2400">
                <a:latin typeface="Calibri" pitchFamily="34" charset="0"/>
              </a:rPr>
              <a:t>2</a:t>
            </a:r>
            <a:r>
              <a:rPr lang="zh-CN" altLang="en-US" sz="2400">
                <a:latin typeface="Calibri" pitchFamily="34" charset="0"/>
              </a:rPr>
              <a:t>）</a:t>
            </a:r>
            <a:r>
              <a:rPr lang="en-US" altLang="zh-CN" sz="2400">
                <a:latin typeface="Calibri" pitchFamily="34" charset="0"/>
              </a:rPr>
              <a:t>3911÷17</a:t>
            </a:r>
            <a:r>
              <a:rPr lang="zh-CN" altLang="en-US" sz="2400">
                <a:latin typeface="Calibri" pitchFamily="34" charset="0"/>
              </a:rPr>
              <a:t>＝</a:t>
            </a:r>
            <a:r>
              <a:rPr lang="en-US" altLang="zh-CN" sz="2400">
                <a:latin typeface="Calibri" pitchFamily="34" charset="0"/>
              </a:rPr>
              <a:t>23„„1     </a:t>
            </a:r>
            <a:r>
              <a:rPr lang="zh-CN" altLang="en-US" sz="2400">
                <a:latin typeface="Calibri" pitchFamily="34" charset="0"/>
              </a:rPr>
              <a:t>（    ） （</a:t>
            </a:r>
            <a:r>
              <a:rPr lang="en-US" altLang="zh-CN" sz="2400">
                <a:latin typeface="Calibri" pitchFamily="34" charset="0"/>
              </a:rPr>
              <a:t>3</a:t>
            </a:r>
            <a:r>
              <a:rPr lang="zh-CN" altLang="en-US" sz="2400">
                <a:latin typeface="Calibri" pitchFamily="34" charset="0"/>
              </a:rPr>
              <a:t>）一辆汽车</a:t>
            </a:r>
            <a:r>
              <a:rPr lang="en-US" altLang="zh-CN" sz="2400">
                <a:latin typeface="Calibri" pitchFamily="34" charset="0"/>
              </a:rPr>
              <a:t>3</a:t>
            </a:r>
            <a:r>
              <a:rPr lang="zh-CN" altLang="en-US" sz="2400">
                <a:latin typeface="Calibri" pitchFamily="34" charset="0"/>
              </a:rPr>
              <a:t>小时行驶</a:t>
            </a:r>
            <a:r>
              <a:rPr lang="en-US" altLang="zh-CN" sz="2400">
                <a:latin typeface="Calibri" pitchFamily="34" charset="0"/>
              </a:rPr>
              <a:t>150</a:t>
            </a:r>
            <a:r>
              <a:rPr lang="zh-CN" altLang="en-US" sz="2400">
                <a:latin typeface="Calibri" pitchFamily="34" charset="0"/>
              </a:rPr>
              <a:t>千米，</a:t>
            </a:r>
            <a:r>
              <a:rPr lang="en-US" altLang="zh-CN" sz="2400">
                <a:latin typeface="Calibri" pitchFamily="34" charset="0"/>
              </a:rPr>
              <a:t>„„</a:t>
            </a:r>
            <a:r>
              <a:rPr lang="zh-CN" altLang="en-US" sz="2400">
                <a:latin typeface="Calibri" pitchFamily="34" charset="0"/>
              </a:rPr>
              <a:t>？是求速度的题目。 （    ） （</a:t>
            </a:r>
            <a:r>
              <a:rPr lang="en-US" altLang="zh-CN" sz="2400">
                <a:latin typeface="Calibri" pitchFamily="34" charset="0"/>
              </a:rPr>
              <a:t>4</a:t>
            </a:r>
            <a:r>
              <a:rPr lang="zh-CN" altLang="en-US" sz="2400">
                <a:latin typeface="Calibri" pitchFamily="34" charset="0"/>
              </a:rPr>
              <a:t>）某车间</a:t>
            </a:r>
            <a:r>
              <a:rPr lang="en-US" altLang="zh-CN" sz="2400">
                <a:latin typeface="Calibri" pitchFamily="34" charset="0"/>
              </a:rPr>
              <a:t>15</a:t>
            </a:r>
            <a:r>
              <a:rPr lang="zh-CN" altLang="en-US" sz="2400">
                <a:latin typeface="Calibri" pitchFamily="34" charset="0"/>
              </a:rPr>
              <a:t>天生产</a:t>
            </a:r>
            <a:r>
              <a:rPr lang="en-US" altLang="zh-CN" sz="2400">
                <a:latin typeface="Calibri" pitchFamily="34" charset="0"/>
              </a:rPr>
              <a:t>3000</a:t>
            </a:r>
            <a:r>
              <a:rPr lang="zh-CN" altLang="en-US" sz="2400">
                <a:latin typeface="Calibri" pitchFamily="34" charset="0"/>
              </a:rPr>
              <a:t>个零件，平均每天生产多少个？ 是用：工作总量</a:t>
            </a:r>
            <a:r>
              <a:rPr lang="en-US" altLang="zh-CN" sz="2400">
                <a:latin typeface="Calibri" pitchFamily="34" charset="0"/>
              </a:rPr>
              <a:t>÷</a:t>
            </a:r>
            <a:r>
              <a:rPr lang="zh-CN" altLang="en-US" sz="2400">
                <a:latin typeface="Calibri" pitchFamily="34" charset="0"/>
              </a:rPr>
              <a:t>时间＝工效     （    ） 五、脱式计算。 （</a:t>
            </a:r>
            <a:r>
              <a:rPr lang="en-US" altLang="zh-CN" sz="2400">
                <a:latin typeface="Calibri" pitchFamily="34" charset="0"/>
              </a:rPr>
              <a:t>1</a:t>
            </a:r>
            <a:r>
              <a:rPr lang="zh-CN" altLang="en-US" sz="2400">
                <a:latin typeface="Calibri" pitchFamily="34" charset="0"/>
              </a:rPr>
              <a:t>）</a:t>
            </a:r>
            <a:r>
              <a:rPr lang="en-US" altLang="zh-CN" sz="2400">
                <a:latin typeface="Calibri" pitchFamily="34" charset="0"/>
              </a:rPr>
              <a:t>671</a:t>
            </a:r>
            <a:r>
              <a:rPr lang="zh-CN" altLang="en-US" sz="2400">
                <a:latin typeface="Calibri" pitchFamily="34" charset="0"/>
              </a:rPr>
              <a:t>＋</a:t>
            </a:r>
            <a:r>
              <a:rPr lang="en-US" altLang="zh-CN" sz="2400">
                <a:latin typeface="Calibri" pitchFamily="34" charset="0"/>
              </a:rPr>
              <a:t>2346÷23</a:t>
            </a:r>
            <a:endParaRPr lang="en-US" altLang="zh-CN">
              <a:latin typeface="Calibri" pitchFamily="34" charset="0"/>
            </a:endParaRPr>
          </a:p>
          <a:p>
            <a:endParaRPr lang="en-US" altLang="zh-CN" sz="2800">
              <a:latin typeface="Calibri" pitchFamily="34" charset="0"/>
            </a:endParaRPr>
          </a:p>
          <a:p>
            <a:r>
              <a:rPr lang="zh-CN" altLang="en-US" sz="2800">
                <a:latin typeface="Calibri" pitchFamily="34" charset="0"/>
              </a:rPr>
              <a:t>、</a:t>
            </a:r>
            <a:r>
              <a:rPr lang="en-US" altLang="zh-CN" sz="2800">
                <a:latin typeface="Calibri" pitchFamily="34" charset="0"/>
              </a:rPr>
              <a:t> </a:t>
            </a:r>
            <a:r>
              <a:rPr lang="zh-CN" altLang="en-US" sz="2800">
                <a:latin typeface="Calibri" pitchFamily="34" charset="0"/>
              </a:rPr>
              <a:t>（</a:t>
            </a:r>
            <a:r>
              <a:rPr lang="en-US" altLang="zh-CN" sz="2800">
                <a:latin typeface="Calibri" pitchFamily="34" charset="0"/>
              </a:rPr>
              <a:t>2</a:t>
            </a:r>
            <a:r>
              <a:rPr lang="zh-CN" altLang="en-US" sz="2800">
                <a:latin typeface="Calibri" pitchFamily="34" charset="0"/>
              </a:rPr>
              <a:t>）（</a:t>
            </a:r>
            <a:r>
              <a:rPr lang="en-US" altLang="zh-CN" sz="2800">
                <a:latin typeface="Calibri" pitchFamily="34" charset="0"/>
              </a:rPr>
              <a:t>2220</a:t>
            </a:r>
            <a:r>
              <a:rPr lang="zh-CN" altLang="en-US" sz="2800">
                <a:latin typeface="Calibri" pitchFamily="34" charset="0"/>
              </a:rPr>
              <a:t>－</a:t>
            </a:r>
            <a:r>
              <a:rPr lang="en-US" altLang="zh-CN" sz="2800">
                <a:latin typeface="Calibri" pitchFamily="34" charset="0"/>
              </a:rPr>
              <a:t>276</a:t>
            </a:r>
            <a:r>
              <a:rPr lang="zh-CN" altLang="en-US" sz="2800">
                <a:latin typeface="Calibri" pitchFamily="34" charset="0"/>
              </a:rPr>
              <a:t>）</a:t>
            </a:r>
            <a:r>
              <a:rPr lang="en-US" altLang="zh-CN" sz="2800">
                <a:latin typeface="Calibri" pitchFamily="34" charset="0"/>
              </a:rPr>
              <a:t>÷18 </a:t>
            </a:r>
            <a:r>
              <a:rPr lang="zh-CN" altLang="en-US" sz="2800">
                <a:latin typeface="Calibri" pitchFamily="34" charset="0"/>
              </a:rPr>
              <a:t>（</a:t>
            </a:r>
            <a:r>
              <a:rPr lang="en-US" altLang="zh-CN" sz="2800">
                <a:latin typeface="Calibri" pitchFamily="34" charset="0"/>
              </a:rPr>
              <a:t>3</a:t>
            </a:r>
            <a:r>
              <a:rPr lang="zh-CN" altLang="en-US" sz="2800">
                <a:latin typeface="Calibri" pitchFamily="34" charset="0"/>
              </a:rPr>
              <a:t>）</a:t>
            </a:r>
            <a:r>
              <a:rPr lang="en-US" altLang="zh-CN" sz="2800">
                <a:latin typeface="Calibri" pitchFamily="34" charset="0"/>
              </a:rPr>
              <a:t>1394÷</a:t>
            </a:r>
            <a:r>
              <a:rPr lang="zh-CN" altLang="en-US" sz="2800">
                <a:latin typeface="Calibri" pitchFamily="34" charset="0"/>
              </a:rPr>
              <a:t>（</a:t>
            </a:r>
            <a:r>
              <a:rPr lang="en-US" altLang="zh-CN" sz="2800">
                <a:latin typeface="Calibri" pitchFamily="34" charset="0"/>
              </a:rPr>
              <a:t>2345</a:t>
            </a:r>
            <a:r>
              <a:rPr lang="zh-CN" altLang="en-US" sz="2800">
                <a:latin typeface="Calibri" pitchFamily="34" charset="0"/>
              </a:rPr>
              <a:t>－</a:t>
            </a:r>
            <a:r>
              <a:rPr lang="en-US" altLang="zh-CN" sz="2800">
                <a:latin typeface="Calibri" pitchFamily="34" charset="0"/>
              </a:rPr>
              <a:t>2263</a:t>
            </a:r>
            <a:r>
              <a:rPr lang="zh-CN" altLang="en-US" sz="2800">
                <a:latin typeface="Calibri" pitchFamily="34" charset="0"/>
              </a:rPr>
              <a:t>） （</a:t>
            </a:r>
            <a:r>
              <a:rPr lang="en-US" altLang="zh-CN" sz="2800">
                <a:latin typeface="Calibri" pitchFamily="34" charset="0"/>
              </a:rPr>
              <a:t>4</a:t>
            </a:r>
            <a:r>
              <a:rPr lang="zh-CN" altLang="en-US" sz="2800">
                <a:latin typeface="Calibri" pitchFamily="34" charset="0"/>
              </a:rPr>
              <a:t>）</a:t>
            </a:r>
            <a:r>
              <a:rPr lang="en-US" altLang="zh-CN" sz="3200">
                <a:latin typeface="Calibri" pitchFamily="34" charset="0"/>
              </a:rPr>
              <a:t>5100÷25×34 </a:t>
            </a:r>
            <a:endParaRPr lang="zh-CN" altLang="en-US" sz="320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行云流水">
  <a:themeElements>
    <a:clrScheme name="行云流水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行云流水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行云流水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300000"/>
              </a:schemeClr>
            </a:gs>
            <a:gs pos="72000">
              <a:schemeClr val="phClr">
                <a:tint val="100000"/>
                <a:shade val="100000"/>
                <a:hueMod val="100000"/>
                <a:satMod val="100000"/>
              </a:schemeClr>
            </a:gs>
            <a:gs pos="81000">
              <a:schemeClr val="phClr">
                <a:tint val="98000"/>
                <a:shade val="100000"/>
                <a:hueMod val="100000"/>
                <a:satMod val="15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39000"/>
                <a:hueMod val="100000"/>
                <a:satMod val="150000"/>
              </a:schemeClr>
              <a:schemeClr val="phClr">
                <a:tint val="90000"/>
                <a:shade val="100000"/>
                <a:hueMod val="10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Calligraphy</Template>
  <TotalTime>385</TotalTime>
  <Words>313</Words>
  <Application>Microsoft Office PowerPoint</Application>
  <PresentationFormat>全屏显示(4:3)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行云流水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sundoudou</dc:creator>
  <cp:lastModifiedBy>dell</cp:lastModifiedBy>
  <cp:revision>32</cp:revision>
  <dcterms:created xsi:type="dcterms:W3CDTF">2013-09-13T07:32:43Z</dcterms:created>
  <dcterms:modified xsi:type="dcterms:W3CDTF">2014-10-21T03:05:32Z</dcterms:modified>
</cp:coreProperties>
</file>