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8" r:id="rId7"/>
    <p:sldId id="269" r:id="rId8"/>
    <p:sldId id="259" r:id="rId9"/>
    <p:sldId id="260" r:id="rId10"/>
    <p:sldId id="261" r:id="rId11"/>
    <p:sldId id="262" r:id="rId12"/>
    <p:sldId id="270" r:id="rId13"/>
    <p:sldId id="263" r:id="rId14"/>
    <p:sldId id="264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516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  <p:pic>
        <p:nvPicPr>
          <p:cNvPr id="1031" name="Picture 7" descr="中绿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Picture 8" descr="中绿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extBox 4"/>
          <p:cNvSpPr txBox="1"/>
          <p:nvPr/>
        </p:nvSpPr>
        <p:spPr>
          <a:xfrm>
            <a:off x="1214438" y="2033588"/>
            <a:ext cx="706755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9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商不变规律</a:t>
            </a:r>
            <a:endParaRPr lang="zh-CN" altLang="en-US" sz="9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00" y="785813"/>
            <a:ext cx="75723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冀教版数学四年级上册第二单元</a:t>
            </a:r>
            <a:endParaRPr lang="zh-CN" altLang="en-US" sz="40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Box 1"/>
          <p:cNvSpPr txBox="1"/>
          <p:nvPr/>
        </p:nvSpPr>
        <p:spPr>
          <a:xfrm>
            <a:off x="500063" y="1558925"/>
            <a:ext cx="8229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计算下面各题，能口算的用口算。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267" name="TextBox 2"/>
          <p:cNvSpPr txBox="1"/>
          <p:nvPr/>
        </p:nvSpPr>
        <p:spPr>
          <a:xfrm>
            <a:off x="1143000" y="2643188"/>
            <a:ext cx="2714625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420÷20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480÷40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268" name="TextBox 3"/>
          <p:cNvSpPr txBox="1"/>
          <p:nvPr/>
        </p:nvSpPr>
        <p:spPr>
          <a:xfrm>
            <a:off x="4929188" y="2643188"/>
            <a:ext cx="2714625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960÷30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660÷60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269" name="TextBox 4"/>
          <p:cNvSpPr txBox="1"/>
          <p:nvPr/>
        </p:nvSpPr>
        <p:spPr>
          <a:xfrm>
            <a:off x="2928938" y="4287838"/>
            <a:ext cx="2928937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850÷50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840÷70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13" y="2786063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21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13" y="3500438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6563" y="2786063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6563" y="3500438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11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3" y="4429125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17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3" y="5143500"/>
            <a:ext cx="785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Box 3"/>
          <p:cNvSpPr txBox="1"/>
          <p:nvPr/>
        </p:nvSpPr>
        <p:spPr>
          <a:xfrm>
            <a:off x="500063" y="1285875"/>
            <a:ext cx="8229600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聪聪和红红从同一天开始分别看两本故事书。聪聪看的故事书有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70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页，红红看的故事书有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140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页。不计算，你能说出红红几天能看完吗？（口答）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2291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3429000"/>
            <a:ext cx="8286750" cy="146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2143125"/>
            <a:ext cx="8356600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"/>
          <p:cNvSpPr/>
          <p:nvPr/>
        </p:nvSpPr>
        <p:spPr>
          <a:xfrm>
            <a:off x="381000" y="1617663"/>
            <a:ext cx="8477250" cy="44545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、在观察、讨论等数学活动中，经历探索、归纳商不变规律的过程。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、理解商不变的规律，会运用商不变的规律进行简便计算。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、积极参与数学活动，体验探索数学规律的过程，获得初步的数学活动经验。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075" name="TextBox 4"/>
          <p:cNvSpPr txBox="1"/>
          <p:nvPr/>
        </p:nvSpPr>
        <p:spPr>
          <a:xfrm>
            <a:off x="2971800" y="884238"/>
            <a:ext cx="30480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800" b="1" dirty="0">
                <a:latin typeface="华文楷体" pitchFamily="2" charset="-122"/>
                <a:ea typeface="华文楷体" pitchFamily="2" charset="-122"/>
              </a:rPr>
              <a:t>教学目标</a:t>
            </a:r>
            <a:endParaRPr lang="zh-CN" altLang="en-US" sz="4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2150" y="1052513"/>
            <a:ext cx="639763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5"/>
          <p:cNvSpPr txBox="1"/>
          <p:nvPr/>
        </p:nvSpPr>
        <p:spPr>
          <a:xfrm>
            <a:off x="1258888" y="928688"/>
            <a:ext cx="7345362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观察下面每组中几个算式的被除数、除数和商。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100" name="矩形 4"/>
          <p:cNvSpPr/>
          <p:nvPr/>
        </p:nvSpPr>
        <p:spPr>
          <a:xfrm>
            <a:off x="541338" y="2211388"/>
            <a:ext cx="8278812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6÷2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3   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800÷40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60÷20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      400÷20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120÷40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     200÷10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240÷80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     80÷4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2676525" y="5721350"/>
            <a:ext cx="44672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你发现了什么？</a:t>
            </a:r>
            <a:endParaRPr lang="zh-CN" altLang="en-US" sz="40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3"/>
          <p:cNvSpPr/>
          <p:nvPr/>
        </p:nvSpPr>
        <p:spPr>
          <a:xfrm>
            <a:off x="786130" y="523875"/>
            <a:ext cx="792924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lnSpc>
                <a:spcPct val="30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6       ÷       2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x-none" sz="28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60      ÷       20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120     ÷       40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3 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x-none" sz="28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240     ÷       80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rot="5400000">
            <a:off x="1429544" y="19994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57375" y="1714500"/>
            <a:ext cx="12144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×10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rot="5400000">
            <a:off x="2928144" y="19867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57563" y="1701800"/>
            <a:ext cx="12144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×10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rot="5400000">
            <a:off x="4429919" y="19867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57750" y="1487488"/>
            <a:ext cx="378618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不变（被除数和除数同时乘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rot="5400000">
            <a:off x="1356519" y="3356769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14500" y="3071813"/>
            <a:ext cx="12144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rot="5400000">
            <a:off x="2929731" y="3356769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86125" y="3071813"/>
            <a:ext cx="12144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rot="5400000">
            <a:off x="4429919" y="3356769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29188" y="2857500"/>
            <a:ext cx="3786187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不变（被除数和除数同时乘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rot="5400000">
            <a:off x="1356519" y="4642644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14500" y="4357688"/>
            <a:ext cx="12144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rot="5400000">
            <a:off x="2856706" y="4642644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14688" y="4357688"/>
            <a:ext cx="1214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rot="5400000">
            <a:off x="4429919" y="4642644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857750" y="4143375"/>
            <a:ext cx="3786188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不变（被除数和除数同时乘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71500" y="5643563"/>
            <a:ext cx="8001000" cy="500063"/>
          </a:xfrm>
          <a:prstGeom prst="roundRect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 eaLnBrk="1" hangingPunct="1"/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发现：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被除数和除数同时乘相同的非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数，商不变。</a:t>
            </a:r>
            <a:endParaRPr lang="zh-CN" altLang="en-US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3"/>
          <p:cNvSpPr/>
          <p:nvPr/>
        </p:nvSpPr>
        <p:spPr>
          <a:xfrm>
            <a:off x="500380" y="460375"/>
            <a:ext cx="807275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lnSpc>
                <a:spcPct val="30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80       ÷      4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x-none" sz="28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800       ÷      40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 400      ÷       20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20 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300000"/>
              </a:lnSpc>
            </a:pPr>
            <a:r>
              <a:rPr lang="en-US" altLang="x-none" sz="28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200       ÷      10     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＝     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20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rot="5400000">
            <a:off x="1213644" y="19867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43063" y="1701800"/>
            <a:ext cx="12144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×10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rot="5400000">
            <a:off x="2928144" y="19867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7563" y="1701800"/>
            <a:ext cx="12144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×10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rot="5400000">
            <a:off x="4429919" y="198675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57750" y="1487488"/>
            <a:ext cx="378618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不变（被除数和除数同时乘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rot="5400000">
            <a:off x="1213644" y="3285331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43063" y="3000375"/>
            <a:ext cx="1214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÷2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rot="5400000">
            <a:off x="2928144" y="3285331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57563" y="3000375"/>
            <a:ext cx="1214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÷2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rot="5400000">
            <a:off x="4429919" y="3285331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57750" y="2786063"/>
            <a:ext cx="378618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不变（被除数和除数同时除以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rot="5400000">
            <a:off x="1213644" y="457120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43063" y="4286250"/>
            <a:ext cx="1214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÷2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rot="5400000">
            <a:off x="2928144" y="457120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57563" y="4286250"/>
            <a:ext cx="1214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÷2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rot="5400000">
            <a:off x="4429919" y="4571206"/>
            <a:ext cx="857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57750" y="4071938"/>
            <a:ext cx="378618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不变（被除数和除数同时除以</a:t>
            </a:r>
            <a:r>
              <a:rPr lang="en-US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71500" y="5429250"/>
            <a:ext cx="8001000" cy="928688"/>
          </a:xfrm>
          <a:prstGeom prst="roundRect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eaLnBrk="1" hangingPunct="1"/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发现：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被除数和除数同时除以或乘相同的非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数，商不变。</a:t>
            </a:r>
            <a:endParaRPr lang="zh-CN" altLang="en-US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3" descr="抠图、议一议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63" y="1071563"/>
            <a:ext cx="2571750" cy="151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Box 4"/>
          <p:cNvSpPr txBox="1"/>
          <p:nvPr/>
        </p:nvSpPr>
        <p:spPr>
          <a:xfrm>
            <a:off x="1214438" y="2643188"/>
            <a:ext cx="65008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被除数和除数是怎样变化的？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85813" y="3357563"/>
            <a:ext cx="7643813" cy="1428750"/>
          </a:xfrm>
          <a:prstGeom prst="roundRect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indent="457200" eaLnBrk="1" hangingPunct="1"/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在除法里，被除数和除数同时乘（或除以）相同的数（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0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除外），商不变。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7" name="图片 6" descr="兔博士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3" y="4857750"/>
            <a:ext cx="1309687" cy="166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QQ截图201409010813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072063"/>
            <a:ext cx="4500563" cy="944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4"/>
          <p:cNvSpPr txBox="1"/>
          <p:nvPr/>
        </p:nvSpPr>
        <p:spPr>
          <a:xfrm>
            <a:off x="785813" y="1046163"/>
            <a:ext cx="7500937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457200" eaLnBrk="1" hangingPunct="1"/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利用商不变的规律，可以简化整十、整百数除以整十数的计算。如：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195" name="TextBox 9"/>
          <p:cNvSpPr txBox="1"/>
          <p:nvPr/>
        </p:nvSpPr>
        <p:spPr>
          <a:xfrm>
            <a:off x="1371600" y="2214563"/>
            <a:ext cx="65579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650÷40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＝           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……    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3989388" y="3522663"/>
            <a:ext cx="1614488" cy="835025"/>
          </a:xfrm>
          <a:custGeom>
            <a:avLst/>
            <a:gdLst>
              <a:gd name="connsiteX0" fmla="*/ 1614311 w 1614311"/>
              <a:gd name="connsiteY0" fmla="*/ 0 h 835378"/>
              <a:gd name="connsiteX1" fmla="*/ 124178 w 1614311"/>
              <a:gd name="connsiteY1" fmla="*/ 0 h 835378"/>
              <a:gd name="connsiteX2" fmla="*/ 124178 w 1614311"/>
              <a:gd name="connsiteY2" fmla="*/ 0 h 835378"/>
              <a:gd name="connsiteX3" fmla="*/ 451555 w 1614311"/>
              <a:gd name="connsiteY3" fmla="*/ 395111 h 835378"/>
              <a:gd name="connsiteX4" fmla="*/ 0 w 1614311"/>
              <a:gd name="connsiteY4" fmla="*/ 835378 h 835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4311" h="835378">
                <a:moveTo>
                  <a:pt x="1614311" y="0"/>
                </a:moveTo>
                <a:lnTo>
                  <a:pt x="124178" y="0"/>
                </a:lnTo>
                <a:lnTo>
                  <a:pt x="124178" y="0"/>
                </a:lnTo>
                <a:cubicBezTo>
                  <a:pt x="178741" y="65852"/>
                  <a:pt x="472251" y="255881"/>
                  <a:pt x="451555" y="395111"/>
                </a:cubicBezTo>
                <a:cubicBezTo>
                  <a:pt x="430859" y="534341"/>
                  <a:pt x="215429" y="684859"/>
                  <a:pt x="0" y="835378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9438" y="3549650"/>
            <a:ext cx="12954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6  5  0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4100" y="3630613"/>
            <a:ext cx="7524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4 0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8013" y="2928938"/>
            <a:ext cx="4714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endParaRPr lang="en-US" altLang="zh-CN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9438" y="4083050"/>
            <a:ext cx="457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  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4173538" y="4643438"/>
            <a:ext cx="15113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22775" y="4714875"/>
            <a:ext cx="423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819775" y="2295525"/>
            <a:ext cx="914400" cy="5334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605213" y="2295525"/>
            <a:ext cx="914400" cy="5334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203825" y="3714750"/>
            <a:ext cx="357188" cy="28575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917950" y="3786188"/>
            <a:ext cx="357188" cy="28575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75200" y="4714875"/>
            <a:ext cx="423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5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46638" y="2928938"/>
            <a:ext cx="4714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</a:t>
            </a:r>
            <a:endParaRPr lang="en-US" altLang="zh-CN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18013" y="5202238"/>
            <a:ext cx="423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70438" y="5202238"/>
            <a:ext cx="423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 bwMode="auto">
          <a:xfrm>
            <a:off x="4203700" y="5786438"/>
            <a:ext cx="15113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75200" y="5773738"/>
            <a:ext cx="4714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endParaRPr lang="en-US" altLang="zh-CN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8" name="图片 27" descr="QQ截图201409010922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4357688"/>
            <a:ext cx="3594100" cy="114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 descr="QQ截图201409010923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3" y="4572000"/>
            <a:ext cx="3638550" cy="1552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22" grpId="0"/>
      <p:bldP spid="23" grpId="0"/>
      <p:bldP spid="24" grpId="0"/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1" descr="抠图、练一练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990600"/>
            <a:ext cx="2308225" cy="144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Box 2"/>
          <p:cNvSpPr txBox="1"/>
          <p:nvPr/>
        </p:nvSpPr>
        <p:spPr>
          <a:xfrm>
            <a:off x="1219200" y="1752600"/>
            <a:ext cx="1676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练一练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220" name="TextBox 3"/>
          <p:cNvSpPr txBox="1"/>
          <p:nvPr/>
        </p:nvSpPr>
        <p:spPr>
          <a:xfrm>
            <a:off x="500063" y="2500313"/>
            <a:ext cx="8229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下面的计算对吗？说一说你判断的理由。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221" name="Picture 5"/>
          <p:cNvPicPr>
            <a:picLocks noChangeAspect="1"/>
          </p:cNvPicPr>
          <p:nvPr/>
        </p:nvPicPr>
        <p:blipFill>
          <a:blip r:embed="rId2">
            <a:lum bright="-10001" contrast="20000"/>
          </a:blip>
          <a:stretch>
            <a:fillRect/>
          </a:stretch>
        </p:blipFill>
        <p:spPr>
          <a:xfrm>
            <a:off x="428625" y="3143250"/>
            <a:ext cx="8148638" cy="3055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Box 3"/>
          <p:cNvSpPr txBox="1"/>
          <p:nvPr/>
        </p:nvSpPr>
        <p:spPr>
          <a:xfrm>
            <a:off x="500063" y="1058863"/>
            <a:ext cx="8229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直接写出下面各题的结果，并用计算器验算。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43" name="矩形 4"/>
          <p:cNvSpPr/>
          <p:nvPr/>
        </p:nvSpPr>
        <p:spPr>
          <a:xfrm>
            <a:off x="428625" y="2000250"/>
            <a:ext cx="8278813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48÷4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   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3600÷60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40÷20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     1800÷30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480÷40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     360÷6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  <a:p>
            <a:pPr lvl="0" eaLnBrk="1" hangingPunct="1"/>
            <a:r>
              <a:rPr lang="en-US" altLang="x-none" sz="3200" b="1" dirty="0">
                <a:latin typeface="华文楷体" pitchFamily="2" charset="-122"/>
                <a:ea typeface="华文楷体" pitchFamily="2" charset="-122"/>
              </a:rPr>
              <a:t>  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4800÷400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    900÷15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0" y="1987550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25" y="2987675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25" y="3929063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8" y="4916488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25" y="2000250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60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6625" y="3000375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60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38" y="3941763"/>
            <a:ext cx="85725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60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2313" y="4929188"/>
            <a:ext cx="857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60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1078</Words>
  <Application>WPS 演示</Application>
  <PresentationFormat>全屏显示(4:3)</PresentationFormat>
  <Paragraphs>155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华文楷体</vt:lpstr>
      <vt:lpstr>楷体_GB2312</vt:lpstr>
      <vt:lpstr>微软雅黑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caoliang</cp:lastModifiedBy>
  <cp:revision>6</cp:revision>
  <dcterms:created xsi:type="dcterms:W3CDTF">2014-09-01T01:46:47Z</dcterms:created>
  <dcterms:modified xsi:type="dcterms:W3CDTF">2016-12-04T12:41:30Z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