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08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53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94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http://cai.7cxk.net 中小学课件站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1031" name="Picture 7" descr="中绿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Picture 8" descr="中绿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TextBox 4"/>
          <p:cNvSpPr txBox="1"/>
          <p:nvPr/>
        </p:nvSpPr>
        <p:spPr>
          <a:xfrm>
            <a:off x="1571625" y="2554288"/>
            <a:ext cx="5929313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8800" b="1" dirty="0">
                <a:latin typeface="华文楷体" pitchFamily="2" charset="-122"/>
                <a:ea typeface="华文楷体" pitchFamily="2" charset="-122"/>
              </a:rPr>
              <a:t>分解质因数</a:t>
            </a:r>
            <a:endParaRPr lang="zh-CN" altLang="en-US" sz="88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4"/>
          <p:cNvSpPr txBox="1"/>
          <p:nvPr/>
        </p:nvSpPr>
        <p:spPr>
          <a:xfrm>
            <a:off x="539750" y="1214438"/>
            <a:ext cx="9350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2.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11267" name="组合 5"/>
          <p:cNvGrpSpPr/>
          <p:nvPr/>
        </p:nvGrpSpPr>
        <p:grpSpPr>
          <a:xfrm>
            <a:off x="642938" y="2357438"/>
            <a:ext cx="7786687" cy="2071687"/>
            <a:chOff x="714348" y="2071678"/>
            <a:chExt cx="7000924" cy="1857388"/>
          </a:xfrm>
        </p:grpSpPr>
        <p:sp>
          <p:nvSpPr>
            <p:cNvPr id="4" name="椭圆 3"/>
            <p:cNvSpPr/>
            <p:nvPr/>
          </p:nvSpPr>
          <p:spPr>
            <a:xfrm>
              <a:off x="714348" y="2071678"/>
              <a:ext cx="4428923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286349" y="2071678"/>
              <a:ext cx="4428923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268" name="Text Box 4"/>
          <p:cNvSpPr txBox="1"/>
          <p:nvPr/>
        </p:nvSpPr>
        <p:spPr>
          <a:xfrm>
            <a:off x="1708150" y="1714500"/>
            <a:ext cx="25781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20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的质因数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269" name="Text Box 4"/>
          <p:cNvSpPr txBox="1"/>
          <p:nvPr/>
        </p:nvSpPr>
        <p:spPr>
          <a:xfrm>
            <a:off x="4994275" y="1714500"/>
            <a:ext cx="25781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30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的质因数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270" name="Text Box 4"/>
          <p:cNvSpPr txBox="1"/>
          <p:nvPr/>
        </p:nvSpPr>
        <p:spPr>
          <a:xfrm>
            <a:off x="3500438" y="4572000"/>
            <a:ext cx="2214562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20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30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都有的质因数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4"/>
          <p:cNvSpPr txBox="1"/>
          <p:nvPr/>
        </p:nvSpPr>
        <p:spPr>
          <a:xfrm>
            <a:off x="539750" y="996950"/>
            <a:ext cx="244792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挂车厢。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2291" name="Picture 6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338" y="2000250"/>
            <a:ext cx="6572250" cy="3252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9" name="Line 7"/>
          <p:cNvSpPr/>
          <p:nvPr/>
        </p:nvSpPr>
        <p:spPr>
          <a:xfrm>
            <a:off x="2643188" y="2357438"/>
            <a:ext cx="857250" cy="164306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00" name="Line 8"/>
          <p:cNvSpPr/>
          <p:nvPr/>
        </p:nvSpPr>
        <p:spPr>
          <a:xfrm>
            <a:off x="2643188" y="3214688"/>
            <a:ext cx="849312" cy="17272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01" name="Line 9"/>
          <p:cNvSpPr/>
          <p:nvPr/>
        </p:nvSpPr>
        <p:spPr>
          <a:xfrm flipH="1">
            <a:off x="2643188" y="3143250"/>
            <a:ext cx="857250" cy="92868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02" name="Line 10"/>
          <p:cNvSpPr/>
          <p:nvPr/>
        </p:nvSpPr>
        <p:spPr>
          <a:xfrm flipH="1">
            <a:off x="2571750" y="2286000"/>
            <a:ext cx="857250" cy="264318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4"/>
          <p:cNvSpPr txBox="1"/>
          <p:nvPr/>
        </p:nvSpPr>
        <p:spPr>
          <a:xfrm>
            <a:off x="539750" y="996950"/>
            <a:ext cx="58181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4.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把下面各数分解质因数。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3315" name="图片 4" descr="2.png"/>
          <p:cNvPicPr>
            <a:picLocks noChangeAspect="1"/>
          </p:cNvPicPr>
          <p:nvPr/>
        </p:nvPicPr>
        <p:blipFill>
          <a:blip r:embed="rId1">
            <a:lum bright="-10001" contrast="20000"/>
          </a:blip>
          <a:stretch>
            <a:fillRect/>
          </a:stretch>
        </p:blipFill>
        <p:spPr>
          <a:xfrm>
            <a:off x="1185863" y="2243138"/>
            <a:ext cx="6772275" cy="2371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1"/>
          <p:cNvSpPr/>
          <p:nvPr/>
        </p:nvSpPr>
        <p:spPr>
          <a:xfrm>
            <a:off x="285750" y="1617663"/>
            <a:ext cx="8553450" cy="44545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、经历认识质因数、分解质因数以及用不同方法分解质因数的过程。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、了解质因数和分解质因数的含义，会把一个合数分解质因数。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、在自己写算式、尝试分解质因数的学习活动中，获得成功的体验，增强学好数学的自信心。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075" name="TextBox 4"/>
          <p:cNvSpPr txBox="1"/>
          <p:nvPr/>
        </p:nvSpPr>
        <p:spPr>
          <a:xfrm>
            <a:off x="2971800" y="838200"/>
            <a:ext cx="30480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8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教学目标</a:t>
            </a:r>
            <a:endParaRPr lang="zh-CN" altLang="en-US" sz="48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5" name="Rectangle 1"/>
          <p:cNvSpPr/>
          <p:nvPr/>
        </p:nvSpPr>
        <p:spPr>
          <a:xfrm>
            <a:off x="1071563" y="1857375"/>
            <a:ext cx="2786062" cy="584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indent="30480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2×30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26" name="Rectangle 2"/>
          <p:cNvSpPr/>
          <p:nvPr/>
        </p:nvSpPr>
        <p:spPr>
          <a:xfrm>
            <a:off x="1071563" y="2725738"/>
            <a:ext cx="2786062" cy="584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indent="30480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4×15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27" name="Rectangle 3"/>
          <p:cNvSpPr/>
          <p:nvPr/>
        </p:nvSpPr>
        <p:spPr>
          <a:xfrm>
            <a:off x="4857750" y="3702050"/>
            <a:ext cx="2928938" cy="584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indent="30480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5×12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28" name="Rectangle 4"/>
          <p:cNvSpPr/>
          <p:nvPr/>
        </p:nvSpPr>
        <p:spPr>
          <a:xfrm>
            <a:off x="1000125" y="4559300"/>
            <a:ext cx="3214688" cy="584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indent="30480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3×4×5</a:t>
            </a:r>
            <a:endParaRPr lang="en-US" altLang="zh-CN" sz="32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43500" y="1905000"/>
            <a:ext cx="2000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1×60</a:t>
            </a:r>
            <a:endParaRPr lang="zh-CN" altLang="en-US" sz="32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43500" y="2773363"/>
            <a:ext cx="2000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3×20</a:t>
            </a:r>
            <a:endParaRPr lang="zh-CN" altLang="en-US" sz="32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95888" y="4559300"/>
            <a:ext cx="23764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2×5×5</a:t>
            </a:r>
            <a:endParaRPr lang="zh-CN" altLang="en-US" sz="32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57313" y="3702050"/>
            <a:ext cx="2000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6×10</a:t>
            </a:r>
            <a:endParaRPr lang="zh-CN" altLang="en-US" sz="32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106" name="Text Box 14"/>
          <p:cNvSpPr txBox="1"/>
          <p:nvPr/>
        </p:nvSpPr>
        <p:spPr>
          <a:xfrm>
            <a:off x="1000125" y="1047750"/>
            <a:ext cx="6286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把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写出几个因数相乘的形式。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4107" name="图片 8" descr="花.t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175" y="938213"/>
            <a:ext cx="676275" cy="733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2000250" y="5354638"/>
            <a:ext cx="535781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想一想还可以怎么写？</a:t>
            </a:r>
            <a:endParaRPr lang="zh-CN" altLang="en-US" sz="36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6" grpId="0"/>
      <p:bldP spid="1027" grpId="0"/>
      <p:bldP spid="1028" grpId="0"/>
      <p:bldP spid="11" grpId="0"/>
      <p:bldP spid="12" grpId="0"/>
      <p:bldP spid="16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QQ截图20141106084235.png"/>
          <p:cNvPicPr>
            <a:picLocks noChangeAspect="1"/>
          </p:cNvPicPr>
          <p:nvPr/>
        </p:nvPicPr>
        <p:blipFill>
          <a:blip r:embed="rId1">
            <a:lum bright="-10001" contrast="20000"/>
          </a:blip>
          <a:stretch>
            <a:fillRect/>
          </a:stretch>
        </p:blipFill>
        <p:spPr>
          <a:xfrm>
            <a:off x="642938" y="3286125"/>
            <a:ext cx="3786187" cy="3343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3" name="组合 12"/>
          <p:cNvGrpSpPr/>
          <p:nvPr/>
        </p:nvGrpSpPr>
        <p:grpSpPr>
          <a:xfrm>
            <a:off x="1000125" y="818228"/>
            <a:ext cx="7387590" cy="2510094"/>
            <a:chOff x="1000125" y="799656"/>
            <a:chExt cx="6786585" cy="2414439"/>
          </a:xfrm>
        </p:grpSpPr>
        <p:sp>
          <p:nvSpPr>
            <p:cNvPr id="5126" name="Rectangle 1"/>
            <p:cNvSpPr/>
            <p:nvPr/>
          </p:nvSpPr>
          <p:spPr>
            <a:xfrm>
              <a:off x="1071563" y="799656"/>
              <a:ext cx="2786062" cy="5570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lvl="0" indent="304800" eaLnBrk="1" hangingPunct="1"/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60</a:t>
              </a:r>
              <a:r>
                <a:rPr lang="zh-CN" altLang="en-US" sz="3200" b="1" dirty="0">
                  <a:latin typeface="华文楷体" pitchFamily="2" charset="-122"/>
                  <a:ea typeface="华文楷体" pitchFamily="2" charset="-122"/>
                </a:rPr>
                <a:t>＝</a:t>
              </a:r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2×30</a:t>
              </a:r>
              <a:endParaRPr lang="en-US" altLang="zh-CN" sz="3200" b="1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5127" name="Rectangle 2"/>
            <p:cNvSpPr/>
            <p:nvPr/>
          </p:nvSpPr>
          <p:spPr>
            <a:xfrm>
              <a:off x="1071563" y="1371156"/>
              <a:ext cx="2786062" cy="5570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lvl="0" indent="304800" eaLnBrk="1" hangingPunct="1"/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60</a:t>
              </a:r>
              <a:r>
                <a:rPr lang="zh-CN" altLang="en-US" sz="3200" b="1" dirty="0">
                  <a:latin typeface="华文楷体" pitchFamily="2" charset="-122"/>
                  <a:ea typeface="华文楷体" pitchFamily="2" charset="-122"/>
                </a:rPr>
                <a:t>＝</a:t>
              </a:r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4×15</a:t>
              </a:r>
              <a:endParaRPr lang="en-US" altLang="zh-CN" sz="3200" b="1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5128" name="Rectangle 3"/>
            <p:cNvSpPr/>
            <p:nvPr/>
          </p:nvSpPr>
          <p:spPr>
            <a:xfrm>
              <a:off x="4857773" y="2000831"/>
              <a:ext cx="2928937" cy="5570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lvl="0" indent="304800" eaLnBrk="1" hangingPunct="1"/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60</a:t>
              </a:r>
              <a:r>
                <a:rPr lang="zh-CN" altLang="en-US" sz="3200" b="1" dirty="0">
                  <a:latin typeface="华文楷体" pitchFamily="2" charset="-122"/>
                  <a:ea typeface="华文楷体" pitchFamily="2" charset="-122"/>
                </a:rPr>
                <a:t>＝</a:t>
              </a:r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5×12</a:t>
              </a:r>
              <a:endParaRPr lang="en-US" altLang="zh-CN" sz="3200" b="1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5129" name="Rectangle 4"/>
            <p:cNvSpPr/>
            <p:nvPr/>
          </p:nvSpPr>
          <p:spPr>
            <a:xfrm>
              <a:off x="1000125" y="2657044"/>
              <a:ext cx="3214688" cy="5570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lvl="0" indent="304800" eaLnBrk="1" hangingPunct="1"/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60</a:t>
              </a:r>
              <a:r>
                <a:rPr lang="zh-CN" altLang="en-US" sz="3200" b="1" dirty="0">
                  <a:latin typeface="华文楷体" pitchFamily="2" charset="-122"/>
                  <a:ea typeface="华文楷体" pitchFamily="2" charset="-122"/>
                </a:rPr>
                <a:t>＝</a:t>
              </a:r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3×4×5</a:t>
              </a:r>
              <a:endParaRPr lang="en-US" altLang="zh-CN" sz="3200" b="1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5130" name="矩形 8"/>
            <p:cNvSpPr/>
            <p:nvPr/>
          </p:nvSpPr>
          <p:spPr>
            <a:xfrm>
              <a:off x="5143500" y="833419"/>
              <a:ext cx="2000250" cy="5570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1" hangingPunct="1"/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60</a:t>
              </a:r>
              <a:r>
                <a:rPr lang="zh-CN" altLang="en-US" sz="3200" b="1" dirty="0">
                  <a:latin typeface="华文楷体" pitchFamily="2" charset="-122"/>
                  <a:ea typeface="华文楷体" pitchFamily="2" charset="-122"/>
                </a:rPr>
                <a:t>＝</a:t>
              </a:r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1×60</a:t>
              </a:r>
              <a:endParaRPr lang="zh-CN" altLang="en-US" sz="3200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5131" name="矩形 9"/>
            <p:cNvSpPr/>
            <p:nvPr/>
          </p:nvSpPr>
          <p:spPr>
            <a:xfrm>
              <a:off x="5107940" y="1591654"/>
              <a:ext cx="2000250" cy="5570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1" hangingPunct="1"/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60</a:t>
              </a:r>
              <a:r>
                <a:rPr lang="zh-CN" altLang="en-US" sz="3200" b="1" dirty="0">
                  <a:latin typeface="华文楷体" pitchFamily="2" charset="-122"/>
                  <a:ea typeface="华文楷体" pitchFamily="2" charset="-122"/>
                </a:rPr>
                <a:t>＝</a:t>
              </a:r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3×20</a:t>
              </a:r>
              <a:endParaRPr lang="zh-CN" altLang="en-US" sz="3200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5132" name="矩形 10"/>
            <p:cNvSpPr/>
            <p:nvPr/>
          </p:nvSpPr>
          <p:spPr>
            <a:xfrm>
              <a:off x="5195909" y="2643182"/>
              <a:ext cx="2376487" cy="5570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1" hangingPunct="1"/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60</a:t>
              </a:r>
              <a:r>
                <a:rPr lang="zh-CN" altLang="en-US" sz="3200" b="1" dirty="0">
                  <a:latin typeface="华文楷体" pitchFamily="2" charset="-122"/>
                  <a:ea typeface="华文楷体" pitchFamily="2" charset="-122"/>
                </a:rPr>
                <a:t>＝</a:t>
              </a:r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2×5×5</a:t>
              </a:r>
              <a:endParaRPr lang="zh-CN" altLang="en-US" sz="3200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5133" name="矩形 11"/>
            <p:cNvSpPr/>
            <p:nvPr/>
          </p:nvSpPr>
          <p:spPr>
            <a:xfrm>
              <a:off x="1357313" y="1986969"/>
              <a:ext cx="2000250" cy="5570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1" hangingPunct="1"/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60</a:t>
              </a:r>
              <a:r>
                <a:rPr lang="zh-CN" altLang="en-US" sz="3200" b="1" dirty="0">
                  <a:latin typeface="华文楷体" pitchFamily="2" charset="-122"/>
                  <a:ea typeface="华文楷体" pitchFamily="2" charset="-122"/>
                </a:rPr>
                <a:t>＝</a:t>
              </a:r>
              <a:r>
                <a:rPr lang="en-US" altLang="zh-CN" sz="3200" b="1" dirty="0">
                  <a:latin typeface="华文楷体" pitchFamily="2" charset="-122"/>
                  <a:ea typeface="华文楷体" pitchFamily="2" charset="-122"/>
                </a:rPr>
                <a:t>6×10</a:t>
              </a:r>
              <a:endParaRPr lang="zh-CN" altLang="en-US" sz="3200" dirty="0">
                <a:latin typeface="华文楷体" pitchFamily="2" charset="-122"/>
                <a:ea typeface="华文楷体" pitchFamily="2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429000" y="4359275"/>
            <a:ext cx="5357813" cy="1498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457200" eaLnBrk="1" hangingPunct="1">
              <a:lnSpc>
                <a:spcPct val="150000"/>
              </a:lnSpc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这几个因数都是质数，都叫做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的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质因数。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00250" y="6215063"/>
            <a:ext cx="1214438" cy="3571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图片 5" descr="QQ截图20141106084235.png"/>
          <p:cNvPicPr>
            <a:picLocks noChangeAspect="1"/>
          </p:cNvPicPr>
          <p:nvPr/>
        </p:nvPicPr>
        <p:blipFill>
          <a:blip r:embed="rId1">
            <a:lum bright="-10001" contrast="20000"/>
          </a:blip>
          <a:stretch>
            <a:fillRect/>
          </a:stretch>
        </p:blipFill>
        <p:spPr>
          <a:xfrm>
            <a:off x="1000125" y="1000125"/>
            <a:ext cx="2962275" cy="3571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071563" y="4786313"/>
            <a:ext cx="7429500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457200" eaLnBrk="1" hangingPunct="1">
              <a:lnSpc>
                <a:spcPct val="150000"/>
              </a:lnSpc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把一个数用质数相乘的形式表示出来，叫做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分解质因数。</a:t>
            </a:r>
            <a:endParaRPr lang="zh-CN" altLang="en-US" sz="3200" b="1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14"/>
          <p:cNvSpPr txBox="1"/>
          <p:nvPr/>
        </p:nvSpPr>
        <p:spPr>
          <a:xfrm>
            <a:off x="1000125" y="1047750"/>
            <a:ext cx="6286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把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35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42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54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分解质因数。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7171" name="图片 8" descr="花.t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175" y="938213"/>
            <a:ext cx="676275" cy="733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14"/>
          <p:cNvSpPr txBox="1"/>
          <p:nvPr/>
        </p:nvSpPr>
        <p:spPr>
          <a:xfrm>
            <a:off x="1143000" y="2000250"/>
            <a:ext cx="785813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35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857250" y="2571750"/>
            <a:ext cx="1143000" cy="571500"/>
            <a:chOff x="4534430" y="2857496"/>
            <a:chExt cx="1143009" cy="571506"/>
          </a:xfrm>
        </p:grpSpPr>
        <p:cxnSp>
          <p:nvCxnSpPr>
            <p:cNvPr id="12" name="直接连接符 11"/>
            <p:cNvCxnSpPr/>
            <p:nvPr/>
          </p:nvCxnSpPr>
          <p:spPr>
            <a:xfrm rot="5400000">
              <a:off x="4534429" y="2857498"/>
              <a:ext cx="571506" cy="57150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105935" y="2857496"/>
              <a:ext cx="571505" cy="57150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 Box 14"/>
          <p:cNvSpPr txBox="1"/>
          <p:nvPr/>
        </p:nvSpPr>
        <p:spPr>
          <a:xfrm>
            <a:off x="642938" y="3071813"/>
            <a:ext cx="571500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5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3" name="Text Box 14"/>
          <p:cNvSpPr txBox="1"/>
          <p:nvPr/>
        </p:nvSpPr>
        <p:spPr>
          <a:xfrm>
            <a:off x="1857375" y="3071813"/>
            <a:ext cx="571500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7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4" name="Text Box 14"/>
          <p:cNvSpPr txBox="1"/>
          <p:nvPr/>
        </p:nvSpPr>
        <p:spPr>
          <a:xfrm>
            <a:off x="500063" y="4700588"/>
            <a:ext cx="2214562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35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5×7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5" name="Text Box 14"/>
          <p:cNvSpPr txBox="1"/>
          <p:nvPr/>
        </p:nvSpPr>
        <p:spPr>
          <a:xfrm>
            <a:off x="3786188" y="2000250"/>
            <a:ext cx="785812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42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9" name="Text Box 14"/>
          <p:cNvSpPr txBox="1"/>
          <p:nvPr/>
        </p:nvSpPr>
        <p:spPr>
          <a:xfrm>
            <a:off x="3357563" y="3071813"/>
            <a:ext cx="571500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0" name="Text Box 14"/>
          <p:cNvSpPr txBox="1"/>
          <p:nvPr/>
        </p:nvSpPr>
        <p:spPr>
          <a:xfrm>
            <a:off x="4572000" y="3071813"/>
            <a:ext cx="571500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7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1" name="Text Box 14"/>
          <p:cNvSpPr txBox="1"/>
          <p:nvPr/>
        </p:nvSpPr>
        <p:spPr>
          <a:xfrm>
            <a:off x="2857500" y="4700588"/>
            <a:ext cx="3000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42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2×3×7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5" name="Text Box 14"/>
          <p:cNvSpPr txBox="1"/>
          <p:nvPr/>
        </p:nvSpPr>
        <p:spPr>
          <a:xfrm>
            <a:off x="2857500" y="4057650"/>
            <a:ext cx="571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6" name="Text Box 14"/>
          <p:cNvSpPr txBox="1"/>
          <p:nvPr/>
        </p:nvSpPr>
        <p:spPr>
          <a:xfrm>
            <a:off x="3929063" y="4057650"/>
            <a:ext cx="571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7" name="Text Box 14"/>
          <p:cNvSpPr txBox="1"/>
          <p:nvPr/>
        </p:nvSpPr>
        <p:spPr>
          <a:xfrm>
            <a:off x="6429375" y="2000250"/>
            <a:ext cx="785813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54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1" name="Text Box 14"/>
          <p:cNvSpPr txBox="1"/>
          <p:nvPr/>
        </p:nvSpPr>
        <p:spPr>
          <a:xfrm>
            <a:off x="5929313" y="3000375"/>
            <a:ext cx="571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2" name="Text Box 14"/>
          <p:cNvSpPr txBox="1"/>
          <p:nvPr/>
        </p:nvSpPr>
        <p:spPr>
          <a:xfrm>
            <a:off x="7215188" y="3000375"/>
            <a:ext cx="571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9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3" name="Text Box 14"/>
          <p:cNvSpPr txBox="1"/>
          <p:nvPr/>
        </p:nvSpPr>
        <p:spPr>
          <a:xfrm>
            <a:off x="5500688" y="4700588"/>
            <a:ext cx="3143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54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2×3×3×3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7" name="Text Box 14"/>
          <p:cNvSpPr txBox="1"/>
          <p:nvPr/>
        </p:nvSpPr>
        <p:spPr>
          <a:xfrm>
            <a:off x="5522913" y="3997325"/>
            <a:ext cx="571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8" name="Text Box 14"/>
          <p:cNvSpPr txBox="1"/>
          <p:nvPr/>
        </p:nvSpPr>
        <p:spPr>
          <a:xfrm>
            <a:off x="6357938" y="4000500"/>
            <a:ext cx="571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2" name="Text Box 14"/>
          <p:cNvSpPr txBox="1"/>
          <p:nvPr/>
        </p:nvSpPr>
        <p:spPr>
          <a:xfrm>
            <a:off x="6786563" y="4000500"/>
            <a:ext cx="571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3" name="Text Box 14"/>
          <p:cNvSpPr txBox="1"/>
          <p:nvPr/>
        </p:nvSpPr>
        <p:spPr>
          <a:xfrm>
            <a:off x="7715250" y="3986213"/>
            <a:ext cx="571500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3" name="组合 57"/>
          <p:cNvGrpSpPr/>
          <p:nvPr/>
        </p:nvGrpSpPr>
        <p:grpSpPr>
          <a:xfrm>
            <a:off x="3571875" y="2571750"/>
            <a:ext cx="1143000" cy="571500"/>
            <a:chOff x="4534430" y="2857496"/>
            <a:chExt cx="1143009" cy="571506"/>
          </a:xfrm>
        </p:grpSpPr>
        <p:cxnSp>
          <p:nvCxnSpPr>
            <p:cNvPr id="59" name="直接连接符 58"/>
            <p:cNvCxnSpPr/>
            <p:nvPr/>
          </p:nvCxnSpPr>
          <p:spPr>
            <a:xfrm rot="5400000">
              <a:off x="4534429" y="2857498"/>
              <a:ext cx="571506" cy="57150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5105935" y="2857496"/>
              <a:ext cx="571505" cy="57150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60"/>
          <p:cNvGrpSpPr/>
          <p:nvPr/>
        </p:nvGrpSpPr>
        <p:grpSpPr>
          <a:xfrm>
            <a:off x="2989263" y="3568700"/>
            <a:ext cx="1143000" cy="571500"/>
            <a:chOff x="4534430" y="2857496"/>
            <a:chExt cx="1143009" cy="571506"/>
          </a:xfrm>
        </p:grpSpPr>
        <p:cxnSp>
          <p:nvCxnSpPr>
            <p:cNvPr id="62" name="直接连接符 61"/>
            <p:cNvCxnSpPr/>
            <p:nvPr/>
          </p:nvCxnSpPr>
          <p:spPr>
            <a:xfrm rot="5400000">
              <a:off x="4534429" y="2857498"/>
              <a:ext cx="571506" cy="57150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5105935" y="2857496"/>
              <a:ext cx="571505" cy="57150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63"/>
          <p:cNvGrpSpPr/>
          <p:nvPr/>
        </p:nvGrpSpPr>
        <p:grpSpPr>
          <a:xfrm>
            <a:off x="6143625" y="2500313"/>
            <a:ext cx="1143000" cy="571500"/>
            <a:chOff x="4534430" y="2857496"/>
            <a:chExt cx="1143009" cy="571506"/>
          </a:xfrm>
        </p:grpSpPr>
        <p:cxnSp>
          <p:nvCxnSpPr>
            <p:cNvPr id="65" name="直接连接符 64"/>
            <p:cNvCxnSpPr/>
            <p:nvPr/>
          </p:nvCxnSpPr>
          <p:spPr>
            <a:xfrm rot="5400000">
              <a:off x="4534429" y="2857498"/>
              <a:ext cx="571506" cy="57150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5105935" y="2857496"/>
              <a:ext cx="571505" cy="57150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66"/>
          <p:cNvGrpSpPr/>
          <p:nvPr/>
        </p:nvGrpSpPr>
        <p:grpSpPr>
          <a:xfrm>
            <a:off x="5715000" y="3500438"/>
            <a:ext cx="857250" cy="571500"/>
            <a:chOff x="4677307" y="2857496"/>
            <a:chExt cx="857255" cy="571504"/>
          </a:xfrm>
        </p:grpSpPr>
        <p:cxnSp>
          <p:nvCxnSpPr>
            <p:cNvPr id="68" name="直接连接符 67"/>
            <p:cNvCxnSpPr/>
            <p:nvPr/>
          </p:nvCxnSpPr>
          <p:spPr>
            <a:xfrm rot="5400000">
              <a:off x="4605869" y="2928934"/>
              <a:ext cx="571504" cy="4286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16200000" flipH="1">
              <a:off x="5034497" y="2928934"/>
              <a:ext cx="571504" cy="4286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9"/>
          <p:cNvGrpSpPr/>
          <p:nvPr/>
        </p:nvGrpSpPr>
        <p:grpSpPr>
          <a:xfrm>
            <a:off x="7000875" y="3500438"/>
            <a:ext cx="857250" cy="571500"/>
            <a:chOff x="4677307" y="2857496"/>
            <a:chExt cx="857255" cy="571504"/>
          </a:xfrm>
        </p:grpSpPr>
        <p:cxnSp>
          <p:nvCxnSpPr>
            <p:cNvPr id="71" name="直接连接符 70"/>
            <p:cNvCxnSpPr/>
            <p:nvPr/>
          </p:nvCxnSpPr>
          <p:spPr>
            <a:xfrm rot="5400000">
              <a:off x="4605869" y="2928934"/>
              <a:ext cx="571504" cy="4286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16200000" flipH="1">
              <a:off x="5034497" y="2928934"/>
              <a:ext cx="571504" cy="4286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  <p:bldP spid="23" grpId="0"/>
      <p:bldP spid="24" grpId="0"/>
      <p:bldP spid="25" grpId="0"/>
      <p:bldP spid="29" grpId="0"/>
      <p:bldP spid="30" grpId="0"/>
      <p:bldP spid="31" grpId="0"/>
      <p:bldP spid="35" grpId="0"/>
      <p:bldP spid="36" grpId="0"/>
      <p:bldP spid="37" grpId="0"/>
      <p:bldP spid="41" grpId="0"/>
      <p:bldP spid="42" grpId="0"/>
      <p:bldP spid="43" grpId="0"/>
      <p:bldP spid="47" grpId="0"/>
      <p:bldP spid="48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4"/>
          <p:cNvSpPr txBox="1"/>
          <p:nvPr/>
        </p:nvSpPr>
        <p:spPr>
          <a:xfrm>
            <a:off x="1000125" y="1047750"/>
            <a:ext cx="62865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把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35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42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54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分解质因数。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8195" name="图片 6" descr="花.t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175" y="938213"/>
            <a:ext cx="676275" cy="733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 Box 14"/>
          <p:cNvSpPr txBox="1"/>
          <p:nvPr/>
        </p:nvSpPr>
        <p:spPr>
          <a:xfrm>
            <a:off x="1285875" y="2072005"/>
            <a:ext cx="1115695" cy="579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3 5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1214438" y="2141538"/>
            <a:ext cx="857250" cy="501650"/>
            <a:chOff x="3428992" y="2429662"/>
            <a:chExt cx="857256" cy="500860"/>
          </a:xfrm>
        </p:grpSpPr>
        <p:cxnSp>
          <p:nvCxnSpPr>
            <p:cNvPr id="10" name="直接连接符 9"/>
            <p:cNvCxnSpPr/>
            <p:nvPr/>
          </p:nvCxnSpPr>
          <p:spPr>
            <a:xfrm rot="5400000">
              <a:off x="3180149" y="2678505"/>
              <a:ext cx="499275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428992" y="2928937"/>
              <a:ext cx="857256" cy="158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 Box 14"/>
          <p:cNvSpPr txBox="1"/>
          <p:nvPr/>
        </p:nvSpPr>
        <p:spPr>
          <a:xfrm>
            <a:off x="714375" y="2071688"/>
            <a:ext cx="500063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5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6" name="Text Box 14"/>
          <p:cNvSpPr txBox="1"/>
          <p:nvPr/>
        </p:nvSpPr>
        <p:spPr>
          <a:xfrm>
            <a:off x="1571625" y="2628900"/>
            <a:ext cx="500063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7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7" name="Text Box 14"/>
          <p:cNvSpPr txBox="1"/>
          <p:nvPr/>
        </p:nvSpPr>
        <p:spPr>
          <a:xfrm>
            <a:off x="3857625" y="2071688"/>
            <a:ext cx="785813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4 2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3" name="组合 17"/>
          <p:cNvGrpSpPr/>
          <p:nvPr/>
        </p:nvGrpSpPr>
        <p:grpSpPr>
          <a:xfrm>
            <a:off x="3786188" y="2141538"/>
            <a:ext cx="857250" cy="501650"/>
            <a:chOff x="3428992" y="2429662"/>
            <a:chExt cx="857256" cy="500860"/>
          </a:xfrm>
        </p:grpSpPr>
        <p:cxnSp>
          <p:nvCxnSpPr>
            <p:cNvPr id="19" name="直接连接符 18"/>
            <p:cNvCxnSpPr/>
            <p:nvPr/>
          </p:nvCxnSpPr>
          <p:spPr>
            <a:xfrm rot="5400000">
              <a:off x="3180149" y="2678505"/>
              <a:ext cx="499275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3428992" y="2928937"/>
              <a:ext cx="857256" cy="158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 Box 14"/>
          <p:cNvSpPr txBox="1"/>
          <p:nvPr/>
        </p:nvSpPr>
        <p:spPr>
          <a:xfrm>
            <a:off x="3286125" y="2071688"/>
            <a:ext cx="500063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2" name="Text Box 14"/>
          <p:cNvSpPr txBox="1"/>
          <p:nvPr/>
        </p:nvSpPr>
        <p:spPr>
          <a:xfrm>
            <a:off x="4143375" y="2073275"/>
            <a:ext cx="714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2 1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4" name="组合 22"/>
          <p:cNvGrpSpPr/>
          <p:nvPr/>
        </p:nvGrpSpPr>
        <p:grpSpPr>
          <a:xfrm>
            <a:off x="3857625" y="2643188"/>
            <a:ext cx="857250" cy="500062"/>
            <a:chOff x="3428992" y="2429662"/>
            <a:chExt cx="857256" cy="500860"/>
          </a:xfrm>
        </p:grpSpPr>
        <p:cxnSp>
          <p:nvCxnSpPr>
            <p:cNvPr id="24" name="直接连接符 23"/>
            <p:cNvCxnSpPr/>
            <p:nvPr/>
          </p:nvCxnSpPr>
          <p:spPr>
            <a:xfrm rot="5400000">
              <a:off x="3180150" y="2678504"/>
              <a:ext cx="499270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3428992" y="2928932"/>
              <a:ext cx="857256" cy="159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 Box 14"/>
          <p:cNvSpPr txBox="1"/>
          <p:nvPr/>
        </p:nvSpPr>
        <p:spPr>
          <a:xfrm>
            <a:off x="3357563" y="2628900"/>
            <a:ext cx="500062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7" name="Text Box 14"/>
          <p:cNvSpPr txBox="1"/>
          <p:nvPr/>
        </p:nvSpPr>
        <p:spPr>
          <a:xfrm>
            <a:off x="4143375" y="3128963"/>
            <a:ext cx="500063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7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8" name="Text Box 14"/>
          <p:cNvSpPr txBox="1"/>
          <p:nvPr/>
        </p:nvSpPr>
        <p:spPr>
          <a:xfrm>
            <a:off x="6644005" y="2072005"/>
            <a:ext cx="1229360" cy="579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5 4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5" name="组合 28"/>
          <p:cNvGrpSpPr/>
          <p:nvPr/>
        </p:nvGrpSpPr>
        <p:grpSpPr>
          <a:xfrm>
            <a:off x="6572250" y="2141538"/>
            <a:ext cx="857250" cy="501650"/>
            <a:chOff x="3428992" y="2429662"/>
            <a:chExt cx="857256" cy="500860"/>
          </a:xfrm>
        </p:grpSpPr>
        <p:cxnSp>
          <p:nvCxnSpPr>
            <p:cNvPr id="30" name="直接连接符 29"/>
            <p:cNvCxnSpPr/>
            <p:nvPr/>
          </p:nvCxnSpPr>
          <p:spPr>
            <a:xfrm rot="5400000">
              <a:off x="3180150" y="2678505"/>
              <a:ext cx="499275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428992" y="2928937"/>
              <a:ext cx="857256" cy="158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 Box 14"/>
          <p:cNvSpPr txBox="1"/>
          <p:nvPr/>
        </p:nvSpPr>
        <p:spPr>
          <a:xfrm>
            <a:off x="6072188" y="2071688"/>
            <a:ext cx="500062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3" name="Text Box 14"/>
          <p:cNvSpPr txBox="1"/>
          <p:nvPr/>
        </p:nvSpPr>
        <p:spPr>
          <a:xfrm>
            <a:off x="6643688" y="2628900"/>
            <a:ext cx="714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2 7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6" name="组合 33"/>
          <p:cNvGrpSpPr/>
          <p:nvPr/>
        </p:nvGrpSpPr>
        <p:grpSpPr>
          <a:xfrm>
            <a:off x="6643688" y="2643188"/>
            <a:ext cx="857250" cy="500062"/>
            <a:chOff x="3428992" y="2429662"/>
            <a:chExt cx="857256" cy="500860"/>
          </a:xfrm>
        </p:grpSpPr>
        <p:cxnSp>
          <p:nvCxnSpPr>
            <p:cNvPr id="35" name="直接连接符 34"/>
            <p:cNvCxnSpPr/>
            <p:nvPr/>
          </p:nvCxnSpPr>
          <p:spPr>
            <a:xfrm rot="5400000">
              <a:off x="3180150" y="2678505"/>
              <a:ext cx="499270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3428992" y="2928932"/>
              <a:ext cx="857256" cy="159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 Box 14"/>
          <p:cNvSpPr txBox="1"/>
          <p:nvPr/>
        </p:nvSpPr>
        <p:spPr>
          <a:xfrm>
            <a:off x="6143625" y="2628900"/>
            <a:ext cx="500063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8" name="Text Box 14"/>
          <p:cNvSpPr txBox="1"/>
          <p:nvPr/>
        </p:nvSpPr>
        <p:spPr>
          <a:xfrm>
            <a:off x="6929438" y="3128963"/>
            <a:ext cx="500062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9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7" name="组合 38"/>
          <p:cNvGrpSpPr/>
          <p:nvPr/>
        </p:nvGrpSpPr>
        <p:grpSpPr>
          <a:xfrm>
            <a:off x="6715125" y="3143250"/>
            <a:ext cx="857250" cy="501650"/>
            <a:chOff x="3428992" y="2429662"/>
            <a:chExt cx="857256" cy="500860"/>
          </a:xfrm>
        </p:grpSpPr>
        <p:cxnSp>
          <p:nvCxnSpPr>
            <p:cNvPr id="40" name="直接连接符 39"/>
            <p:cNvCxnSpPr/>
            <p:nvPr/>
          </p:nvCxnSpPr>
          <p:spPr>
            <a:xfrm rot="5400000">
              <a:off x="3180149" y="2678506"/>
              <a:ext cx="499275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3428992" y="2928937"/>
              <a:ext cx="857256" cy="158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 Box 14"/>
          <p:cNvSpPr txBox="1"/>
          <p:nvPr/>
        </p:nvSpPr>
        <p:spPr>
          <a:xfrm>
            <a:off x="6215063" y="3128963"/>
            <a:ext cx="500062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3" name="Text Box 14"/>
          <p:cNvSpPr txBox="1"/>
          <p:nvPr/>
        </p:nvSpPr>
        <p:spPr>
          <a:xfrm>
            <a:off x="6929438" y="3629025"/>
            <a:ext cx="500062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32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4" name="Text Box 14"/>
          <p:cNvSpPr txBox="1"/>
          <p:nvPr/>
        </p:nvSpPr>
        <p:spPr>
          <a:xfrm>
            <a:off x="500063" y="4343400"/>
            <a:ext cx="2214562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35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5×7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5" name="Text Box 14"/>
          <p:cNvSpPr txBox="1"/>
          <p:nvPr/>
        </p:nvSpPr>
        <p:spPr>
          <a:xfrm>
            <a:off x="2857500" y="4343400"/>
            <a:ext cx="3000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42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2×3×7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6" name="Text Box 14"/>
          <p:cNvSpPr txBox="1"/>
          <p:nvPr/>
        </p:nvSpPr>
        <p:spPr>
          <a:xfrm>
            <a:off x="5500688" y="4343400"/>
            <a:ext cx="3143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54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＝</a:t>
            </a: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2×3×3×3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28750" y="5214938"/>
            <a:ext cx="52863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这种方法叫做</a:t>
            </a:r>
            <a:r>
              <a:rPr lang="zh-CN" altLang="en-US" sz="4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短除法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sz="40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6" grpId="0"/>
      <p:bldP spid="17" grpId="0"/>
      <p:bldP spid="21" grpId="0"/>
      <p:bldP spid="22" grpId="0"/>
      <p:bldP spid="26" grpId="0"/>
      <p:bldP spid="27" grpId="0"/>
      <p:bldP spid="28" grpId="0"/>
      <p:bldP spid="32" grpId="0"/>
      <p:bldP spid="33" grpId="0"/>
      <p:bldP spid="37" grpId="0"/>
      <p:bldP spid="38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Box 4"/>
          <p:cNvSpPr txBox="1"/>
          <p:nvPr/>
        </p:nvSpPr>
        <p:spPr>
          <a:xfrm>
            <a:off x="500063" y="2354263"/>
            <a:ext cx="735806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小组合作，验证下面的结论。</a:t>
            </a:r>
            <a:endParaRPr lang="zh-CN" altLang="en-US" sz="36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9219" name="图片 33" descr="3练一练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8" y="792163"/>
            <a:ext cx="2133600" cy="127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" name="矩形 31"/>
          <p:cNvSpPr/>
          <p:nvPr/>
        </p:nvSpPr>
        <p:spPr>
          <a:xfrm>
            <a:off x="642938" y="3500438"/>
            <a:ext cx="7929563" cy="785813"/>
          </a:xfrm>
          <a:prstGeom prst="rect">
            <a:avLst/>
          </a:prstGeom>
          <a:solidFill>
            <a:srgbClr val="FF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 eaLnBrk="1" hangingPunct="1"/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任何一个合数都可以写成几个质因数相乘的形式。</a:t>
            </a:r>
            <a:endParaRPr lang="zh-CN" altLang="en-US" sz="28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组合 30"/>
          <p:cNvGrpSpPr/>
          <p:nvPr/>
        </p:nvGrpSpPr>
        <p:grpSpPr>
          <a:xfrm>
            <a:off x="1571625" y="2786063"/>
            <a:ext cx="3500438" cy="701675"/>
            <a:chOff x="2339975" y="3403623"/>
            <a:chExt cx="3500462" cy="701675"/>
          </a:xfrm>
        </p:grpSpPr>
        <p:sp>
          <p:nvSpPr>
            <p:cNvPr id="10264" name="Text Box 4"/>
            <p:cNvSpPr txBox="1"/>
            <p:nvPr/>
          </p:nvSpPr>
          <p:spPr>
            <a:xfrm>
              <a:off x="2339975" y="3403623"/>
              <a:ext cx="863600" cy="7016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4000" b="1" dirty="0">
                  <a:latin typeface="华文楷体" pitchFamily="2" charset="-122"/>
                  <a:ea typeface="华文楷体" pitchFamily="2" charset="-122"/>
                </a:rPr>
                <a:t>78</a:t>
              </a:r>
              <a:endParaRPr lang="zh-CN" altLang="en-US" sz="4000" b="1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10265" name="Text Box 5"/>
            <p:cNvSpPr txBox="1"/>
            <p:nvPr/>
          </p:nvSpPr>
          <p:spPr>
            <a:xfrm>
              <a:off x="3203575" y="3403623"/>
              <a:ext cx="863600" cy="7016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4000" b="1" dirty="0">
                  <a:latin typeface="华文楷体" pitchFamily="2" charset="-122"/>
                  <a:ea typeface="华文楷体" pitchFamily="2" charset="-122"/>
                </a:rPr>
                <a:t>33</a:t>
              </a:r>
              <a:endParaRPr lang="zh-CN" altLang="en-US" sz="4000" b="1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10266" name="Text Box 6"/>
            <p:cNvSpPr txBox="1"/>
            <p:nvPr/>
          </p:nvSpPr>
          <p:spPr>
            <a:xfrm>
              <a:off x="4119581" y="3403623"/>
              <a:ext cx="863600" cy="7016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4000" b="1" dirty="0">
                  <a:latin typeface="华文楷体" pitchFamily="2" charset="-122"/>
                  <a:ea typeface="华文楷体" pitchFamily="2" charset="-122"/>
                </a:rPr>
                <a:t>54</a:t>
              </a:r>
              <a:endParaRPr lang="zh-CN" altLang="en-US" sz="4000" b="1" dirty="0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10267" name="Text Box 7"/>
            <p:cNvSpPr txBox="1"/>
            <p:nvPr/>
          </p:nvSpPr>
          <p:spPr>
            <a:xfrm>
              <a:off x="4976837" y="3403623"/>
              <a:ext cx="863600" cy="7016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4000" b="1" dirty="0">
                  <a:latin typeface="华文楷体" pitchFamily="2" charset="-122"/>
                  <a:ea typeface="华文楷体" pitchFamily="2" charset="-122"/>
                </a:rPr>
                <a:t>46</a:t>
              </a:r>
              <a:endParaRPr lang="zh-CN" altLang="en-US" sz="4000" b="1" dirty="0">
                <a:latin typeface="华文楷体" pitchFamily="2" charset="-122"/>
                <a:ea typeface="华文楷体" pitchFamily="2" charset="-122"/>
              </a:endParaRPr>
            </a:p>
          </p:txBody>
        </p:sp>
      </p:grpSp>
      <p:grpSp>
        <p:nvGrpSpPr>
          <p:cNvPr id="3" name="Group 13"/>
          <p:cNvGrpSpPr/>
          <p:nvPr/>
        </p:nvGrpSpPr>
        <p:grpSpPr>
          <a:xfrm>
            <a:off x="1770063" y="3698875"/>
            <a:ext cx="1506537" cy="788988"/>
            <a:chOff x="793" y="1434"/>
            <a:chExt cx="590" cy="272"/>
          </a:xfrm>
        </p:grpSpPr>
        <p:sp>
          <p:nvSpPr>
            <p:cNvPr id="10262" name="Line 14"/>
            <p:cNvSpPr/>
            <p:nvPr/>
          </p:nvSpPr>
          <p:spPr>
            <a:xfrm>
              <a:off x="793" y="1434"/>
              <a:ext cx="0" cy="272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3" name="Line 15"/>
            <p:cNvSpPr/>
            <p:nvPr/>
          </p:nvSpPr>
          <p:spPr>
            <a:xfrm>
              <a:off x="793" y="1706"/>
              <a:ext cx="59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4" name="Group 13"/>
          <p:cNvGrpSpPr/>
          <p:nvPr/>
        </p:nvGrpSpPr>
        <p:grpSpPr>
          <a:xfrm>
            <a:off x="4779963" y="3698875"/>
            <a:ext cx="1506537" cy="788988"/>
            <a:chOff x="793" y="1434"/>
            <a:chExt cx="590" cy="272"/>
          </a:xfrm>
        </p:grpSpPr>
        <p:sp>
          <p:nvSpPr>
            <p:cNvPr id="10260" name="Line 14"/>
            <p:cNvSpPr/>
            <p:nvPr/>
          </p:nvSpPr>
          <p:spPr>
            <a:xfrm>
              <a:off x="793" y="1434"/>
              <a:ext cx="0" cy="272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1" name="Line 15"/>
            <p:cNvSpPr/>
            <p:nvPr/>
          </p:nvSpPr>
          <p:spPr>
            <a:xfrm>
              <a:off x="793" y="1706"/>
              <a:ext cx="59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0494" name="Text Box 14"/>
          <p:cNvSpPr txBox="1"/>
          <p:nvPr/>
        </p:nvSpPr>
        <p:spPr>
          <a:xfrm>
            <a:off x="2124075" y="3784600"/>
            <a:ext cx="86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7 8</a:t>
            </a:r>
            <a:endParaRPr lang="zh-CN" altLang="en-US" sz="4000" b="1" dirty="0"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5" name="Group 35"/>
          <p:cNvGrpSpPr/>
          <p:nvPr/>
        </p:nvGrpSpPr>
        <p:grpSpPr>
          <a:xfrm>
            <a:off x="2000250" y="4500563"/>
            <a:ext cx="1000125" cy="571500"/>
            <a:chOff x="793" y="1434"/>
            <a:chExt cx="590" cy="272"/>
          </a:xfrm>
        </p:grpSpPr>
        <p:sp>
          <p:nvSpPr>
            <p:cNvPr id="10258" name="Line 36"/>
            <p:cNvSpPr/>
            <p:nvPr/>
          </p:nvSpPr>
          <p:spPr>
            <a:xfrm>
              <a:off x="793" y="1434"/>
              <a:ext cx="0" cy="272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9" name="Line 37"/>
            <p:cNvSpPr/>
            <p:nvPr/>
          </p:nvSpPr>
          <p:spPr>
            <a:xfrm>
              <a:off x="793" y="1706"/>
              <a:ext cx="59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0501" name="Text Box 21"/>
          <p:cNvSpPr txBox="1"/>
          <p:nvPr/>
        </p:nvSpPr>
        <p:spPr>
          <a:xfrm>
            <a:off x="1187450" y="3765550"/>
            <a:ext cx="86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4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502" name="Text Box 22"/>
          <p:cNvSpPr txBox="1"/>
          <p:nvPr/>
        </p:nvSpPr>
        <p:spPr>
          <a:xfrm>
            <a:off x="2136775" y="4432300"/>
            <a:ext cx="86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2 6</a:t>
            </a:r>
            <a:endParaRPr lang="zh-CN" altLang="en-US" sz="4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503" name="Text Box 23"/>
          <p:cNvSpPr txBox="1"/>
          <p:nvPr/>
        </p:nvSpPr>
        <p:spPr>
          <a:xfrm>
            <a:off x="1500188" y="4486275"/>
            <a:ext cx="86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2</a:t>
            </a:r>
            <a:endParaRPr lang="zh-CN" altLang="en-US" sz="4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504" name="Text Box 24"/>
          <p:cNvSpPr txBox="1"/>
          <p:nvPr/>
        </p:nvSpPr>
        <p:spPr>
          <a:xfrm>
            <a:off x="2143125" y="5084763"/>
            <a:ext cx="86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1 3</a:t>
            </a:r>
            <a:endParaRPr lang="zh-CN" altLang="en-US" sz="4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505" name="Text Box 25"/>
          <p:cNvSpPr txBox="1"/>
          <p:nvPr/>
        </p:nvSpPr>
        <p:spPr>
          <a:xfrm>
            <a:off x="5076825" y="3784600"/>
            <a:ext cx="86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3 3</a:t>
            </a:r>
            <a:endParaRPr lang="zh-CN" altLang="en-US" sz="4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506" name="Text Box 26"/>
          <p:cNvSpPr txBox="1"/>
          <p:nvPr/>
        </p:nvSpPr>
        <p:spPr>
          <a:xfrm>
            <a:off x="4213225" y="3784600"/>
            <a:ext cx="86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3</a:t>
            </a:r>
            <a:endParaRPr lang="zh-CN" altLang="en-US" sz="4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507" name="Text Box 27"/>
          <p:cNvSpPr txBox="1"/>
          <p:nvPr/>
        </p:nvSpPr>
        <p:spPr>
          <a:xfrm>
            <a:off x="5076825" y="4513263"/>
            <a:ext cx="86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1 1</a:t>
            </a:r>
            <a:endParaRPr lang="en-US" altLang="zh-CN" sz="4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508" name="Text Box 28"/>
          <p:cNvSpPr txBox="1"/>
          <p:nvPr/>
        </p:nvSpPr>
        <p:spPr>
          <a:xfrm>
            <a:off x="1116013" y="5656263"/>
            <a:ext cx="31686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78=3×2×13</a:t>
            </a:r>
            <a:endParaRPr lang="zh-CN" altLang="en-US" sz="40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509" name="Text Box 29"/>
          <p:cNvSpPr txBox="1"/>
          <p:nvPr/>
        </p:nvSpPr>
        <p:spPr>
          <a:xfrm>
            <a:off x="4498975" y="5656263"/>
            <a:ext cx="31686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33=3×11</a:t>
            </a:r>
            <a:endParaRPr lang="zh-CN" altLang="en-US" sz="40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256" name="Text Box 9"/>
          <p:cNvSpPr txBox="1"/>
          <p:nvPr/>
        </p:nvSpPr>
        <p:spPr>
          <a:xfrm>
            <a:off x="428625" y="2057400"/>
            <a:ext cx="692943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1. </a:t>
            </a:r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把下面各数分解质因数。</a:t>
            </a:r>
            <a:endParaRPr lang="zh-CN" altLang="en-US" sz="36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0257" name="图片 33" descr="3练一练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768350"/>
            <a:ext cx="2133600" cy="1289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/>
      <p:bldP spid="20501" grpId="0"/>
      <p:bldP spid="20502" grpId="0"/>
      <p:bldP spid="20503" grpId="0"/>
      <p:bldP spid="20504" grpId="0"/>
      <p:bldP spid="20505" grpId="0"/>
      <p:bldP spid="20506" grpId="0"/>
      <p:bldP spid="20507" grpId="0"/>
      <p:bldP spid="20508" grpId="0"/>
      <p:bldP spid="2050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570</Words>
  <Application>WPS 演示</Application>
  <PresentationFormat>全屏显示(4:3)</PresentationFormat>
  <Paragraphs>172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华文楷体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caoliang</cp:lastModifiedBy>
  <cp:revision>6</cp:revision>
  <dcterms:created xsi:type="dcterms:W3CDTF">2014-11-06T07:20:33Z</dcterms:created>
  <dcterms:modified xsi:type="dcterms:W3CDTF">2016-12-04T13:18:08Z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