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271" r:id="rId3"/>
    <p:sldId id="264" r:id="rId4"/>
    <p:sldId id="366" r:id="rId5"/>
    <p:sldId id="318" r:id="rId6"/>
    <p:sldId id="364" r:id="rId7"/>
    <p:sldId id="351" r:id="rId8"/>
    <p:sldId id="367" r:id="rId9"/>
    <p:sldId id="345" r:id="rId10"/>
    <p:sldId id="368" r:id="rId11"/>
    <p:sldId id="369" r:id="rId12"/>
    <p:sldId id="362" r:id="rId13"/>
    <p:sldId id="363" r:id="rId14"/>
    <p:sldId id="355" r:id="rId15"/>
    <p:sldId id="356" r:id="rId16"/>
    <p:sldId id="324" r:id="rId17"/>
    <p:sldId id="328" r:id="rId18"/>
    <p:sldId id="330" r:id="rId19"/>
    <p:sldId id="371" r:id="rId20"/>
    <p:sldId id="332" r:id="rId21"/>
    <p:sldId id="358" r:id="rId22"/>
    <p:sldId id="338" r:id="rId23"/>
    <p:sldId id="339" r:id="rId24"/>
    <p:sldId id="333" r:id="rId25"/>
    <p:sldId id="365" r:id="rId26"/>
    <p:sldId id="305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BB"/>
    <a:srgbClr val="6DFF44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87" autoAdjust="0"/>
    <p:restoredTop sz="94188" autoAdjust="0"/>
  </p:normalViewPr>
  <p:slideViewPr>
    <p:cSldViewPr>
      <p:cViewPr>
        <p:scale>
          <a:sx n="65" d="100"/>
          <a:sy n="65" d="100"/>
        </p:scale>
        <p:origin x="-1524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19D5C-0580-480D-AA2E-5596DA47B7B4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30879-53BA-4D1F-9592-E77013010DB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94797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30879-53BA-4D1F-9592-E77013010DB8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30879-53BA-4D1F-9592-E77013010DB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25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2010/1/1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1835696" y="3091609"/>
            <a:ext cx="5472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latin typeface="方正大标宋简体" pitchFamily="2" charset="-122"/>
                <a:ea typeface="方正大标宋简体" pitchFamily="2" charset="-122"/>
              </a:rPr>
              <a:t>四年级</a:t>
            </a:r>
            <a:r>
              <a:rPr lang="en-US" altLang="zh-CN" sz="4400" dirty="0" smtClean="0">
                <a:latin typeface="方正大标宋简体" pitchFamily="2" charset="-122"/>
                <a:ea typeface="方正大标宋简体" pitchFamily="2" charset="-122"/>
              </a:rPr>
              <a:t>  </a:t>
            </a:r>
            <a:r>
              <a:rPr lang="zh-CN" altLang="en-US" sz="4400" dirty="0" smtClean="0">
                <a:latin typeface="方正大标宋简体" pitchFamily="2" charset="-122"/>
                <a:ea typeface="方正大标宋简体" pitchFamily="2" charset="-122"/>
              </a:rPr>
              <a:t>数学  上册</a:t>
            </a:r>
            <a:endParaRPr lang="zh-CN" altLang="en-US" sz="4400" dirty="0">
              <a:latin typeface="方正大标宋简体" pitchFamily="2" charset="-122"/>
              <a:ea typeface="方正大标宋简体" pitchFamily="2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835696" y="1844824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北京版（</a:t>
            </a:r>
            <a:r>
              <a:rPr lang="en-US" altLang="zh-CN" sz="5400" b="1" dirty="0" smtClean="0"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2014</a:t>
            </a:r>
            <a:r>
              <a:rPr lang="zh-CN" altLang="en-US" sz="5400" b="1" smtClean="0"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秋）</a:t>
            </a:r>
            <a:endParaRPr lang="zh-CN" altLang="en-US" sz="5400" b="1" dirty="0">
              <a:latin typeface="黑体" panose="02010600030101010101" charset="-122"/>
              <a:ea typeface="黑体" panose="02010600030101010101" charset="-122"/>
              <a:cs typeface="黑体" panose="02010600030101010101" charset="-122"/>
            </a:endParaRPr>
          </a:p>
        </p:txBody>
      </p:sp>
      <p:cxnSp>
        <p:nvCxnSpPr>
          <p:cNvPr id="9" name="直线连接符 8"/>
          <p:cNvCxnSpPr/>
          <p:nvPr/>
        </p:nvCxnSpPr>
        <p:spPr>
          <a:xfrm>
            <a:off x="1512000" y="2852936"/>
            <a:ext cx="61200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zh-CN" altLang="en-US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</a:p>
        </p:txBody>
      </p:sp>
      <p:sp>
        <p:nvSpPr>
          <p:cNvPr id="10243" name="直线连接符 21"/>
          <p:cNvSpPr>
            <a:spLocks noChangeShapeType="1"/>
          </p:cNvSpPr>
          <p:nvPr/>
        </p:nvSpPr>
        <p:spPr bwMode="auto">
          <a:xfrm flipV="1">
            <a:off x="484188" y="162877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1" name="同侧圆角矩形 7"/>
          <p:cNvSpPr>
            <a:spLocks noChangeArrowheads="1"/>
          </p:cNvSpPr>
          <p:nvPr/>
        </p:nvSpPr>
        <p:spPr bwMode="auto">
          <a:xfrm>
            <a:off x="468313" y="981075"/>
            <a:ext cx="2000250" cy="515938"/>
          </a:xfrm>
          <a:custGeom>
            <a:avLst/>
            <a:gdLst>
              <a:gd name="T0" fmla="*/ 2000609 w 2000609"/>
              <a:gd name="T1" fmla="*/ 258210 h 516419"/>
              <a:gd name="T2" fmla="*/ 1000305 w 2000609"/>
              <a:gd name="T3" fmla="*/ 516419 h 516419"/>
              <a:gd name="T4" fmla="*/ 0 w 2000609"/>
              <a:gd name="T5" fmla="*/ 258210 h 516419"/>
              <a:gd name="T6" fmla="*/ 1000305 w 2000609"/>
              <a:gd name="T7" fmla="*/ 0 h 51641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5210 w 2000609"/>
              <a:gd name="T13" fmla="*/ 25210 h 516419"/>
              <a:gd name="T14" fmla="*/ 1975399 w 2000609"/>
              <a:gd name="T15" fmla="*/ 516419 h 5164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0609" h="516419">
                <a:moveTo>
                  <a:pt x="86072" y="0"/>
                </a:moveTo>
                <a:lnTo>
                  <a:pt x="1914537" y="0"/>
                </a:lnTo>
                <a:lnTo>
                  <a:pt x="1914536" y="0"/>
                </a:lnTo>
                <a:cubicBezTo>
                  <a:pt x="1962073" y="0"/>
                  <a:pt x="2000609" y="38535"/>
                  <a:pt x="2000609" y="86072"/>
                </a:cubicBezTo>
                <a:lnTo>
                  <a:pt x="2000609" y="516419"/>
                </a:lnTo>
                <a:lnTo>
                  <a:pt x="0" y="516419"/>
                </a:lnTo>
                <a:lnTo>
                  <a:pt x="0" y="86072"/>
                </a:lnTo>
                <a:cubicBezTo>
                  <a:pt x="0" y="38535"/>
                  <a:pt x="38535" y="0"/>
                  <a:pt x="86071" y="0"/>
                </a:cubicBezTo>
                <a:close/>
              </a:path>
            </a:pathLst>
          </a:custGeom>
          <a:gradFill rotWithShape="1">
            <a:gsLst>
              <a:gs pos="0">
                <a:srgbClr val="CCDEFF"/>
              </a:gs>
              <a:gs pos="35001">
                <a:srgbClr val="DAE7FF"/>
              </a:gs>
              <a:gs pos="100000">
                <a:srgbClr val="F0F5FF"/>
              </a:gs>
            </a:gsLst>
            <a:lin ang="5400000" scaled="1"/>
          </a:gradFill>
          <a:ln w="9525">
            <a:noFill/>
            <a:miter lim="800000"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探究新知</a:t>
            </a:r>
          </a:p>
        </p:txBody>
      </p:sp>
      <p:pic>
        <p:nvPicPr>
          <p:cNvPr id="1024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3356992"/>
            <a:ext cx="1368425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云形 9"/>
          <p:cNvSpPr/>
          <p:nvPr/>
        </p:nvSpPr>
        <p:spPr bwMode="auto">
          <a:xfrm>
            <a:off x="827584" y="1844824"/>
            <a:ext cx="5040350" cy="1080057"/>
          </a:xfrm>
          <a:prstGeom prst="cloud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" name="椭圆 12"/>
          <p:cNvSpPr>
            <a:spLocks noChangeArrowheads="1"/>
          </p:cNvSpPr>
          <p:nvPr/>
        </p:nvSpPr>
        <p:spPr bwMode="auto">
          <a:xfrm>
            <a:off x="5868144" y="2492896"/>
            <a:ext cx="431800" cy="433387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椭圆 13"/>
          <p:cNvSpPr>
            <a:spLocks noChangeArrowheads="1"/>
          </p:cNvSpPr>
          <p:nvPr/>
        </p:nvSpPr>
        <p:spPr bwMode="auto">
          <a:xfrm>
            <a:off x="6660232" y="3068960"/>
            <a:ext cx="279400" cy="2794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123728" y="2132856"/>
            <a:ext cx="237626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比较数的大小。</a:t>
            </a:r>
            <a:endParaRPr lang="zh-CN" altLang="en-US" dirty="0"/>
          </a:p>
        </p:txBody>
      </p:sp>
      <p:sp>
        <p:nvSpPr>
          <p:cNvPr id="14" name="TextBox 20"/>
          <p:cNvSpPr>
            <a:spLocks noChangeArrowheads="1"/>
          </p:cNvSpPr>
          <p:nvPr/>
        </p:nvSpPr>
        <p:spPr bwMode="auto">
          <a:xfrm>
            <a:off x="395536" y="4941168"/>
            <a:ext cx="6733256" cy="755952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>
              <a:lum bright="70000" contrast="-70000"/>
            </a:blip>
            <a:srcRect/>
            <a:tile tx="0" ty="0" sx="100000" sy="100000" flip="none" algn="tl"/>
          </a:blipFill>
          <a:ln w="9525">
            <a:solidFill>
              <a:srgbClr val="FF0000"/>
            </a:solidFill>
            <a:rou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位数不同时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位数多的大于位数少的</a:t>
            </a:r>
            <a:r>
              <a:rPr lang="zh-CN" altLang="en-US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444208" y="908720"/>
            <a:ext cx="2232250" cy="164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81128"/>
            <a:ext cx="2121375" cy="1648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同侧圆角矩形 1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探究新知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84074" y="1628800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20"/>
          <p:cNvSpPr>
            <a:spLocks noChangeArrowheads="1"/>
          </p:cNvSpPr>
          <p:nvPr/>
        </p:nvSpPr>
        <p:spPr bwMode="auto">
          <a:xfrm>
            <a:off x="899592" y="2492896"/>
            <a:ext cx="7632848" cy="2281476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>
              <a:lum bright="70000" contrast="-70000"/>
            </a:blip>
            <a:srcRect/>
            <a:tile tx="0" ty="0" sx="100000" sy="100000" flip="none" algn="tl"/>
          </a:blipFill>
          <a:ln w="9525">
            <a:solidFill>
              <a:srgbClr val="FF0000"/>
            </a:solidFill>
            <a:round/>
          </a:ln>
        </p:spPr>
        <p:txBody>
          <a:bodyPr wrap="square">
            <a:spAutoFit/>
          </a:bodyPr>
          <a:lstStyle/>
          <a:p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位数相同时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就比较最高位上的数字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如果最高位上的数字大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那么这个数就大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;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如果最高位上的数字相同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就依次比较下一位上的数字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直到比较出大小为止</a:t>
            </a:r>
            <a:r>
              <a:rPr lang="zh-CN" altLang="en-US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线连接符 21"/>
          <p:cNvSpPr>
            <a:spLocks noChangeShapeType="1"/>
          </p:cNvSpPr>
          <p:nvPr/>
        </p:nvSpPr>
        <p:spPr bwMode="auto">
          <a:xfrm flipV="1">
            <a:off x="484188" y="162877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同侧圆角矩形 6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探究新知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852936"/>
            <a:ext cx="14414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云形 7"/>
          <p:cNvSpPr/>
          <p:nvPr/>
        </p:nvSpPr>
        <p:spPr bwMode="auto">
          <a:xfrm>
            <a:off x="2339975" y="1484313"/>
            <a:ext cx="4752305" cy="1296615"/>
          </a:xfrm>
          <a:prstGeom prst="cloud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59832" y="1772816"/>
            <a:ext cx="3384376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zh-CN" sz="28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改写成以“万”或“亿”为单位的数</a:t>
            </a:r>
            <a:r>
              <a:rPr lang="zh-CN" altLang="en-US" sz="28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sz="2800" dirty="0">
              <a:solidFill>
                <a:srgbClr val="00B05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" name="椭圆 12"/>
          <p:cNvSpPr>
            <a:spLocks noChangeArrowheads="1"/>
          </p:cNvSpPr>
          <p:nvPr/>
        </p:nvSpPr>
        <p:spPr bwMode="auto">
          <a:xfrm>
            <a:off x="2339752" y="2636912"/>
            <a:ext cx="431800" cy="4318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椭圆 13"/>
          <p:cNvSpPr>
            <a:spLocks noChangeArrowheads="1"/>
          </p:cNvSpPr>
          <p:nvPr/>
        </p:nvSpPr>
        <p:spPr bwMode="auto">
          <a:xfrm>
            <a:off x="1907704" y="3140968"/>
            <a:ext cx="279400" cy="2794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TextBox 20"/>
          <p:cNvSpPr>
            <a:spLocks noChangeArrowheads="1"/>
          </p:cNvSpPr>
          <p:nvPr/>
        </p:nvSpPr>
        <p:spPr bwMode="auto">
          <a:xfrm>
            <a:off x="1979712" y="4293096"/>
            <a:ext cx="6912768" cy="1736646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>
              <a:lum bright="70000" contrast="-70000"/>
            </a:blip>
            <a:srcRect/>
            <a:tile tx="0" ty="0" sx="100000" sy="100000" flip="none" algn="tl"/>
          </a:blipFill>
          <a:ln w="9525">
            <a:solidFill>
              <a:srgbClr val="FF0000"/>
            </a:solidFill>
            <a:round/>
          </a:ln>
        </p:spPr>
        <p:txBody>
          <a:bodyPr wrap="square">
            <a:spAutoFit/>
          </a:bodyPr>
          <a:lstStyle/>
          <a:p>
            <a:r>
              <a:rPr lang="zh-CN" altLang="zh-CN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把整万数改写成以“万”为单位的数</a:t>
            </a:r>
            <a:r>
              <a:rPr lang="zh-CN" altLang="en-US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</a:t>
            </a:r>
            <a:r>
              <a:rPr lang="zh-CN" altLang="zh-CN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直接从整万数的末尾数出</a:t>
            </a:r>
            <a:r>
              <a:rPr lang="en-US" altLang="zh-CN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zh-CN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</a:t>
            </a:r>
            <a:r>
              <a:rPr lang="en-US" altLang="zh-CN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</a:t>
            </a:r>
            <a:r>
              <a:rPr lang="zh-CN" altLang="zh-CN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换成一个“万”字</a:t>
            </a:r>
            <a:r>
              <a:rPr lang="zh-CN" altLang="en-US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；</a:t>
            </a:r>
            <a:r>
              <a:rPr lang="zh-CN" altLang="zh-CN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整亿数改写成以“亿”为单位的数</a:t>
            </a:r>
            <a:r>
              <a:rPr lang="zh-CN" altLang="en-US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</a:t>
            </a:r>
            <a:r>
              <a:rPr lang="zh-CN" altLang="zh-CN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直接从整亿数的末尾数出</a:t>
            </a:r>
            <a:r>
              <a:rPr lang="en-US" altLang="zh-CN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zh-CN" altLang="zh-CN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</a:t>
            </a:r>
            <a:r>
              <a:rPr lang="en-US" altLang="zh-CN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</a:t>
            </a:r>
            <a:r>
              <a:rPr lang="zh-CN" altLang="zh-CN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换成一个“亿”字</a:t>
            </a:r>
            <a:r>
              <a:rPr lang="zh-CN" altLang="en-US" sz="24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探究新知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84074" y="1628800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20"/>
          <p:cNvSpPr>
            <a:spLocks noChangeArrowheads="1"/>
          </p:cNvSpPr>
          <p:nvPr/>
        </p:nvSpPr>
        <p:spPr bwMode="auto">
          <a:xfrm>
            <a:off x="539552" y="2060848"/>
            <a:ext cx="8208912" cy="3371136"/>
          </a:xfrm>
          <a:prstGeom prst="roundRect">
            <a:avLst>
              <a:gd name="adj" fmla="val 16667"/>
            </a:avLst>
          </a:prstGeom>
          <a:blipFill dpi="0" rotWithShape="1">
            <a:blip r:embed="rId2" cstate="print">
              <a:lum bright="70000" contrast="-70000"/>
            </a:blip>
            <a:srcRect/>
            <a:tile tx="0" ty="0" sx="100000" sy="100000" flip="none" algn="tl"/>
          </a:blipFill>
          <a:ln w="9525">
            <a:solidFill>
              <a:srgbClr val="FF0000"/>
            </a:solidFill>
            <a:round/>
          </a:ln>
        </p:spPr>
        <p:txBody>
          <a:bodyPr wrap="square">
            <a:spAutoFit/>
          </a:bodyPr>
          <a:lstStyle/>
          <a:p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将非整万或非整亿的数用“四舍五入”法改写成以“万”或“亿”为单位的近似数的方法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: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先根据千位或千万位上的数字的大小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确定是“舍”还是“入”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然后用“四舍五入”法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把万位或亿位后面的尾数省略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再加上一个“万”字或一个“亿”字</a:t>
            </a:r>
            <a:r>
              <a:rPr lang="zh-CN" altLang="en-US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zh-CN" altLang="en-US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</a:p>
        </p:txBody>
      </p:sp>
      <p:sp>
        <p:nvSpPr>
          <p:cNvPr id="1741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4" name="TextBox 11"/>
          <p:cNvSpPr>
            <a:spLocks noChangeArrowheads="1"/>
          </p:cNvSpPr>
          <p:nvPr/>
        </p:nvSpPr>
        <p:spPr bwMode="auto">
          <a:xfrm>
            <a:off x="611560" y="4221088"/>
            <a:ext cx="237648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</a:t>
            </a:r>
            <a:r>
              <a:rPr lang="zh-CN" altLang="en-US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思路：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17413" name="对象 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矩形 33"/>
          <p:cNvSpPr>
            <a:spLocks noChangeArrowheads="1"/>
          </p:cNvSpPr>
          <p:nvPr/>
        </p:nvSpPr>
        <p:spPr bwMode="auto">
          <a:xfrm>
            <a:off x="539552" y="1916832"/>
            <a:ext cx="8208912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.判断：</a:t>
            </a:r>
            <a:r>
              <a:rPr lang="zh-CN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在一个数里，每个数字所占的位置叫数位。 </a:t>
            </a:r>
            <a:r>
              <a:rPr lang="zh-CN" altLang="en-US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 　   ）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" name="同侧圆角矩形 9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典题精讲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sp>
        <p:nvSpPr>
          <p:cNvPr id="15" name="TextBox 14"/>
          <p:cNvSpPr>
            <a:spLocks noChangeArrowheads="1"/>
          </p:cNvSpPr>
          <p:nvPr/>
        </p:nvSpPr>
        <p:spPr bwMode="auto">
          <a:xfrm>
            <a:off x="827584" y="5373216"/>
            <a:ext cx="6624736" cy="715089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FFFF00"/>
            </a:solidFill>
            <a:round/>
          </a:ln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分清数位和计数单位的不同。</a:t>
            </a:r>
            <a:endParaRPr lang="zh-CN" altLang="en-US" sz="3600" dirty="0">
              <a:solidFill>
                <a:srgbClr val="00B05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ldLvl="0" autoUpdateAnimBg="0"/>
      <p:bldP spid="15" grpId="0" bldLvl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zh-CN" altLang="en-US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zh-CN" altLang="en-US"/>
          </a:p>
        </p:txBody>
      </p:sp>
      <p:sp>
        <p:nvSpPr>
          <p:cNvPr id="20484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0485" name="Picture 3" descr="F:\七彩课堂插图板式封面\排版用图标、页眉页脚\标题jpg\读读比比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764704"/>
            <a:ext cx="2592388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25" y="4551363"/>
            <a:ext cx="2162175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同侧圆角矩形 9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典题精讲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39752" y="3573016"/>
            <a:ext cx="646331" cy="646331"/>
          </a:xfrm>
          <a:prstGeom prst="rect">
            <a:avLst/>
          </a:prstGeom>
          <a:ln w="19050">
            <a:noFill/>
          </a:ln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√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矩形 33"/>
          <p:cNvSpPr>
            <a:spLocks noChangeArrowheads="1"/>
          </p:cNvSpPr>
          <p:nvPr/>
        </p:nvSpPr>
        <p:spPr bwMode="auto">
          <a:xfrm>
            <a:off x="683568" y="3068960"/>
            <a:ext cx="8208912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在一个数里，每个数字所占的位置叫数位。 </a:t>
            </a:r>
            <a:r>
              <a:rPr lang="zh-CN" altLang="en-US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 　   ）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zh-CN" altLang="en-US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</a:p>
        </p:txBody>
      </p:sp>
      <p:sp>
        <p:nvSpPr>
          <p:cNvPr id="1741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4" name="TextBox 11"/>
          <p:cNvSpPr>
            <a:spLocks noChangeArrowheads="1"/>
          </p:cNvSpPr>
          <p:nvPr/>
        </p:nvSpPr>
        <p:spPr bwMode="auto">
          <a:xfrm>
            <a:off x="539552" y="4437112"/>
            <a:ext cx="23764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</a:p>
        </p:txBody>
      </p:sp>
      <p:pic>
        <p:nvPicPr>
          <p:cNvPr id="17413" name="对象 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矩形 33"/>
          <p:cNvSpPr>
            <a:spLocks noChangeArrowheads="1"/>
          </p:cNvSpPr>
          <p:nvPr/>
        </p:nvSpPr>
        <p:spPr bwMode="auto">
          <a:xfrm>
            <a:off x="395536" y="1916832"/>
            <a:ext cx="770572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.写出由下面各数组成的数。</a:t>
            </a:r>
            <a:endParaRPr lang="en-US" altLang="zh-CN" sz="3600" dirty="0" smtClean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5367" name="TextBox 13"/>
          <p:cNvSpPr>
            <a:spLocks noChangeArrowheads="1"/>
          </p:cNvSpPr>
          <p:nvPr/>
        </p:nvSpPr>
        <p:spPr bwMode="auto">
          <a:xfrm>
            <a:off x="5148064" y="4941168"/>
            <a:ext cx="2232248" cy="132802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FFFF00"/>
            </a:solidFill>
            <a:round/>
          </a:ln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在各数位上写数</a:t>
            </a:r>
            <a:endParaRPr lang="zh-CN" altLang="en-US" sz="3600" dirty="0">
              <a:solidFill>
                <a:srgbClr val="00B05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5368" name="TextBox 14"/>
          <p:cNvSpPr>
            <a:spLocks noChangeArrowheads="1"/>
          </p:cNvSpPr>
          <p:nvPr/>
        </p:nvSpPr>
        <p:spPr bwMode="auto">
          <a:xfrm>
            <a:off x="1403648" y="5229200"/>
            <a:ext cx="2232248" cy="715089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FFFF00"/>
            </a:solidFill>
            <a:round/>
          </a:ln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读已给数</a:t>
            </a:r>
            <a:endParaRPr lang="zh-CN" altLang="en-US" sz="3600" dirty="0">
              <a:solidFill>
                <a:srgbClr val="00B05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5369" name="右箭头 21"/>
          <p:cNvSpPr>
            <a:spLocks noChangeArrowheads="1"/>
          </p:cNvSpPr>
          <p:nvPr/>
        </p:nvSpPr>
        <p:spPr bwMode="auto">
          <a:xfrm>
            <a:off x="3707904" y="5445224"/>
            <a:ext cx="1368151" cy="360040"/>
          </a:xfrm>
          <a:prstGeom prst="rightArrow">
            <a:avLst>
              <a:gd name="adj1" fmla="val 50000"/>
              <a:gd name="adj2" fmla="val 50172"/>
            </a:avLst>
          </a:prstGeom>
          <a:solidFill>
            <a:schemeClr val="accent1"/>
          </a:solidFill>
          <a:ln w="25400">
            <a:solidFill>
              <a:srgbClr val="395E8A"/>
            </a:solidFill>
            <a:miter lim="800000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同侧圆角矩形 13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典题精讲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619672" y="3068960"/>
            <a:ext cx="5700600" cy="1200329"/>
          </a:xfrm>
          <a:prstGeom prst="rect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五千万、六万和二百</a:t>
            </a:r>
          </a:p>
          <a:p>
            <a:r>
              <a:rPr lang="zh-CN" altLang="en-US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写作：</a:t>
            </a:r>
            <a:r>
              <a:rPr lang="en-US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__________________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ldLvl="0" autoUpdateAnimBg="0"/>
      <p:bldP spid="15367" grpId="0" bldLvl="0" animBg="1"/>
      <p:bldP spid="15368" grpId="0" bldLvl="0" animBg="1" autoUpdateAnimBg="0"/>
      <p:bldP spid="15369" grpId="0" bldLvl="0" animBg="1" autoUpdateAnimBg="0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zh-CN" altLang="en-US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</a:p>
        </p:txBody>
      </p:sp>
      <p:sp>
        <p:nvSpPr>
          <p:cNvPr id="18436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8437" name="Picture 3" descr="F:\七彩课堂插图板式封面\排版用图标、页眉页脚\标题jpg\读读比比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620688"/>
            <a:ext cx="2592388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25" y="4551363"/>
            <a:ext cx="2162175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同侧圆角矩形 11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典题精讲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48537" y="3212976"/>
            <a:ext cx="2335897" cy="646331"/>
          </a:xfrm>
          <a:prstGeom prst="rect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50060200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zh-CN" altLang="en-US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pic>
        <p:nvPicPr>
          <p:cNvPr id="21508" name="例.eps" descr="id:2147501035;FounderC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205038"/>
            <a:ext cx="50800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矩形 10"/>
          <p:cNvSpPr>
            <a:spLocks noChangeArrowheads="1"/>
          </p:cNvSpPr>
          <p:nvPr/>
        </p:nvSpPr>
        <p:spPr bwMode="auto">
          <a:xfrm>
            <a:off x="1116013" y="2060575"/>
            <a:ext cx="802798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写出横线上的数。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9462" name="矩形 1"/>
          <p:cNvSpPr>
            <a:spLocks noChangeArrowheads="1"/>
          </p:cNvSpPr>
          <p:nvPr/>
        </p:nvSpPr>
        <p:spPr bwMode="auto">
          <a:xfrm rot="21347208">
            <a:off x="2146717" y="4446255"/>
            <a:ext cx="2235200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</a:t>
            </a:r>
            <a:r>
              <a:rPr lang="zh-CN" altLang="en-US" sz="40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答</a:t>
            </a:r>
          </a:p>
        </p:txBody>
      </p:sp>
      <p:sp>
        <p:nvSpPr>
          <p:cNvPr id="2151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1512" name="对象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36512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矩形 15"/>
          <p:cNvSpPr>
            <a:spLocks noChangeArrowheads="1"/>
          </p:cNvSpPr>
          <p:nvPr/>
        </p:nvSpPr>
        <p:spPr bwMode="auto">
          <a:xfrm>
            <a:off x="2339752" y="4437112"/>
            <a:ext cx="2376264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1360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9467" name="矩形 16"/>
          <p:cNvSpPr>
            <a:spLocks noChangeArrowheads="1"/>
          </p:cNvSpPr>
          <p:nvPr/>
        </p:nvSpPr>
        <p:spPr bwMode="auto">
          <a:xfrm>
            <a:off x="899592" y="5589240"/>
            <a:ext cx="741682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FFC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错误原因</a:t>
            </a:r>
            <a:r>
              <a:rPr lang="zh-CN" altLang="en-US" sz="3200" dirty="0" smtClean="0">
                <a:solidFill>
                  <a:srgbClr val="FFC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：没有掌握大数的写法。</a:t>
            </a:r>
            <a:endParaRPr lang="zh-CN" altLang="en-US" sz="3200" dirty="0">
              <a:solidFill>
                <a:srgbClr val="FFC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" name="同侧圆角矩形 11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易错提醒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403648" y="3212976"/>
            <a:ext cx="6624736" cy="1754326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2005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年上海的人口约是：</a:t>
            </a:r>
            <a:r>
              <a:rPr lang="zh-CN" altLang="en-US" sz="3600" u="sng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一千三百六十万</a:t>
            </a:r>
            <a:r>
              <a:rPr lang="zh-CN" altLang="en-US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，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这两个数分别写作  （                      ）。</a:t>
            </a:r>
            <a:endParaRPr lang="zh-CN" altLang="en-US" sz="3600" dirty="0" smtClean="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bldLvl="0" animBg="1" autoUpdateAnimBg="0"/>
      <p:bldP spid="19466" grpId="0" bldLvl="0" autoUpdateAnimBg="0"/>
      <p:bldP spid="19467" grpId="0" bldLvl="0" autoUpdateAnimBg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zh-CN" altLang="en-US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pic>
        <p:nvPicPr>
          <p:cNvPr id="21508" name="例.eps" descr="id:2147501035;FounderC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205038"/>
            <a:ext cx="50800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矩形 10"/>
          <p:cNvSpPr>
            <a:spLocks noChangeArrowheads="1"/>
          </p:cNvSpPr>
          <p:nvPr/>
        </p:nvSpPr>
        <p:spPr bwMode="auto">
          <a:xfrm>
            <a:off x="1116013" y="2060575"/>
            <a:ext cx="802798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写出横线上的数。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9462" name="矩形 1"/>
          <p:cNvSpPr>
            <a:spLocks noChangeArrowheads="1"/>
          </p:cNvSpPr>
          <p:nvPr/>
        </p:nvSpPr>
        <p:spPr bwMode="auto">
          <a:xfrm rot="21347208">
            <a:off x="2434741" y="4230279"/>
            <a:ext cx="2236510" cy="70788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151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1512" name="对象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36512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矩形 15"/>
          <p:cNvSpPr>
            <a:spLocks noChangeArrowheads="1"/>
          </p:cNvSpPr>
          <p:nvPr/>
        </p:nvSpPr>
        <p:spPr bwMode="auto">
          <a:xfrm>
            <a:off x="2411760" y="4221088"/>
            <a:ext cx="2376264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13600000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" name="同侧圆角矩形 11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易错提醒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619672" y="2996952"/>
            <a:ext cx="6624736" cy="1754326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2005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年上海的人口约是：</a:t>
            </a:r>
            <a:r>
              <a:rPr lang="zh-CN" altLang="en-US" sz="3600" u="sng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一千三百六十万</a:t>
            </a:r>
            <a:r>
              <a:rPr lang="zh-CN" altLang="en-US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，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这两个数分别写作  （                      ）。</a:t>
            </a:r>
            <a:endParaRPr lang="zh-CN" altLang="en-US" sz="3600" dirty="0" smtClean="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" name="矩形 36"/>
          <p:cNvSpPr>
            <a:spLocks noChangeArrowheads="1"/>
          </p:cNvSpPr>
          <p:nvPr/>
        </p:nvSpPr>
        <p:spPr bwMode="auto">
          <a:xfrm>
            <a:off x="899592" y="5085184"/>
            <a:ext cx="7488831" cy="1077218"/>
          </a:xfrm>
          <a:prstGeom prst="rect">
            <a:avLst/>
          </a:prstGeom>
          <a:solidFill>
            <a:srgbClr val="FFFFBB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写数时，哪一位上一个单位也没有，就在那个单位上写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en-US" altLang="en-US" sz="3200" dirty="0" smtClean="0">
              <a:solidFill>
                <a:srgbClr val="00B05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bldLvl="0" animBg="1" autoUpdateAnimBg="0"/>
      <p:bldP spid="19466" grpId="0" bldLvl="0" autoUpdateAnimBg="0"/>
      <p:bldP spid="13" grpId="0" animBg="1"/>
      <p:bldP spid="14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908721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第一单元   大数的认识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3995936" y="2996952"/>
            <a:ext cx="3888432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70" y="2636913"/>
            <a:ext cx="5168371" cy="352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3851920" y="2132856"/>
            <a:ext cx="4176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48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5  </a:t>
            </a:r>
            <a:r>
              <a:rPr kumimoji="1" lang="zh-CN" altLang="en-US" sz="48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整理与复习</a:t>
            </a:r>
            <a:endParaRPr lang="zh-CN" altLang="en-US" sz="4800" dirty="0"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侧圆角矩形 8"/>
          <p:cNvSpPr/>
          <p:nvPr/>
        </p:nvSpPr>
        <p:spPr>
          <a:xfrm>
            <a:off x="467548" y="968367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学以致用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Picture 20" descr="93副本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77072"/>
            <a:ext cx="1191253" cy="193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/>
          <p:nvPr/>
        </p:nvSpPr>
        <p:spPr>
          <a:xfrm>
            <a:off x="467544" y="177281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按照我国的计数习惯，从（    ）位起，每（    ）个数位是一级。</a:t>
            </a:r>
            <a:endParaRPr lang="en-US" altLang="zh-CN" sz="3600" kern="1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矩形 15"/>
          <p:cNvSpPr>
            <a:spLocks noChangeArrowheads="1"/>
          </p:cNvSpPr>
          <p:nvPr/>
        </p:nvSpPr>
        <p:spPr bwMode="auto">
          <a:xfrm>
            <a:off x="1835696" y="5229200"/>
            <a:ext cx="110807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解：</a:t>
            </a:r>
          </a:p>
        </p:txBody>
      </p:sp>
      <p:sp>
        <p:nvSpPr>
          <p:cNvPr id="13" name="矩形 13"/>
          <p:cNvSpPr>
            <a:spLocks noChangeArrowheads="1"/>
          </p:cNvSpPr>
          <p:nvPr/>
        </p:nvSpPr>
        <p:spPr bwMode="auto">
          <a:xfrm>
            <a:off x="2843808" y="5229200"/>
            <a:ext cx="561662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低    </a:t>
            </a:r>
            <a:r>
              <a:rPr lang="en-US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" name="AutoShape 27"/>
          <p:cNvSpPr>
            <a:spLocks noChangeArrowheads="1"/>
          </p:cNvSpPr>
          <p:nvPr/>
        </p:nvSpPr>
        <p:spPr bwMode="auto">
          <a:xfrm>
            <a:off x="2267744" y="3573016"/>
            <a:ext cx="5616624" cy="1152128"/>
          </a:xfrm>
          <a:prstGeom prst="wedgeRoundRectCallout">
            <a:avLst>
              <a:gd name="adj1" fmla="val -62315"/>
              <a:gd name="adj2" fmla="val 37194"/>
              <a:gd name="adj3" fmla="val 16667"/>
            </a:avLst>
          </a:prstGeom>
          <a:solidFill>
            <a:srgbClr val="92D050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/>
          <a:p>
            <a:r>
              <a:rPr lang="zh-CN" altLang="en-US" sz="3600" dirty="0" smtClean="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计数时，从低位起，</a:t>
            </a:r>
            <a:r>
              <a:rPr lang="en-US" altLang="zh-CN" sz="3600" dirty="0" smtClean="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 dirty="0" smtClean="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个数位是一级。</a:t>
            </a:r>
            <a:endParaRPr lang="zh-CN" altLang="en-US" sz="3600" dirty="0">
              <a:solidFill>
                <a:srgbClr val="1C1C1C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utoUpdateAnimBg="0"/>
      <p:bldP spid="13" grpId="0" bldLvl="0" autoUpdateAnimBg="0"/>
      <p:bldP spid="14" grpId="0" bldLvl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侧圆角矩形 8"/>
          <p:cNvSpPr/>
          <p:nvPr/>
        </p:nvSpPr>
        <p:spPr>
          <a:xfrm>
            <a:off x="467548" y="968367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学以致用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Picture 20" descr="93副本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73016"/>
            <a:ext cx="1191253" cy="193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/>
          <p:nvPr/>
        </p:nvSpPr>
        <p:spPr>
          <a:xfrm>
            <a:off x="467544" y="177281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把</a:t>
            </a:r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506007000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四舍五入到亿位是（       ）。</a:t>
            </a:r>
            <a:endParaRPr lang="en-US" altLang="zh-CN" sz="3600" kern="1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矩形 15"/>
          <p:cNvSpPr>
            <a:spLocks noChangeArrowheads="1"/>
          </p:cNvSpPr>
          <p:nvPr/>
        </p:nvSpPr>
        <p:spPr bwMode="auto">
          <a:xfrm>
            <a:off x="4283968" y="5517232"/>
            <a:ext cx="110807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解：</a:t>
            </a:r>
          </a:p>
        </p:txBody>
      </p:sp>
      <p:sp>
        <p:nvSpPr>
          <p:cNvPr id="13" name="矩形 13"/>
          <p:cNvSpPr>
            <a:spLocks noChangeArrowheads="1"/>
          </p:cNvSpPr>
          <p:nvPr/>
        </p:nvSpPr>
        <p:spPr bwMode="auto">
          <a:xfrm>
            <a:off x="5292080" y="5517232"/>
            <a:ext cx="244827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亿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" name="AutoShape 27"/>
          <p:cNvSpPr>
            <a:spLocks noChangeArrowheads="1"/>
          </p:cNvSpPr>
          <p:nvPr/>
        </p:nvSpPr>
        <p:spPr bwMode="auto">
          <a:xfrm>
            <a:off x="2339752" y="3573016"/>
            <a:ext cx="3240360" cy="792088"/>
          </a:xfrm>
          <a:prstGeom prst="wedgeRoundRectCallout">
            <a:avLst>
              <a:gd name="adj1" fmla="val -62315"/>
              <a:gd name="adj2" fmla="val 37194"/>
              <a:gd name="adj3" fmla="val 16667"/>
            </a:avLst>
          </a:prstGeom>
          <a:solidFill>
            <a:srgbClr val="92D050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/>
          <a:p>
            <a:r>
              <a:rPr lang="zh-CN" altLang="en-US" sz="3600" dirty="0" smtClean="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千万位上是</a:t>
            </a:r>
            <a:r>
              <a:rPr lang="en-US" altLang="zh-CN" sz="3600" dirty="0" smtClean="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3600" dirty="0" smtClean="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sz="3600" dirty="0">
              <a:solidFill>
                <a:srgbClr val="1C1C1C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utoUpdateAnimBg="0"/>
      <p:bldP spid="13" grpId="0" bldLvl="0" autoUpdateAnimBg="0"/>
      <p:bldP spid="14" grpId="0" bldLvl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侧圆角矩形 8"/>
          <p:cNvSpPr/>
          <p:nvPr/>
        </p:nvSpPr>
        <p:spPr>
          <a:xfrm>
            <a:off x="467548" y="968367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学以致用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Picture 20" descr="93副本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1191253" cy="193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/>
          <p:nvPr/>
        </p:nvSpPr>
        <p:spPr>
          <a:xfrm>
            <a:off x="467544" y="1844824"/>
            <a:ext cx="8676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下面各数只读一个“零”的是（      ）。 </a:t>
            </a:r>
          </a:p>
        </p:txBody>
      </p:sp>
      <p:sp>
        <p:nvSpPr>
          <p:cNvPr id="12" name="矩形 15"/>
          <p:cNvSpPr>
            <a:spLocks noChangeArrowheads="1"/>
          </p:cNvSpPr>
          <p:nvPr/>
        </p:nvSpPr>
        <p:spPr bwMode="auto">
          <a:xfrm>
            <a:off x="1835696" y="5229200"/>
            <a:ext cx="110807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解：</a:t>
            </a:r>
          </a:p>
        </p:txBody>
      </p:sp>
      <p:sp>
        <p:nvSpPr>
          <p:cNvPr id="13" name="矩形 13"/>
          <p:cNvSpPr>
            <a:spLocks noChangeArrowheads="1"/>
          </p:cNvSpPr>
          <p:nvPr/>
        </p:nvSpPr>
        <p:spPr bwMode="auto">
          <a:xfrm>
            <a:off x="2843808" y="5229200"/>
            <a:ext cx="461010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/>
            <a:r>
              <a:rPr lang="en-US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A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" name="AutoShape 27"/>
          <p:cNvSpPr>
            <a:spLocks noChangeArrowheads="1"/>
          </p:cNvSpPr>
          <p:nvPr/>
        </p:nvSpPr>
        <p:spPr bwMode="auto">
          <a:xfrm>
            <a:off x="1835696" y="3645024"/>
            <a:ext cx="6840760" cy="1296144"/>
          </a:xfrm>
          <a:prstGeom prst="wedgeRoundRectCallout">
            <a:avLst>
              <a:gd name="adj1" fmla="val -55981"/>
              <a:gd name="adj2" fmla="val 26022"/>
              <a:gd name="adj3" fmla="val 16667"/>
            </a:avLst>
          </a:prstGeom>
          <a:solidFill>
            <a:srgbClr val="92D050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/>
          <a:p>
            <a:r>
              <a:rPr lang="zh-CN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每级末尾不管有几个</a:t>
            </a:r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0,</a:t>
            </a:r>
            <a:r>
              <a:rPr lang="zh-CN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都不读</a:t>
            </a:r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其他数位上有几个</a:t>
            </a:r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0,</a:t>
            </a:r>
            <a:r>
              <a:rPr lang="zh-CN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都只读一个零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 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43608" y="2780928"/>
            <a:ext cx="78646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A.4300200      B.3050600   C.495700</a:t>
            </a:r>
            <a:r>
              <a:rPr lang="en-US" altLang="zh-CN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 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utoUpdateAnimBg="0"/>
      <p:bldP spid="13" grpId="0" bldLvl="0" autoUpdateAnimBg="0"/>
      <p:bldP spid="14" grpId="0" bldLvl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zh-CN" altLang="en-US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</a:p>
        </p:txBody>
      </p:sp>
      <p:sp>
        <p:nvSpPr>
          <p:cNvPr id="2662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4580" name="Picture 20" descr="93副本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05064"/>
            <a:ext cx="11906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矩形 17"/>
          <p:cNvSpPr>
            <a:spLocks noChangeArrowheads="1"/>
          </p:cNvSpPr>
          <p:nvPr/>
        </p:nvSpPr>
        <p:spPr bwMode="auto">
          <a:xfrm>
            <a:off x="467544" y="1844824"/>
            <a:ext cx="813683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en-US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.</a:t>
            </a:r>
            <a:r>
              <a:rPr lang="zh-CN" altLang="en-US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</a:t>
            </a:r>
            <a:r>
              <a:rPr lang="zh-CN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454800 </a:t>
            </a:r>
            <a:r>
              <a:rPr lang="zh-CN" altLang="en-US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    ）</a:t>
            </a:r>
            <a:r>
              <a:rPr lang="zh-CN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485000</a:t>
            </a:r>
            <a:r>
              <a:rPr lang="zh-CN" altLang="en-US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</a:p>
        </p:txBody>
      </p:sp>
      <p:sp>
        <p:nvSpPr>
          <p:cNvPr id="24582" name="AutoShape 27"/>
          <p:cNvSpPr>
            <a:spLocks noChangeArrowheads="1"/>
          </p:cNvSpPr>
          <p:nvPr/>
        </p:nvSpPr>
        <p:spPr bwMode="auto">
          <a:xfrm>
            <a:off x="2339752" y="3645024"/>
            <a:ext cx="5832648" cy="1296144"/>
          </a:xfrm>
          <a:prstGeom prst="wedgeRoundRectCallout">
            <a:avLst>
              <a:gd name="adj1" fmla="val -61373"/>
              <a:gd name="adj2" fmla="val 36056"/>
              <a:gd name="adj3" fmla="val 16667"/>
            </a:avLst>
          </a:prstGeom>
          <a:solidFill>
            <a:srgbClr val="92D050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/>
          <a:p>
            <a:r>
              <a:rPr lang="zh-CN" altLang="en-US" sz="3600" dirty="0" smtClean="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这两个数的数位相同，从最高位上的数开始比较。</a:t>
            </a:r>
            <a:endParaRPr lang="zh-CN" altLang="en-US" sz="3600" dirty="0">
              <a:solidFill>
                <a:srgbClr val="1C1C1C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4583" name="矩形 13"/>
          <p:cNvSpPr>
            <a:spLocks noChangeArrowheads="1"/>
          </p:cNvSpPr>
          <p:nvPr/>
        </p:nvSpPr>
        <p:spPr bwMode="auto">
          <a:xfrm>
            <a:off x="3131840" y="5661248"/>
            <a:ext cx="64807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B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4584" name="矩形 15"/>
          <p:cNvSpPr>
            <a:spLocks noChangeArrowheads="1"/>
          </p:cNvSpPr>
          <p:nvPr/>
        </p:nvSpPr>
        <p:spPr bwMode="auto">
          <a:xfrm>
            <a:off x="2122190" y="5661248"/>
            <a:ext cx="1108075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解：</a:t>
            </a:r>
          </a:p>
        </p:txBody>
      </p:sp>
      <p:sp>
        <p:nvSpPr>
          <p:cNvPr id="26633" name="矩形 22"/>
          <p:cNvSpPr>
            <a:spLocks noChangeArrowheads="1"/>
          </p:cNvSpPr>
          <p:nvPr/>
        </p:nvSpPr>
        <p:spPr bwMode="auto">
          <a:xfrm>
            <a:off x="2411413" y="1619250"/>
            <a:ext cx="14986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/>
            <a:endParaRPr lang="zh-CN" altLang="en-US" sz="32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6634" name="矩形 23"/>
          <p:cNvSpPr>
            <a:spLocks noChangeArrowheads="1"/>
          </p:cNvSpPr>
          <p:nvPr/>
        </p:nvSpPr>
        <p:spPr bwMode="auto">
          <a:xfrm>
            <a:off x="5651500" y="1620838"/>
            <a:ext cx="1368425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/>
            <a:endParaRPr lang="zh-CN" altLang="en-US" sz="32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" name="同侧圆角矩形 11"/>
          <p:cNvSpPr/>
          <p:nvPr/>
        </p:nvSpPr>
        <p:spPr>
          <a:xfrm>
            <a:off x="467548" y="968367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学以致用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71600" y="2852936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n-US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A.</a:t>
            </a:r>
            <a:r>
              <a:rPr lang="zh-CN" altLang="en-US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＞       </a:t>
            </a:r>
            <a:r>
              <a:rPr lang="en-US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B.</a:t>
            </a:r>
            <a:r>
              <a:rPr lang="zh-CN" altLang="en-US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＜  </a:t>
            </a:r>
            <a:r>
              <a:rPr lang="zh-CN" altLang="en-US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</a:t>
            </a:r>
            <a:r>
              <a:rPr lang="en-US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C.</a:t>
            </a:r>
            <a:r>
              <a:rPr lang="zh-CN" altLang="en-US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＝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bldLvl="0" animBg="1" autoUpdateAnimBg="0"/>
      <p:bldP spid="24583" grpId="0" bldLvl="0" autoUpdateAnimBg="0"/>
      <p:bldP spid="24584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侧圆角矩形 8"/>
          <p:cNvSpPr/>
          <p:nvPr/>
        </p:nvSpPr>
        <p:spPr>
          <a:xfrm>
            <a:off x="467548" y="968367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学以致用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Picture 20" descr="93副本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21088"/>
            <a:ext cx="1191253" cy="193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/>
          <p:nvPr/>
        </p:nvSpPr>
        <p:spPr>
          <a:xfrm>
            <a:off x="467544" y="1628800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5.</a:t>
            </a:r>
            <a:r>
              <a:rPr lang="zh-CN" altLang="en-US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万位、十万位、百万位、千万位都是（     ）级的（      ）。 </a:t>
            </a:r>
            <a:endParaRPr lang="zh-CN" altLang="zh-CN" sz="3600" kern="1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1718443" y="3212976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/>
            <a:endParaRPr lang="zh-CN" altLang="en-US" sz="3600" b="0" dirty="0">
              <a:solidFill>
                <a:srgbClr val="00B05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矩形 15"/>
          <p:cNvSpPr>
            <a:spLocks noChangeArrowheads="1"/>
          </p:cNvSpPr>
          <p:nvPr/>
        </p:nvSpPr>
        <p:spPr bwMode="auto">
          <a:xfrm>
            <a:off x="2843808" y="5517232"/>
            <a:ext cx="1108075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解：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707904" y="5517232"/>
            <a:ext cx="489654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B    C</a:t>
            </a:r>
            <a:endParaRPr lang="zh-CN" altLang="zh-CN" sz="36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5" name="AutoShape 27"/>
          <p:cNvSpPr>
            <a:spLocks noChangeArrowheads="1"/>
          </p:cNvSpPr>
          <p:nvPr/>
        </p:nvSpPr>
        <p:spPr bwMode="auto">
          <a:xfrm>
            <a:off x="2267744" y="4005064"/>
            <a:ext cx="6048672" cy="1224136"/>
          </a:xfrm>
          <a:prstGeom prst="wedgeRoundRectCallout">
            <a:avLst>
              <a:gd name="adj1" fmla="val -62559"/>
              <a:gd name="adj2" fmla="val 11893"/>
              <a:gd name="adj3" fmla="val 16667"/>
            </a:avLst>
          </a:prstGeom>
          <a:solidFill>
            <a:srgbClr val="92D050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/>
          <a:p>
            <a:r>
              <a:rPr lang="zh-CN" altLang="en-US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万位、十万位、百万位、千万位都是万级的数位</a:t>
            </a:r>
            <a:r>
              <a:rPr lang="zh-CN" altLang="en-US" sz="3600" dirty="0" smtClean="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sz="3600" dirty="0">
              <a:solidFill>
                <a:srgbClr val="1C1C1C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23528" y="3068960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n-US" altLang="zh-CN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</a:t>
            </a:r>
            <a:r>
              <a:rPr lang="en-US" altLang="zh-CN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A.</a:t>
            </a:r>
            <a:r>
              <a:rPr lang="zh-CN" altLang="en-US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亿  </a:t>
            </a:r>
            <a:r>
              <a:rPr lang="en-US" altLang="zh-CN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B.</a:t>
            </a:r>
            <a:r>
              <a:rPr lang="zh-CN" altLang="en-US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万</a:t>
            </a:r>
            <a:r>
              <a:rPr lang="zh-CN" altLang="en-US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   </a:t>
            </a:r>
            <a:r>
              <a:rPr lang="en-US" altLang="zh-CN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C.</a:t>
            </a:r>
            <a:r>
              <a:rPr lang="zh-CN" altLang="en-US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数</a:t>
            </a:r>
            <a:r>
              <a:rPr lang="zh-CN" altLang="en-US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位</a:t>
            </a:r>
            <a:r>
              <a:rPr lang="zh-CN" altLang="en-US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   </a:t>
            </a:r>
            <a:r>
              <a:rPr lang="en-US" altLang="zh-CN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D.</a:t>
            </a:r>
            <a:r>
              <a:rPr lang="zh-CN" altLang="en-US" sz="3600" kern="1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计数单位 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3" grpId="0" bldLvl="0" autoUpdateAnimBg="0"/>
      <p:bldP spid="14" grpId="0" bldLvl="0" autoUpdateAnimBg="0"/>
      <p:bldP spid="15" grpId="0" bldLvl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 bwMode="auto">
          <a:xfrm>
            <a:off x="3347864" y="1412776"/>
            <a:ext cx="2232248" cy="1583953"/>
            <a:chOff x="1973" y="1156"/>
            <a:chExt cx="1950" cy="1406"/>
          </a:xfrm>
        </p:grpSpPr>
        <p:pic>
          <p:nvPicPr>
            <p:cNvPr id="17" name="Picture 10" descr="76副本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2" y="1156"/>
              <a:ext cx="1031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2" descr="95副本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1253"/>
              <a:ext cx="102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同侧圆角矩形 12"/>
          <p:cNvSpPr/>
          <p:nvPr/>
        </p:nvSpPr>
        <p:spPr>
          <a:xfrm>
            <a:off x="467548" y="968367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课堂小结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5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" name="Group 24"/>
          <p:cNvGrpSpPr/>
          <p:nvPr/>
        </p:nvGrpSpPr>
        <p:grpSpPr bwMode="auto">
          <a:xfrm>
            <a:off x="323528" y="1700808"/>
            <a:ext cx="3023419" cy="1152128"/>
            <a:chOff x="340" y="1422"/>
            <a:chExt cx="1587" cy="1043"/>
          </a:xfrm>
        </p:grpSpPr>
        <p:sp>
          <p:nvSpPr>
            <p:cNvPr id="9" name="AutoShape 27"/>
            <p:cNvSpPr>
              <a:spLocks noChangeArrowheads="1"/>
            </p:cNvSpPr>
            <p:nvPr/>
          </p:nvSpPr>
          <p:spPr bwMode="auto">
            <a:xfrm>
              <a:off x="340" y="1434"/>
              <a:ext cx="1542" cy="1031"/>
            </a:xfrm>
            <a:prstGeom prst="wedgeRoundRectCallout">
              <a:avLst>
                <a:gd name="adj1" fmla="val 61004"/>
                <a:gd name="adj2" fmla="val -2211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zh-CN" altLang="en-US" sz="2000">
                <a:latin typeface="楷体_GB2312" panose="02010609030101010101" pitchFamily="49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zh-CN" sz="1800" b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340" y="1422"/>
              <a:ext cx="1587" cy="10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2800" b="0" dirty="0" smtClean="0">
                  <a:latin typeface="华文新魏" panose="02010800040101010101" pitchFamily="2" charset="-122"/>
                  <a:ea typeface="华文新魏" panose="02010800040101010101" pitchFamily="2" charset="-122"/>
                </a:rPr>
                <a:t>我还有一些疑问想和同学交流。</a:t>
              </a:r>
              <a:endParaRPr lang="zh-CN" altLang="en-US" sz="2800" b="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4" name="Group 21"/>
          <p:cNvGrpSpPr/>
          <p:nvPr/>
        </p:nvGrpSpPr>
        <p:grpSpPr bwMode="auto">
          <a:xfrm>
            <a:off x="5724128" y="1772816"/>
            <a:ext cx="2736304" cy="648072"/>
            <a:chOff x="3620" y="1434"/>
            <a:chExt cx="2051" cy="635"/>
          </a:xfrm>
        </p:grpSpPr>
        <p:sp>
          <p:nvSpPr>
            <p:cNvPr id="12" name="AutoShape 27"/>
            <p:cNvSpPr>
              <a:spLocks noChangeArrowheads="1"/>
            </p:cNvSpPr>
            <p:nvPr/>
          </p:nvSpPr>
          <p:spPr bwMode="auto">
            <a:xfrm>
              <a:off x="3620" y="1434"/>
              <a:ext cx="2027" cy="635"/>
            </a:xfrm>
            <a:prstGeom prst="wedgeRoundRectCallout">
              <a:avLst>
                <a:gd name="adj1" fmla="val -59359"/>
                <a:gd name="adj2" fmla="val -2532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zh-CN" altLang="zh-CN" sz="2000">
                <a:solidFill>
                  <a:schemeClr val="tx1"/>
                </a:solidFill>
                <a:latin typeface="楷体_GB2312" panose="02010609030101010101" pitchFamily="49" charset="-122"/>
                <a:ea typeface="宋体" panose="02010600030101010101" pitchFamily="2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1800" b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3666" y="1434"/>
              <a:ext cx="2005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eaLnBrk="1" hangingPunct="1"/>
              <a:r>
                <a:rPr lang="zh-CN" altLang="en-US" sz="2800" b="0" dirty="0" smtClean="0">
                  <a:latin typeface="华文新魏" panose="02010800040101010101" pitchFamily="2" charset="-122"/>
                  <a:ea typeface="华文新魏" panose="02010800040101010101" pitchFamily="2" charset="-122"/>
                </a:rPr>
                <a:t>那就写下来吧！</a:t>
              </a:r>
              <a:endParaRPr lang="zh-CN" altLang="en-US" sz="2800" b="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1619672" y="3501008"/>
            <a:ext cx="6048672" cy="2664296"/>
          </a:xfrm>
          <a:prstGeom prst="roundRect">
            <a:avLst/>
          </a:prstGeom>
          <a:solidFill>
            <a:srgbClr val="FFFF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线连接符 21"/>
          <p:cNvCxnSpPr/>
          <p:nvPr/>
        </p:nvCxnSpPr>
        <p:spPr>
          <a:xfrm>
            <a:off x="2195736" y="4293096"/>
            <a:ext cx="4824536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线连接符 21"/>
          <p:cNvCxnSpPr/>
          <p:nvPr/>
        </p:nvCxnSpPr>
        <p:spPr>
          <a:xfrm>
            <a:off x="2267744" y="4941168"/>
            <a:ext cx="4824536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线连接符 21"/>
          <p:cNvCxnSpPr/>
          <p:nvPr/>
        </p:nvCxnSpPr>
        <p:spPr>
          <a:xfrm>
            <a:off x="2267744" y="5661248"/>
            <a:ext cx="4824536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3"/>
          <p:cNvSpPr/>
          <p:nvPr/>
        </p:nvSpPr>
        <p:spPr bwMode="auto">
          <a:xfrm>
            <a:off x="3430940" y="2671168"/>
            <a:ext cx="2592388" cy="412908"/>
          </a:xfrm>
          <a:custGeom>
            <a:avLst/>
            <a:gdLst>
              <a:gd name="T0" fmla="*/ 2147483646 w 1638"/>
              <a:gd name="T1" fmla="*/ 0 h 289"/>
              <a:gd name="T2" fmla="*/ 0 w 1638"/>
              <a:gd name="T3" fmla="*/ 166330131 h 289"/>
              <a:gd name="T4" fmla="*/ 0 w 1638"/>
              <a:gd name="T5" fmla="*/ 728325156 h 289"/>
              <a:gd name="T6" fmla="*/ 2147483646 w 1638"/>
              <a:gd name="T7" fmla="*/ 536793490 h 289"/>
              <a:gd name="T8" fmla="*/ 2147483646 w 1638"/>
              <a:gd name="T9" fmla="*/ 0 h 2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Freeform 94"/>
          <p:cNvSpPr/>
          <p:nvPr/>
        </p:nvSpPr>
        <p:spPr bwMode="auto">
          <a:xfrm>
            <a:off x="3430942" y="2671168"/>
            <a:ext cx="2600325" cy="412908"/>
          </a:xfrm>
          <a:custGeom>
            <a:avLst/>
            <a:gdLst>
              <a:gd name="T0" fmla="*/ 2147483646 w 1638"/>
              <a:gd name="T1" fmla="*/ 0 h 289"/>
              <a:gd name="T2" fmla="*/ 0 w 1638"/>
              <a:gd name="T3" fmla="*/ 166330131 h 289"/>
              <a:gd name="T4" fmla="*/ 0 w 1638"/>
              <a:gd name="T5" fmla="*/ 728325156 h 289"/>
              <a:gd name="T6" fmla="*/ 2147483646 w 1638"/>
              <a:gd name="T7" fmla="*/ 536793490 h 289"/>
              <a:gd name="T8" fmla="*/ 2147483646 w 1638"/>
              <a:gd name="T9" fmla="*/ 0 h 2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Freeform 95"/>
          <p:cNvSpPr/>
          <p:nvPr/>
        </p:nvSpPr>
        <p:spPr bwMode="auto">
          <a:xfrm>
            <a:off x="2835630" y="3765589"/>
            <a:ext cx="2359025" cy="405766"/>
          </a:xfrm>
          <a:custGeom>
            <a:avLst/>
            <a:gdLst>
              <a:gd name="T0" fmla="*/ 2147483646 w 1486"/>
              <a:gd name="T1" fmla="*/ 0 h 284"/>
              <a:gd name="T2" fmla="*/ 0 w 1486"/>
              <a:gd name="T3" fmla="*/ 153730325 h 284"/>
              <a:gd name="T4" fmla="*/ 12601575 w 1486"/>
              <a:gd name="T5" fmla="*/ 715724375 h 284"/>
              <a:gd name="T6" fmla="*/ 2147483646 w 1486"/>
              <a:gd name="T7" fmla="*/ 536794075 h 284"/>
              <a:gd name="T8" fmla="*/ 2147483646 w 1486"/>
              <a:gd name="T9" fmla="*/ 0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reeform 96"/>
          <p:cNvSpPr/>
          <p:nvPr/>
        </p:nvSpPr>
        <p:spPr bwMode="auto">
          <a:xfrm>
            <a:off x="2826105" y="3765589"/>
            <a:ext cx="2359025" cy="405766"/>
          </a:xfrm>
          <a:custGeom>
            <a:avLst/>
            <a:gdLst>
              <a:gd name="T0" fmla="*/ 2147483646 w 1486"/>
              <a:gd name="T1" fmla="*/ 0 h 284"/>
              <a:gd name="T2" fmla="*/ 0 w 1486"/>
              <a:gd name="T3" fmla="*/ 153730325 h 284"/>
              <a:gd name="T4" fmla="*/ 12601575 w 1486"/>
              <a:gd name="T5" fmla="*/ 715724375 h 284"/>
              <a:gd name="T6" fmla="*/ 2147483646 w 1486"/>
              <a:gd name="T7" fmla="*/ 536794075 h 284"/>
              <a:gd name="T8" fmla="*/ 2147483646 w 1486"/>
              <a:gd name="T9" fmla="*/ 0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Freeform 97"/>
          <p:cNvSpPr/>
          <p:nvPr/>
        </p:nvSpPr>
        <p:spPr bwMode="auto">
          <a:xfrm>
            <a:off x="3443640" y="4584264"/>
            <a:ext cx="1481138" cy="572929"/>
          </a:xfrm>
          <a:custGeom>
            <a:avLst/>
            <a:gdLst>
              <a:gd name="T0" fmla="*/ 1098788496 w 933"/>
              <a:gd name="T1" fmla="*/ 0 h 401"/>
              <a:gd name="T2" fmla="*/ 2147483646 w 933"/>
              <a:gd name="T3" fmla="*/ 282257722 h 401"/>
              <a:gd name="T4" fmla="*/ 1890117826 w 933"/>
              <a:gd name="T5" fmla="*/ 549394494 h 401"/>
              <a:gd name="T6" fmla="*/ 2094251344 w 933"/>
              <a:gd name="T7" fmla="*/ 1010584244 h 401"/>
              <a:gd name="T8" fmla="*/ 0 w 933"/>
              <a:gd name="T9" fmla="*/ 511592914 h 401"/>
              <a:gd name="T10" fmla="*/ 1098788496 w 933"/>
              <a:gd name="T11" fmla="*/ 0 h 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Freeform 98"/>
          <p:cNvSpPr/>
          <p:nvPr/>
        </p:nvSpPr>
        <p:spPr bwMode="auto">
          <a:xfrm>
            <a:off x="3430940" y="4584264"/>
            <a:ext cx="1481138" cy="572929"/>
          </a:xfrm>
          <a:custGeom>
            <a:avLst/>
            <a:gdLst>
              <a:gd name="T0" fmla="*/ 1098788496 w 933"/>
              <a:gd name="T1" fmla="*/ 0 h 401"/>
              <a:gd name="T2" fmla="*/ 2147483646 w 933"/>
              <a:gd name="T3" fmla="*/ 282257722 h 401"/>
              <a:gd name="T4" fmla="*/ 1890117826 w 933"/>
              <a:gd name="T5" fmla="*/ 549394494 h 401"/>
              <a:gd name="T6" fmla="*/ 2094251344 w 933"/>
              <a:gd name="T7" fmla="*/ 1010584244 h 401"/>
              <a:gd name="T8" fmla="*/ 0 w 933"/>
              <a:gd name="T9" fmla="*/ 511592914 h 401"/>
              <a:gd name="T10" fmla="*/ 1098788496 w 933"/>
              <a:gd name="T11" fmla="*/ 0 h 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Freeform 100"/>
          <p:cNvSpPr/>
          <p:nvPr/>
        </p:nvSpPr>
        <p:spPr bwMode="auto">
          <a:xfrm>
            <a:off x="2826103" y="2671168"/>
            <a:ext cx="3205162" cy="1500187"/>
          </a:xfrm>
          <a:custGeom>
            <a:avLst/>
            <a:gdLst>
              <a:gd name="T0" fmla="*/ 2147483646 w 2019"/>
              <a:gd name="T1" fmla="*/ 0 h 1050"/>
              <a:gd name="T2" fmla="*/ 0 w 2019"/>
              <a:gd name="T3" fmla="*/ 1496972813 h 1050"/>
              <a:gd name="T4" fmla="*/ 12601573 w 2019"/>
              <a:gd name="T5" fmla="*/ 2147483646 h 1050"/>
              <a:gd name="T6" fmla="*/ 2147483646 w 2019"/>
              <a:gd name="T7" fmla="*/ 1151712200 h 1050"/>
              <a:gd name="T8" fmla="*/ 2147483646 w 2019"/>
              <a:gd name="T9" fmla="*/ 0 h 10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9" h="1050">
                <a:moveTo>
                  <a:pt x="2014" y="0"/>
                </a:moveTo>
                <a:lnTo>
                  <a:pt x="0" y="594"/>
                </a:lnTo>
                <a:lnTo>
                  <a:pt x="5" y="1050"/>
                </a:lnTo>
                <a:lnTo>
                  <a:pt x="2019" y="457"/>
                </a:lnTo>
                <a:lnTo>
                  <a:pt x="2014" y="0"/>
                </a:lnTo>
              </a:path>
            </a:pathLst>
          </a:custGeom>
          <a:solidFill>
            <a:srgbClr val="57907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 102"/>
          <p:cNvSpPr/>
          <p:nvPr/>
        </p:nvSpPr>
        <p:spPr bwMode="auto">
          <a:xfrm>
            <a:off x="2826105" y="2671167"/>
            <a:ext cx="3197225" cy="942976"/>
          </a:xfrm>
          <a:custGeom>
            <a:avLst/>
            <a:gdLst>
              <a:gd name="T0" fmla="*/ 2147483646 w 2014"/>
              <a:gd name="T1" fmla="*/ 0 h 660"/>
              <a:gd name="T2" fmla="*/ 2147483646 w 2014"/>
              <a:gd name="T3" fmla="*/ 0 h 660"/>
              <a:gd name="T4" fmla="*/ 2147483646 w 2014"/>
              <a:gd name="T5" fmla="*/ 640119688 h 660"/>
              <a:gd name="T6" fmla="*/ 0 w 2014"/>
              <a:gd name="T7" fmla="*/ 1496972813 h 660"/>
              <a:gd name="T8" fmla="*/ 0 w 2014"/>
              <a:gd name="T9" fmla="*/ 1663303125 h 660"/>
              <a:gd name="T10" fmla="*/ 2147483646 w 2014"/>
              <a:gd name="T11" fmla="*/ 191531875 h 660"/>
              <a:gd name="T12" fmla="*/ 2147483646 w 2014"/>
              <a:gd name="T13" fmla="*/ 0 h 6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14" h="660">
                <a:moveTo>
                  <a:pt x="2014" y="0"/>
                </a:moveTo>
                <a:lnTo>
                  <a:pt x="2014" y="0"/>
                </a:lnTo>
                <a:lnTo>
                  <a:pt x="1162" y="254"/>
                </a:lnTo>
                <a:lnTo>
                  <a:pt x="0" y="594"/>
                </a:lnTo>
                <a:lnTo>
                  <a:pt x="0" y="660"/>
                </a:lnTo>
                <a:lnTo>
                  <a:pt x="2014" y="76"/>
                </a:lnTo>
                <a:lnTo>
                  <a:pt x="201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Freeform 104"/>
          <p:cNvSpPr/>
          <p:nvPr/>
        </p:nvSpPr>
        <p:spPr bwMode="auto">
          <a:xfrm>
            <a:off x="2826103" y="3229809"/>
            <a:ext cx="3205162" cy="941546"/>
          </a:xfrm>
          <a:custGeom>
            <a:avLst/>
            <a:gdLst>
              <a:gd name="T0" fmla="*/ 2147483646 w 2019"/>
              <a:gd name="T1" fmla="*/ 0 h 659"/>
              <a:gd name="T2" fmla="*/ 0 w 2019"/>
              <a:gd name="T3" fmla="*/ 1507054158 h 659"/>
              <a:gd name="T4" fmla="*/ 12601573 w 2019"/>
              <a:gd name="T5" fmla="*/ 1660784556 h 659"/>
              <a:gd name="T6" fmla="*/ 2147483646 w 2019"/>
              <a:gd name="T7" fmla="*/ 166330392 h 659"/>
              <a:gd name="T8" fmla="*/ 2147483646 w 2019"/>
              <a:gd name="T9" fmla="*/ 0 h 6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9" h="659">
                <a:moveTo>
                  <a:pt x="2019" y="0"/>
                </a:moveTo>
                <a:lnTo>
                  <a:pt x="0" y="598"/>
                </a:lnTo>
                <a:lnTo>
                  <a:pt x="5" y="659"/>
                </a:lnTo>
                <a:lnTo>
                  <a:pt x="2019" y="66"/>
                </a:lnTo>
                <a:lnTo>
                  <a:pt x="20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Freeform 105"/>
          <p:cNvSpPr/>
          <p:nvPr/>
        </p:nvSpPr>
        <p:spPr bwMode="auto">
          <a:xfrm>
            <a:off x="2762603" y="3359825"/>
            <a:ext cx="31750" cy="160020"/>
          </a:xfrm>
          <a:custGeom>
            <a:avLst/>
            <a:gdLst>
              <a:gd name="T0" fmla="*/ 0 w 20"/>
              <a:gd name="T1" fmla="*/ 282257500 h 112"/>
              <a:gd name="T2" fmla="*/ 25201563 w 20"/>
              <a:gd name="T3" fmla="*/ 0 h 112"/>
              <a:gd name="T4" fmla="*/ 50403125 w 20"/>
              <a:gd name="T5" fmla="*/ 0 h 112"/>
              <a:gd name="T6" fmla="*/ 25201563 w 20"/>
              <a:gd name="T7" fmla="*/ 282257500 h 112"/>
              <a:gd name="T8" fmla="*/ 0 w 20"/>
              <a:gd name="T9" fmla="*/ 282257500 h 1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" h="112">
                <a:moveTo>
                  <a:pt x="0" y="112"/>
                </a:moveTo>
                <a:lnTo>
                  <a:pt x="10" y="0"/>
                </a:lnTo>
                <a:lnTo>
                  <a:pt x="20" y="0"/>
                </a:lnTo>
                <a:lnTo>
                  <a:pt x="10" y="112"/>
                </a:lnTo>
                <a:lnTo>
                  <a:pt x="0" y="112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 106"/>
          <p:cNvSpPr>
            <a:spLocks noEditPoints="1"/>
          </p:cNvSpPr>
          <p:nvPr/>
        </p:nvSpPr>
        <p:spPr bwMode="auto">
          <a:xfrm>
            <a:off x="2857855" y="3345538"/>
            <a:ext cx="73025" cy="158591"/>
          </a:xfrm>
          <a:custGeom>
            <a:avLst/>
            <a:gdLst>
              <a:gd name="T0" fmla="*/ 40322500 w 46"/>
              <a:gd name="T1" fmla="*/ 254535853 h 111"/>
              <a:gd name="T2" fmla="*/ 0 w 46"/>
              <a:gd name="T3" fmla="*/ 0 h 111"/>
              <a:gd name="T4" fmla="*/ 27722513 w 46"/>
              <a:gd name="T5" fmla="*/ 0 h 111"/>
              <a:gd name="T6" fmla="*/ 65524063 w 46"/>
              <a:gd name="T7" fmla="*/ 241934314 h 111"/>
              <a:gd name="T8" fmla="*/ 115927188 w 46"/>
              <a:gd name="T9" fmla="*/ 254535853 h 111"/>
              <a:gd name="T10" fmla="*/ 115927188 w 46"/>
              <a:gd name="T11" fmla="*/ 279737344 h 111"/>
              <a:gd name="T12" fmla="*/ 40322500 w 46"/>
              <a:gd name="T13" fmla="*/ 254535853 h 111"/>
              <a:gd name="T14" fmla="*/ 0 w 46"/>
              <a:gd name="T15" fmla="*/ 0 h 111"/>
              <a:gd name="T16" fmla="*/ 0 w 46"/>
              <a:gd name="T17" fmla="*/ 0 h 111"/>
              <a:gd name="T18" fmla="*/ 0 w 46"/>
              <a:gd name="T19" fmla="*/ 0 h 111"/>
              <a:gd name="T20" fmla="*/ 0 w 46"/>
              <a:gd name="T21" fmla="*/ 0 h 11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6" h="111">
                <a:moveTo>
                  <a:pt x="16" y="101"/>
                </a:moveTo>
                <a:lnTo>
                  <a:pt x="0" y="0"/>
                </a:lnTo>
                <a:lnTo>
                  <a:pt x="11" y="0"/>
                </a:lnTo>
                <a:lnTo>
                  <a:pt x="26" y="96"/>
                </a:lnTo>
                <a:lnTo>
                  <a:pt x="46" y="101"/>
                </a:lnTo>
                <a:lnTo>
                  <a:pt x="46" y="111"/>
                </a:lnTo>
                <a:lnTo>
                  <a:pt x="16" y="101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Freeform 107"/>
          <p:cNvSpPr/>
          <p:nvPr/>
        </p:nvSpPr>
        <p:spPr bwMode="auto">
          <a:xfrm>
            <a:off x="2770542" y="3504128"/>
            <a:ext cx="47625" cy="44292"/>
          </a:xfrm>
          <a:custGeom>
            <a:avLst/>
            <a:gdLst>
              <a:gd name="T0" fmla="*/ 0 w 30"/>
              <a:gd name="T1" fmla="*/ 27722794 h 31"/>
              <a:gd name="T2" fmla="*/ 12601575 w 30"/>
              <a:gd name="T3" fmla="*/ 0 h 31"/>
              <a:gd name="T4" fmla="*/ 75604688 w 30"/>
              <a:gd name="T5" fmla="*/ 52924613 h 31"/>
              <a:gd name="T6" fmla="*/ 50403125 w 30"/>
              <a:gd name="T7" fmla="*/ 78126431 h 31"/>
              <a:gd name="T8" fmla="*/ 0 w 30"/>
              <a:gd name="T9" fmla="*/ 27722794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" h="31">
                <a:moveTo>
                  <a:pt x="0" y="11"/>
                </a:moveTo>
                <a:lnTo>
                  <a:pt x="5" y="0"/>
                </a:lnTo>
                <a:lnTo>
                  <a:pt x="30" y="21"/>
                </a:lnTo>
                <a:lnTo>
                  <a:pt x="20" y="31"/>
                </a:lnTo>
                <a:lnTo>
                  <a:pt x="0" y="11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任意多边形 38"/>
          <p:cNvSpPr/>
          <p:nvPr/>
        </p:nvSpPr>
        <p:spPr bwMode="auto">
          <a:xfrm>
            <a:off x="2348267" y="2888338"/>
            <a:ext cx="754063" cy="490061"/>
          </a:xfrm>
          <a:custGeom>
            <a:avLst/>
            <a:gdLst>
              <a:gd name="T0" fmla="*/ 571249 w 753252"/>
              <a:gd name="T1" fmla="*/ 682 h 544174"/>
              <a:gd name="T2" fmla="*/ 671144 w 753252"/>
              <a:gd name="T3" fmla="*/ 40962 h 544174"/>
              <a:gd name="T4" fmla="*/ 711404 w 753252"/>
              <a:gd name="T5" fmla="*/ 16794 h 544174"/>
              <a:gd name="T6" fmla="*/ 711404 w 753252"/>
              <a:gd name="T7" fmla="*/ 81241 h 544174"/>
              <a:gd name="T8" fmla="*/ 115556 w 753252"/>
              <a:gd name="T9" fmla="*/ 467925 h 544174"/>
              <a:gd name="T10" fmla="*/ 119816 w 753252"/>
              <a:gd name="T11" fmla="*/ 467020 h 544174"/>
              <a:gd name="T12" fmla="*/ 104903 w 753252"/>
              <a:gd name="T13" fmla="*/ 460272 h 544174"/>
              <a:gd name="T14" fmla="*/ 42886 w 753252"/>
              <a:gd name="T15" fmla="*/ 452305 h 544174"/>
              <a:gd name="T16" fmla="*/ 2795 w 753252"/>
              <a:gd name="T17" fmla="*/ 379461 h 544174"/>
              <a:gd name="T18" fmla="*/ 82978 w 753252"/>
              <a:gd name="T19" fmla="*/ 371368 h 544174"/>
              <a:gd name="T20" fmla="*/ 123069 w 753252"/>
              <a:gd name="T21" fmla="*/ 306617 h 544174"/>
              <a:gd name="T22" fmla="*/ 155143 w 753252"/>
              <a:gd name="T23" fmla="*/ 379461 h 544174"/>
              <a:gd name="T24" fmla="*/ 139106 w 753252"/>
              <a:gd name="T25" fmla="*/ 423976 h 544174"/>
              <a:gd name="T26" fmla="*/ 123914 w 753252"/>
              <a:gd name="T27" fmla="*/ 466148 h 544174"/>
              <a:gd name="T28" fmla="*/ 125621 w 753252"/>
              <a:gd name="T29" fmla="*/ 465785 h 544174"/>
              <a:gd name="T30" fmla="*/ 365168 w 753252"/>
              <a:gd name="T31" fmla="*/ 218191 h 544174"/>
              <a:gd name="T32" fmla="*/ 571249 w 753252"/>
              <a:gd name="T33" fmla="*/ 682 h 54417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753252" h="544174">
                <a:moveTo>
                  <a:pt x="570635" y="682"/>
                </a:moveTo>
                <a:cubicBezTo>
                  <a:pt x="604065" y="3701"/>
                  <a:pt x="638249" y="16784"/>
                  <a:pt x="670422" y="40937"/>
                </a:cubicBezTo>
                <a:cubicBezTo>
                  <a:pt x="678465" y="32886"/>
                  <a:pt x="694552" y="24835"/>
                  <a:pt x="710639" y="16784"/>
                </a:cubicBezTo>
                <a:cubicBezTo>
                  <a:pt x="710639" y="32886"/>
                  <a:pt x="710639" y="57038"/>
                  <a:pt x="710639" y="81191"/>
                </a:cubicBezTo>
                <a:cubicBezTo>
                  <a:pt x="839332" y="234158"/>
                  <a:pt x="686509" y="733314"/>
                  <a:pt x="115432" y="467635"/>
                </a:cubicBezTo>
                <a:lnTo>
                  <a:pt x="119687" y="466730"/>
                </a:lnTo>
                <a:lnTo>
                  <a:pt x="104790" y="459986"/>
                </a:lnTo>
                <a:cubicBezTo>
                  <a:pt x="86393" y="455057"/>
                  <a:pt x="66869" y="458090"/>
                  <a:pt x="42840" y="452024"/>
                </a:cubicBezTo>
                <a:cubicBezTo>
                  <a:pt x="2792" y="443935"/>
                  <a:pt x="-5218" y="403491"/>
                  <a:pt x="2792" y="379225"/>
                </a:cubicBezTo>
                <a:cubicBezTo>
                  <a:pt x="18811" y="346870"/>
                  <a:pt x="58860" y="338782"/>
                  <a:pt x="82889" y="371137"/>
                </a:cubicBezTo>
                <a:cubicBezTo>
                  <a:pt x="66869" y="338782"/>
                  <a:pt x="90898" y="298338"/>
                  <a:pt x="122937" y="306427"/>
                </a:cubicBezTo>
                <a:cubicBezTo>
                  <a:pt x="146966" y="306427"/>
                  <a:pt x="170995" y="338782"/>
                  <a:pt x="154976" y="379225"/>
                </a:cubicBezTo>
                <a:cubicBezTo>
                  <a:pt x="150971" y="395403"/>
                  <a:pt x="144964" y="409558"/>
                  <a:pt x="138956" y="423713"/>
                </a:cubicBezTo>
                <a:lnTo>
                  <a:pt x="123781" y="465859"/>
                </a:lnTo>
                <a:lnTo>
                  <a:pt x="125486" y="465496"/>
                </a:lnTo>
                <a:cubicBezTo>
                  <a:pt x="170353" y="454929"/>
                  <a:pt x="350700" y="401215"/>
                  <a:pt x="364775" y="218056"/>
                </a:cubicBezTo>
                <a:cubicBezTo>
                  <a:pt x="376840" y="73140"/>
                  <a:pt x="470344" y="-8375"/>
                  <a:pt x="570635" y="682"/>
                </a:cubicBezTo>
                <a:close/>
              </a:path>
            </a:pathLst>
          </a:custGeom>
          <a:solidFill>
            <a:srgbClr val="FFC1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110"/>
          <p:cNvSpPr/>
          <p:nvPr/>
        </p:nvSpPr>
        <p:spPr bwMode="auto">
          <a:xfrm>
            <a:off x="2865790" y="2961203"/>
            <a:ext cx="88900" cy="65723"/>
          </a:xfrm>
          <a:custGeom>
            <a:avLst/>
            <a:gdLst>
              <a:gd name="T0" fmla="*/ 0 w 11"/>
              <a:gd name="T1" fmla="*/ 460844547 h 9"/>
              <a:gd name="T2" fmla="*/ 587839127 w 11"/>
              <a:gd name="T3" fmla="*/ 0 h 9"/>
              <a:gd name="T4" fmla="*/ 391895445 w 11"/>
              <a:gd name="T5" fmla="*/ 460844547 h 9"/>
              <a:gd name="T6" fmla="*/ 0 w 11"/>
              <a:gd name="T7" fmla="*/ 460844547 h 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" h="9">
                <a:moveTo>
                  <a:pt x="0" y="7"/>
                </a:moveTo>
                <a:cubicBezTo>
                  <a:pt x="0" y="7"/>
                  <a:pt x="7" y="9"/>
                  <a:pt x="9" y="0"/>
                </a:cubicBezTo>
                <a:cubicBezTo>
                  <a:pt x="9" y="0"/>
                  <a:pt x="11" y="4"/>
                  <a:pt x="6" y="7"/>
                </a:cubicBezTo>
                <a:cubicBezTo>
                  <a:pt x="4" y="9"/>
                  <a:pt x="2" y="8"/>
                  <a:pt x="0" y="7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Freeform 111"/>
          <p:cNvSpPr/>
          <p:nvPr/>
        </p:nvSpPr>
        <p:spPr bwMode="auto">
          <a:xfrm>
            <a:off x="2883255" y="3012639"/>
            <a:ext cx="7937" cy="57150"/>
          </a:xfrm>
          <a:custGeom>
            <a:avLst/>
            <a:gdLst>
              <a:gd name="T0" fmla="*/ 0 w 1"/>
              <a:gd name="T1" fmla="*/ 63007875 h 8"/>
              <a:gd name="T2" fmla="*/ 63003906 w 1"/>
              <a:gd name="T3" fmla="*/ 63007875 h 8"/>
              <a:gd name="T4" fmla="*/ 0 w 1"/>
              <a:gd name="T5" fmla="*/ 0 h 8"/>
              <a:gd name="T6" fmla="*/ 0 w 1"/>
              <a:gd name="T7" fmla="*/ 63007875 h 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" h="8">
                <a:moveTo>
                  <a:pt x="0" y="1"/>
                </a:moveTo>
                <a:cubicBezTo>
                  <a:pt x="0" y="1"/>
                  <a:pt x="0" y="8"/>
                  <a:pt x="1" y="1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112"/>
          <p:cNvSpPr/>
          <p:nvPr/>
        </p:nvSpPr>
        <p:spPr bwMode="auto">
          <a:xfrm>
            <a:off x="2899128" y="3012639"/>
            <a:ext cx="23812" cy="50006"/>
          </a:xfrm>
          <a:custGeom>
            <a:avLst/>
            <a:gdLst>
              <a:gd name="T0" fmla="*/ 0 w 3"/>
              <a:gd name="T1" fmla="*/ 63008442 h 7"/>
              <a:gd name="T2" fmla="*/ 63006552 w 3"/>
              <a:gd name="T3" fmla="*/ 0 h 7"/>
              <a:gd name="T4" fmla="*/ 0 w 3"/>
              <a:gd name="T5" fmla="*/ 0 h 7"/>
              <a:gd name="T6" fmla="*/ 0 w 3"/>
              <a:gd name="T7" fmla="*/ 63008442 h 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" h="7">
                <a:moveTo>
                  <a:pt x="0" y="1"/>
                </a:moveTo>
                <a:cubicBezTo>
                  <a:pt x="0" y="1"/>
                  <a:pt x="3" y="7"/>
                  <a:pt x="1" y="0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113"/>
          <p:cNvSpPr/>
          <p:nvPr/>
        </p:nvSpPr>
        <p:spPr bwMode="auto">
          <a:xfrm>
            <a:off x="2922940" y="2996923"/>
            <a:ext cx="31750" cy="44291"/>
          </a:xfrm>
          <a:custGeom>
            <a:avLst/>
            <a:gdLst>
              <a:gd name="T0" fmla="*/ 0 w 4"/>
              <a:gd name="T1" fmla="*/ 67272804 h 6"/>
              <a:gd name="T2" fmla="*/ 63007875 w 4"/>
              <a:gd name="T3" fmla="*/ 0 h 6"/>
              <a:gd name="T4" fmla="*/ 0 w 4"/>
              <a:gd name="T5" fmla="*/ 67272804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" h="6">
                <a:moveTo>
                  <a:pt x="0" y="1"/>
                </a:moveTo>
                <a:cubicBezTo>
                  <a:pt x="0" y="1"/>
                  <a:pt x="4" y="6"/>
                  <a:pt x="1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114"/>
          <p:cNvSpPr/>
          <p:nvPr/>
        </p:nvSpPr>
        <p:spPr bwMode="auto">
          <a:xfrm>
            <a:off x="2938815" y="2975491"/>
            <a:ext cx="39688" cy="37147"/>
          </a:xfrm>
          <a:custGeom>
            <a:avLst/>
            <a:gdLst>
              <a:gd name="T0" fmla="*/ 0 w 5"/>
              <a:gd name="T1" fmla="*/ 136290050 h 5"/>
              <a:gd name="T2" fmla="*/ 0 w 5"/>
              <a:gd name="T3" fmla="*/ 0 h 5"/>
              <a:gd name="T4" fmla="*/ 0 w 5"/>
              <a:gd name="T5" fmla="*/ 68145025 h 5"/>
              <a:gd name="T6" fmla="*/ 0 w 5"/>
              <a:gd name="T7" fmla="*/ 136290050 h 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" h="5">
                <a:moveTo>
                  <a:pt x="0" y="2"/>
                </a:moveTo>
                <a:cubicBezTo>
                  <a:pt x="0" y="2"/>
                  <a:pt x="5" y="5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115"/>
          <p:cNvSpPr/>
          <p:nvPr/>
        </p:nvSpPr>
        <p:spPr bwMode="auto">
          <a:xfrm>
            <a:off x="2729267" y="3026926"/>
            <a:ext cx="322263" cy="231457"/>
          </a:xfrm>
          <a:custGeom>
            <a:avLst/>
            <a:gdLst>
              <a:gd name="T0" fmla="*/ 0 w 40"/>
              <a:gd name="T1" fmla="*/ 2066843145 h 32"/>
              <a:gd name="T2" fmla="*/ 843805383 w 40"/>
              <a:gd name="T3" fmla="*/ 839652265 h 32"/>
              <a:gd name="T4" fmla="*/ 0 w 40"/>
              <a:gd name="T5" fmla="*/ 2066843145 h 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" h="32">
                <a:moveTo>
                  <a:pt x="0" y="32"/>
                </a:moveTo>
                <a:cubicBezTo>
                  <a:pt x="0" y="32"/>
                  <a:pt x="12" y="25"/>
                  <a:pt x="13" y="13"/>
                </a:cubicBezTo>
                <a:cubicBezTo>
                  <a:pt x="13" y="0"/>
                  <a:pt x="40" y="25"/>
                  <a:pt x="0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Freeform 116"/>
          <p:cNvSpPr/>
          <p:nvPr/>
        </p:nvSpPr>
        <p:spPr bwMode="auto">
          <a:xfrm>
            <a:off x="5853467" y="2569726"/>
            <a:ext cx="73025" cy="145733"/>
          </a:xfrm>
          <a:custGeom>
            <a:avLst/>
            <a:gdLst>
              <a:gd name="T0" fmla="*/ 0 w 46"/>
              <a:gd name="T1" fmla="*/ 12601575 h 102"/>
              <a:gd name="T2" fmla="*/ 27722513 w 46"/>
              <a:gd name="T3" fmla="*/ 0 h 102"/>
              <a:gd name="T4" fmla="*/ 115927188 w 46"/>
              <a:gd name="T5" fmla="*/ 241935000 h 102"/>
              <a:gd name="T6" fmla="*/ 90725625 w 46"/>
              <a:gd name="T7" fmla="*/ 257055938 h 102"/>
              <a:gd name="T8" fmla="*/ 0 w 46"/>
              <a:gd name="T9" fmla="*/ 12601575 h 1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6" h="102">
                <a:moveTo>
                  <a:pt x="0" y="5"/>
                </a:moveTo>
                <a:lnTo>
                  <a:pt x="11" y="0"/>
                </a:lnTo>
                <a:lnTo>
                  <a:pt x="46" y="96"/>
                </a:lnTo>
                <a:lnTo>
                  <a:pt x="36" y="102"/>
                </a:lnTo>
                <a:lnTo>
                  <a:pt x="0" y="5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Freeform 117"/>
          <p:cNvSpPr/>
          <p:nvPr/>
        </p:nvSpPr>
        <p:spPr bwMode="auto">
          <a:xfrm>
            <a:off x="5766155" y="2576869"/>
            <a:ext cx="47625" cy="160020"/>
          </a:xfrm>
          <a:custGeom>
            <a:avLst/>
            <a:gdLst>
              <a:gd name="T0" fmla="*/ 0 w 30"/>
              <a:gd name="T1" fmla="*/ 269657513 h 112"/>
              <a:gd name="T2" fmla="*/ 37803138 w 30"/>
              <a:gd name="T3" fmla="*/ 229335013 h 112"/>
              <a:gd name="T4" fmla="*/ 12601575 w 30"/>
              <a:gd name="T5" fmla="*/ 0 h 112"/>
              <a:gd name="T6" fmla="*/ 37803138 w 30"/>
              <a:gd name="T7" fmla="*/ 0 h 112"/>
              <a:gd name="T8" fmla="*/ 75604688 w 30"/>
              <a:gd name="T9" fmla="*/ 244455950 h 112"/>
              <a:gd name="T10" fmla="*/ 12601575 w 30"/>
              <a:gd name="T11" fmla="*/ 282257500 h 112"/>
              <a:gd name="T12" fmla="*/ 0 w 30"/>
              <a:gd name="T13" fmla="*/ 269657513 h 1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0" h="112">
                <a:moveTo>
                  <a:pt x="0" y="107"/>
                </a:moveTo>
                <a:lnTo>
                  <a:pt x="15" y="91"/>
                </a:lnTo>
                <a:lnTo>
                  <a:pt x="5" y="0"/>
                </a:lnTo>
                <a:lnTo>
                  <a:pt x="15" y="0"/>
                </a:lnTo>
                <a:lnTo>
                  <a:pt x="30" y="97"/>
                </a:lnTo>
                <a:lnTo>
                  <a:pt x="5" y="112"/>
                </a:lnTo>
                <a:lnTo>
                  <a:pt x="0" y="107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Freeform 118"/>
          <p:cNvSpPr/>
          <p:nvPr/>
        </p:nvSpPr>
        <p:spPr bwMode="auto">
          <a:xfrm>
            <a:off x="5886805" y="2699743"/>
            <a:ext cx="39687" cy="44291"/>
          </a:xfrm>
          <a:custGeom>
            <a:avLst/>
            <a:gdLst>
              <a:gd name="T0" fmla="*/ 0 w 25"/>
              <a:gd name="T1" fmla="*/ 65523397 h 31"/>
              <a:gd name="T2" fmla="*/ 37802661 w 25"/>
              <a:gd name="T3" fmla="*/ 0 h 31"/>
              <a:gd name="T4" fmla="*/ 63003906 w 25"/>
              <a:gd name="T5" fmla="*/ 12601447 h 31"/>
              <a:gd name="T6" fmla="*/ 25201245 w 25"/>
              <a:gd name="T7" fmla="*/ 78124844 h 31"/>
              <a:gd name="T8" fmla="*/ 0 w 25"/>
              <a:gd name="T9" fmla="*/ 65523397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" h="31">
                <a:moveTo>
                  <a:pt x="0" y="26"/>
                </a:moveTo>
                <a:lnTo>
                  <a:pt x="15" y="0"/>
                </a:lnTo>
                <a:lnTo>
                  <a:pt x="25" y="5"/>
                </a:lnTo>
                <a:lnTo>
                  <a:pt x="10" y="31"/>
                </a:lnTo>
                <a:lnTo>
                  <a:pt x="0" y="26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任意多边形 37"/>
          <p:cNvSpPr/>
          <p:nvPr/>
        </p:nvSpPr>
        <p:spPr bwMode="auto">
          <a:xfrm>
            <a:off x="5467703" y="2159675"/>
            <a:ext cx="760412" cy="440056"/>
          </a:xfrm>
          <a:custGeom>
            <a:avLst/>
            <a:gdLst>
              <a:gd name="T0" fmla="*/ 639527 w 760238"/>
              <a:gd name="T1" fmla="*/ 161808 h 489328"/>
              <a:gd name="T2" fmla="*/ 677040 w 760238"/>
              <a:gd name="T3" fmla="*/ 214091 h 489328"/>
              <a:gd name="T4" fmla="*/ 749794 w 760238"/>
              <a:gd name="T5" fmla="*/ 206009 h 489328"/>
              <a:gd name="T6" fmla="*/ 733626 w 760238"/>
              <a:gd name="T7" fmla="*/ 278752 h 489328"/>
              <a:gd name="T8" fmla="*/ 660873 w 760238"/>
              <a:gd name="T9" fmla="*/ 319163 h 489328"/>
              <a:gd name="T10" fmla="*/ 604287 w 760238"/>
              <a:gd name="T11" fmla="*/ 238339 h 489328"/>
              <a:gd name="T12" fmla="*/ 620455 w 760238"/>
              <a:gd name="T13" fmla="*/ 165597 h 489328"/>
              <a:gd name="T14" fmla="*/ 639527 w 760238"/>
              <a:gd name="T15" fmla="*/ 161808 h 489328"/>
              <a:gd name="T16" fmla="*/ 170818 w 760238"/>
              <a:gd name="T17" fmla="*/ 516 h 489328"/>
              <a:gd name="T18" fmla="*/ 378889 w 760238"/>
              <a:gd name="T19" fmla="*/ 158784 h 489328"/>
              <a:gd name="T20" fmla="*/ 669101 w 760238"/>
              <a:gd name="T21" fmla="*/ 319725 h 489328"/>
              <a:gd name="T22" fmla="*/ 16123 w 760238"/>
              <a:gd name="T23" fmla="*/ 126596 h 489328"/>
              <a:gd name="T24" fmla="*/ 0 w 760238"/>
              <a:gd name="T25" fmla="*/ 70267 h 489328"/>
              <a:gd name="T26" fmla="*/ 40307 w 760238"/>
              <a:gd name="T27" fmla="*/ 78313 h 489328"/>
              <a:gd name="T28" fmla="*/ 170818 w 760238"/>
              <a:gd name="T29" fmla="*/ 516 h 48932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760238" h="489328">
                <a:moveTo>
                  <a:pt x="639381" y="161933"/>
                </a:moveTo>
                <a:cubicBezTo>
                  <a:pt x="658701" y="165725"/>
                  <a:pt x="676885" y="189991"/>
                  <a:pt x="676885" y="214257"/>
                </a:cubicBezTo>
                <a:cubicBezTo>
                  <a:pt x="684967" y="181902"/>
                  <a:pt x="725376" y="181902"/>
                  <a:pt x="749622" y="206168"/>
                </a:cubicBezTo>
                <a:cubicBezTo>
                  <a:pt x="765785" y="230434"/>
                  <a:pt x="765785" y="262789"/>
                  <a:pt x="733458" y="278967"/>
                </a:cubicBezTo>
                <a:cubicBezTo>
                  <a:pt x="709213" y="295144"/>
                  <a:pt x="684967" y="295144"/>
                  <a:pt x="660722" y="319410"/>
                </a:cubicBezTo>
                <a:cubicBezTo>
                  <a:pt x="644558" y="287055"/>
                  <a:pt x="620313" y="270878"/>
                  <a:pt x="604149" y="238523"/>
                </a:cubicBezTo>
                <a:cubicBezTo>
                  <a:pt x="587985" y="206168"/>
                  <a:pt x="596067" y="173813"/>
                  <a:pt x="620313" y="165725"/>
                </a:cubicBezTo>
                <a:cubicBezTo>
                  <a:pt x="626374" y="161680"/>
                  <a:pt x="632940" y="160669"/>
                  <a:pt x="639381" y="161933"/>
                </a:cubicBezTo>
                <a:close/>
                <a:moveTo>
                  <a:pt x="170779" y="516"/>
                </a:moveTo>
                <a:cubicBezTo>
                  <a:pt x="250352" y="-5933"/>
                  <a:pt x="333467" y="48174"/>
                  <a:pt x="378802" y="158907"/>
                </a:cubicBezTo>
                <a:cubicBezTo>
                  <a:pt x="451339" y="344132"/>
                  <a:pt x="668948" y="319972"/>
                  <a:pt x="668948" y="319972"/>
                </a:cubicBezTo>
                <a:cubicBezTo>
                  <a:pt x="217610" y="722635"/>
                  <a:pt x="-64477" y="303866"/>
                  <a:pt x="16119" y="126694"/>
                </a:cubicBezTo>
                <a:cubicBezTo>
                  <a:pt x="8060" y="110587"/>
                  <a:pt x="8060" y="78374"/>
                  <a:pt x="0" y="70321"/>
                </a:cubicBezTo>
                <a:cubicBezTo>
                  <a:pt x="16119" y="70321"/>
                  <a:pt x="32239" y="78374"/>
                  <a:pt x="40298" y="78374"/>
                </a:cubicBezTo>
                <a:cubicBezTo>
                  <a:pt x="76567" y="30055"/>
                  <a:pt x="123035" y="4385"/>
                  <a:pt x="170779" y="516"/>
                </a:cubicBezTo>
                <a:close/>
              </a:path>
            </a:pathLst>
          </a:custGeom>
          <a:solidFill>
            <a:srgbClr val="FFC1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121"/>
          <p:cNvSpPr/>
          <p:nvPr/>
        </p:nvSpPr>
        <p:spPr bwMode="auto">
          <a:xfrm>
            <a:off x="5572480" y="2279690"/>
            <a:ext cx="306387" cy="217170"/>
          </a:xfrm>
          <a:custGeom>
            <a:avLst/>
            <a:gdLst>
              <a:gd name="T0" fmla="*/ 2147483646 w 38"/>
              <a:gd name="T1" fmla="*/ 1617377597 h 30"/>
              <a:gd name="T2" fmla="*/ 1365195969 w 38"/>
              <a:gd name="T3" fmla="*/ 711650003 h 30"/>
              <a:gd name="T4" fmla="*/ 2147483646 w 38"/>
              <a:gd name="T5" fmla="*/ 1617377597 h 3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" h="30">
                <a:moveTo>
                  <a:pt x="38" y="25"/>
                </a:moveTo>
                <a:cubicBezTo>
                  <a:pt x="38" y="25"/>
                  <a:pt x="25" y="22"/>
                  <a:pt x="21" y="11"/>
                </a:cubicBezTo>
                <a:cubicBezTo>
                  <a:pt x="17" y="0"/>
                  <a:pt x="0" y="30"/>
                  <a:pt x="38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Freeform 122"/>
          <p:cNvSpPr/>
          <p:nvPr/>
        </p:nvSpPr>
        <p:spPr bwMode="auto">
          <a:xfrm>
            <a:off x="5588353" y="2243971"/>
            <a:ext cx="112712" cy="57150"/>
          </a:xfrm>
          <a:custGeom>
            <a:avLst/>
            <a:gdLst>
              <a:gd name="T0" fmla="*/ 0 w 14"/>
              <a:gd name="T1" fmla="*/ 0 h 8"/>
              <a:gd name="T2" fmla="*/ 907436261 w 14"/>
              <a:gd name="T3" fmla="*/ 126007813 h 8"/>
              <a:gd name="T4" fmla="*/ 388904705 w 14"/>
              <a:gd name="T5" fmla="*/ 378023438 h 8"/>
              <a:gd name="T6" fmla="*/ 0 w 14"/>
              <a:gd name="T7" fmla="*/ 0 h 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" h="8">
                <a:moveTo>
                  <a:pt x="0" y="0"/>
                </a:moveTo>
                <a:cubicBezTo>
                  <a:pt x="0" y="0"/>
                  <a:pt x="5" y="8"/>
                  <a:pt x="14" y="2"/>
                </a:cubicBezTo>
                <a:cubicBezTo>
                  <a:pt x="14" y="2"/>
                  <a:pt x="12" y="7"/>
                  <a:pt x="6" y="6"/>
                </a:cubicBezTo>
                <a:cubicBezTo>
                  <a:pt x="2" y="5"/>
                  <a:pt x="1" y="3"/>
                  <a:pt x="0" y="0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123"/>
          <p:cNvSpPr/>
          <p:nvPr/>
        </p:nvSpPr>
        <p:spPr bwMode="auto">
          <a:xfrm>
            <a:off x="3703990" y="1641039"/>
            <a:ext cx="1481138" cy="724376"/>
          </a:xfrm>
          <a:custGeom>
            <a:avLst/>
            <a:gdLst>
              <a:gd name="T0" fmla="*/ 2147483646 w 933"/>
              <a:gd name="T1" fmla="*/ 587197565 h 507"/>
              <a:gd name="T2" fmla="*/ 229335090 w 933"/>
              <a:gd name="T3" fmla="*/ 0 h 507"/>
              <a:gd name="T4" fmla="*/ 433467021 w 933"/>
              <a:gd name="T5" fmla="*/ 433467144 h 507"/>
              <a:gd name="T6" fmla="*/ 0 w 933"/>
              <a:gd name="T7" fmla="*/ 728326402 h 507"/>
              <a:gd name="T8" fmla="*/ 2147483646 w 933"/>
              <a:gd name="T9" fmla="*/ 1277720806 h 507"/>
              <a:gd name="T10" fmla="*/ 2147483646 w 933"/>
              <a:gd name="T11" fmla="*/ 587197565 h 5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Freeform 124"/>
          <p:cNvSpPr/>
          <p:nvPr/>
        </p:nvSpPr>
        <p:spPr bwMode="auto">
          <a:xfrm>
            <a:off x="3703990" y="1649612"/>
            <a:ext cx="1481138" cy="724376"/>
          </a:xfrm>
          <a:custGeom>
            <a:avLst/>
            <a:gdLst>
              <a:gd name="T0" fmla="*/ 2147483646 w 933"/>
              <a:gd name="T1" fmla="*/ 587197565 h 507"/>
              <a:gd name="T2" fmla="*/ 229335090 w 933"/>
              <a:gd name="T3" fmla="*/ 0 h 507"/>
              <a:gd name="T4" fmla="*/ 433467021 w 933"/>
              <a:gd name="T5" fmla="*/ 433467144 h 507"/>
              <a:gd name="T6" fmla="*/ 0 w 933"/>
              <a:gd name="T7" fmla="*/ 728326402 h 507"/>
              <a:gd name="T8" fmla="*/ 2147483646 w 933"/>
              <a:gd name="T9" fmla="*/ 1277720806 h 507"/>
              <a:gd name="T10" fmla="*/ 2147483646 w 933"/>
              <a:gd name="T11" fmla="*/ 587197565 h 5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126"/>
          <p:cNvSpPr/>
          <p:nvPr/>
        </p:nvSpPr>
        <p:spPr bwMode="auto">
          <a:xfrm>
            <a:off x="3421415" y="1975366"/>
            <a:ext cx="1771650" cy="1108710"/>
          </a:xfrm>
          <a:custGeom>
            <a:avLst/>
            <a:gdLst>
              <a:gd name="T0" fmla="*/ 2147483646 w 1116"/>
              <a:gd name="T1" fmla="*/ 0 h 776"/>
              <a:gd name="T2" fmla="*/ 0 w 1116"/>
              <a:gd name="T3" fmla="*/ 806450000 h 776"/>
              <a:gd name="T4" fmla="*/ 15120938 w 1116"/>
              <a:gd name="T5" fmla="*/ 1955641250 h 776"/>
              <a:gd name="T6" fmla="*/ 2147483646 w 1116"/>
              <a:gd name="T7" fmla="*/ 1151712200 h 776"/>
              <a:gd name="T8" fmla="*/ 2147483646 w 1116"/>
              <a:gd name="T9" fmla="*/ 0 h 7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Freeform 129"/>
          <p:cNvSpPr/>
          <p:nvPr/>
        </p:nvSpPr>
        <p:spPr bwMode="auto">
          <a:xfrm>
            <a:off x="3430942" y="2555439"/>
            <a:ext cx="1762125" cy="528637"/>
          </a:xfrm>
          <a:custGeom>
            <a:avLst/>
            <a:gdLst>
              <a:gd name="T0" fmla="*/ 2147483646 w 1110"/>
              <a:gd name="T1" fmla="*/ 0 h 370"/>
              <a:gd name="T2" fmla="*/ 0 w 1110"/>
              <a:gd name="T3" fmla="*/ 791329063 h 370"/>
              <a:gd name="T4" fmla="*/ 0 w 1110"/>
              <a:gd name="T5" fmla="*/ 932457813 h 370"/>
              <a:gd name="T6" fmla="*/ 2147483646 w 1110"/>
              <a:gd name="T7" fmla="*/ 128528763 h 370"/>
              <a:gd name="T8" fmla="*/ 2147483646 w 1110"/>
              <a:gd name="T9" fmla="*/ 0 h 3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0" h="370">
                <a:moveTo>
                  <a:pt x="1110" y="0"/>
                </a:moveTo>
                <a:lnTo>
                  <a:pt x="0" y="314"/>
                </a:lnTo>
                <a:lnTo>
                  <a:pt x="0" y="370"/>
                </a:lnTo>
                <a:lnTo>
                  <a:pt x="1110" y="51"/>
                </a:lnTo>
                <a:lnTo>
                  <a:pt x="11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Freeform 131"/>
          <p:cNvSpPr/>
          <p:nvPr/>
        </p:nvSpPr>
        <p:spPr bwMode="auto">
          <a:xfrm>
            <a:off x="3421415" y="3765590"/>
            <a:ext cx="1771650" cy="1108710"/>
          </a:xfrm>
          <a:custGeom>
            <a:avLst/>
            <a:gdLst>
              <a:gd name="T0" fmla="*/ 2147483646 w 1116"/>
              <a:gd name="T1" fmla="*/ 0 h 776"/>
              <a:gd name="T2" fmla="*/ 0 w 1116"/>
              <a:gd name="T3" fmla="*/ 806450000 h 776"/>
              <a:gd name="T4" fmla="*/ 15120938 w 1116"/>
              <a:gd name="T5" fmla="*/ 1955641250 h 776"/>
              <a:gd name="T6" fmla="*/ 2147483646 w 1116"/>
              <a:gd name="T7" fmla="*/ 1151712200 h 776"/>
              <a:gd name="T8" fmla="*/ 2147483646 w 1116"/>
              <a:gd name="T9" fmla="*/ 0 h 7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Freeform 133"/>
          <p:cNvSpPr>
            <a:spLocks noEditPoints="1"/>
          </p:cNvSpPr>
          <p:nvPr/>
        </p:nvSpPr>
        <p:spPr bwMode="auto">
          <a:xfrm>
            <a:off x="3421415" y="3765590"/>
            <a:ext cx="1771650" cy="1108710"/>
          </a:xfrm>
          <a:custGeom>
            <a:avLst/>
            <a:gdLst>
              <a:gd name="T0" fmla="*/ 2147483646 w 1116"/>
              <a:gd name="T1" fmla="*/ 1023183438 h 776"/>
              <a:gd name="T2" fmla="*/ 15120938 w 1116"/>
              <a:gd name="T3" fmla="*/ 1814512500 h 776"/>
              <a:gd name="T4" fmla="*/ 15120938 w 1116"/>
              <a:gd name="T5" fmla="*/ 1955641250 h 776"/>
              <a:gd name="T6" fmla="*/ 2147483646 w 1116"/>
              <a:gd name="T7" fmla="*/ 1151712200 h 776"/>
              <a:gd name="T8" fmla="*/ 2147483646 w 1116"/>
              <a:gd name="T9" fmla="*/ 1023183438 h 776"/>
              <a:gd name="T10" fmla="*/ 2147483646 w 1116"/>
              <a:gd name="T11" fmla="*/ 0 h 776"/>
              <a:gd name="T12" fmla="*/ 2147483646 w 1116"/>
              <a:gd name="T13" fmla="*/ 0 h 776"/>
              <a:gd name="T14" fmla="*/ 0 w 1116"/>
              <a:gd name="T15" fmla="*/ 806450000 h 776"/>
              <a:gd name="T16" fmla="*/ 0 w 1116"/>
              <a:gd name="T17" fmla="*/ 869454700 h 776"/>
              <a:gd name="T18" fmla="*/ 0 w 1116"/>
              <a:gd name="T19" fmla="*/ 932457813 h 776"/>
              <a:gd name="T20" fmla="*/ 2147483646 w 1116"/>
              <a:gd name="T21" fmla="*/ 128528763 h 776"/>
              <a:gd name="T22" fmla="*/ 2147483646 w 1116"/>
              <a:gd name="T23" fmla="*/ 0 h 77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16" h="776">
                <a:moveTo>
                  <a:pt x="1116" y="406"/>
                </a:moveTo>
                <a:lnTo>
                  <a:pt x="6" y="720"/>
                </a:lnTo>
                <a:lnTo>
                  <a:pt x="6" y="776"/>
                </a:lnTo>
                <a:lnTo>
                  <a:pt x="1116" y="457"/>
                </a:lnTo>
                <a:lnTo>
                  <a:pt x="1116" y="406"/>
                </a:lnTo>
                <a:moveTo>
                  <a:pt x="1111" y="0"/>
                </a:moveTo>
                <a:lnTo>
                  <a:pt x="1111" y="0"/>
                </a:lnTo>
                <a:lnTo>
                  <a:pt x="0" y="320"/>
                </a:lnTo>
                <a:lnTo>
                  <a:pt x="0" y="345"/>
                </a:lnTo>
                <a:lnTo>
                  <a:pt x="0" y="370"/>
                </a:lnTo>
                <a:lnTo>
                  <a:pt x="1111" y="51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任意多边形 163"/>
          <p:cNvSpPr/>
          <p:nvPr/>
        </p:nvSpPr>
        <p:spPr bwMode="auto">
          <a:xfrm rot="-942146">
            <a:off x="2667353" y="3086933"/>
            <a:ext cx="3522662" cy="668656"/>
          </a:xfrm>
          <a:custGeom>
            <a:avLst/>
            <a:gdLst>
              <a:gd name="T0" fmla="*/ 3522662 w 3521391"/>
              <a:gd name="T1" fmla="*/ 0 h 741516"/>
              <a:gd name="T2" fmla="*/ 3361063 w 3521391"/>
              <a:gd name="T3" fmla="*/ 600874 h 741516"/>
              <a:gd name="T4" fmla="*/ 3362254 w 3521391"/>
              <a:gd name="T5" fmla="*/ 600856 h 741516"/>
              <a:gd name="T6" fmla="*/ 3333887 w 3521391"/>
              <a:gd name="T7" fmla="*/ 701916 h 741516"/>
              <a:gd name="T8" fmla="*/ 0 w 3521391"/>
              <a:gd name="T9" fmla="*/ 742950 h 741516"/>
              <a:gd name="T10" fmla="*/ 3715 w 3521391"/>
              <a:gd name="T11" fmla="*/ 723834 h 741516"/>
              <a:gd name="T12" fmla="*/ 25198 w 3521391"/>
              <a:gd name="T13" fmla="*/ 647301 h 741516"/>
              <a:gd name="T14" fmla="*/ 25723 w 3521391"/>
              <a:gd name="T15" fmla="*/ 647294 h 741516"/>
              <a:gd name="T16" fmla="*/ 37682 w 3521391"/>
              <a:gd name="T17" fmla="*/ 602828 h 741516"/>
              <a:gd name="T18" fmla="*/ 194966 w 3521391"/>
              <a:gd name="T19" fmla="*/ 42480 h 741516"/>
              <a:gd name="T20" fmla="*/ 3522615 w 3521391"/>
              <a:gd name="T21" fmla="*/ 0 h 741516"/>
              <a:gd name="T22" fmla="*/ 3522661 w 3521391"/>
              <a:gd name="T23" fmla="*/ 0 h 74151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521391"/>
              <a:gd name="T37" fmla="*/ 0 h 741516"/>
              <a:gd name="T38" fmla="*/ 3521391 w 3521391"/>
              <a:gd name="T39" fmla="*/ 741516 h 74151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521391" h="741516">
                <a:moveTo>
                  <a:pt x="3521391" y="0"/>
                </a:moveTo>
                <a:lnTo>
                  <a:pt x="3359850" y="599714"/>
                </a:lnTo>
                <a:lnTo>
                  <a:pt x="3361041" y="599696"/>
                </a:lnTo>
                <a:lnTo>
                  <a:pt x="3332684" y="700561"/>
                </a:lnTo>
                <a:lnTo>
                  <a:pt x="0" y="741516"/>
                </a:lnTo>
                <a:lnTo>
                  <a:pt x="3714" y="722437"/>
                </a:lnTo>
                <a:lnTo>
                  <a:pt x="25189" y="646052"/>
                </a:lnTo>
                <a:lnTo>
                  <a:pt x="25714" y="646045"/>
                </a:lnTo>
                <a:lnTo>
                  <a:pt x="37668" y="601664"/>
                </a:lnTo>
                <a:lnTo>
                  <a:pt x="194896" y="42398"/>
                </a:lnTo>
                <a:lnTo>
                  <a:pt x="3521344" y="0"/>
                </a:lnTo>
                <a:lnTo>
                  <a:pt x="3521390" y="0"/>
                </a:lnTo>
                <a:lnTo>
                  <a:pt x="3521391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r>
              <a:rPr lang="zh-CN" altLang="en-US" sz="4800" dirty="0" smtClean="0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谢谢</a:t>
            </a:r>
            <a:endParaRPr lang="zh-CN" altLang="en-US" sz="4800" dirty="0">
              <a:solidFill>
                <a:srgbClr val="FFFF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4" name="任意多边形 167"/>
          <p:cNvSpPr/>
          <p:nvPr/>
        </p:nvSpPr>
        <p:spPr bwMode="auto">
          <a:xfrm rot="-878033">
            <a:off x="3303940" y="2192536"/>
            <a:ext cx="2008188" cy="674370"/>
          </a:xfrm>
          <a:custGeom>
            <a:avLst/>
            <a:gdLst>
              <a:gd name="T0" fmla="*/ 2008188 w 2008511"/>
              <a:gd name="T1" fmla="*/ 0 h 748757"/>
              <a:gd name="T2" fmla="*/ 1832608 w 2008511"/>
              <a:gd name="T3" fmla="*/ 704469 h 748757"/>
              <a:gd name="T4" fmla="*/ 0 w 2008511"/>
              <a:gd name="T5" fmla="*/ 749300 h 748757"/>
              <a:gd name="T6" fmla="*/ 173644 w 2008511"/>
              <a:gd name="T7" fmla="*/ 45967 h 748757"/>
              <a:gd name="T8" fmla="*/ 0 60000 65536"/>
              <a:gd name="T9" fmla="*/ 0 60000 65536"/>
              <a:gd name="T10" fmla="*/ 0 60000 65536"/>
              <a:gd name="T11" fmla="*/ 0 60000 65536"/>
              <a:gd name="T12" fmla="*/ 0 w 2008511"/>
              <a:gd name="T13" fmla="*/ 0 h 748757"/>
              <a:gd name="T14" fmla="*/ 2008511 w 2008511"/>
              <a:gd name="T15" fmla="*/ 748757 h 7487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8511" h="748757">
                <a:moveTo>
                  <a:pt x="2008511" y="0"/>
                </a:moveTo>
                <a:lnTo>
                  <a:pt x="1832903" y="703958"/>
                </a:lnTo>
                <a:lnTo>
                  <a:pt x="0" y="748757"/>
                </a:lnTo>
                <a:lnTo>
                  <a:pt x="173672" y="45934"/>
                </a:lnTo>
                <a:lnTo>
                  <a:pt x="2008511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endParaRPr lang="zh-CN" altLang="en-US" sz="3600" dirty="0">
              <a:solidFill>
                <a:srgbClr val="FFFF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5" name="任意多边形 171"/>
          <p:cNvSpPr/>
          <p:nvPr/>
        </p:nvSpPr>
        <p:spPr bwMode="auto">
          <a:xfrm rot="-750403">
            <a:off x="3330928" y="3949898"/>
            <a:ext cx="1979612" cy="740093"/>
          </a:xfrm>
          <a:custGeom>
            <a:avLst/>
            <a:gdLst>
              <a:gd name="T0" fmla="*/ 1979612 w 1979334"/>
              <a:gd name="T1" fmla="*/ 0 h 822792"/>
              <a:gd name="T2" fmla="*/ 1830233 w 1979334"/>
              <a:gd name="T3" fmla="*/ 709588 h 822792"/>
              <a:gd name="T4" fmla="*/ 0 w 1979334"/>
              <a:gd name="T5" fmla="*/ 822325 h 822792"/>
              <a:gd name="T6" fmla="*/ 147486 w 1979334"/>
              <a:gd name="T7" fmla="*/ 113942 h 822792"/>
              <a:gd name="T8" fmla="*/ 0 60000 65536"/>
              <a:gd name="T9" fmla="*/ 0 60000 65536"/>
              <a:gd name="T10" fmla="*/ 0 60000 65536"/>
              <a:gd name="T11" fmla="*/ 0 60000 65536"/>
              <a:gd name="T12" fmla="*/ 0 w 1979334"/>
              <a:gd name="T13" fmla="*/ 0 h 822792"/>
              <a:gd name="T14" fmla="*/ 1979334 w 1979334"/>
              <a:gd name="T15" fmla="*/ 822792 h 8227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79334" h="822792">
                <a:moveTo>
                  <a:pt x="1979334" y="0"/>
                </a:moveTo>
                <a:lnTo>
                  <a:pt x="1829976" y="709991"/>
                </a:lnTo>
                <a:lnTo>
                  <a:pt x="0" y="822792"/>
                </a:lnTo>
                <a:lnTo>
                  <a:pt x="147465" y="114007"/>
                </a:lnTo>
                <a:lnTo>
                  <a:pt x="1979334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endParaRPr lang="zh-CN" altLang="en-US" sz="3600" dirty="0">
              <a:solidFill>
                <a:srgbClr val="FFFF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同侧圆角矩形 23"/>
          <p:cNvSpPr/>
          <p:nvPr/>
        </p:nvSpPr>
        <p:spPr>
          <a:xfrm>
            <a:off x="452463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学习目标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83568" y="1988841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认识万以上的计数单位</a:t>
            </a:r>
            <a:r>
              <a:rPr lang="zh-CN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cxnSp>
        <p:nvCxnSpPr>
          <p:cNvPr id="12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55576" y="4797152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能把大数</a:t>
            </a:r>
            <a:r>
              <a:rPr lang="zh-CN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改写成以“万”或“亿”为单位的数。</a:t>
            </a:r>
            <a:endParaRPr lang="zh-CN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3568" y="2996952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会读写万以上的数，会比较万以上数的大小</a:t>
            </a:r>
            <a:r>
              <a:rPr lang="zh-CN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同侧圆角矩形 9"/>
          <p:cNvSpPr/>
          <p:nvPr/>
        </p:nvSpPr>
        <p:spPr>
          <a:xfrm>
            <a:off x="452463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复习导入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1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23528" y="2492896"/>
            <a:ext cx="8397197" cy="64698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1"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kumimoji="1" lang="zh-CN" altLang="en-US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认识万以内的数，会读写万以内的数</a:t>
            </a:r>
            <a:r>
              <a:rPr kumimoji="1" lang="zh-CN" altLang="en-US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kumimoji="1" lang="zh-CN" altLang="en-US" sz="3200" dirty="0">
              <a:solidFill>
                <a:srgbClr val="00B05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95536" y="4293096"/>
            <a:ext cx="8397197" cy="64698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1"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kumimoji="1" lang="zh-CN" altLang="en-US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会比较万以内数的大小</a:t>
            </a:r>
            <a:r>
              <a:rPr kumimoji="1" lang="zh-CN" altLang="en-US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kumimoji="1" lang="zh-CN" altLang="en-US" sz="3200" dirty="0">
              <a:solidFill>
                <a:srgbClr val="00B05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3" name="Picture 3" descr="F:\七彩课堂插图板式封面\排版用图标、页眉页脚\标题图（终-排版用）共29个\预习指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765175"/>
            <a:ext cx="2124075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013176"/>
            <a:ext cx="167961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zh-CN" altLang="en-US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</a:p>
        </p:txBody>
      </p:sp>
      <p:sp>
        <p:nvSpPr>
          <p:cNvPr id="8195" name="TextBox 14"/>
          <p:cNvSpPr>
            <a:spLocks noChangeArrowheads="1"/>
          </p:cNvSpPr>
          <p:nvPr/>
        </p:nvSpPr>
        <p:spPr bwMode="auto">
          <a:xfrm>
            <a:off x="1619672" y="4437112"/>
            <a:ext cx="712879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根据对万以内数的认识填空。</a:t>
            </a:r>
            <a:endParaRPr lang="zh-CN" altLang="en-US" sz="3600" dirty="0">
              <a:solidFill>
                <a:srgbClr val="00B05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196" name="Text Box 8"/>
          <p:cNvSpPr>
            <a:spLocks noChangeArrowheads="1"/>
          </p:cNvSpPr>
          <p:nvPr/>
        </p:nvSpPr>
        <p:spPr bwMode="auto">
          <a:xfrm>
            <a:off x="395536" y="1773238"/>
            <a:ext cx="8352928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6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例  </a:t>
            </a:r>
            <a:r>
              <a:rPr kumimoji="1"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最小四位数是（　　），最大三位数是（　　），它们相差（　　）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  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73" name="Rectangle 3"/>
          <p:cNvSpPr>
            <a:spLocks noChangeArrowheads="1"/>
          </p:cNvSpPr>
          <p:nvPr/>
        </p:nvSpPr>
        <p:spPr bwMode="auto">
          <a:xfrm>
            <a:off x="466725" y="2419350"/>
            <a:ext cx="1673225" cy="720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74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99" name="TextBox 11"/>
          <p:cNvSpPr>
            <a:spLocks noChangeArrowheads="1"/>
          </p:cNvSpPr>
          <p:nvPr/>
        </p:nvSpPr>
        <p:spPr bwMode="auto">
          <a:xfrm>
            <a:off x="395536" y="4437112"/>
            <a:ext cx="13112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</a:t>
            </a:r>
            <a:r>
              <a:rPr lang="zh-CN" altLang="en-US" sz="28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：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619672" y="5517232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1000    999    1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6" name="同侧圆角矩形 15"/>
          <p:cNvSpPr/>
          <p:nvPr/>
        </p:nvSpPr>
        <p:spPr>
          <a:xfrm>
            <a:off x="452463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复习导入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utoUpdateAnimBg="0"/>
      <p:bldP spid="8199" grpId="0" bldLvl="0" autoUpdateAnimBg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同侧圆角矩形 11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情景导入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3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539552" y="1844824"/>
            <a:ext cx="86044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一个单元结束了，看看他们有什么收获。  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" name="Picture 3" descr="C:\Users\稳稳\Desktop\四上\图片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780928"/>
            <a:ext cx="5196843" cy="26330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zh-CN" altLang="en-US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</a:p>
        </p:txBody>
      </p:sp>
      <p:sp>
        <p:nvSpPr>
          <p:cNvPr id="10243" name="直线连接符 21"/>
          <p:cNvSpPr>
            <a:spLocks noChangeShapeType="1"/>
          </p:cNvSpPr>
          <p:nvPr/>
        </p:nvSpPr>
        <p:spPr bwMode="auto">
          <a:xfrm flipV="1">
            <a:off x="484188" y="162877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1" name="同侧圆角矩形 7"/>
          <p:cNvSpPr>
            <a:spLocks noChangeArrowheads="1"/>
          </p:cNvSpPr>
          <p:nvPr/>
        </p:nvSpPr>
        <p:spPr bwMode="auto">
          <a:xfrm>
            <a:off x="468313" y="981075"/>
            <a:ext cx="2000250" cy="515938"/>
          </a:xfrm>
          <a:custGeom>
            <a:avLst/>
            <a:gdLst>
              <a:gd name="T0" fmla="*/ 2000609 w 2000609"/>
              <a:gd name="T1" fmla="*/ 258210 h 516419"/>
              <a:gd name="T2" fmla="*/ 1000305 w 2000609"/>
              <a:gd name="T3" fmla="*/ 516419 h 516419"/>
              <a:gd name="T4" fmla="*/ 0 w 2000609"/>
              <a:gd name="T5" fmla="*/ 258210 h 516419"/>
              <a:gd name="T6" fmla="*/ 1000305 w 2000609"/>
              <a:gd name="T7" fmla="*/ 0 h 51641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5210 w 2000609"/>
              <a:gd name="T13" fmla="*/ 25210 h 516419"/>
              <a:gd name="T14" fmla="*/ 1975399 w 2000609"/>
              <a:gd name="T15" fmla="*/ 516419 h 5164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0609" h="516419">
                <a:moveTo>
                  <a:pt x="86072" y="0"/>
                </a:moveTo>
                <a:lnTo>
                  <a:pt x="1914537" y="0"/>
                </a:lnTo>
                <a:lnTo>
                  <a:pt x="1914536" y="0"/>
                </a:lnTo>
                <a:cubicBezTo>
                  <a:pt x="1962073" y="0"/>
                  <a:pt x="2000609" y="38535"/>
                  <a:pt x="2000609" y="86072"/>
                </a:cubicBezTo>
                <a:lnTo>
                  <a:pt x="2000609" y="516419"/>
                </a:lnTo>
                <a:lnTo>
                  <a:pt x="0" y="516419"/>
                </a:lnTo>
                <a:lnTo>
                  <a:pt x="0" y="86072"/>
                </a:lnTo>
                <a:cubicBezTo>
                  <a:pt x="0" y="38535"/>
                  <a:pt x="38535" y="0"/>
                  <a:pt x="86071" y="0"/>
                </a:cubicBezTo>
                <a:close/>
              </a:path>
            </a:pathLst>
          </a:custGeom>
          <a:gradFill rotWithShape="1">
            <a:gsLst>
              <a:gs pos="0">
                <a:srgbClr val="CCDEFF"/>
              </a:gs>
              <a:gs pos="35001">
                <a:srgbClr val="DAE7FF"/>
              </a:gs>
              <a:gs pos="100000">
                <a:srgbClr val="F0F5FF"/>
              </a:gs>
            </a:gsLst>
            <a:lin ang="5400000" scaled="1"/>
          </a:gradFill>
          <a:ln w="9525">
            <a:noFill/>
            <a:miter lim="800000"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探究新知</a:t>
            </a:r>
          </a:p>
        </p:txBody>
      </p:sp>
      <p:pic>
        <p:nvPicPr>
          <p:cNvPr id="1024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3717032"/>
            <a:ext cx="1368425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云形 9"/>
          <p:cNvSpPr/>
          <p:nvPr/>
        </p:nvSpPr>
        <p:spPr bwMode="auto">
          <a:xfrm>
            <a:off x="827584" y="1844824"/>
            <a:ext cx="5040350" cy="1080057"/>
          </a:xfrm>
          <a:prstGeom prst="cloud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" name="椭圆 12"/>
          <p:cNvSpPr>
            <a:spLocks noChangeArrowheads="1"/>
          </p:cNvSpPr>
          <p:nvPr/>
        </p:nvSpPr>
        <p:spPr bwMode="auto">
          <a:xfrm>
            <a:off x="5940152" y="2636912"/>
            <a:ext cx="431800" cy="433387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椭圆 13"/>
          <p:cNvSpPr>
            <a:spLocks noChangeArrowheads="1"/>
          </p:cNvSpPr>
          <p:nvPr/>
        </p:nvSpPr>
        <p:spPr bwMode="auto">
          <a:xfrm>
            <a:off x="6660232" y="3068960"/>
            <a:ext cx="279400" cy="2794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123728" y="2132856"/>
            <a:ext cx="237626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认识计数单位</a:t>
            </a:r>
            <a:r>
              <a:rPr lang="zh-CN" altLang="en-US" sz="2800" dirty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dirty="0"/>
          </a:p>
        </p:txBody>
      </p:sp>
      <p:sp>
        <p:nvSpPr>
          <p:cNvPr id="14" name="TextBox 20"/>
          <p:cNvSpPr>
            <a:spLocks noChangeArrowheads="1"/>
          </p:cNvSpPr>
          <p:nvPr/>
        </p:nvSpPr>
        <p:spPr bwMode="auto">
          <a:xfrm>
            <a:off x="755576" y="4581128"/>
            <a:ext cx="5832648" cy="1191816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>
              <a:lum bright="70000" contrast="-70000"/>
            </a:blip>
            <a:srcRect/>
            <a:tile tx="0" ty="0" sx="100000" sy="100000" flip="none" algn="tl"/>
          </a:blipFill>
          <a:ln w="9525">
            <a:solidFill>
              <a:srgbClr val="FF0000"/>
            </a:solidFill>
            <a:round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10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个十万是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100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万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每相邻两个计数单位之间的进率都是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10</a:t>
            </a:r>
            <a:r>
              <a:rPr lang="zh-CN" altLang="en-US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sz="3200" dirty="0">
              <a:solidFill>
                <a:srgbClr val="00B05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线连接符 21"/>
          <p:cNvSpPr>
            <a:spLocks noChangeShapeType="1"/>
          </p:cNvSpPr>
          <p:nvPr/>
        </p:nvSpPr>
        <p:spPr bwMode="auto">
          <a:xfrm flipV="1">
            <a:off x="484188" y="162877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同侧圆角矩形 6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探究新知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861048"/>
            <a:ext cx="14414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云形 7"/>
          <p:cNvSpPr/>
          <p:nvPr/>
        </p:nvSpPr>
        <p:spPr bwMode="auto">
          <a:xfrm>
            <a:off x="2339975" y="1484313"/>
            <a:ext cx="4752305" cy="1296615"/>
          </a:xfrm>
          <a:prstGeom prst="cloud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923928" y="1916832"/>
            <a:ext cx="216024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大数的读写。</a:t>
            </a:r>
            <a:endParaRPr lang="zh-CN" altLang="en-US" dirty="0"/>
          </a:p>
        </p:txBody>
      </p:sp>
      <p:sp>
        <p:nvSpPr>
          <p:cNvPr id="14" name="椭圆 12"/>
          <p:cNvSpPr>
            <a:spLocks noChangeArrowheads="1"/>
          </p:cNvSpPr>
          <p:nvPr/>
        </p:nvSpPr>
        <p:spPr bwMode="auto">
          <a:xfrm>
            <a:off x="2339752" y="2636912"/>
            <a:ext cx="431800" cy="4318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椭圆 13"/>
          <p:cNvSpPr>
            <a:spLocks noChangeArrowheads="1"/>
          </p:cNvSpPr>
          <p:nvPr/>
        </p:nvSpPr>
        <p:spPr bwMode="auto">
          <a:xfrm>
            <a:off x="1907704" y="3140968"/>
            <a:ext cx="279400" cy="2794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TextBox 20"/>
          <p:cNvSpPr>
            <a:spLocks noChangeArrowheads="1"/>
          </p:cNvSpPr>
          <p:nvPr/>
        </p:nvSpPr>
        <p:spPr bwMode="auto">
          <a:xfrm>
            <a:off x="1979712" y="4149080"/>
            <a:ext cx="6912768" cy="1736646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>
              <a:lum bright="70000" contrast="-70000"/>
            </a:blip>
            <a:srcRect/>
            <a:tile tx="0" ty="0" sx="100000" sy="100000" flip="none" algn="tl"/>
          </a:blipFill>
          <a:ln w="9525">
            <a:solidFill>
              <a:srgbClr val="FF0000"/>
            </a:solidFill>
            <a:round/>
          </a:ln>
        </p:spPr>
        <p:txBody>
          <a:bodyPr wrap="square">
            <a:spAutoFit/>
          </a:bodyPr>
          <a:lstStyle/>
          <a:p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读数时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先分级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从最高位读起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每级末尾不管有几个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都不读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其他数位上有一个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或连续几个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都只读一个零</a:t>
            </a:r>
            <a:r>
              <a:rPr lang="zh-CN" altLang="en-US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探究新知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84074" y="1628800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20"/>
          <p:cNvSpPr>
            <a:spLocks noChangeArrowheads="1"/>
          </p:cNvSpPr>
          <p:nvPr/>
        </p:nvSpPr>
        <p:spPr bwMode="auto">
          <a:xfrm>
            <a:off x="1259632" y="3140968"/>
            <a:ext cx="6552728" cy="1191816"/>
          </a:xfrm>
          <a:prstGeom prst="roundRect">
            <a:avLst>
              <a:gd name="adj" fmla="val 16667"/>
            </a:avLst>
          </a:prstGeom>
          <a:blipFill dpi="0" rotWithShape="1">
            <a:blip r:embed="rId2" cstate="print">
              <a:lum bright="70000" contrast="-70000"/>
            </a:blip>
            <a:srcRect/>
            <a:tile tx="0" ty="0" sx="100000" sy="100000" flip="none" algn="tl"/>
          </a:blipFill>
          <a:ln w="9525">
            <a:solidFill>
              <a:srgbClr val="FF0000"/>
            </a:solidFill>
            <a:round/>
          </a:ln>
        </p:spPr>
        <p:txBody>
          <a:bodyPr wrap="square">
            <a:spAutoFit/>
          </a:bodyPr>
          <a:lstStyle/>
          <a:p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写数时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从最高位写起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哪一位上一个单位也没有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</a:t>
            </a:r>
            <a:r>
              <a:rPr lang="zh-CN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就在那一位上写</a:t>
            </a:r>
            <a:r>
              <a:rPr lang="en-US" altLang="zh-CN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 </a:t>
            </a:r>
            <a:r>
              <a:rPr lang="zh-CN" altLang="en-US" sz="3200" dirty="0" smtClean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</a:p>
        </p:txBody>
      </p:sp>
      <p:pic>
        <p:nvPicPr>
          <p:cNvPr id="5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444208" y="908720"/>
            <a:ext cx="2232250" cy="164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81128"/>
            <a:ext cx="2121375" cy="1648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1172</Words>
  <Application>Microsoft Office PowerPoint</Application>
  <PresentationFormat>全屏显示(4:3)</PresentationFormat>
  <Paragraphs>108</Paragraphs>
  <Slides>26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xtzj</cp:lastModifiedBy>
  <cp:revision>2</cp:revision>
  <dcterms:created xsi:type="dcterms:W3CDTF">2017-09-10T14:26:31Z</dcterms:created>
  <dcterms:modified xsi:type="dcterms:W3CDTF">2009-12-31T22:35:18Z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