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71" r:id="rId4"/>
    <p:sldId id="279" r:id="rId5"/>
    <p:sldId id="657" r:id="rId7"/>
    <p:sldId id="658" r:id="rId8"/>
    <p:sldId id="659" r:id="rId9"/>
    <p:sldId id="660" r:id="rId10"/>
    <p:sldId id="662" r:id="rId11"/>
    <p:sldId id="661" r:id="rId12"/>
    <p:sldId id="288" r:id="rId13"/>
    <p:sldId id="289" r:id="rId14"/>
    <p:sldId id="331" r:id="rId15"/>
    <p:sldId id="332" r:id="rId16"/>
    <p:sldId id="333" r:id="rId17"/>
    <p:sldId id="334" r:id="rId18"/>
    <p:sldId id="290" r:id="rId19"/>
    <p:sldId id="291" r:id="rId20"/>
    <p:sldId id="292" r:id="rId21"/>
    <p:sldId id="663" r:id="rId22"/>
    <p:sldId id="664" r:id="rId23"/>
    <p:sldId id="665" r:id="rId24"/>
    <p:sldId id="666" r:id="rId25"/>
    <p:sldId id="667" r:id="rId26"/>
    <p:sldId id="294" r:id="rId27"/>
    <p:sldId id="274" r:id="rId2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616"/>
    <a:srgbClr val="6DFF44"/>
    <a:srgbClr val="FFF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0702" autoAdjust="0"/>
    <p:restoredTop sz="94291" autoAdjust="0"/>
  </p:normalViewPr>
  <p:slideViewPr>
    <p:cSldViewPr>
      <p:cViewPr varScale="1">
        <p:scale>
          <a:sx n="85" d="100"/>
          <a:sy n="85" d="100"/>
        </p:scale>
        <p:origin x="-93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4" Type="http://schemas.openxmlformats.org/officeDocument/2006/relationships/image" Target="../media/image30.wmf"/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19D5C-0580-480D-AA2E-5596DA47B7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30879-53BA-4D1F-9592-E77013010DB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30879-53BA-4D1F-9592-E77013010D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image" Target="../media/image1.png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26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3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6.xml"/><Relationship Id="rId4" Type="http://schemas.openxmlformats.org/officeDocument/2006/relationships/image" Target="../media/image14.jpeg"/><Relationship Id="rId3" Type="http://schemas.openxmlformats.org/officeDocument/2006/relationships/image" Target="../media/image16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3.jpeg"/><Relationship Id="rId2" Type="http://schemas.openxmlformats.org/officeDocument/2006/relationships/image" Target="../media/image17.png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19.xml"/><Relationship Id="rId5" Type="http://schemas.openxmlformats.org/officeDocument/2006/relationships/image" Target="../media/image18.png"/><Relationship Id="rId4" Type="http://schemas.openxmlformats.org/officeDocument/2006/relationships/image" Target="../media/image14.jpeg"/><Relationship Id="rId3" Type="http://schemas.openxmlformats.org/officeDocument/2006/relationships/image" Target="../media/image16.wmf"/><Relationship Id="rId2" Type="http://schemas.openxmlformats.org/officeDocument/2006/relationships/oleObject" Target="../embeddings/oleObject2.bin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0.xml"/><Relationship Id="rId3" Type="http://schemas.openxmlformats.org/officeDocument/2006/relationships/image" Target="../media/image3.jpeg"/><Relationship Id="rId2" Type="http://schemas.openxmlformats.org/officeDocument/2006/relationships/image" Target="../media/image14.jpeg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1.xml"/><Relationship Id="rId4" Type="http://schemas.openxmlformats.org/officeDocument/2006/relationships/image" Target="../media/image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3.vml"/><Relationship Id="rId7" Type="http://schemas.openxmlformats.org/officeDocument/2006/relationships/slideLayout" Target="../slideLayouts/slideLayout23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2.jpeg"/><Relationship Id="rId3" Type="http://schemas.openxmlformats.org/officeDocument/2006/relationships/image" Target="../media/image14.jpe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image" Target="../media/image3.jpeg"/><Relationship Id="rId1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audio" Target="../media/audio2.wav"/><Relationship Id="rId8" Type="http://schemas.openxmlformats.org/officeDocument/2006/relationships/image" Target="../media/image30.wmf"/><Relationship Id="rId7" Type="http://schemas.openxmlformats.org/officeDocument/2006/relationships/oleObject" Target="../embeddings/oleObject7.bin"/><Relationship Id="rId6" Type="http://schemas.openxmlformats.org/officeDocument/2006/relationships/image" Target="../media/image2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8.wmf"/><Relationship Id="rId3" Type="http://schemas.openxmlformats.org/officeDocument/2006/relationships/oleObject" Target="../embeddings/oleObject5.bin"/><Relationship Id="rId2" Type="http://schemas.openxmlformats.org/officeDocument/2006/relationships/image" Target="../media/image27.wmf"/><Relationship Id="rId11" Type="http://schemas.openxmlformats.org/officeDocument/2006/relationships/vmlDrawing" Target="../drawings/vmlDrawing4.vml"/><Relationship Id="rId10" Type="http://schemas.openxmlformats.org/officeDocument/2006/relationships/slideLayout" Target="../slideLayouts/slideLayout7.xml"/><Relationship Id="rId1" Type="http://schemas.openxmlformats.org/officeDocument/2006/relationships/oleObject" Target="../embeddings/oleObject4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jpe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1691680" y="3068961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latin typeface="方正大标宋简体" pitchFamily="2" charset="-122"/>
                <a:ea typeface="方正大标宋简体" pitchFamily="2" charset="-122"/>
              </a:rPr>
              <a:t>五年级</a:t>
            </a:r>
            <a:r>
              <a:rPr lang="en-US" altLang="zh-CN" sz="4400" dirty="0" smtClean="0">
                <a:latin typeface="方正大标宋简体" pitchFamily="2" charset="-122"/>
                <a:ea typeface="方正大标宋简体" pitchFamily="2" charset="-122"/>
              </a:rPr>
              <a:t>  </a:t>
            </a:r>
            <a:r>
              <a:rPr lang="zh-CN" altLang="en-US" sz="4400" dirty="0" smtClean="0">
                <a:latin typeface="方正大标宋简体" pitchFamily="2" charset="-122"/>
                <a:ea typeface="方正大标宋简体" pitchFamily="2" charset="-122"/>
              </a:rPr>
              <a:t>数学 </a:t>
            </a:r>
            <a:r>
              <a:rPr lang="en-US" altLang="zh-CN" sz="4400" dirty="0" smtClean="0">
                <a:latin typeface="方正大标宋简体" pitchFamily="2" charset="-122"/>
                <a:ea typeface="方正大标宋简体" pitchFamily="2" charset="-122"/>
              </a:rPr>
              <a:t> </a:t>
            </a:r>
            <a:r>
              <a:rPr lang="zh-CN" altLang="en-US" sz="4400" dirty="0" smtClean="0">
                <a:latin typeface="方正大标宋简体" pitchFamily="2" charset="-122"/>
                <a:ea typeface="方正大标宋简体" pitchFamily="2" charset="-122"/>
              </a:rPr>
              <a:t>上册</a:t>
            </a:r>
            <a:endParaRPr lang="zh-CN" altLang="en-US" sz="4400" dirty="0">
              <a:latin typeface="方正大标宋简体" pitchFamily="2" charset="-122"/>
              <a:ea typeface="方正大标宋简体" pitchFamily="2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3347864" y="1844824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北师大</a:t>
            </a:r>
            <a:r>
              <a:rPr lang="zh-CN" altLang="en-US" sz="5400" b="1" dirty="0" smtClean="0"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版</a:t>
            </a:r>
            <a:endParaRPr lang="zh-CN" altLang="en-US" sz="5400" b="1" dirty="0">
              <a:latin typeface="黑体" panose="02010600030101010101" charset="-122"/>
              <a:ea typeface="黑体" panose="02010600030101010101" charset="-122"/>
              <a:cs typeface="黑体" panose="02010600030101010101" charset="-122"/>
            </a:endParaRPr>
          </a:p>
        </p:txBody>
      </p:sp>
      <p:cxnSp>
        <p:nvCxnSpPr>
          <p:cNvPr id="9" name="直线连接符 8"/>
          <p:cNvCxnSpPr/>
          <p:nvPr/>
        </p:nvCxnSpPr>
        <p:spPr>
          <a:xfrm>
            <a:off x="1512000" y="2852936"/>
            <a:ext cx="6120000" cy="0"/>
          </a:xfrm>
          <a:prstGeom prst="lin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 descr="F:\七彩课堂插图板式封面\排版用图标、页眉页脚\标题jpg\读读比比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836712"/>
            <a:ext cx="2592288" cy="181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同侧圆角矩形 15"/>
          <p:cNvSpPr/>
          <p:nvPr/>
        </p:nvSpPr>
        <p:spPr>
          <a:xfrm>
            <a:off x="467546" y="966995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典题精讲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7" name="直线连接符 21"/>
          <p:cNvCxnSpPr/>
          <p:nvPr/>
        </p:nvCxnSpPr>
        <p:spPr>
          <a:xfrm flipV="1">
            <a:off x="46754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 Box 10"/>
              <p:cNvSpPr txBox="1">
                <a:spLocks noChangeArrowheads="1"/>
              </p:cNvSpPr>
              <p:nvPr/>
            </p:nvSpPr>
            <p:spPr bwMode="auto">
              <a:xfrm>
                <a:off x="1309936" y="2687962"/>
                <a:ext cx="7056784" cy="2015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0000" tIns="46800" rIns="90000" bIns="46800">
                <a:spAutoFit/>
              </a:bodyPr>
              <a:lstStyle/>
              <a:p>
                <a:r>
                  <a:rPr lang="en-US" altLang="zh-CN" sz="32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      </a:t>
                </a:r>
                <a:r>
                  <a:rPr lang="zh-CN" altLang="zh-CN" sz="32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判断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altLang="zh-CN" sz="320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的分子扩大到原来的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5</a:t>
                </a:r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倍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,</a:t>
                </a:r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要使分数的大小不变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,</a:t>
                </a:r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分母应该缩小到原来的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altLang="zh-CN" sz="320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。</a:t>
                </a:r>
                <a:r>
                  <a:rPr lang="en-US" altLang="zh-CN" sz="32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(        )</a:t>
                </a:r>
                <a:endParaRPr lang="zh-CN" altLang="zh-CN" sz="3200" dirty="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mc:Choice>
        <mc:Fallback>
          <p:sp>
            <p:nvSpPr>
              <p:cNvPr id="11" name="Text 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09936" y="2687962"/>
                <a:ext cx="7056784" cy="2015617"/>
              </a:xfrm>
              <a:prstGeom prst="rect">
                <a:avLst/>
              </a:prstGeom>
              <a:blipFill rotWithShape="1">
                <a:blip r:embed="rId2"/>
                <a:stretch>
                  <a:fillRect l="-2247" b="-4230"/>
                </a:stretch>
              </a:blipFill>
              <a:ln w="9525">
                <a:noFill/>
                <a:miter lim="8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24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77" y="4869160"/>
            <a:ext cx="1843350" cy="143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77" y="4869160"/>
            <a:ext cx="1843350" cy="143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同侧圆角矩形 1"/>
          <p:cNvSpPr/>
          <p:nvPr/>
        </p:nvSpPr>
        <p:spPr>
          <a:xfrm>
            <a:off x="467546" y="966995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典题精讲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539552" y="1628800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3" name="对象 3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98" name="公式" r:id="rId2" imgW="114300" imgH="215900" progId="Equation.3">
                  <p:embed/>
                </p:oleObj>
              </mc:Choice>
              <mc:Fallback>
                <p:oleObj name="公式" r:id="rId2" imgW="114300" imgH="2159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971600" y="1700808"/>
            <a:ext cx="3544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解题思路：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8" name="Picture 3" descr="F:\七彩课堂插图板式封面\排版用图标、页眉页脚\标题jpg\读读比比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836712"/>
            <a:ext cx="2592288" cy="181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233934" y="2660920"/>
            <a:ext cx="7442522" cy="2062103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r>
              <a:rPr lang="zh-CN" altLang="zh-CN" sz="32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根据</a:t>
            </a:r>
            <a:r>
              <a:rPr lang="zh-CN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分数的基本性质</a:t>
            </a: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分数的分子扩大到原来的</a:t>
            </a: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倍</a:t>
            </a: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要使分数的大小不变</a:t>
            </a: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分母也应扩大到原来的</a:t>
            </a: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倍。要牢记分数的基本性质的关键词</a:t>
            </a: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:</a:t>
            </a:r>
            <a:r>
              <a:rPr lang="zh-CN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同时扩大或同时缩小。</a:t>
            </a:r>
            <a:endParaRPr lang="zh-CN" altLang="zh-CN" sz="3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 descr="F:\七彩课堂插图板式封面\排版用图标、页眉页脚\标题jpg\读读比比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836712"/>
            <a:ext cx="2592288" cy="181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同侧圆角矩形 15"/>
          <p:cNvSpPr/>
          <p:nvPr/>
        </p:nvSpPr>
        <p:spPr>
          <a:xfrm>
            <a:off x="467546" y="966995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典题精讲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7" name="直线连接符 21"/>
          <p:cNvCxnSpPr/>
          <p:nvPr/>
        </p:nvCxnSpPr>
        <p:spPr>
          <a:xfrm flipV="1">
            <a:off x="46754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77" y="4869160"/>
            <a:ext cx="1843350" cy="143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71600" y="1700808"/>
            <a:ext cx="3544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正确解答：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 Box 10"/>
              <p:cNvSpPr txBox="1">
                <a:spLocks noChangeArrowheads="1"/>
              </p:cNvSpPr>
              <p:nvPr/>
            </p:nvSpPr>
            <p:spPr bwMode="auto">
              <a:xfrm>
                <a:off x="1309936" y="2687962"/>
                <a:ext cx="7056784" cy="2015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0000" tIns="46800" rIns="90000" bIns="46800">
                <a:spAutoFit/>
              </a:bodyPr>
              <a:lstStyle/>
              <a:p>
                <a:r>
                  <a:rPr lang="en-US" altLang="zh-CN" sz="32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      </a:t>
                </a:r>
                <a:r>
                  <a:rPr lang="zh-CN" altLang="zh-CN" sz="32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判断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altLang="zh-CN" sz="320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的分子扩大到原来的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5</a:t>
                </a:r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倍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,</a:t>
                </a:r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要使分数的大小不变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,</a:t>
                </a:r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分母应该缩小到原来的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altLang="zh-CN" sz="320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。</a:t>
                </a:r>
                <a:r>
                  <a:rPr lang="en-US" altLang="zh-CN" sz="32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(        )</a:t>
                </a:r>
                <a:endParaRPr lang="zh-CN" altLang="zh-CN" sz="3200" dirty="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mc:Choice>
        <mc:Fallback>
          <p:sp>
            <p:nvSpPr>
              <p:cNvPr id="8" name="Text 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09936" y="2687962"/>
                <a:ext cx="7056784" cy="2015617"/>
              </a:xfrm>
              <a:prstGeom prst="rect">
                <a:avLst/>
              </a:prstGeom>
              <a:blipFill rotWithShape="1">
                <a:blip r:embed="rId3"/>
                <a:stretch>
                  <a:fillRect l="-2247" b="-4230"/>
                </a:stretch>
              </a:blipFill>
              <a:ln w="9525">
                <a:noFill/>
                <a:miter lim="8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0" name="矩形 9"/>
          <p:cNvSpPr/>
          <p:nvPr/>
        </p:nvSpPr>
        <p:spPr>
          <a:xfrm>
            <a:off x="2915816" y="4017767"/>
            <a:ext cx="7681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×</a:t>
            </a:r>
            <a:endParaRPr lang="zh-CN" altLang="zh-CN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 descr="F:\七彩课堂插图板式封面\排版用图标、页眉页脚\标题jpg\读读比比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836712"/>
            <a:ext cx="2592288" cy="181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同侧圆角矩形 15"/>
          <p:cNvSpPr/>
          <p:nvPr/>
        </p:nvSpPr>
        <p:spPr>
          <a:xfrm>
            <a:off x="467546" y="966995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典题精讲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7" name="直线连接符 21"/>
          <p:cNvCxnSpPr/>
          <p:nvPr/>
        </p:nvCxnSpPr>
        <p:spPr>
          <a:xfrm flipV="1">
            <a:off x="46754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 Box 10"/>
              <p:cNvSpPr txBox="1">
                <a:spLocks noChangeArrowheads="1"/>
              </p:cNvSpPr>
              <p:nvPr/>
            </p:nvSpPr>
            <p:spPr bwMode="auto">
              <a:xfrm>
                <a:off x="1259632" y="2996952"/>
                <a:ext cx="6629640" cy="12983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0000" tIns="46800" rIns="90000" bIns="46800">
                <a:spAutoFit/>
              </a:bodyPr>
              <a:lstStyle/>
              <a:p>
                <a:r>
                  <a:rPr lang="en-US" altLang="zh-CN" sz="32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     </a:t>
                </a:r>
                <a:r>
                  <a:rPr lang="zh-CN" altLang="zh-CN" sz="32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如果</a:t>
                </a:r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把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altLang="zh-CN" sz="320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的分子加上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9,</a:t>
                </a:r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要使这个分数的大小不变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,</a:t>
                </a:r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分母应该加上多少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?</a:t>
                </a:r>
                <a:endParaRPr lang="zh-CN" altLang="zh-CN" sz="3200" dirty="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mc:Choice>
        <mc:Fallback>
          <p:sp>
            <p:nvSpPr>
              <p:cNvPr id="11" name="Text 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59632" y="2996952"/>
                <a:ext cx="6629640" cy="1298305"/>
              </a:xfrm>
              <a:prstGeom prst="rect">
                <a:avLst/>
              </a:prstGeom>
              <a:blipFill rotWithShape="1">
                <a:blip r:embed="rId2"/>
                <a:stretch>
                  <a:fillRect l="-2392" r="-184" b="-14554"/>
                </a:stretch>
              </a:blipFill>
              <a:ln w="9525">
                <a:noFill/>
                <a:miter lim="8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24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77" y="4869160"/>
            <a:ext cx="1843350" cy="143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77" y="4869160"/>
            <a:ext cx="1843350" cy="143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同侧圆角矩形 1"/>
          <p:cNvSpPr/>
          <p:nvPr/>
        </p:nvSpPr>
        <p:spPr>
          <a:xfrm>
            <a:off x="467546" y="966995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典题精讲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539552" y="1628800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3" name="对象 3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80" name="公式" r:id="rId2" imgW="114300" imgH="215900" progId="Equation.3">
                  <p:embed/>
                </p:oleObj>
              </mc:Choice>
              <mc:Fallback>
                <p:oleObj name="公式" r:id="rId2" imgW="114300" imgH="215900" progId="Equation.3">
                  <p:embed/>
                  <p:pic>
                    <p:nvPicPr>
                      <p:cNvPr id="0" name="图片 401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971600" y="1700808"/>
            <a:ext cx="3544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解题思路：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8" name="Picture 3" descr="F:\七彩课堂插图板式封面\排版用图标、页眉页脚\标题jpg\读读比比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836712"/>
            <a:ext cx="2592288" cy="181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1259632" y="2861816"/>
                <a:ext cx="6984776" cy="2007344"/>
              </a:xfrm>
              <a:prstGeom prst="rect">
                <a:avLst/>
              </a:prstGeom>
              <a:solidFill>
                <a:schemeClr val="accent1">
                  <a:alpha val="30000"/>
                </a:schemeClr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       </a:t>
                </a:r>
                <a:r>
                  <a:rPr lang="zh-CN" altLang="zh-CN" sz="28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280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altLang="zh-CN" sz="280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的分子加上</a:t>
                </a:r>
                <a:r>
                  <a:rPr lang="en-US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9</a:t>
                </a:r>
                <a:r>
                  <a:rPr lang="zh-CN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后变成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2800"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en-US" altLang="zh-CN" sz="280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,</a:t>
                </a:r>
                <a:r>
                  <a:rPr lang="zh-CN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相当于分子</a:t>
                </a:r>
                <a:r>
                  <a:rPr lang="en-US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3</a:t>
                </a:r>
                <a:r>
                  <a:rPr lang="zh-CN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乘</a:t>
                </a:r>
                <a:r>
                  <a:rPr lang="en-US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4,</a:t>
                </a:r>
                <a:r>
                  <a:rPr lang="zh-CN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根据分数的基本性质</a:t>
                </a:r>
                <a:r>
                  <a:rPr lang="en-US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,</a:t>
                </a:r>
                <a:r>
                  <a:rPr lang="zh-CN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要使这个分数的大小不变</a:t>
                </a:r>
                <a:r>
                  <a:rPr lang="en-US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,</a:t>
                </a:r>
                <a:r>
                  <a:rPr lang="zh-CN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分母也应乘</a:t>
                </a:r>
                <a:r>
                  <a:rPr lang="en-US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4,5×4=20,</a:t>
                </a:r>
                <a:r>
                  <a:rPr lang="zh-CN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分母</a:t>
                </a:r>
                <a:r>
                  <a:rPr lang="en-US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5</a:t>
                </a:r>
                <a:r>
                  <a:rPr lang="zh-CN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要变成</a:t>
                </a:r>
                <a:r>
                  <a:rPr lang="en-US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20,</a:t>
                </a:r>
                <a:r>
                  <a:rPr lang="zh-CN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应该加上</a:t>
                </a:r>
                <a:r>
                  <a:rPr lang="en-US" altLang="zh-CN" sz="28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15</a:t>
                </a:r>
                <a:r>
                  <a:rPr lang="zh-CN" altLang="zh-CN" sz="28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。</a:t>
                </a:r>
                <a:endParaRPr lang="zh-CN" altLang="zh-CN" sz="2800" dirty="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861816"/>
                <a:ext cx="6984776" cy="2007344"/>
              </a:xfrm>
              <a:prstGeom prst="rect">
                <a:avLst/>
              </a:prstGeom>
              <a:blipFill rotWithShape="1">
                <a:blip r:embed="rId5"/>
                <a:stretch>
                  <a:fillRect l="-1744" r="-1221" b="-7229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 Box 10"/>
              <p:cNvSpPr txBox="1">
                <a:spLocks noChangeArrowheads="1"/>
              </p:cNvSpPr>
              <p:nvPr/>
            </p:nvSpPr>
            <p:spPr bwMode="auto">
              <a:xfrm>
                <a:off x="2974726" y="3051097"/>
                <a:ext cx="2474470" cy="1818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0000" tIns="46800" rIns="90000" bIns="4680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z="28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m:t>3+9=12</m:t>
                      </m:r>
                      <m:r>
                        <m:rPr>
                          <m:nor/>
                        </m:rPr>
                        <a:rPr lang="zh-CN" altLang="en-US" sz="28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m:t>　</m:t>
                      </m:r>
                    </m:oMath>
                  </m:oMathPara>
                </a14:m>
                <a:endParaRPr lang="en-US" altLang="zh-CN" sz="2800" dirty="0" smtClean="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z="28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m:t>12÷3=4</m:t>
                      </m:r>
                      <m:r>
                        <m:rPr>
                          <m:nor/>
                        </m:rPr>
                        <a:rPr lang="zh-CN" altLang="en-US" sz="28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m:t>　</m:t>
                      </m:r>
                    </m:oMath>
                  </m:oMathPara>
                </a14:m>
                <a:endParaRPr lang="en-US" altLang="zh-CN" sz="2800" dirty="0" smtClean="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z="28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m:t>5×4=20</m:t>
                      </m:r>
                      <m:r>
                        <m:rPr>
                          <m:nor/>
                        </m:rPr>
                        <a:rPr lang="zh-CN" altLang="en-US" sz="28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m:t>　</m:t>
                      </m:r>
                    </m:oMath>
                  </m:oMathPara>
                </a14:m>
                <a:endParaRPr lang="en-US" altLang="zh-CN" sz="2800" dirty="0" smtClean="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z="28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m:t>20−5=15</m:t>
                      </m:r>
                      <m:r>
                        <m:rPr>
                          <m:nor/>
                        </m:rPr>
                        <a:rPr lang="zh-CN" altLang="en-US" sz="2800"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m:t>　</m:t>
                      </m:r>
                    </m:oMath>
                  </m:oMathPara>
                </a14:m>
                <a:endParaRPr lang="en-US" altLang="zh-CN" sz="2800" dirty="0" smtClean="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mc:Choice>
        <mc:Fallback>
          <p:sp>
            <p:nvSpPr>
              <p:cNvPr id="10" name="Text 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74726" y="3051097"/>
                <a:ext cx="2474470" cy="1818063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  <a:ln w="9525">
                <a:noFill/>
                <a:miter lim="800000"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25" name="Picture 3" descr="F:\七彩课堂插图板式封面\排版用图标、页眉页脚\标题jpg\读读比比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836712"/>
            <a:ext cx="2592288" cy="181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同侧圆角矩形 15"/>
          <p:cNvSpPr/>
          <p:nvPr/>
        </p:nvSpPr>
        <p:spPr>
          <a:xfrm>
            <a:off x="467546" y="966995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典题精讲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7" name="直线连接符 21"/>
          <p:cNvCxnSpPr/>
          <p:nvPr/>
        </p:nvCxnSpPr>
        <p:spPr>
          <a:xfrm flipV="1">
            <a:off x="46754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77" y="4869160"/>
            <a:ext cx="1843350" cy="143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71600" y="1700808"/>
            <a:ext cx="3544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正确解答：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1" name="矩形 10"/>
              <p:cNvSpPr/>
              <p:nvPr/>
            </p:nvSpPr>
            <p:spPr>
              <a:xfrm>
                <a:off x="1551093" y="1795822"/>
                <a:ext cx="5203840" cy="8109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判断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altLang="zh-CN" sz="3200">
                            <a:latin typeface="Cambria Math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>
                            <a:latin typeface="Cambria Math"/>
                          </a:rPr>
                          <m:t>5×0</m:t>
                        </m:r>
                      </m:num>
                      <m:den>
                        <m:r>
                          <a:rPr lang="en-US" altLang="zh-CN" sz="3200">
                            <a:latin typeface="Cambria Math"/>
                          </a:rPr>
                          <m:t>11×0</m:t>
                        </m:r>
                      </m:den>
                    </m:f>
                  </m:oMath>
                </a14:m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>
                            <a:latin typeface="Cambria Math"/>
                          </a:rPr>
                          <m:t>5÷0</m:t>
                        </m:r>
                      </m:num>
                      <m:den>
                        <m:r>
                          <a:rPr lang="en-US" altLang="zh-CN" sz="3200">
                            <a:latin typeface="Cambria Math"/>
                          </a:rPr>
                          <m:t>11÷0</m:t>
                        </m:r>
                      </m:den>
                    </m:f>
                  </m:oMath>
                </a14:m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	</a:t>
                </a:r>
                <a:r>
                  <a:rPr lang="en-US" altLang="zh-CN" sz="32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(       )</a:t>
                </a:r>
                <a:endParaRPr lang="zh-CN" altLang="zh-CN" sz="3200" dirty="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mc:Choice>
        <mc:Fallback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1093" y="1795822"/>
                <a:ext cx="5203840" cy="810991"/>
              </a:xfrm>
              <a:prstGeom prst="rect">
                <a:avLst/>
              </a:prstGeom>
              <a:blipFill rotWithShape="1">
                <a:blip r:embed="rId1"/>
                <a:stretch>
                  <a:fillRect l="-2927" b="-127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34" name="Picture 5" descr="F:\七彩课堂插图板式封面\排版用图标、页眉页脚\标题jpg\我会找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7" t="5847" r="12967"/>
          <a:stretch>
            <a:fillRect/>
          </a:stretch>
        </p:blipFill>
        <p:spPr bwMode="auto">
          <a:xfrm>
            <a:off x="6629400" y="811179"/>
            <a:ext cx="2114550" cy="203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23553" name="例.eps" descr="id:2147501035;FounderC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828148"/>
            <a:ext cx="507485" cy="448724"/>
          </a:xfrm>
          <a:prstGeom prst="rect">
            <a:avLst/>
          </a:prstGeom>
          <a:noFill/>
        </p:spPr>
      </p:pic>
      <p:sp>
        <p:nvSpPr>
          <p:cNvPr id="12" name="同侧圆角矩形 11"/>
          <p:cNvSpPr/>
          <p:nvPr/>
        </p:nvSpPr>
        <p:spPr>
          <a:xfrm>
            <a:off x="467546" y="966995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易错提醒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3" name="直线连接符 21"/>
          <p:cNvCxnSpPr/>
          <p:nvPr/>
        </p:nvCxnSpPr>
        <p:spPr>
          <a:xfrm flipV="1">
            <a:off x="46754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 rot="18298042">
            <a:off x="5824837" y="4148737"/>
            <a:ext cx="2236510" cy="70788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zh-CN" sz="40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错误</a:t>
            </a:r>
            <a:r>
              <a:rPr lang="zh-CN" altLang="zh-CN" sz="40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解答</a:t>
            </a:r>
            <a:endParaRPr lang="zh-CN" altLang="en-US" sz="40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4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77" y="4869160"/>
            <a:ext cx="1843350" cy="143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矩形 15"/>
          <p:cNvSpPr/>
          <p:nvPr/>
        </p:nvSpPr>
        <p:spPr>
          <a:xfrm>
            <a:off x="5364088" y="1953706"/>
            <a:ext cx="925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√</a:t>
            </a:r>
            <a:endParaRPr lang="zh-CN" altLang="zh-CN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55576" y="1809690"/>
            <a:ext cx="4968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错解分析：</a:t>
            </a:r>
            <a:endParaRPr lang="zh-CN" altLang="zh-CN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6" name="同侧圆角矩形 15"/>
          <p:cNvSpPr/>
          <p:nvPr/>
        </p:nvSpPr>
        <p:spPr>
          <a:xfrm>
            <a:off x="467546" y="966995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易错提醒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7" name="直线连接符 21"/>
          <p:cNvCxnSpPr/>
          <p:nvPr/>
        </p:nvCxnSpPr>
        <p:spPr>
          <a:xfrm flipV="1">
            <a:off x="46754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" name="Picture 4" descr="F:\七彩课堂插图板式封面\排版用图标、页眉页脚\标题jpg\读读背背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68760"/>
            <a:ext cx="247133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矩形 19"/>
          <p:cNvSpPr/>
          <p:nvPr/>
        </p:nvSpPr>
        <p:spPr>
          <a:xfrm>
            <a:off x="1012726" y="2852936"/>
            <a:ext cx="66247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r>
              <a:rPr lang="zh-CN" altLang="zh-CN" sz="28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错误</a:t>
            </a:r>
            <a:r>
              <a:rPr lang="zh-CN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解答错在忽略了分数的分母不能为</a:t>
            </a:r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r>
              <a:rPr lang="zh-CN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。分数的分子和分母同时乘或除以相同的数</a:t>
            </a:r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(0</a:t>
            </a:r>
            <a:r>
              <a:rPr lang="zh-CN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除外</a:t>
            </a:r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),</a:t>
            </a:r>
            <a:r>
              <a:rPr lang="zh-CN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分数的大小不变</a:t>
            </a:r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要注意题中的分母乘或除以的数不能为</a:t>
            </a:r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r>
              <a:rPr lang="zh-CN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。在运用分数的基本性质时</a:t>
            </a:r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牢记</a:t>
            </a:r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r>
              <a:rPr lang="zh-CN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不能作除数和分母。</a:t>
            </a:r>
            <a:endParaRPr lang="zh-CN" altLang="zh-CN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7" name="矩形 16"/>
              <p:cNvSpPr/>
              <p:nvPr/>
            </p:nvSpPr>
            <p:spPr>
              <a:xfrm>
                <a:off x="1295635" y="4176273"/>
                <a:ext cx="5203840" cy="8109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判断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altLang="zh-CN" sz="3200">
                            <a:latin typeface="Cambria Math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>
                            <a:latin typeface="Cambria Math"/>
                          </a:rPr>
                          <m:t>5×0</m:t>
                        </m:r>
                      </m:num>
                      <m:den>
                        <m:r>
                          <a:rPr lang="en-US" altLang="zh-CN" sz="3200">
                            <a:latin typeface="Cambria Math"/>
                          </a:rPr>
                          <m:t>11×0</m:t>
                        </m:r>
                      </m:den>
                    </m:f>
                  </m:oMath>
                </a14:m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>
                            <a:latin typeface="Cambria Math"/>
                          </a:rPr>
                          <m:t>5÷0</m:t>
                        </m:r>
                      </m:num>
                      <m:den>
                        <m:r>
                          <a:rPr lang="en-US" altLang="zh-CN" sz="3200">
                            <a:latin typeface="Cambria Math"/>
                          </a:rPr>
                          <m:t>11÷0</m:t>
                        </m:r>
                      </m:den>
                    </m:f>
                  </m:oMath>
                </a14:m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	</a:t>
                </a:r>
                <a:r>
                  <a:rPr lang="en-US" altLang="zh-CN" sz="32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(       )</a:t>
                </a:r>
                <a:endParaRPr lang="zh-CN" altLang="zh-CN" sz="3200" dirty="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mc:Choice>
        <mc:Fallback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635" y="4176273"/>
                <a:ext cx="5203840" cy="810991"/>
              </a:xfrm>
              <a:prstGeom prst="rect">
                <a:avLst/>
              </a:prstGeom>
              <a:blipFill rotWithShape="1">
                <a:blip r:embed="rId1"/>
                <a:stretch>
                  <a:fillRect l="-3048" b="-127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矩形 14"/>
              <p:cNvSpPr/>
              <p:nvPr/>
            </p:nvSpPr>
            <p:spPr>
              <a:xfrm>
                <a:off x="1363186" y="2592548"/>
                <a:ext cx="5203840" cy="8109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判断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altLang="zh-CN" sz="3200">
                            <a:latin typeface="Cambria Math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>
                            <a:latin typeface="Cambria Math"/>
                          </a:rPr>
                          <m:t>5×0</m:t>
                        </m:r>
                      </m:num>
                      <m:den>
                        <m:r>
                          <a:rPr lang="en-US" altLang="zh-CN" sz="3200">
                            <a:latin typeface="Cambria Math"/>
                          </a:rPr>
                          <m:t>11×0</m:t>
                        </m:r>
                      </m:den>
                    </m:f>
                  </m:oMath>
                </a14:m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>
                            <a:latin typeface="Cambria Math"/>
                          </a:rPr>
                          <m:t>5÷0</m:t>
                        </m:r>
                      </m:num>
                      <m:den>
                        <m:r>
                          <a:rPr lang="en-US" altLang="zh-CN" sz="3200">
                            <a:latin typeface="Cambria Math"/>
                          </a:rPr>
                          <m:t>11÷0</m:t>
                        </m:r>
                      </m:den>
                    </m:f>
                  </m:oMath>
                </a14:m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	</a:t>
                </a:r>
                <a:r>
                  <a:rPr lang="en-US" altLang="zh-CN" sz="32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(       )</a:t>
                </a:r>
                <a:endParaRPr lang="zh-CN" altLang="zh-CN" sz="3200" dirty="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mc:Choice>
        <mc:Fallback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3186" y="2592548"/>
                <a:ext cx="5203840" cy="810991"/>
              </a:xfrm>
              <a:prstGeom prst="rect">
                <a:avLst/>
              </a:prstGeom>
              <a:blipFill rotWithShape="1">
                <a:blip r:embed="rId2"/>
                <a:stretch>
                  <a:fillRect l="-3048" b="-127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32" name="Picture 3" descr="F:\七彩课堂插图板式封面\排版用图标、页眉页脚\标题jpg\读读比比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274" y="779775"/>
            <a:ext cx="2592288" cy="181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pic>
        <p:nvPicPr>
          <p:cNvPr id="23553" name="例.eps" descr="id:2147501035;FounderC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822470"/>
            <a:ext cx="504055" cy="445691"/>
          </a:xfrm>
          <a:prstGeom prst="rect">
            <a:avLst/>
          </a:prstGeom>
          <a:noFill/>
        </p:spPr>
      </p:pic>
      <p:sp>
        <p:nvSpPr>
          <p:cNvPr id="13" name="同侧圆角矩形 12"/>
          <p:cNvSpPr/>
          <p:nvPr/>
        </p:nvSpPr>
        <p:spPr>
          <a:xfrm>
            <a:off x="467546" y="966995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易错提醒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4" name="直线连接符 21"/>
          <p:cNvCxnSpPr/>
          <p:nvPr/>
        </p:nvCxnSpPr>
        <p:spPr>
          <a:xfrm flipV="1">
            <a:off x="467544" y="1628800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 rot="18298042">
            <a:off x="5432177" y="5002573"/>
            <a:ext cx="2236510" cy="70788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正确</a:t>
            </a:r>
            <a:r>
              <a:rPr lang="zh-CN" altLang="zh-CN" sz="40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解答</a:t>
            </a:r>
            <a:endParaRPr lang="zh-CN" altLang="en-US" sz="40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 rot="18298042">
            <a:off x="6040860" y="2832274"/>
            <a:ext cx="2236510" cy="70788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zh-CN" sz="40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错误</a:t>
            </a:r>
            <a:r>
              <a:rPr lang="zh-CN" altLang="zh-CN" sz="40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解答</a:t>
            </a:r>
            <a:endParaRPr lang="zh-CN" altLang="en-US" sz="40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/>
        </p:nvGraphicFramePr>
        <p:xfrm>
          <a:off x="1403648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10" name="公式" r:id="rId5" imgW="114300" imgH="215900" progId="Equation.3">
                  <p:embed/>
                </p:oleObj>
              </mc:Choice>
              <mc:Fallback>
                <p:oleObj name="公式" r:id="rId5" imgW="114300" imgH="2159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矩形 24"/>
          <p:cNvSpPr/>
          <p:nvPr/>
        </p:nvSpPr>
        <p:spPr>
          <a:xfrm>
            <a:off x="5156880" y="2674877"/>
            <a:ext cx="925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√</a:t>
            </a:r>
            <a:endParaRPr lang="zh-CN" altLang="zh-CN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176327" y="4340933"/>
            <a:ext cx="7681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×</a:t>
            </a:r>
            <a:endParaRPr lang="zh-CN" altLang="zh-CN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 autoUpdateAnimBg="0"/>
      <p:bldP spid="21" grpId="0" animBg="1" autoUpdateAnimBg="0"/>
      <p:bldP spid="25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6322" name="Text Box 2"/>
              <p:cNvSpPr txBox="1">
                <a:spLocks noChangeArrowheads="1"/>
              </p:cNvSpPr>
              <p:nvPr/>
            </p:nvSpPr>
            <p:spPr bwMode="auto">
              <a:xfrm>
                <a:off x="689555" y="1453581"/>
                <a:ext cx="8241023" cy="36358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spcBef>
                    <a:spcPct val="50000"/>
                  </a:spcBef>
                </a:pPr>
                <a:r>
                  <a:rPr lang="zh-CN" altLang="en-US" sz="3200" b="1" dirty="0" smtClean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判断</a:t>
                </a:r>
                <a:r>
                  <a:rPr lang="zh-CN" altLang="en-US" sz="3200" b="1" dirty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：</a:t>
                </a:r>
                <a:r>
                  <a:rPr lang="zh-CN" altLang="en-US" sz="3200" b="1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 </a:t>
                </a:r>
              </a:p>
              <a:p>
                <a:pPr>
                  <a:lnSpc>
                    <a:spcPct val="110000"/>
                  </a:lnSpc>
                  <a:spcBef>
                    <a:spcPct val="50000"/>
                  </a:spcBef>
                </a:pPr>
                <a:r>
                  <a:rPr lang="en-US" altLang="zh-CN" sz="3200" dirty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(1)</a:t>
                </a:r>
                <a:r>
                  <a:rPr lang="zh-CN" altLang="en-US" sz="3200" dirty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分数的分子、分母都乘上或除以相同的数</a:t>
                </a:r>
                <a:r>
                  <a:rPr lang="en-US" altLang="zh-CN" sz="3200" dirty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,</a:t>
                </a:r>
                <a:r>
                  <a:rPr lang="zh-CN" altLang="en-US" sz="3200" dirty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分数的大小不变</a:t>
                </a:r>
                <a:r>
                  <a:rPr lang="zh-CN" altLang="en-US" sz="3200" dirty="0" smtClean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。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(   </a:t>
                </a:r>
                <a:r>
                  <a:rPr lang="en-US" altLang="zh-CN" sz="32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      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)</a:t>
                </a:r>
                <a:r>
                  <a:rPr lang="zh-CN" altLang="en-US" sz="32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     </a:t>
                </a:r>
                <a:r>
                  <a:rPr lang="zh-CN" altLang="en-US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			</a:t>
                </a:r>
                <a:endParaRPr lang="en-US" altLang="zh-CN" sz="3200" dirty="0" smtClean="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>
                  <a:lnSpc>
                    <a:spcPct val="110000"/>
                  </a:lnSpc>
                  <a:spcBef>
                    <a:spcPct val="50000"/>
                  </a:spcBef>
                </a:pPr>
                <a:r>
                  <a:rPr lang="en-US" altLang="zh-CN" sz="3200" dirty="0" smtClean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(</a:t>
                </a:r>
                <a:r>
                  <a:rPr lang="en-US" altLang="zh-CN" sz="3200" dirty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2)</a:t>
                </a:r>
                <a:r>
                  <a:rPr lang="zh-CN" altLang="en-US" sz="3200" dirty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把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dirty="0" smtClean="0">
                            <a:solidFill>
                              <a:srgbClr val="0000FF"/>
                            </a:solidFill>
                            <a:latin typeface="Cambria Math"/>
                            <a:ea typeface="华文新魏" panose="02010800040101010101" pitchFamily="2" charset="-122"/>
                          </a:rPr>
                        </m:ctrlPr>
                      </m:fPr>
                      <m:num>
                        <m:r>
                          <a:rPr lang="en-US" altLang="zh-CN" sz="3200" b="0" i="1" dirty="0" smtClean="0">
                            <a:solidFill>
                              <a:srgbClr val="0000FF"/>
                            </a:solidFill>
                            <a:latin typeface="Cambria Math"/>
                            <a:ea typeface="华文新魏" panose="02010800040101010101" pitchFamily="2" charset="-122"/>
                          </a:rPr>
                          <m:t>15</m:t>
                        </m:r>
                      </m:num>
                      <m:den>
                        <m:r>
                          <a:rPr lang="en-US" altLang="zh-CN" sz="3200" b="0" i="1" dirty="0" smtClean="0">
                            <a:solidFill>
                              <a:srgbClr val="0000FF"/>
                            </a:solidFill>
                            <a:latin typeface="Cambria Math"/>
                            <a:ea typeface="华文新魏" panose="02010800040101010101" pitchFamily="2" charset="-122"/>
                          </a:rPr>
                          <m:t>20</m:t>
                        </m:r>
                      </m:den>
                    </m:f>
                    <m:r>
                      <a:rPr lang="zh-CN" altLang="en-US" sz="3200" i="1" dirty="0" smtClean="0">
                        <a:solidFill>
                          <a:srgbClr val="0000FF"/>
                        </a:solidFill>
                        <a:latin typeface="Cambria Math"/>
                        <a:ea typeface="华文新魏" panose="02010800040101010101" pitchFamily="2" charset="-122"/>
                      </a:rPr>
                      <m:t>  </m:t>
                    </m:r>
                  </m:oMath>
                </a14:m>
                <a:r>
                  <a:rPr lang="zh-CN" altLang="en-US" sz="3200" dirty="0" smtClean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的</a:t>
                </a:r>
                <a:r>
                  <a:rPr lang="zh-CN" altLang="en-US" sz="3200" dirty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分子缩小</a:t>
                </a:r>
                <a:r>
                  <a:rPr lang="en-US" altLang="zh-CN" sz="3200" dirty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5</a:t>
                </a:r>
                <a:r>
                  <a:rPr lang="zh-CN" altLang="en-US" sz="3200" dirty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倍，分母也同时缩小</a:t>
                </a:r>
                <a:r>
                  <a:rPr lang="en-US" altLang="zh-CN" sz="3200" dirty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5</a:t>
                </a:r>
                <a:r>
                  <a:rPr lang="zh-CN" altLang="en-US" sz="3200" dirty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倍</a:t>
                </a:r>
                <a:r>
                  <a:rPr lang="en-US" altLang="zh-CN" sz="3200" dirty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,</a:t>
                </a:r>
                <a:r>
                  <a:rPr lang="zh-CN" altLang="en-US" sz="3200" dirty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分数的大小不变</a:t>
                </a:r>
                <a:r>
                  <a:rPr lang="zh-CN" altLang="en-US" sz="3200" dirty="0" smtClean="0">
                    <a:solidFill>
                      <a:srgbClr val="0000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。</a:t>
                </a:r>
                <a:r>
                  <a:rPr lang="zh-CN" altLang="en-US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			</a:t>
                </a:r>
                <a:r>
                  <a:rPr lang="zh-CN" altLang="en-US" sz="32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 </a:t>
                </a:r>
                <a:r>
                  <a:rPr lang="en-US" altLang="zh-CN" sz="3200" dirty="0" smtClean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(        </a:t>
                </a:r>
                <a:r>
                  <a:rPr lang="en-US" altLang="zh-CN" sz="3200" dirty="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)</a:t>
                </a:r>
              </a:p>
            </p:txBody>
          </p:sp>
        </mc:Choice>
        <mc:Fallback>
          <p:sp>
            <p:nvSpPr>
              <p:cNvPr id="56322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9555" y="1453581"/>
                <a:ext cx="8241023" cy="3635804"/>
              </a:xfrm>
              <a:prstGeom prst="rect">
                <a:avLst/>
              </a:prstGeom>
              <a:blipFill rotWithShape="1">
                <a:blip r:embed="rId1"/>
                <a:stretch>
                  <a:fillRect l="-1849" t="-1340" r="-3254" b="-402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6492875" y="4296806"/>
            <a:ext cx="990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√</a:t>
            </a:r>
            <a:endParaRPr lang="zh-CN" altLang="en-US" sz="36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4200467" y="2645296"/>
            <a:ext cx="609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×</a:t>
            </a:r>
            <a:endParaRPr lang="en-US" altLang="zh-CN" sz="36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56327" name="Group 7"/>
          <p:cNvGrpSpPr/>
          <p:nvPr/>
        </p:nvGrpSpPr>
        <p:grpSpPr bwMode="auto">
          <a:xfrm>
            <a:off x="6781800" y="2645296"/>
            <a:ext cx="1677988" cy="646112"/>
            <a:chOff x="0" y="96"/>
            <a:chExt cx="1057" cy="407"/>
          </a:xfrm>
        </p:grpSpPr>
        <p:sp>
          <p:nvSpPr>
            <p:cNvPr id="56328" name="Line 8"/>
            <p:cNvSpPr>
              <a:spLocks noChangeShapeType="1"/>
            </p:cNvSpPr>
            <p:nvPr/>
          </p:nvSpPr>
          <p:spPr bwMode="auto">
            <a:xfrm>
              <a:off x="0" y="96"/>
              <a:ext cx="1057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zh-CN" altLang="en-US"/>
            </a:p>
          </p:txBody>
        </p:sp>
        <p:sp>
          <p:nvSpPr>
            <p:cNvPr id="56329" name="Text Box 9"/>
            <p:cNvSpPr txBox="1">
              <a:spLocks noChangeArrowheads="1"/>
            </p:cNvSpPr>
            <p:nvPr/>
          </p:nvSpPr>
          <p:spPr bwMode="auto">
            <a:xfrm>
              <a:off x="130" y="96"/>
              <a:ext cx="927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dirty="0">
                  <a:solidFill>
                    <a:srgbClr val="00CC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0</a:t>
              </a:r>
              <a:r>
                <a:rPr lang="zh-CN" altLang="en-US" sz="3600" dirty="0">
                  <a:solidFill>
                    <a:srgbClr val="00CC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除外</a:t>
              </a:r>
              <a:endParaRPr lang="zh-CN" altLang="en-US" sz="3600" dirty="0">
                <a:solidFill>
                  <a:srgbClr val="00CC00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pic>
        <p:nvPicPr>
          <p:cNvPr id="1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19" y="5015755"/>
            <a:ext cx="1655466" cy="128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同侧圆角矩形 10"/>
          <p:cNvSpPr/>
          <p:nvPr/>
        </p:nvSpPr>
        <p:spPr>
          <a:xfrm>
            <a:off x="484074" y="780093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学以致用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2" name="直线连接符 21"/>
          <p:cNvCxnSpPr/>
          <p:nvPr/>
        </p:nvCxnSpPr>
        <p:spPr>
          <a:xfrm flipV="1">
            <a:off x="484074" y="1453581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5" grpId="0" autoUpdateAnimBg="0"/>
      <p:bldP spid="5632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36912"/>
            <a:ext cx="5168371" cy="352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908721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kumimoji="1" lang="en-US" altLang="zh-CN" sz="3600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r>
              <a:rPr kumimoji="1" lang="zh-CN" altLang="en-US" sz="3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单元     分数的意义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>
            <a:off x="3347864" y="3371849"/>
            <a:ext cx="5184576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095328" y="2440976"/>
            <a:ext cx="5437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4</a:t>
            </a:r>
            <a:r>
              <a:rPr lang="en-US" altLang="zh-CN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  </a:t>
            </a:r>
            <a:r>
              <a:rPr lang="zh-CN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charset="-122"/>
                <a:ea typeface="黑体" panose="02010600030101010101" charset="-122"/>
              </a:rPr>
              <a:t>分数的基本性质</a:t>
            </a:r>
            <a:endParaRPr lang="zh-CN" alt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Group 2"/>
          <p:cNvGrpSpPr/>
          <p:nvPr/>
        </p:nvGrpSpPr>
        <p:grpSpPr bwMode="auto">
          <a:xfrm>
            <a:off x="1185863" y="1773238"/>
            <a:ext cx="792163" cy="1011237"/>
            <a:chOff x="0" y="0"/>
            <a:chExt cx="499" cy="637"/>
          </a:xfrm>
        </p:grpSpPr>
        <p:sp>
          <p:nvSpPr>
            <p:cNvPr id="67587" name="Text Box 3"/>
            <p:cNvSpPr txBox="1">
              <a:spLocks noChangeArrowheads="1"/>
            </p:cNvSpPr>
            <p:nvPr/>
          </p:nvSpPr>
          <p:spPr bwMode="auto">
            <a:xfrm>
              <a:off x="136" y="272"/>
              <a:ext cx="27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FF"/>
                  </a:solidFill>
                </a:rPr>
                <a:t>5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7588" name="Line 4"/>
            <p:cNvSpPr>
              <a:spLocks noChangeShapeType="1"/>
            </p:cNvSpPr>
            <p:nvPr/>
          </p:nvSpPr>
          <p:spPr bwMode="auto">
            <a:xfrm>
              <a:off x="0" y="318"/>
              <a:ext cx="49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589" name="Text Box 5"/>
            <p:cNvSpPr txBox="1">
              <a:spLocks noChangeArrowheads="1"/>
            </p:cNvSpPr>
            <p:nvPr/>
          </p:nvSpPr>
          <p:spPr bwMode="auto">
            <a:xfrm>
              <a:off x="136" y="0"/>
              <a:ext cx="27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FF"/>
                  </a:solidFill>
                </a:rPr>
                <a:t>1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</p:grp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1906588" y="1989138"/>
            <a:ext cx="1009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</a:rPr>
              <a:t>＝</a:t>
            </a:r>
            <a:endParaRPr lang="zh-CN" altLang="en-US" sz="3200" b="1">
              <a:solidFill>
                <a:srgbClr val="0000FF"/>
              </a:solidFill>
            </a:endParaRP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6226176" y="3500438"/>
            <a:ext cx="7191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12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2554288" y="220503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15</a:t>
            </a:r>
            <a:endParaRPr lang="en-US" altLang="zh-CN" sz="3200" b="1">
              <a:solidFill>
                <a:srgbClr val="0000FF"/>
              </a:solidFill>
            </a:endParaRP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>
            <a:off x="2482851" y="2278063"/>
            <a:ext cx="1008062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2265363" y="1773238"/>
            <a:ext cx="1800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</a:rPr>
              <a:t>（　）</a:t>
            </a:r>
            <a:endParaRPr lang="zh-CN" altLang="en-US" sz="3200" b="1">
              <a:solidFill>
                <a:srgbClr val="0000FF"/>
              </a:solidFill>
            </a:endParaRPr>
          </a:p>
        </p:txBody>
      </p:sp>
      <p:grpSp>
        <p:nvGrpSpPr>
          <p:cNvPr id="67595" name="Group 11"/>
          <p:cNvGrpSpPr/>
          <p:nvPr/>
        </p:nvGrpSpPr>
        <p:grpSpPr bwMode="auto">
          <a:xfrm>
            <a:off x="1185863" y="3068638"/>
            <a:ext cx="2879725" cy="1011237"/>
            <a:chOff x="0" y="0"/>
            <a:chExt cx="1814" cy="637"/>
          </a:xfrm>
        </p:grpSpPr>
        <p:grpSp>
          <p:nvGrpSpPr>
            <p:cNvPr id="67596" name="Group 12"/>
            <p:cNvGrpSpPr/>
            <p:nvPr/>
          </p:nvGrpSpPr>
          <p:grpSpPr bwMode="auto">
            <a:xfrm>
              <a:off x="0" y="0"/>
              <a:ext cx="527" cy="637"/>
              <a:chOff x="0" y="0"/>
              <a:chExt cx="527" cy="637"/>
            </a:xfrm>
          </p:grpSpPr>
          <p:sp>
            <p:nvSpPr>
              <p:cNvPr id="67597" name="Text Box 13"/>
              <p:cNvSpPr txBox="1">
                <a:spLocks noChangeArrowheads="1"/>
              </p:cNvSpPr>
              <p:nvPr/>
            </p:nvSpPr>
            <p:spPr bwMode="auto">
              <a:xfrm>
                <a:off x="0" y="272"/>
                <a:ext cx="420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200" b="1">
                    <a:solidFill>
                      <a:srgbClr val="0000FF"/>
                    </a:solidFill>
                  </a:rPr>
                  <a:t>18</a:t>
                </a:r>
                <a:endParaRPr lang="en-US" altLang="zh-CN" sz="3200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67598" name="Line 14"/>
              <p:cNvSpPr>
                <a:spLocks noChangeShapeType="1"/>
              </p:cNvSpPr>
              <p:nvPr/>
            </p:nvSpPr>
            <p:spPr bwMode="auto">
              <a:xfrm>
                <a:off x="16" y="317"/>
                <a:ext cx="454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599" name="Text Box 15"/>
              <p:cNvSpPr txBox="1">
                <a:spLocks noChangeArrowheads="1"/>
              </p:cNvSpPr>
              <p:nvPr/>
            </p:nvSpPr>
            <p:spPr bwMode="auto">
              <a:xfrm>
                <a:off x="107" y="0"/>
                <a:ext cx="420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200" b="1">
                    <a:solidFill>
                      <a:srgbClr val="0000FF"/>
                    </a:solidFill>
                  </a:rPr>
                  <a:t>9</a:t>
                </a:r>
                <a:endParaRPr lang="en-US" altLang="zh-CN" sz="3200" b="1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67600" name="Text Box 16"/>
            <p:cNvSpPr txBox="1">
              <a:spLocks noChangeArrowheads="1"/>
            </p:cNvSpPr>
            <p:nvPr/>
          </p:nvSpPr>
          <p:spPr bwMode="auto">
            <a:xfrm>
              <a:off x="454" y="136"/>
              <a:ext cx="63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＝</a:t>
              </a:r>
              <a:endParaRPr lang="zh-CN" altLang="en-US" sz="3200" b="1">
                <a:solidFill>
                  <a:srgbClr val="0000FF"/>
                </a:solidFill>
              </a:endParaRPr>
            </a:p>
          </p:txBody>
        </p:sp>
        <p:sp>
          <p:nvSpPr>
            <p:cNvPr id="67601" name="Text Box 17"/>
            <p:cNvSpPr txBox="1">
              <a:spLocks noChangeArrowheads="1"/>
            </p:cNvSpPr>
            <p:nvPr/>
          </p:nvSpPr>
          <p:spPr bwMode="auto">
            <a:xfrm>
              <a:off x="726" y="272"/>
              <a:ext cx="63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　</a:t>
              </a:r>
              <a:r>
                <a:rPr lang="en-US" altLang="zh-CN" sz="3200" b="1">
                  <a:solidFill>
                    <a:srgbClr val="0000FF"/>
                  </a:solidFill>
                </a:rPr>
                <a:t>6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7602" name="Line 18"/>
            <p:cNvSpPr>
              <a:spLocks noChangeShapeType="1"/>
            </p:cNvSpPr>
            <p:nvPr/>
          </p:nvSpPr>
          <p:spPr bwMode="auto">
            <a:xfrm>
              <a:off x="817" y="318"/>
              <a:ext cx="635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603" name="Text Box 19"/>
            <p:cNvSpPr txBox="1">
              <a:spLocks noChangeArrowheads="1"/>
            </p:cNvSpPr>
            <p:nvPr/>
          </p:nvSpPr>
          <p:spPr bwMode="auto">
            <a:xfrm>
              <a:off x="680" y="0"/>
              <a:ext cx="113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（　）</a:t>
              </a:r>
              <a:endParaRPr lang="zh-CN" altLang="en-US" sz="3200" b="1">
                <a:solidFill>
                  <a:srgbClr val="0000FF"/>
                </a:solidFill>
              </a:endParaRPr>
            </a:p>
          </p:txBody>
        </p:sp>
      </p:grpSp>
      <p:grpSp>
        <p:nvGrpSpPr>
          <p:cNvPr id="67604" name="Group 20"/>
          <p:cNvGrpSpPr/>
          <p:nvPr/>
        </p:nvGrpSpPr>
        <p:grpSpPr bwMode="auto">
          <a:xfrm>
            <a:off x="4786313" y="1700213"/>
            <a:ext cx="2952750" cy="1082675"/>
            <a:chOff x="0" y="0"/>
            <a:chExt cx="1860" cy="682"/>
          </a:xfrm>
        </p:grpSpPr>
        <p:sp>
          <p:nvSpPr>
            <p:cNvPr id="67605" name="Text Box 21"/>
            <p:cNvSpPr txBox="1">
              <a:spLocks noChangeArrowheads="1"/>
            </p:cNvSpPr>
            <p:nvPr/>
          </p:nvSpPr>
          <p:spPr bwMode="auto">
            <a:xfrm>
              <a:off x="45" y="317"/>
              <a:ext cx="42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FF"/>
                  </a:solidFill>
                </a:rPr>
                <a:t>20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7606" name="Line 22"/>
            <p:cNvSpPr>
              <a:spLocks noChangeShapeType="1"/>
            </p:cNvSpPr>
            <p:nvPr/>
          </p:nvSpPr>
          <p:spPr bwMode="auto">
            <a:xfrm flipV="1">
              <a:off x="0" y="362"/>
              <a:ext cx="515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607" name="Text Box 23"/>
            <p:cNvSpPr txBox="1">
              <a:spLocks noChangeArrowheads="1"/>
            </p:cNvSpPr>
            <p:nvPr/>
          </p:nvSpPr>
          <p:spPr bwMode="auto">
            <a:xfrm>
              <a:off x="45" y="45"/>
              <a:ext cx="42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FF"/>
                  </a:solidFill>
                </a:rPr>
                <a:t>15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7608" name="Text Box 24"/>
            <p:cNvSpPr txBox="1">
              <a:spLocks noChangeArrowheads="1"/>
            </p:cNvSpPr>
            <p:nvPr/>
          </p:nvSpPr>
          <p:spPr bwMode="auto">
            <a:xfrm>
              <a:off x="499" y="136"/>
              <a:ext cx="63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＝</a:t>
              </a:r>
              <a:endParaRPr lang="zh-CN" altLang="en-US" sz="3200" b="1">
                <a:solidFill>
                  <a:srgbClr val="0000FF"/>
                </a:solidFill>
              </a:endParaRPr>
            </a:p>
          </p:txBody>
        </p:sp>
        <p:sp>
          <p:nvSpPr>
            <p:cNvPr id="67609" name="Text Box 25"/>
            <p:cNvSpPr txBox="1">
              <a:spLocks noChangeArrowheads="1"/>
            </p:cNvSpPr>
            <p:nvPr/>
          </p:nvSpPr>
          <p:spPr bwMode="auto">
            <a:xfrm>
              <a:off x="771" y="0"/>
              <a:ext cx="63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　</a:t>
              </a:r>
              <a:r>
                <a:rPr lang="en-US" altLang="zh-CN" sz="3200" b="1">
                  <a:solidFill>
                    <a:srgbClr val="0000FF"/>
                  </a:solidFill>
                </a:rPr>
                <a:t>3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7610" name="Line 26"/>
            <p:cNvSpPr>
              <a:spLocks noChangeShapeType="1"/>
            </p:cNvSpPr>
            <p:nvPr/>
          </p:nvSpPr>
          <p:spPr bwMode="auto">
            <a:xfrm>
              <a:off x="862" y="318"/>
              <a:ext cx="635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611" name="Text Box 27"/>
            <p:cNvSpPr txBox="1">
              <a:spLocks noChangeArrowheads="1"/>
            </p:cNvSpPr>
            <p:nvPr/>
          </p:nvSpPr>
          <p:spPr bwMode="auto">
            <a:xfrm>
              <a:off x="726" y="272"/>
              <a:ext cx="113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（　）</a:t>
              </a:r>
              <a:endParaRPr lang="zh-CN" altLang="en-US" sz="3200" b="1">
                <a:solidFill>
                  <a:srgbClr val="0000FF"/>
                </a:solidFill>
              </a:endParaRPr>
            </a:p>
          </p:txBody>
        </p:sp>
      </p:grpSp>
      <p:grpSp>
        <p:nvGrpSpPr>
          <p:cNvPr id="67612" name="Group 28"/>
          <p:cNvGrpSpPr/>
          <p:nvPr/>
        </p:nvGrpSpPr>
        <p:grpSpPr bwMode="auto">
          <a:xfrm>
            <a:off x="4784726" y="3068638"/>
            <a:ext cx="2736850" cy="1011237"/>
            <a:chOff x="0" y="0"/>
            <a:chExt cx="1724" cy="637"/>
          </a:xfrm>
        </p:grpSpPr>
        <p:grpSp>
          <p:nvGrpSpPr>
            <p:cNvPr id="67613" name="Group 29"/>
            <p:cNvGrpSpPr/>
            <p:nvPr/>
          </p:nvGrpSpPr>
          <p:grpSpPr bwMode="auto">
            <a:xfrm>
              <a:off x="0" y="0"/>
              <a:ext cx="499" cy="637"/>
              <a:chOff x="0" y="0"/>
              <a:chExt cx="499" cy="637"/>
            </a:xfrm>
          </p:grpSpPr>
          <p:sp>
            <p:nvSpPr>
              <p:cNvPr id="67614" name="Text Box 30"/>
              <p:cNvSpPr txBox="1">
                <a:spLocks noChangeArrowheads="1"/>
              </p:cNvSpPr>
              <p:nvPr/>
            </p:nvSpPr>
            <p:spPr bwMode="auto">
              <a:xfrm>
                <a:off x="136" y="272"/>
                <a:ext cx="272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200" b="1">
                    <a:solidFill>
                      <a:srgbClr val="0000FF"/>
                    </a:solidFill>
                  </a:rPr>
                  <a:t>4</a:t>
                </a:r>
                <a:endParaRPr lang="en-US" altLang="zh-CN" sz="3200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67615" name="Line 31"/>
              <p:cNvSpPr>
                <a:spLocks noChangeShapeType="1"/>
              </p:cNvSpPr>
              <p:nvPr/>
            </p:nvSpPr>
            <p:spPr bwMode="auto">
              <a:xfrm>
                <a:off x="0" y="318"/>
                <a:ext cx="499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616" name="Text Box 32"/>
              <p:cNvSpPr txBox="1">
                <a:spLocks noChangeArrowheads="1"/>
              </p:cNvSpPr>
              <p:nvPr/>
            </p:nvSpPr>
            <p:spPr bwMode="auto">
              <a:xfrm>
                <a:off x="136" y="0"/>
                <a:ext cx="272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200" b="1">
                    <a:solidFill>
                      <a:srgbClr val="0000FF"/>
                    </a:solidFill>
                  </a:rPr>
                  <a:t>1</a:t>
                </a:r>
                <a:endParaRPr lang="en-US" altLang="zh-CN" sz="3200" b="1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67617" name="Text Box 33"/>
            <p:cNvSpPr txBox="1">
              <a:spLocks noChangeArrowheads="1"/>
            </p:cNvSpPr>
            <p:nvPr/>
          </p:nvSpPr>
          <p:spPr bwMode="auto">
            <a:xfrm>
              <a:off x="454" y="136"/>
              <a:ext cx="63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＝</a:t>
              </a:r>
              <a:endParaRPr lang="zh-CN" altLang="en-US" sz="3200" b="1">
                <a:solidFill>
                  <a:srgbClr val="0000FF"/>
                </a:solidFill>
              </a:endParaRPr>
            </a:p>
          </p:txBody>
        </p:sp>
        <p:sp>
          <p:nvSpPr>
            <p:cNvPr id="67618" name="Text Box 34"/>
            <p:cNvSpPr txBox="1">
              <a:spLocks noChangeArrowheads="1"/>
            </p:cNvSpPr>
            <p:nvPr/>
          </p:nvSpPr>
          <p:spPr bwMode="auto">
            <a:xfrm>
              <a:off x="681" y="272"/>
              <a:ext cx="1043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（　）</a:t>
              </a:r>
              <a:endParaRPr lang="zh-CN" altLang="en-US" sz="3200" b="1">
                <a:solidFill>
                  <a:srgbClr val="0000FF"/>
                </a:solidFill>
              </a:endParaRPr>
            </a:p>
          </p:txBody>
        </p:sp>
        <p:sp>
          <p:nvSpPr>
            <p:cNvPr id="67619" name="Line 35"/>
            <p:cNvSpPr>
              <a:spLocks noChangeShapeType="1"/>
            </p:cNvSpPr>
            <p:nvPr/>
          </p:nvSpPr>
          <p:spPr bwMode="auto">
            <a:xfrm>
              <a:off x="817" y="318"/>
              <a:ext cx="635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620" name="Text Box 36"/>
            <p:cNvSpPr txBox="1">
              <a:spLocks noChangeArrowheads="1"/>
            </p:cNvSpPr>
            <p:nvPr/>
          </p:nvSpPr>
          <p:spPr bwMode="auto">
            <a:xfrm>
              <a:off x="726" y="0"/>
              <a:ext cx="63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　</a:t>
              </a:r>
              <a:r>
                <a:rPr lang="en-US" altLang="zh-CN" sz="3200" b="1">
                  <a:solidFill>
                    <a:srgbClr val="0000FF"/>
                  </a:solidFill>
                </a:rPr>
                <a:t>3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</p:grpSp>
      <p:grpSp>
        <p:nvGrpSpPr>
          <p:cNvPr id="67621" name="Group 37"/>
          <p:cNvGrpSpPr/>
          <p:nvPr/>
        </p:nvGrpSpPr>
        <p:grpSpPr bwMode="auto">
          <a:xfrm>
            <a:off x="1112838" y="4292600"/>
            <a:ext cx="5905500" cy="1011238"/>
            <a:chOff x="0" y="0"/>
            <a:chExt cx="3720" cy="637"/>
          </a:xfrm>
        </p:grpSpPr>
        <p:grpSp>
          <p:nvGrpSpPr>
            <p:cNvPr id="67622" name="Group 38"/>
            <p:cNvGrpSpPr/>
            <p:nvPr/>
          </p:nvGrpSpPr>
          <p:grpSpPr bwMode="auto">
            <a:xfrm>
              <a:off x="0" y="0"/>
              <a:ext cx="499" cy="637"/>
              <a:chOff x="0" y="0"/>
              <a:chExt cx="499" cy="637"/>
            </a:xfrm>
          </p:grpSpPr>
          <p:sp>
            <p:nvSpPr>
              <p:cNvPr id="67623" name="Text Box 39"/>
              <p:cNvSpPr txBox="1">
                <a:spLocks noChangeArrowheads="1"/>
              </p:cNvSpPr>
              <p:nvPr/>
            </p:nvSpPr>
            <p:spPr bwMode="auto">
              <a:xfrm>
                <a:off x="136" y="272"/>
                <a:ext cx="272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200" b="1">
                    <a:solidFill>
                      <a:srgbClr val="0000FF"/>
                    </a:solidFill>
                  </a:rPr>
                  <a:t>9</a:t>
                </a:r>
                <a:endParaRPr lang="en-US" altLang="zh-CN" sz="3200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67624" name="Line 40"/>
              <p:cNvSpPr>
                <a:spLocks noChangeShapeType="1"/>
              </p:cNvSpPr>
              <p:nvPr/>
            </p:nvSpPr>
            <p:spPr bwMode="auto">
              <a:xfrm>
                <a:off x="0" y="318"/>
                <a:ext cx="499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625" name="Text Box 41"/>
              <p:cNvSpPr txBox="1">
                <a:spLocks noChangeArrowheads="1"/>
              </p:cNvSpPr>
              <p:nvPr/>
            </p:nvSpPr>
            <p:spPr bwMode="auto">
              <a:xfrm>
                <a:off x="136" y="0"/>
                <a:ext cx="272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200" b="1">
                    <a:solidFill>
                      <a:srgbClr val="0000FF"/>
                    </a:solidFill>
                  </a:rPr>
                  <a:t>2</a:t>
                </a:r>
                <a:endParaRPr lang="en-US" altLang="zh-CN" sz="3200" b="1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67626" name="Text Box 42"/>
            <p:cNvSpPr txBox="1">
              <a:spLocks noChangeArrowheads="1"/>
            </p:cNvSpPr>
            <p:nvPr/>
          </p:nvSpPr>
          <p:spPr bwMode="auto">
            <a:xfrm>
              <a:off x="454" y="136"/>
              <a:ext cx="63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＝</a:t>
              </a:r>
              <a:endParaRPr lang="zh-CN" altLang="en-US" sz="3200" b="1">
                <a:solidFill>
                  <a:srgbClr val="0000FF"/>
                </a:solidFill>
              </a:endParaRPr>
            </a:p>
          </p:txBody>
        </p:sp>
        <p:sp>
          <p:nvSpPr>
            <p:cNvPr id="67627" name="Text Box 43"/>
            <p:cNvSpPr txBox="1">
              <a:spLocks noChangeArrowheads="1"/>
            </p:cNvSpPr>
            <p:nvPr/>
          </p:nvSpPr>
          <p:spPr bwMode="auto">
            <a:xfrm>
              <a:off x="681" y="272"/>
              <a:ext cx="1043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（　）</a:t>
              </a:r>
              <a:endParaRPr lang="zh-CN" altLang="en-US" sz="3200" b="1">
                <a:solidFill>
                  <a:srgbClr val="0000FF"/>
                </a:solidFill>
              </a:endParaRPr>
            </a:p>
          </p:txBody>
        </p:sp>
        <p:sp>
          <p:nvSpPr>
            <p:cNvPr id="67628" name="Line 44"/>
            <p:cNvSpPr>
              <a:spLocks noChangeShapeType="1"/>
            </p:cNvSpPr>
            <p:nvPr/>
          </p:nvSpPr>
          <p:spPr bwMode="auto">
            <a:xfrm>
              <a:off x="817" y="318"/>
              <a:ext cx="635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629" name="Text Box 45"/>
            <p:cNvSpPr txBox="1">
              <a:spLocks noChangeArrowheads="1"/>
            </p:cNvSpPr>
            <p:nvPr/>
          </p:nvSpPr>
          <p:spPr bwMode="auto">
            <a:xfrm>
              <a:off x="726" y="0"/>
              <a:ext cx="63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　</a:t>
              </a:r>
              <a:r>
                <a:rPr lang="en-US" altLang="zh-CN" sz="3200" b="1">
                  <a:solidFill>
                    <a:srgbClr val="0000FF"/>
                  </a:solidFill>
                </a:rPr>
                <a:t>4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7630" name="Text Box 46"/>
            <p:cNvSpPr txBox="1">
              <a:spLocks noChangeArrowheads="1"/>
            </p:cNvSpPr>
            <p:nvPr/>
          </p:nvSpPr>
          <p:spPr bwMode="auto">
            <a:xfrm>
              <a:off x="1452" y="136"/>
              <a:ext cx="63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＝</a:t>
              </a:r>
              <a:endParaRPr lang="zh-CN" altLang="en-US" sz="3200" b="1">
                <a:solidFill>
                  <a:srgbClr val="0000FF"/>
                </a:solidFill>
              </a:endParaRPr>
            </a:p>
          </p:txBody>
        </p:sp>
        <p:sp>
          <p:nvSpPr>
            <p:cNvPr id="67631" name="Text Box 47"/>
            <p:cNvSpPr txBox="1">
              <a:spLocks noChangeArrowheads="1"/>
            </p:cNvSpPr>
            <p:nvPr/>
          </p:nvSpPr>
          <p:spPr bwMode="auto">
            <a:xfrm>
              <a:off x="1679" y="272"/>
              <a:ext cx="1043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（　）</a:t>
              </a:r>
              <a:endParaRPr lang="zh-CN" altLang="en-US" sz="3200" b="1">
                <a:solidFill>
                  <a:srgbClr val="0000FF"/>
                </a:solidFill>
              </a:endParaRPr>
            </a:p>
          </p:txBody>
        </p:sp>
        <p:sp>
          <p:nvSpPr>
            <p:cNvPr id="67632" name="Line 48"/>
            <p:cNvSpPr>
              <a:spLocks noChangeShapeType="1"/>
            </p:cNvSpPr>
            <p:nvPr/>
          </p:nvSpPr>
          <p:spPr bwMode="auto">
            <a:xfrm>
              <a:off x="1815" y="318"/>
              <a:ext cx="635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633" name="Text Box 49"/>
            <p:cNvSpPr txBox="1">
              <a:spLocks noChangeArrowheads="1"/>
            </p:cNvSpPr>
            <p:nvPr/>
          </p:nvSpPr>
          <p:spPr bwMode="auto">
            <a:xfrm>
              <a:off x="1724" y="0"/>
              <a:ext cx="63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　</a:t>
              </a:r>
              <a:r>
                <a:rPr lang="en-US" altLang="zh-CN" sz="3200" b="1">
                  <a:solidFill>
                    <a:srgbClr val="0000FF"/>
                  </a:solidFill>
                </a:rPr>
                <a:t>6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7634" name="Text Box 50"/>
            <p:cNvSpPr txBox="1">
              <a:spLocks noChangeArrowheads="1"/>
            </p:cNvSpPr>
            <p:nvPr/>
          </p:nvSpPr>
          <p:spPr bwMode="auto">
            <a:xfrm>
              <a:off x="2450" y="136"/>
              <a:ext cx="63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＝</a:t>
              </a:r>
              <a:endParaRPr lang="zh-CN" altLang="en-US" sz="3200" b="1">
                <a:solidFill>
                  <a:srgbClr val="0000FF"/>
                </a:solidFill>
              </a:endParaRPr>
            </a:p>
          </p:txBody>
        </p:sp>
        <p:sp>
          <p:nvSpPr>
            <p:cNvPr id="67635" name="Text Box 51"/>
            <p:cNvSpPr txBox="1">
              <a:spLocks noChangeArrowheads="1"/>
            </p:cNvSpPr>
            <p:nvPr/>
          </p:nvSpPr>
          <p:spPr bwMode="auto">
            <a:xfrm>
              <a:off x="2677" y="272"/>
              <a:ext cx="1043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　</a:t>
              </a:r>
              <a:r>
                <a:rPr lang="en-US" altLang="zh-CN" sz="3200" b="1">
                  <a:solidFill>
                    <a:srgbClr val="0000FF"/>
                  </a:solidFill>
                </a:rPr>
                <a:t>45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7636" name="Line 52"/>
            <p:cNvSpPr>
              <a:spLocks noChangeShapeType="1"/>
            </p:cNvSpPr>
            <p:nvPr/>
          </p:nvSpPr>
          <p:spPr bwMode="auto">
            <a:xfrm>
              <a:off x="2813" y="318"/>
              <a:ext cx="635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637" name="Text Box 53"/>
            <p:cNvSpPr txBox="1">
              <a:spLocks noChangeArrowheads="1"/>
            </p:cNvSpPr>
            <p:nvPr/>
          </p:nvSpPr>
          <p:spPr bwMode="auto">
            <a:xfrm>
              <a:off x="2495" y="0"/>
              <a:ext cx="118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　（　）</a:t>
              </a:r>
              <a:endParaRPr lang="zh-CN" altLang="en-US" sz="3200" b="1">
                <a:solidFill>
                  <a:srgbClr val="0000FF"/>
                </a:solidFill>
              </a:endParaRPr>
            </a:p>
          </p:txBody>
        </p:sp>
      </p:grpSp>
      <p:grpSp>
        <p:nvGrpSpPr>
          <p:cNvPr id="67638" name="Group 54"/>
          <p:cNvGrpSpPr/>
          <p:nvPr/>
        </p:nvGrpSpPr>
        <p:grpSpPr bwMode="auto">
          <a:xfrm>
            <a:off x="684794" y="5426559"/>
            <a:ext cx="5113338" cy="1011237"/>
            <a:chOff x="0" y="0"/>
            <a:chExt cx="3221" cy="637"/>
          </a:xfrm>
        </p:grpSpPr>
        <p:sp>
          <p:nvSpPr>
            <p:cNvPr id="67639" name="Text Box 55"/>
            <p:cNvSpPr txBox="1">
              <a:spLocks noChangeArrowheads="1"/>
            </p:cNvSpPr>
            <p:nvPr/>
          </p:nvSpPr>
          <p:spPr bwMode="auto">
            <a:xfrm>
              <a:off x="182" y="272"/>
              <a:ext cx="1043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　</a:t>
              </a:r>
              <a:r>
                <a:rPr lang="en-US" altLang="zh-CN" sz="3200" b="1">
                  <a:solidFill>
                    <a:srgbClr val="0000FF"/>
                  </a:solidFill>
                </a:rPr>
                <a:t>16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7640" name="Line 56"/>
            <p:cNvSpPr>
              <a:spLocks noChangeShapeType="1"/>
            </p:cNvSpPr>
            <p:nvPr/>
          </p:nvSpPr>
          <p:spPr bwMode="auto">
            <a:xfrm flipV="1">
              <a:off x="409" y="317"/>
              <a:ext cx="45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641" name="Text Box 57"/>
            <p:cNvSpPr txBox="1">
              <a:spLocks noChangeArrowheads="1"/>
            </p:cNvSpPr>
            <p:nvPr/>
          </p:nvSpPr>
          <p:spPr bwMode="auto">
            <a:xfrm>
              <a:off x="0" y="0"/>
              <a:ext cx="90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　　</a:t>
              </a:r>
              <a:r>
                <a:rPr lang="en-US" altLang="zh-CN" sz="3200" b="1">
                  <a:solidFill>
                    <a:srgbClr val="0000FF"/>
                  </a:solidFill>
                </a:rPr>
                <a:t>8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7642" name="Text Box 58"/>
            <p:cNvSpPr txBox="1">
              <a:spLocks noChangeArrowheads="1"/>
            </p:cNvSpPr>
            <p:nvPr/>
          </p:nvSpPr>
          <p:spPr bwMode="auto">
            <a:xfrm>
              <a:off x="862" y="136"/>
              <a:ext cx="63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 dirty="0">
                  <a:solidFill>
                    <a:srgbClr val="0000FF"/>
                  </a:solidFill>
                </a:rPr>
                <a:t>＝</a:t>
              </a:r>
              <a:endParaRPr lang="zh-CN" altLang="en-US" sz="3200" b="1" dirty="0">
                <a:solidFill>
                  <a:srgbClr val="0000FF"/>
                </a:solidFill>
              </a:endParaRPr>
            </a:p>
          </p:txBody>
        </p:sp>
        <p:sp>
          <p:nvSpPr>
            <p:cNvPr id="67643" name="Text Box 59"/>
            <p:cNvSpPr txBox="1">
              <a:spLocks noChangeArrowheads="1"/>
            </p:cNvSpPr>
            <p:nvPr/>
          </p:nvSpPr>
          <p:spPr bwMode="auto">
            <a:xfrm>
              <a:off x="1134" y="272"/>
              <a:ext cx="63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　</a:t>
              </a:r>
              <a:r>
                <a:rPr lang="en-US" altLang="zh-CN" sz="3200" b="1">
                  <a:solidFill>
                    <a:srgbClr val="0000FF"/>
                  </a:solidFill>
                </a:rPr>
                <a:t>8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7644" name="Line 60"/>
            <p:cNvSpPr>
              <a:spLocks noChangeShapeType="1"/>
            </p:cNvSpPr>
            <p:nvPr/>
          </p:nvSpPr>
          <p:spPr bwMode="auto">
            <a:xfrm>
              <a:off x="1225" y="318"/>
              <a:ext cx="635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645" name="Text Box 61"/>
            <p:cNvSpPr txBox="1">
              <a:spLocks noChangeArrowheads="1"/>
            </p:cNvSpPr>
            <p:nvPr/>
          </p:nvSpPr>
          <p:spPr bwMode="auto">
            <a:xfrm>
              <a:off x="1088" y="0"/>
              <a:ext cx="113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（　）</a:t>
              </a:r>
              <a:endParaRPr lang="zh-CN" altLang="en-US" sz="3200" b="1">
                <a:solidFill>
                  <a:srgbClr val="0000FF"/>
                </a:solidFill>
              </a:endParaRPr>
            </a:p>
          </p:txBody>
        </p:sp>
        <p:sp>
          <p:nvSpPr>
            <p:cNvPr id="67646" name="Text Box 62"/>
            <p:cNvSpPr txBox="1">
              <a:spLocks noChangeArrowheads="1"/>
            </p:cNvSpPr>
            <p:nvPr/>
          </p:nvSpPr>
          <p:spPr bwMode="auto">
            <a:xfrm>
              <a:off x="1860" y="136"/>
              <a:ext cx="63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＝</a:t>
              </a:r>
              <a:endParaRPr lang="zh-CN" altLang="en-US" sz="3200" b="1">
                <a:solidFill>
                  <a:srgbClr val="0000FF"/>
                </a:solidFill>
              </a:endParaRPr>
            </a:p>
          </p:txBody>
        </p:sp>
        <p:sp>
          <p:nvSpPr>
            <p:cNvPr id="67647" name="Text Box 63"/>
            <p:cNvSpPr txBox="1">
              <a:spLocks noChangeArrowheads="1"/>
            </p:cNvSpPr>
            <p:nvPr/>
          </p:nvSpPr>
          <p:spPr bwMode="auto">
            <a:xfrm>
              <a:off x="2132" y="0"/>
              <a:ext cx="63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　</a:t>
              </a:r>
              <a:r>
                <a:rPr lang="en-US" altLang="zh-CN" sz="3200" b="1">
                  <a:solidFill>
                    <a:srgbClr val="0000FF"/>
                  </a:solidFill>
                </a:rPr>
                <a:t>1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7648" name="Line 64"/>
            <p:cNvSpPr>
              <a:spLocks noChangeShapeType="1"/>
            </p:cNvSpPr>
            <p:nvPr/>
          </p:nvSpPr>
          <p:spPr bwMode="auto">
            <a:xfrm>
              <a:off x="2223" y="318"/>
              <a:ext cx="635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649" name="Text Box 65"/>
            <p:cNvSpPr txBox="1">
              <a:spLocks noChangeArrowheads="1"/>
            </p:cNvSpPr>
            <p:nvPr/>
          </p:nvSpPr>
          <p:spPr bwMode="auto">
            <a:xfrm>
              <a:off x="2087" y="272"/>
              <a:ext cx="113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</a:rPr>
                <a:t>（　）</a:t>
              </a:r>
              <a:endParaRPr lang="zh-CN" altLang="en-US" sz="3200" b="1">
                <a:solidFill>
                  <a:srgbClr val="0000FF"/>
                </a:solidFill>
              </a:endParaRPr>
            </a:p>
          </p:txBody>
        </p:sp>
      </p:grpSp>
      <p:sp>
        <p:nvSpPr>
          <p:cNvPr id="67650" name="Text Box 66"/>
          <p:cNvSpPr txBox="1">
            <a:spLocks noChangeArrowheads="1"/>
          </p:cNvSpPr>
          <p:nvPr/>
        </p:nvSpPr>
        <p:spPr bwMode="auto">
          <a:xfrm>
            <a:off x="2625726" y="847725"/>
            <a:ext cx="5688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 smtClean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在</a:t>
            </a:r>
            <a:r>
              <a:rPr lang="zh-CN" altLang="en-US" sz="3200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下面的括号里填上适当的</a:t>
            </a:r>
            <a:r>
              <a:rPr lang="zh-CN" altLang="en-US" sz="3200" dirty="0" smtClean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数。</a:t>
            </a:r>
            <a:r>
              <a:rPr lang="zh-CN" altLang="en-US" sz="3200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　</a:t>
            </a:r>
            <a:endParaRPr lang="zh-CN" altLang="en-US" sz="3200" dirty="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7651" name="Text Box 67"/>
          <p:cNvSpPr txBox="1">
            <a:spLocks noChangeArrowheads="1"/>
          </p:cNvSpPr>
          <p:nvPr/>
        </p:nvSpPr>
        <p:spPr bwMode="auto">
          <a:xfrm>
            <a:off x="2770188" y="1700213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3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67652" name="Text Box 68"/>
          <p:cNvSpPr txBox="1">
            <a:spLocks noChangeArrowheads="1"/>
          </p:cNvSpPr>
          <p:nvPr/>
        </p:nvSpPr>
        <p:spPr bwMode="auto">
          <a:xfrm>
            <a:off x="6442076" y="2132013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4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67653" name="Text Box 69"/>
          <p:cNvSpPr txBox="1">
            <a:spLocks noChangeArrowheads="1"/>
          </p:cNvSpPr>
          <p:nvPr/>
        </p:nvSpPr>
        <p:spPr bwMode="auto">
          <a:xfrm>
            <a:off x="2770188" y="2997200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3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67654" name="Text Box 70"/>
          <p:cNvSpPr txBox="1">
            <a:spLocks noChangeArrowheads="1"/>
          </p:cNvSpPr>
          <p:nvPr/>
        </p:nvSpPr>
        <p:spPr bwMode="auto">
          <a:xfrm>
            <a:off x="2554288" y="4724400"/>
            <a:ext cx="7191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18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67655" name="Text Box 71"/>
          <p:cNvSpPr txBox="1">
            <a:spLocks noChangeArrowheads="1"/>
          </p:cNvSpPr>
          <p:nvPr/>
        </p:nvSpPr>
        <p:spPr bwMode="auto">
          <a:xfrm>
            <a:off x="4138613" y="4724400"/>
            <a:ext cx="7191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27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67656" name="Text Box 72"/>
          <p:cNvSpPr txBox="1">
            <a:spLocks noChangeArrowheads="1"/>
          </p:cNvSpPr>
          <p:nvPr/>
        </p:nvSpPr>
        <p:spPr bwMode="auto">
          <a:xfrm>
            <a:off x="5794376" y="4292600"/>
            <a:ext cx="7191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10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67657" name="Text Box 73"/>
          <p:cNvSpPr txBox="1">
            <a:spLocks noChangeArrowheads="1"/>
          </p:cNvSpPr>
          <p:nvPr/>
        </p:nvSpPr>
        <p:spPr bwMode="auto">
          <a:xfrm>
            <a:off x="2898988" y="5448960"/>
            <a:ext cx="7191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4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67658" name="Text Box 74"/>
          <p:cNvSpPr txBox="1">
            <a:spLocks noChangeArrowheads="1"/>
          </p:cNvSpPr>
          <p:nvPr/>
        </p:nvSpPr>
        <p:spPr bwMode="auto">
          <a:xfrm>
            <a:off x="4505676" y="5858359"/>
            <a:ext cx="7191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</a:rPr>
              <a:t>2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  <p:sp>
        <p:nvSpPr>
          <p:cNvPr id="76" name="同侧圆角矩形 75"/>
          <p:cNvSpPr/>
          <p:nvPr/>
        </p:nvSpPr>
        <p:spPr>
          <a:xfrm>
            <a:off x="484074" y="780093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学以致用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77" name="直线连接符 21"/>
          <p:cNvCxnSpPr/>
          <p:nvPr/>
        </p:nvCxnSpPr>
        <p:spPr>
          <a:xfrm flipV="1">
            <a:off x="484074" y="1453581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7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7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67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67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1" grpId="0" autoUpdateAnimBg="0"/>
      <p:bldP spid="67651" grpId="0" autoUpdateAnimBg="0"/>
      <p:bldP spid="67652" grpId="0" autoUpdateAnimBg="0"/>
      <p:bldP spid="67653" grpId="0" autoUpdateAnimBg="0"/>
      <p:bldP spid="67654" grpId="0" autoUpdateAnimBg="0"/>
      <p:bldP spid="67655" grpId="0" autoUpdateAnimBg="0"/>
      <p:bldP spid="67656" grpId="0" autoUpdateAnimBg="0"/>
      <p:bldP spid="67657" grpId="0" autoUpdateAnimBg="0"/>
      <p:bldP spid="67658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2"/>
          <p:cNvSpPr txBox="1">
            <a:spLocks noChangeArrowheads="1"/>
          </p:cNvSpPr>
          <p:nvPr/>
        </p:nvSpPr>
        <p:spPr bwMode="auto">
          <a:xfrm>
            <a:off x="2987824" y="813004"/>
            <a:ext cx="148530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判断：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aphicFrame>
        <p:nvGraphicFramePr>
          <p:cNvPr id="66563" name="Object 3"/>
          <p:cNvGraphicFramePr>
            <a:graphicFrameLocks noChangeAspect="1"/>
          </p:cNvGraphicFramePr>
          <p:nvPr/>
        </p:nvGraphicFramePr>
        <p:xfrm>
          <a:off x="1187450" y="1557338"/>
          <a:ext cx="6327775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0" name="" r:id="rId1" imgW="7200900" imgH="1828800" progId="Equation.3">
                  <p:embed/>
                </p:oleObj>
              </mc:Choice>
              <mc:Fallback>
                <p:oleObj name="" r:id="rId1" imgW="7200900" imgH="1828800" progId="Equation.3">
                  <p:embed/>
                  <p:pic>
                    <p:nvPicPr>
                      <p:cNvPr id="0" name="图片 43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557338"/>
                        <a:ext cx="6327775" cy="1052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4" name="Object 4"/>
          <p:cNvGraphicFramePr>
            <a:graphicFrameLocks noChangeAspect="1"/>
          </p:cNvGraphicFramePr>
          <p:nvPr/>
        </p:nvGraphicFramePr>
        <p:xfrm>
          <a:off x="1348929" y="2820657"/>
          <a:ext cx="624840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1" name="" r:id="rId3" imgW="5905500" imgH="1828800" progId="Equation.3">
                  <p:embed/>
                </p:oleObj>
              </mc:Choice>
              <mc:Fallback>
                <p:oleObj name="" r:id="rId3" imgW="5905500" imgH="1828800" progId="Equation.3">
                  <p:embed/>
                  <p:pic>
                    <p:nvPicPr>
                      <p:cNvPr id="0" name="图片 43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8929" y="2820657"/>
                        <a:ext cx="6248400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5" name="Object 5"/>
          <p:cNvGraphicFramePr>
            <a:graphicFrameLocks noChangeAspect="1"/>
          </p:cNvGraphicFramePr>
          <p:nvPr/>
        </p:nvGraphicFramePr>
        <p:xfrm>
          <a:off x="1348929" y="3933056"/>
          <a:ext cx="6248400" cy="1036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2" name="" r:id="rId5" imgW="6629400" imgH="1828800" progId="Equation.3">
                  <p:embed/>
                </p:oleObj>
              </mc:Choice>
              <mc:Fallback>
                <p:oleObj name="" r:id="rId5" imgW="6629400" imgH="1828800" progId="Equation.3">
                  <p:embed/>
                  <p:pic>
                    <p:nvPicPr>
                      <p:cNvPr id="0" name="图片 43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8929" y="3933056"/>
                        <a:ext cx="6248400" cy="1036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6" name="Object 6"/>
          <p:cNvGraphicFramePr>
            <a:graphicFrameLocks noChangeAspect="1"/>
          </p:cNvGraphicFramePr>
          <p:nvPr/>
        </p:nvGraphicFramePr>
        <p:xfrm>
          <a:off x="1043608" y="5122605"/>
          <a:ext cx="6408738" cy="1246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3" name="" r:id="rId7" imgW="6921500" imgH="2184400" progId="Equation.3">
                  <p:embed/>
                </p:oleObj>
              </mc:Choice>
              <mc:Fallback>
                <p:oleObj name="" r:id="rId7" imgW="6921500" imgH="2184400" progId="Equation.3">
                  <p:embed/>
                  <p:pic>
                    <p:nvPicPr>
                      <p:cNvPr id="0" name="图片 430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5122605"/>
                        <a:ext cx="6408738" cy="1246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67" name="Text Box 28"/>
          <p:cNvSpPr txBox="1">
            <a:spLocks noChangeArrowheads="1"/>
          </p:cNvSpPr>
          <p:nvPr/>
        </p:nvSpPr>
        <p:spPr bwMode="auto">
          <a:xfrm>
            <a:off x="6629400" y="1700808"/>
            <a:ext cx="1066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×</a:t>
            </a:r>
            <a:endParaRPr lang="en-US" altLang="zh-CN" sz="48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6568" name="Text Box 29"/>
          <p:cNvSpPr txBox="1">
            <a:spLocks noChangeArrowheads="1"/>
          </p:cNvSpPr>
          <p:nvPr/>
        </p:nvSpPr>
        <p:spPr bwMode="auto">
          <a:xfrm>
            <a:off x="6629400" y="2996208"/>
            <a:ext cx="1066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×</a:t>
            </a:r>
            <a:endParaRPr lang="en-US" altLang="zh-CN" sz="48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6569" name="Text Box 30"/>
          <p:cNvSpPr txBox="1">
            <a:spLocks noChangeArrowheads="1"/>
          </p:cNvSpPr>
          <p:nvPr/>
        </p:nvSpPr>
        <p:spPr bwMode="auto">
          <a:xfrm>
            <a:off x="6705600" y="4149080"/>
            <a:ext cx="1066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×</a:t>
            </a:r>
            <a:endParaRPr lang="en-US" altLang="zh-CN" sz="48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6570" name="Text Box 31"/>
          <p:cNvSpPr txBox="1">
            <a:spLocks noChangeArrowheads="1"/>
          </p:cNvSpPr>
          <p:nvPr/>
        </p:nvSpPr>
        <p:spPr bwMode="auto">
          <a:xfrm>
            <a:off x="6629400" y="5517232"/>
            <a:ext cx="1066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√</a:t>
            </a:r>
            <a:endParaRPr lang="en-US" altLang="zh-CN" sz="48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同侧圆角矩形 10"/>
          <p:cNvSpPr/>
          <p:nvPr/>
        </p:nvSpPr>
        <p:spPr>
          <a:xfrm>
            <a:off x="484074" y="780093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学以致用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2" name="直线连接符 21"/>
          <p:cNvCxnSpPr/>
          <p:nvPr/>
        </p:nvCxnSpPr>
        <p:spPr>
          <a:xfrm flipV="1">
            <a:off x="484074" y="1453581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25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25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25"/>
                            </p:stCondLst>
                            <p:childTnLst>
                              <p:par>
                                <p:cTn id="2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65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65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65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65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autoUpdateAnimBg="0"/>
      <p:bldP spid="66567" grpId="0" autoUpdateAnimBg="0"/>
      <p:bldP spid="66568" grpId="0" autoUpdateAnimBg="0"/>
      <p:bldP spid="66569" grpId="0" autoUpdateAnimBg="0"/>
      <p:bldP spid="6657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9" name="Rectangle 19"/>
          <p:cNvSpPr>
            <a:spLocks noChangeArrowheads="1"/>
          </p:cNvSpPr>
          <p:nvPr/>
        </p:nvSpPr>
        <p:spPr bwMode="auto">
          <a:xfrm>
            <a:off x="4716463" y="3860800"/>
            <a:ext cx="431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CC00"/>
                </a:solidFill>
                <a:latin typeface="Times New Roman" panose="02020603050405020304" pitchFamily="18" charset="0"/>
              </a:rPr>
              <a:t>6</a:t>
            </a:r>
            <a:endParaRPr lang="en-US" altLang="zh-CN" sz="4000" b="1">
              <a:solidFill>
                <a:srgbClr val="00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60" name="Text Box 20"/>
          <p:cNvSpPr txBox="1">
            <a:spLocks noChangeArrowheads="1"/>
          </p:cNvSpPr>
          <p:nvPr/>
        </p:nvSpPr>
        <p:spPr bwMode="auto">
          <a:xfrm>
            <a:off x="1206500" y="1872607"/>
            <a:ext cx="6876256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   把  </a:t>
            </a:r>
            <a:r>
              <a:rPr lang="zh-CN" altLang="en-US" sz="3600" dirty="0" smtClean="0">
                <a:solidFill>
                  <a:srgbClr val="FF33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和       化成分母是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而大小不变的分数。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61461" name="Group 21"/>
          <p:cNvGrpSpPr/>
          <p:nvPr/>
        </p:nvGrpSpPr>
        <p:grpSpPr bwMode="auto">
          <a:xfrm>
            <a:off x="2324100" y="1665288"/>
            <a:ext cx="720725" cy="1189038"/>
            <a:chOff x="0" y="0"/>
            <a:chExt cx="454" cy="749"/>
          </a:xfrm>
        </p:grpSpPr>
        <p:sp>
          <p:nvSpPr>
            <p:cNvPr id="61462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372" cy="7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4800" b="1">
                  <a:solidFill>
                    <a:srgbClr val="FFFF00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altLang="zh-CN" sz="4000" b="1">
                  <a:solidFill>
                    <a:srgbClr val="FF3399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4000" b="1">
                <a:solidFill>
                  <a:srgbClr val="FF3399"/>
                </a:solidFill>
                <a:latin typeface="Times New Roman" panose="02020603050405020304" pitchFamily="18" charset="0"/>
              </a:endParaRPr>
            </a:p>
            <a:p>
              <a:pPr>
                <a:lnSpc>
                  <a:spcPct val="10000"/>
                </a:lnSpc>
                <a:spcBef>
                  <a:spcPct val="50000"/>
                </a:spcBef>
              </a:pPr>
              <a:r>
                <a:rPr lang="en-US" altLang="zh-CN" sz="4000" b="1">
                  <a:solidFill>
                    <a:srgbClr val="FF3399"/>
                  </a:solidFill>
                  <a:latin typeface="Times New Roman" panose="02020603050405020304" pitchFamily="18" charset="0"/>
                </a:rPr>
                <a:t> 2</a:t>
              </a:r>
              <a:endParaRPr lang="en-US" altLang="zh-CN" sz="4000" b="1">
                <a:solidFill>
                  <a:srgbClr val="FF3399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61463" name="Line 23"/>
            <p:cNvSpPr>
              <a:spLocks noChangeShapeType="1"/>
            </p:cNvSpPr>
            <p:nvPr/>
          </p:nvSpPr>
          <p:spPr bwMode="auto">
            <a:xfrm flipV="1">
              <a:off x="0" y="453"/>
              <a:ext cx="454" cy="1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61464" name="Group 24"/>
          <p:cNvGrpSpPr/>
          <p:nvPr/>
        </p:nvGrpSpPr>
        <p:grpSpPr bwMode="auto">
          <a:xfrm>
            <a:off x="3641725" y="1736726"/>
            <a:ext cx="720725" cy="1066800"/>
            <a:chOff x="0" y="0"/>
            <a:chExt cx="454" cy="672"/>
          </a:xfrm>
        </p:grpSpPr>
        <p:sp>
          <p:nvSpPr>
            <p:cNvPr id="61465" name="Rectangle 25"/>
            <p:cNvSpPr>
              <a:spLocks noChangeArrowheads="1"/>
            </p:cNvSpPr>
            <p:nvPr/>
          </p:nvSpPr>
          <p:spPr bwMode="auto">
            <a:xfrm>
              <a:off x="0" y="0"/>
              <a:ext cx="436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000" b="1" dirty="0">
                  <a:solidFill>
                    <a:srgbClr val="FF3399"/>
                  </a:solidFill>
                  <a:latin typeface="Times New Roman" panose="02020603050405020304" pitchFamily="18" charset="0"/>
                </a:rPr>
                <a:t>10</a:t>
              </a:r>
              <a:endParaRPr lang="en-US" altLang="zh-CN" sz="4000" b="1" dirty="0">
                <a:solidFill>
                  <a:srgbClr val="FF3399"/>
                </a:solidFill>
                <a:latin typeface="Times New Roman" panose="02020603050405020304" pitchFamily="18" charset="0"/>
              </a:endParaRPr>
            </a:p>
            <a:p>
              <a:pPr>
                <a:lnSpc>
                  <a:spcPct val="10000"/>
                </a:lnSpc>
                <a:spcBef>
                  <a:spcPct val="50000"/>
                </a:spcBef>
              </a:pPr>
              <a:r>
                <a:rPr lang="en-US" altLang="zh-CN" sz="4000" b="1" dirty="0">
                  <a:solidFill>
                    <a:srgbClr val="FF3399"/>
                  </a:solidFill>
                  <a:latin typeface="Times New Roman" panose="02020603050405020304" pitchFamily="18" charset="0"/>
                </a:rPr>
                <a:t>24</a:t>
              </a:r>
              <a:endParaRPr lang="en-US" altLang="zh-CN" sz="4000" b="1" dirty="0">
                <a:solidFill>
                  <a:srgbClr val="FF3399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61466" name="Line 26"/>
            <p:cNvSpPr>
              <a:spLocks noChangeShapeType="1"/>
            </p:cNvSpPr>
            <p:nvPr/>
          </p:nvSpPr>
          <p:spPr bwMode="auto">
            <a:xfrm flipV="1">
              <a:off x="0" y="391"/>
              <a:ext cx="454" cy="1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61467" name="Group 27"/>
          <p:cNvGrpSpPr/>
          <p:nvPr/>
        </p:nvGrpSpPr>
        <p:grpSpPr bwMode="auto">
          <a:xfrm>
            <a:off x="3132138" y="3860800"/>
            <a:ext cx="720725" cy="1189038"/>
            <a:chOff x="0" y="0"/>
            <a:chExt cx="454" cy="749"/>
          </a:xfrm>
        </p:grpSpPr>
        <p:sp>
          <p:nvSpPr>
            <p:cNvPr id="61468" name="Rectangle 28"/>
            <p:cNvSpPr>
              <a:spLocks noChangeArrowheads="1"/>
            </p:cNvSpPr>
            <p:nvPr/>
          </p:nvSpPr>
          <p:spPr bwMode="auto">
            <a:xfrm>
              <a:off x="0" y="0"/>
              <a:ext cx="372" cy="7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4800" b="1">
                  <a:solidFill>
                    <a:srgbClr val="FF3399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altLang="zh-CN" sz="4000" b="1">
                  <a:solidFill>
                    <a:srgbClr val="FF3399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4000" b="1">
                <a:solidFill>
                  <a:srgbClr val="FF3399"/>
                </a:solidFill>
                <a:latin typeface="Times New Roman" panose="02020603050405020304" pitchFamily="18" charset="0"/>
              </a:endParaRPr>
            </a:p>
            <a:p>
              <a:pPr>
                <a:lnSpc>
                  <a:spcPct val="10000"/>
                </a:lnSpc>
                <a:spcBef>
                  <a:spcPct val="50000"/>
                </a:spcBef>
              </a:pPr>
              <a:r>
                <a:rPr lang="en-US" altLang="zh-CN" sz="4000" b="1">
                  <a:solidFill>
                    <a:srgbClr val="FF3399"/>
                  </a:solidFill>
                  <a:latin typeface="Times New Roman" panose="02020603050405020304" pitchFamily="18" charset="0"/>
                </a:rPr>
                <a:t> 2</a:t>
              </a:r>
              <a:endParaRPr lang="en-US" altLang="zh-CN" sz="4000" b="1">
                <a:solidFill>
                  <a:srgbClr val="FF3399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61469" name="Line 29"/>
            <p:cNvSpPr>
              <a:spLocks noChangeShapeType="1"/>
            </p:cNvSpPr>
            <p:nvPr/>
          </p:nvSpPr>
          <p:spPr bwMode="auto">
            <a:xfrm flipV="1">
              <a:off x="0" y="453"/>
              <a:ext cx="454" cy="1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61470" name="Text Box 30"/>
          <p:cNvSpPr txBox="1">
            <a:spLocks noChangeArrowheads="1"/>
          </p:cNvSpPr>
          <p:nvPr/>
        </p:nvSpPr>
        <p:spPr bwMode="auto">
          <a:xfrm>
            <a:off x="3779838" y="4076700"/>
            <a:ext cx="5746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3399"/>
                </a:solidFill>
                <a:latin typeface="Times New Roman" panose="02020603050405020304" pitchFamily="18" charset="0"/>
              </a:rPr>
              <a:t>=</a:t>
            </a:r>
            <a:endParaRPr lang="en-US" altLang="zh-CN" sz="5400" b="1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71" name="Rectangle 31"/>
          <p:cNvSpPr>
            <a:spLocks noChangeArrowheads="1"/>
          </p:cNvSpPr>
          <p:nvPr/>
        </p:nvSpPr>
        <p:spPr bwMode="auto">
          <a:xfrm>
            <a:off x="4356100" y="3933825"/>
            <a:ext cx="11588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FF3399"/>
                </a:solidFill>
                <a:latin typeface="Times New Roman" panose="02020603050405020304" pitchFamily="18" charset="0"/>
              </a:rPr>
              <a:t>( </a:t>
            </a:r>
            <a:r>
              <a:rPr lang="en-US" altLang="zh-CN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</a:t>
            </a:r>
            <a:r>
              <a:rPr lang="en-US" altLang="zh-CN" sz="4000" b="1" dirty="0">
                <a:solidFill>
                  <a:srgbClr val="FF3399"/>
                </a:solidFill>
                <a:latin typeface="Times New Roman" panose="02020603050405020304" pitchFamily="18" charset="0"/>
              </a:rPr>
              <a:t> )</a:t>
            </a:r>
            <a:endParaRPr lang="en-US" altLang="zh-CN" sz="4000" b="1" dirty="0">
              <a:solidFill>
                <a:srgbClr val="FF3399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000"/>
              </a:lnSpc>
              <a:spcBef>
                <a:spcPct val="50000"/>
              </a:spcBef>
            </a:pPr>
            <a:r>
              <a:rPr lang="en-US" altLang="zh-CN" sz="4000" b="1" dirty="0">
                <a:solidFill>
                  <a:srgbClr val="FF3399"/>
                </a:solidFill>
                <a:latin typeface="Times New Roman" panose="02020603050405020304" pitchFamily="18" charset="0"/>
              </a:rPr>
              <a:t>  12</a:t>
            </a:r>
            <a:endParaRPr lang="en-US" altLang="zh-CN" sz="4000" b="1" dirty="0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72" name="Line 32"/>
          <p:cNvSpPr>
            <a:spLocks noChangeShapeType="1"/>
          </p:cNvSpPr>
          <p:nvPr/>
        </p:nvSpPr>
        <p:spPr bwMode="auto">
          <a:xfrm flipV="1">
            <a:off x="4333875" y="4543425"/>
            <a:ext cx="1223963" cy="0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grpSp>
        <p:nvGrpSpPr>
          <p:cNvPr id="61473" name="Group 33"/>
          <p:cNvGrpSpPr/>
          <p:nvPr/>
        </p:nvGrpSpPr>
        <p:grpSpPr bwMode="auto">
          <a:xfrm>
            <a:off x="3132138" y="5084763"/>
            <a:ext cx="720725" cy="1066800"/>
            <a:chOff x="0" y="0"/>
            <a:chExt cx="454" cy="672"/>
          </a:xfrm>
        </p:grpSpPr>
        <p:sp>
          <p:nvSpPr>
            <p:cNvPr id="61474" name="Rectangle 34"/>
            <p:cNvSpPr>
              <a:spLocks noChangeArrowheads="1"/>
            </p:cNvSpPr>
            <p:nvPr/>
          </p:nvSpPr>
          <p:spPr bwMode="auto">
            <a:xfrm>
              <a:off x="0" y="0"/>
              <a:ext cx="436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000" b="1">
                  <a:solidFill>
                    <a:srgbClr val="FF3399"/>
                  </a:solidFill>
                  <a:latin typeface="Times New Roman" panose="02020603050405020304" pitchFamily="18" charset="0"/>
                </a:rPr>
                <a:t>10</a:t>
              </a:r>
              <a:endParaRPr lang="en-US" altLang="zh-CN" sz="4000" b="1">
                <a:solidFill>
                  <a:srgbClr val="FF3399"/>
                </a:solidFill>
                <a:latin typeface="Times New Roman" panose="02020603050405020304" pitchFamily="18" charset="0"/>
              </a:endParaRPr>
            </a:p>
            <a:p>
              <a:pPr>
                <a:lnSpc>
                  <a:spcPct val="10000"/>
                </a:lnSpc>
                <a:spcBef>
                  <a:spcPct val="50000"/>
                </a:spcBef>
              </a:pPr>
              <a:r>
                <a:rPr lang="en-US" altLang="zh-CN" sz="4000" b="1">
                  <a:solidFill>
                    <a:srgbClr val="FF3399"/>
                  </a:solidFill>
                  <a:latin typeface="Times New Roman" panose="02020603050405020304" pitchFamily="18" charset="0"/>
                </a:rPr>
                <a:t>24</a:t>
              </a:r>
              <a:endParaRPr lang="en-US" altLang="zh-CN" sz="4000" b="1">
                <a:solidFill>
                  <a:srgbClr val="FF3399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61475" name="Line 35"/>
            <p:cNvSpPr>
              <a:spLocks noChangeShapeType="1"/>
            </p:cNvSpPr>
            <p:nvPr/>
          </p:nvSpPr>
          <p:spPr bwMode="auto">
            <a:xfrm flipV="1">
              <a:off x="0" y="391"/>
              <a:ext cx="454" cy="1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61476" name="Text Box 36"/>
          <p:cNvSpPr txBox="1">
            <a:spLocks noChangeArrowheads="1"/>
          </p:cNvSpPr>
          <p:nvPr/>
        </p:nvSpPr>
        <p:spPr bwMode="auto">
          <a:xfrm>
            <a:off x="3779838" y="5229225"/>
            <a:ext cx="5746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3399"/>
                </a:solidFill>
                <a:latin typeface="Times New Roman" panose="02020603050405020304" pitchFamily="18" charset="0"/>
              </a:rPr>
              <a:t>=</a:t>
            </a:r>
            <a:endParaRPr lang="en-US" altLang="zh-CN" sz="5400" b="1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77" name="Rectangle 37"/>
          <p:cNvSpPr>
            <a:spLocks noChangeArrowheads="1"/>
          </p:cNvSpPr>
          <p:nvPr/>
        </p:nvSpPr>
        <p:spPr bwMode="auto">
          <a:xfrm>
            <a:off x="4427538" y="5084762"/>
            <a:ext cx="129659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FF3399"/>
                </a:solidFill>
                <a:latin typeface="Times New Roman" panose="02020603050405020304" pitchFamily="18" charset="0"/>
              </a:rPr>
              <a:t>(     )</a:t>
            </a:r>
            <a:endParaRPr lang="en-US" altLang="zh-CN" sz="4000" b="1" dirty="0">
              <a:solidFill>
                <a:srgbClr val="FF3399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0000"/>
              </a:lnSpc>
              <a:spcBef>
                <a:spcPct val="50000"/>
              </a:spcBef>
            </a:pPr>
            <a:r>
              <a:rPr lang="en-US" altLang="zh-CN" sz="4000" b="1" dirty="0">
                <a:solidFill>
                  <a:srgbClr val="FF3399"/>
                </a:solidFill>
                <a:latin typeface="Times New Roman" panose="02020603050405020304" pitchFamily="18" charset="0"/>
              </a:rPr>
              <a:t>  12</a:t>
            </a:r>
            <a:endParaRPr lang="en-US" altLang="zh-CN" sz="4000" b="1" dirty="0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78" name="Line 38"/>
          <p:cNvSpPr>
            <a:spLocks noChangeShapeType="1"/>
          </p:cNvSpPr>
          <p:nvPr/>
        </p:nvSpPr>
        <p:spPr bwMode="auto">
          <a:xfrm flipV="1">
            <a:off x="4362450" y="5698236"/>
            <a:ext cx="1223963" cy="0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61479" name="Rectangle 39"/>
          <p:cNvSpPr>
            <a:spLocks noChangeArrowheads="1"/>
          </p:cNvSpPr>
          <p:nvPr/>
        </p:nvSpPr>
        <p:spPr bwMode="auto">
          <a:xfrm>
            <a:off x="4787900" y="5084763"/>
            <a:ext cx="438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CC00"/>
                </a:solidFill>
                <a:latin typeface="Times New Roman" panose="02020603050405020304" pitchFamily="18" charset="0"/>
              </a:rPr>
              <a:t>5</a:t>
            </a:r>
            <a:endParaRPr lang="en-US" altLang="zh-CN" sz="4000" b="1">
              <a:solidFill>
                <a:srgbClr val="00CC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" name="同侧圆角矩形 23"/>
          <p:cNvSpPr/>
          <p:nvPr/>
        </p:nvSpPr>
        <p:spPr>
          <a:xfrm>
            <a:off x="484074" y="780093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学以致用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25" name="直线连接符 21"/>
          <p:cNvCxnSpPr/>
          <p:nvPr/>
        </p:nvCxnSpPr>
        <p:spPr>
          <a:xfrm flipV="1">
            <a:off x="484074" y="1453581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blinds dir="vert"/>
    <p:sndAc>
      <p:stSnd>
        <p:snd r:embed="rId1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9" grpId="0" autoUpdateAnimBg="0"/>
      <p:bldP spid="6147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2987675" y="903040"/>
            <a:ext cx="20161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填一填。</a:t>
            </a:r>
            <a:endParaRPr lang="zh-CN" altLang="en-US" sz="3200" b="1" dirty="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8611" name="Oval 3"/>
          <p:cNvSpPr>
            <a:spLocks noChangeArrowheads="1"/>
          </p:cNvSpPr>
          <p:nvPr/>
        </p:nvSpPr>
        <p:spPr bwMode="auto">
          <a:xfrm>
            <a:off x="4714875" y="3717008"/>
            <a:ext cx="3816350" cy="18002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12" name="Oval 4"/>
          <p:cNvSpPr>
            <a:spLocks noChangeArrowheads="1"/>
          </p:cNvSpPr>
          <p:nvPr/>
        </p:nvSpPr>
        <p:spPr bwMode="auto">
          <a:xfrm>
            <a:off x="611187" y="3645570"/>
            <a:ext cx="3816350" cy="18002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2266950" y="5949033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4</a:t>
            </a:r>
            <a:endParaRPr lang="en-US" altLang="zh-CN" sz="3200" b="1">
              <a:solidFill>
                <a:srgbClr val="0000FF"/>
              </a:solidFill>
            </a:endParaRPr>
          </a:p>
        </p:txBody>
      </p:sp>
      <p:sp>
        <p:nvSpPr>
          <p:cNvPr id="68614" name="Line 6"/>
          <p:cNvSpPr>
            <a:spLocks noChangeShapeType="1"/>
          </p:cNvSpPr>
          <p:nvPr/>
        </p:nvSpPr>
        <p:spPr bwMode="auto">
          <a:xfrm>
            <a:off x="2051050" y="6022058"/>
            <a:ext cx="792162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2266950" y="5517233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3</a:t>
            </a:r>
            <a:endParaRPr lang="en-US" altLang="zh-CN" sz="3200" b="1">
              <a:solidFill>
                <a:srgbClr val="0000FF"/>
              </a:solidFill>
            </a:endParaRPr>
          </a:p>
        </p:txBody>
      </p:sp>
      <p:grpSp>
        <p:nvGrpSpPr>
          <p:cNvPr id="68616" name="Group 8"/>
          <p:cNvGrpSpPr/>
          <p:nvPr/>
        </p:nvGrpSpPr>
        <p:grpSpPr bwMode="auto">
          <a:xfrm>
            <a:off x="2049462" y="1845345"/>
            <a:ext cx="938213" cy="1011238"/>
            <a:chOff x="0" y="0"/>
            <a:chExt cx="591" cy="637"/>
          </a:xfrm>
        </p:grpSpPr>
        <p:sp>
          <p:nvSpPr>
            <p:cNvPr id="68617" name="Text Box 9"/>
            <p:cNvSpPr txBox="1">
              <a:spLocks noChangeArrowheads="1"/>
            </p:cNvSpPr>
            <p:nvPr/>
          </p:nvSpPr>
          <p:spPr bwMode="auto">
            <a:xfrm>
              <a:off x="46" y="272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FF"/>
                  </a:solidFill>
                </a:rPr>
                <a:t>20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8618" name="Line 10"/>
            <p:cNvSpPr>
              <a:spLocks noChangeShapeType="1"/>
            </p:cNvSpPr>
            <p:nvPr/>
          </p:nvSpPr>
          <p:spPr bwMode="auto">
            <a:xfrm>
              <a:off x="0" y="318"/>
              <a:ext cx="49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619" name="Text Box 11"/>
            <p:cNvSpPr txBox="1">
              <a:spLocks noChangeArrowheads="1"/>
            </p:cNvSpPr>
            <p:nvPr/>
          </p:nvSpPr>
          <p:spPr bwMode="auto">
            <a:xfrm>
              <a:off x="136" y="0"/>
              <a:ext cx="36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FF"/>
                  </a:solidFill>
                </a:rPr>
                <a:t>8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</p:grpSp>
      <p:grpSp>
        <p:nvGrpSpPr>
          <p:cNvPr id="68620" name="Group 12"/>
          <p:cNvGrpSpPr/>
          <p:nvPr/>
        </p:nvGrpSpPr>
        <p:grpSpPr bwMode="auto">
          <a:xfrm>
            <a:off x="971550" y="1845345"/>
            <a:ext cx="792162" cy="1011238"/>
            <a:chOff x="0" y="0"/>
            <a:chExt cx="499" cy="637"/>
          </a:xfrm>
        </p:grpSpPr>
        <p:sp>
          <p:nvSpPr>
            <p:cNvPr id="68621" name="Text Box 13"/>
            <p:cNvSpPr txBox="1">
              <a:spLocks noChangeArrowheads="1"/>
            </p:cNvSpPr>
            <p:nvPr/>
          </p:nvSpPr>
          <p:spPr bwMode="auto">
            <a:xfrm>
              <a:off x="45" y="272"/>
              <a:ext cx="453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FF"/>
                  </a:solidFill>
                </a:rPr>
                <a:t>15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8622" name="Line 14"/>
            <p:cNvSpPr>
              <a:spLocks noChangeShapeType="1"/>
            </p:cNvSpPr>
            <p:nvPr/>
          </p:nvSpPr>
          <p:spPr bwMode="auto">
            <a:xfrm>
              <a:off x="0" y="318"/>
              <a:ext cx="49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623" name="Text Box 15"/>
            <p:cNvSpPr txBox="1">
              <a:spLocks noChangeArrowheads="1"/>
            </p:cNvSpPr>
            <p:nvPr/>
          </p:nvSpPr>
          <p:spPr bwMode="auto">
            <a:xfrm>
              <a:off x="136" y="0"/>
              <a:ext cx="27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FF"/>
                  </a:solidFill>
                </a:rPr>
                <a:t>6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</p:grpSp>
      <p:sp>
        <p:nvSpPr>
          <p:cNvPr id="68624" name="Text Box 16"/>
          <p:cNvSpPr txBox="1">
            <a:spLocks noChangeArrowheads="1"/>
          </p:cNvSpPr>
          <p:nvPr/>
        </p:nvSpPr>
        <p:spPr bwMode="auto">
          <a:xfrm>
            <a:off x="6515100" y="5926704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FF"/>
                </a:solidFill>
              </a:rPr>
              <a:t>5</a:t>
            </a:r>
            <a:endParaRPr lang="en-US" altLang="zh-CN" sz="3200" b="1" dirty="0">
              <a:solidFill>
                <a:srgbClr val="0000FF"/>
              </a:solidFill>
            </a:endParaRPr>
          </a:p>
        </p:txBody>
      </p:sp>
      <p:sp>
        <p:nvSpPr>
          <p:cNvPr id="68625" name="Line 17"/>
          <p:cNvSpPr>
            <a:spLocks noChangeShapeType="1"/>
          </p:cNvSpPr>
          <p:nvPr/>
        </p:nvSpPr>
        <p:spPr bwMode="auto">
          <a:xfrm flipV="1">
            <a:off x="6266248" y="6022058"/>
            <a:ext cx="714917" cy="651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26" name="Text Box 18"/>
          <p:cNvSpPr txBox="1">
            <a:spLocks noChangeArrowheads="1"/>
          </p:cNvSpPr>
          <p:nvPr/>
        </p:nvSpPr>
        <p:spPr bwMode="auto">
          <a:xfrm>
            <a:off x="6482459" y="5482592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FF"/>
                </a:solidFill>
              </a:rPr>
              <a:t>2</a:t>
            </a:r>
            <a:endParaRPr lang="en-US" altLang="zh-CN" sz="3200" b="1" dirty="0">
              <a:solidFill>
                <a:srgbClr val="0000FF"/>
              </a:solidFill>
            </a:endParaRPr>
          </a:p>
        </p:txBody>
      </p:sp>
      <p:grpSp>
        <p:nvGrpSpPr>
          <p:cNvPr id="68627" name="Group 19"/>
          <p:cNvGrpSpPr/>
          <p:nvPr/>
        </p:nvGrpSpPr>
        <p:grpSpPr bwMode="auto">
          <a:xfrm>
            <a:off x="3275012" y="1845345"/>
            <a:ext cx="938213" cy="1011238"/>
            <a:chOff x="0" y="0"/>
            <a:chExt cx="591" cy="637"/>
          </a:xfrm>
        </p:grpSpPr>
        <p:sp>
          <p:nvSpPr>
            <p:cNvPr id="68628" name="Text Box 20"/>
            <p:cNvSpPr txBox="1">
              <a:spLocks noChangeArrowheads="1"/>
            </p:cNvSpPr>
            <p:nvPr/>
          </p:nvSpPr>
          <p:spPr bwMode="auto">
            <a:xfrm>
              <a:off x="46" y="272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FF"/>
                  </a:solidFill>
                </a:rPr>
                <a:t>18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8629" name="Line 21"/>
            <p:cNvSpPr>
              <a:spLocks noChangeShapeType="1"/>
            </p:cNvSpPr>
            <p:nvPr/>
          </p:nvSpPr>
          <p:spPr bwMode="auto">
            <a:xfrm>
              <a:off x="0" y="318"/>
              <a:ext cx="49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630" name="Text Box 22"/>
            <p:cNvSpPr txBox="1">
              <a:spLocks noChangeArrowheads="1"/>
            </p:cNvSpPr>
            <p:nvPr/>
          </p:nvSpPr>
          <p:spPr bwMode="auto">
            <a:xfrm>
              <a:off x="46" y="0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FF"/>
                  </a:solidFill>
                </a:rPr>
                <a:t>12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</p:grpSp>
      <p:grpSp>
        <p:nvGrpSpPr>
          <p:cNvPr id="68631" name="Group 23"/>
          <p:cNvGrpSpPr/>
          <p:nvPr/>
        </p:nvGrpSpPr>
        <p:grpSpPr bwMode="auto">
          <a:xfrm>
            <a:off x="4354512" y="1845345"/>
            <a:ext cx="938213" cy="1011238"/>
            <a:chOff x="0" y="0"/>
            <a:chExt cx="591" cy="637"/>
          </a:xfrm>
        </p:grpSpPr>
        <p:sp>
          <p:nvSpPr>
            <p:cNvPr id="68632" name="Text Box 24"/>
            <p:cNvSpPr txBox="1">
              <a:spLocks noChangeArrowheads="1"/>
            </p:cNvSpPr>
            <p:nvPr/>
          </p:nvSpPr>
          <p:spPr bwMode="auto">
            <a:xfrm>
              <a:off x="46" y="272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FF"/>
                  </a:solidFill>
                </a:rPr>
                <a:t>24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8633" name="Line 25"/>
            <p:cNvSpPr>
              <a:spLocks noChangeShapeType="1"/>
            </p:cNvSpPr>
            <p:nvPr/>
          </p:nvSpPr>
          <p:spPr bwMode="auto">
            <a:xfrm>
              <a:off x="0" y="318"/>
              <a:ext cx="49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634" name="Text Box 26"/>
            <p:cNvSpPr txBox="1">
              <a:spLocks noChangeArrowheads="1"/>
            </p:cNvSpPr>
            <p:nvPr/>
          </p:nvSpPr>
          <p:spPr bwMode="auto">
            <a:xfrm>
              <a:off x="46" y="0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FF"/>
                  </a:solidFill>
                </a:rPr>
                <a:t>18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</p:grpSp>
      <p:grpSp>
        <p:nvGrpSpPr>
          <p:cNvPr id="68635" name="Group 27"/>
          <p:cNvGrpSpPr/>
          <p:nvPr/>
        </p:nvGrpSpPr>
        <p:grpSpPr bwMode="auto">
          <a:xfrm>
            <a:off x="5578475" y="1845345"/>
            <a:ext cx="938212" cy="1011238"/>
            <a:chOff x="0" y="0"/>
            <a:chExt cx="591" cy="637"/>
          </a:xfrm>
        </p:grpSpPr>
        <p:sp>
          <p:nvSpPr>
            <p:cNvPr id="68636" name="Text Box 28"/>
            <p:cNvSpPr txBox="1">
              <a:spLocks noChangeArrowheads="1"/>
            </p:cNvSpPr>
            <p:nvPr/>
          </p:nvSpPr>
          <p:spPr bwMode="auto">
            <a:xfrm>
              <a:off x="46" y="272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FF"/>
                  </a:solidFill>
                </a:rPr>
                <a:t>16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8637" name="Line 29"/>
            <p:cNvSpPr>
              <a:spLocks noChangeShapeType="1"/>
            </p:cNvSpPr>
            <p:nvPr/>
          </p:nvSpPr>
          <p:spPr bwMode="auto">
            <a:xfrm>
              <a:off x="0" y="318"/>
              <a:ext cx="49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638" name="Text Box 30"/>
            <p:cNvSpPr txBox="1">
              <a:spLocks noChangeArrowheads="1"/>
            </p:cNvSpPr>
            <p:nvPr/>
          </p:nvSpPr>
          <p:spPr bwMode="auto">
            <a:xfrm>
              <a:off x="46" y="0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FF"/>
                  </a:solidFill>
                </a:rPr>
                <a:t>12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</p:grpSp>
      <p:grpSp>
        <p:nvGrpSpPr>
          <p:cNvPr id="68639" name="Group 31"/>
          <p:cNvGrpSpPr/>
          <p:nvPr/>
        </p:nvGrpSpPr>
        <p:grpSpPr bwMode="auto">
          <a:xfrm>
            <a:off x="6875462" y="1845345"/>
            <a:ext cx="938213" cy="1011238"/>
            <a:chOff x="0" y="0"/>
            <a:chExt cx="591" cy="637"/>
          </a:xfrm>
        </p:grpSpPr>
        <p:sp>
          <p:nvSpPr>
            <p:cNvPr id="68640" name="Text Box 32"/>
            <p:cNvSpPr txBox="1">
              <a:spLocks noChangeArrowheads="1"/>
            </p:cNvSpPr>
            <p:nvPr/>
          </p:nvSpPr>
          <p:spPr bwMode="auto">
            <a:xfrm>
              <a:off x="46" y="272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FF"/>
                  </a:solidFill>
                </a:rPr>
                <a:t>20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  <p:sp>
          <p:nvSpPr>
            <p:cNvPr id="68641" name="Line 33"/>
            <p:cNvSpPr>
              <a:spLocks noChangeShapeType="1"/>
            </p:cNvSpPr>
            <p:nvPr/>
          </p:nvSpPr>
          <p:spPr bwMode="auto">
            <a:xfrm>
              <a:off x="0" y="318"/>
              <a:ext cx="499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642" name="Text Box 34"/>
            <p:cNvSpPr txBox="1">
              <a:spLocks noChangeArrowheads="1"/>
            </p:cNvSpPr>
            <p:nvPr/>
          </p:nvSpPr>
          <p:spPr bwMode="auto">
            <a:xfrm>
              <a:off x="46" y="0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FF"/>
                  </a:solidFill>
                </a:rPr>
                <a:t>15</a:t>
              </a:r>
              <a:endParaRPr lang="en-US" altLang="zh-CN" sz="3200" b="1">
                <a:solidFill>
                  <a:srgbClr val="0000FF"/>
                </a:solidFill>
              </a:endParaRPr>
            </a:p>
          </p:txBody>
        </p:sp>
      </p:grpSp>
      <p:sp>
        <p:nvSpPr>
          <p:cNvPr id="35" name="同侧圆角矩形 34"/>
          <p:cNvSpPr/>
          <p:nvPr/>
        </p:nvSpPr>
        <p:spPr>
          <a:xfrm>
            <a:off x="484074" y="780093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学以致用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36" name="直线连接符 21"/>
          <p:cNvCxnSpPr/>
          <p:nvPr/>
        </p:nvCxnSpPr>
        <p:spPr>
          <a:xfrm flipV="1">
            <a:off x="484074" y="1453581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64162E-6 L 0.53959 0.325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0" y="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64162E-6 L 0.5158 0.3458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00" y="1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64162E-6 L -0.35035 0.2936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8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00" y="1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64162E-6 L -0.38975 0.3144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8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00" y="1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64162E-6 L -0.41337 0.3250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86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00" y="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同侧圆角矩形 12"/>
          <p:cNvSpPr/>
          <p:nvPr/>
        </p:nvSpPr>
        <p:spPr>
          <a:xfrm>
            <a:off x="467548" y="968367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课堂小结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5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Group 24"/>
          <p:cNvGrpSpPr/>
          <p:nvPr/>
        </p:nvGrpSpPr>
        <p:grpSpPr bwMode="auto">
          <a:xfrm>
            <a:off x="612477" y="1772247"/>
            <a:ext cx="2519363" cy="1152526"/>
            <a:chOff x="340" y="1422"/>
            <a:chExt cx="1587" cy="726"/>
          </a:xfrm>
        </p:grpSpPr>
        <p:sp>
          <p:nvSpPr>
            <p:cNvPr id="9" name="AutoShape 27"/>
            <p:cNvSpPr>
              <a:spLocks noChangeArrowheads="1"/>
            </p:cNvSpPr>
            <p:nvPr/>
          </p:nvSpPr>
          <p:spPr bwMode="auto">
            <a:xfrm>
              <a:off x="340" y="1434"/>
              <a:ext cx="1542" cy="714"/>
            </a:xfrm>
            <a:prstGeom prst="wedgeRoundRectCallout">
              <a:avLst>
                <a:gd name="adj1" fmla="val 64016"/>
                <a:gd name="adj2" fmla="val -7803"/>
                <a:gd name="adj3" fmla="val 16667"/>
              </a:avLst>
            </a:prstGeom>
            <a:solidFill>
              <a:srgbClr val="6DFF44">
                <a:alpha val="36000"/>
              </a:srgbClr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zh-CN" altLang="en-US" sz="2000">
                <a:latin typeface="楷体_GB2312" panose="02010609030101010101" pitchFamily="49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zh-CN" sz="1800" b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340" y="1422"/>
              <a:ext cx="1587" cy="7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2800" b="0" dirty="0" smtClean="0">
                  <a:latin typeface="华文新魏" panose="02010800040101010101" pitchFamily="2" charset="-122"/>
                  <a:ea typeface="华文新魏" panose="02010800040101010101" pitchFamily="2" charset="-122"/>
                </a:rPr>
                <a:t>    你学会了哪些知识？</a:t>
              </a:r>
              <a:endParaRPr lang="zh-CN" altLang="en-US" sz="2800" b="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12" name="AutoShape 27"/>
          <p:cNvSpPr>
            <a:spLocks noChangeArrowheads="1"/>
          </p:cNvSpPr>
          <p:nvPr/>
        </p:nvSpPr>
        <p:spPr bwMode="auto">
          <a:xfrm>
            <a:off x="6051461" y="1559748"/>
            <a:ext cx="2615458" cy="1301726"/>
          </a:xfrm>
          <a:prstGeom prst="wedgeRoundRectCallout">
            <a:avLst>
              <a:gd name="adj1" fmla="val -73653"/>
              <a:gd name="adj2" fmla="val -20448"/>
              <a:gd name="adj3" fmla="val 16667"/>
            </a:avLst>
          </a:prstGeom>
          <a:solidFill>
            <a:schemeClr val="tx2">
              <a:lumMod val="40000"/>
              <a:lumOff val="60000"/>
              <a:alpha val="22000"/>
            </a:schemeClr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>
              <a:buNone/>
            </a:pPr>
            <a:r>
              <a:rPr lang="zh-CN" altLang="en-US" sz="2400" dirty="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要同时乘或除以相同的数，</a:t>
            </a:r>
            <a:r>
              <a:rPr lang="en-US" altLang="zh-CN" sz="2400" dirty="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r>
              <a:rPr lang="zh-CN" altLang="en-US" sz="2400" dirty="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除外。</a:t>
            </a:r>
            <a:endParaRPr lang="zh-CN" altLang="zh-CN" sz="2400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4" name="Group 23"/>
          <p:cNvGrpSpPr/>
          <p:nvPr/>
        </p:nvGrpSpPr>
        <p:grpSpPr bwMode="auto">
          <a:xfrm>
            <a:off x="3275856" y="1422042"/>
            <a:ext cx="2448272" cy="1871985"/>
            <a:chOff x="1973" y="1156"/>
            <a:chExt cx="1950" cy="1406"/>
          </a:xfrm>
        </p:grpSpPr>
        <p:pic>
          <p:nvPicPr>
            <p:cNvPr id="17" name="Picture 10" descr="76副本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2" y="1156"/>
              <a:ext cx="1031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2" descr="95副本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1253"/>
              <a:ext cx="102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矩形 21"/>
          <p:cNvSpPr/>
          <p:nvPr/>
        </p:nvSpPr>
        <p:spPr>
          <a:xfrm>
            <a:off x="548840" y="4005064"/>
            <a:ext cx="8210812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</a:t>
            </a:r>
            <a:r>
              <a:rPr lang="en-US" altLang="zh-CN" sz="3200" dirty="0" err="1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分数的分子和分母同时乘或除以一个不为零的数</a:t>
            </a:r>
            <a:r>
              <a:rPr lang="en-US" altLang="zh-CN" sz="3200" dirty="0" err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,分数的大小不变,这叫作分数的基本性质</a:t>
            </a:r>
            <a:r>
              <a:rPr lang="en-US" altLang="zh-CN" sz="32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zh-CN" sz="32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3"/>
          <p:cNvSpPr/>
          <p:nvPr/>
        </p:nvSpPr>
        <p:spPr bwMode="auto">
          <a:xfrm>
            <a:off x="3430940" y="2671168"/>
            <a:ext cx="2592388" cy="412908"/>
          </a:xfrm>
          <a:custGeom>
            <a:avLst/>
            <a:gdLst>
              <a:gd name="T0" fmla="*/ 2147483646 w 1638"/>
              <a:gd name="T1" fmla="*/ 0 h 289"/>
              <a:gd name="T2" fmla="*/ 0 w 1638"/>
              <a:gd name="T3" fmla="*/ 166330131 h 289"/>
              <a:gd name="T4" fmla="*/ 0 w 1638"/>
              <a:gd name="T5" fmla="*/ 728325156 h 289"/>
              <a:gd name="T6" fmla="*/ 2147483646 w 1638"/>
              <a:gd name="T7" fmla="*/ 536793490 h 289"/>
              <a:gd name="T8" fmla="*/ 2147483646 w 1638"/>
              <a:gd name="T9" fmla="*/ 0 h 2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Freeform 94"/>
          <p:cNvSpPr/>
          <p:nvPr/>
        </p:nvSpPr>
        <p:spPr bwMode="auto">
          <a:xfrm>
            <a:off x="3430942" y="2671168"/>
            <a:ext cx="2600325" cy="412908"/>
          </a:xfrm>
          <a:custGeom>
            <a:avLst/>
            <a:gdLst>
              <a:gd name="T0" fmla="*/ 2147483646 w 1638"/>
              <a:gd name="T1" fmla="*/ 0 h 289"/>
              <a:gd name="T2" fmla="*/ 0 w 1638"/>
              <a:gd name="T3" fmla="*/ 166330131 h 289"/>
              <a:gd name="T4" fmla="*/ 0 w 1638"/>
              <a:gd name="T5" fmla="*/ 728325156 h 289"/>
              <a:gd name="T6" fmla="*/ 2147483646 w 1638"/>
              <a:gd name="T7" fmla="*/ 536793490 h 289"/>
              <a:gd name="T8" fmla="*/ 2147483646 w 1638"/>
              <a:gd name="T9" fmla="*/ 0 h 2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Freeform 95"/>
          <p:cNvSpPr/>
          <p:nvPr/>
        </p:nvSpPr>
        <p:spPr bwMode="auto">
          <a:xfrm>
            <a:off x="2835630" y="3765589"/>
            <a:ext cx="2359025" cy="405766"/>
          </a:xfrm>
          <a:custGeom>
            <a:avLst/>
            <a:gdLst>
              <a:gd name="T0" fmla="*/ 2147483646 w 1486"/>
              <a:gd name="T1" fmla="*/ 0 h 284"/>
              <a:gd name="T2" fmla="*/ 0 w 1486"/>
              <a:gd name="T3" fmla="*/ 153730325 h 284"/>
              <a:gd name="T4" fmla="*/ 12601575 w 1486"/>
              <a:gd name="T5" fmla="*/ 715724375 h 284"/>
              <a:gd name="T6" fmla="*/ 2147483646 w 1486"/>
              <a:gd name="T7" fmla="*/ 536794075 h 284"/>
              <a:gd name="T8" fmla="*/ 2147483646 w 1486"/>
              <a:gd name="T9" fmla="*/ 0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reeform 96"/>
          <p:cNvSpPr/>
          <p:nvPr/>
        </p:nvSpPr>
        <p:spPr bwMode="auto">
          <a:xfrm>
            <a:off x="2826105" y="3765589"/>
            <a:ext cx="2359025" cy="405766"/>
          </a:xfrm>
          <a:custGeom>
            <a:avLst/>
            <a:gdLst>
              <a:gd name="T0" fmla="*/ 2147483646 w 1486"/>
              <a:gd name="T1" fmla="*/ 0 h 284"/>
              <a:gd name="T2" fmla="*/ 0 w 1486"/>
              <a:gd name="T3" fmla="*/ 153730325 h 284"/>
              <a:gd name="T4" fmla="*/ 12601575 w 1486"/>
              <a:gd name="T5" fmla="*/ 715724375 h 284"/>
              <a:gd name="T6" fmla="*/ 2147483646 w 1486"/>
              <a:gd name="T7" fmla="*/ 536794075 h 284"/>
              <a:gd name="T8" fmla="*/ 2147483646 w 1486"/>
              <a:gd name="T9" fmla="*/ 0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Freeform 97"/>
          <p:cNvSpPr/>
          <p:nvPr/>
        </p:nvSpPr>
        <p:spPr bwMode="auto">
          <a:xfrm>
            <a:off x="3443640" y="4584264"/>
            <a:ext cx="1481138" cy="572929"/>
          </a:xfrm>
          <a:custGeom>
            <a:avLst/>
            <a:gdLst>
              <a:gd name="T0" fmla="*/ 1098788496 w 933"/>
              <a:gd name="T1" fmla="*/ 0 h 401"/>
              <a:gd name="T2" fmla="*/ 2147483646 w 933"/>
              <a:gd name="T3" fmla="*/ 282257722 h 401"/>
              <a:gd name="T4" fmla="*/ 1890117826 w 933"/>
              <a:gd name="T5" fmla="*/ 549394494 h 401"/>
              <a:gd name="T6" fmla="*/ 2094251344 w 933"/>
              <a:gd name="T7" fmla="*/ 1010584244 h 401"/>
              <a:gd name="T8" fmla="*/ 0 w 933"/>
              <a:gd name="T9" fmla="*/ 511592914 h 401"/>
              <a:gd name="T10" fmla="*/ 1098788496 w 933"/>
              <a:gd name="T11" fmla="*/ 0 h 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Freeform 98"/>
          <p:cNvSpPr/>
          <p:nvPr/>
        </p:nvSpPr>
        <p:spPr bwMode="auto">
          <a:xfrm>
            <a:off x="3430940" y="4584264"/>
            <a:ext cx="1481138" cy="572929"/>
          </a:xfrm>
          <a:custGeom>
            <a:avLst/>
            <a:gdLst>
              <a:gd name="T0" fmla="*/ 1098788496 w 933"/>
              <a:gd name="T1" fmla="*/ 0 h 401"/>
              <a:gd name="T2" fmla="*/ 2147483646 w 933"/>
              <a:gd name="T3" fmla="*/ 282257722 h 401"/>
              <a:gd name="T4" fmla="*/ 1890117826 w 933"/>
              <a:gd name="T5" fmla="*/ 549394494 h 401"/>
              <a:gd name="T6" fmla="*/ 2094251344 w 933"/>
              <a:gd name="T7" fmla="*/ 1010584244 h 401"/>
              <a:gd name="T8" fmla="*/ 0 w 933"/>
              <a:gd name="T9" fmla="*/ 511592914 h 401"/>
              <a:gd name="T10" fmla="*/ 1098788496 w 933"/>
              <a:gd name="T11" fmla="*/ 0 h 4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Freeform 100"/>
          <p:cNvSpPr/>
          <p:nvPr/>
        </p:nvSpPr>
        <p:spPr bwMode="auto">
          <a:xfrm>
            <a:off x="2826103" y="2671168"/>
            <a:ext cx="3205162" cy="1500187"/>
          </a:xfrm>
          <a:custGeom>
            <a:avLst/>
            <a:gdLst>
              <a:gd name="T0" fmla="*/ 2147483646 w 2019"/>
              <a:gd name="T1" fmla="*/ 0 h 1050"/>
              <a:gd name="T2" fmla="*/ 0 w 2019"/>
              <a:gd name="T3" fmla="*/ 1496972813 h 1050"/>
              <a:gd name="T4" fmla="*/ 12601573 w 2019"/>
              <a:gd name="T5" fmla="*/ 2147483646 h 1050"/>
              <a:gd name="T6" fmla="*/ 2147483646 w 2019"/>
              <a:gd name="T7" fmla="*/ 1151712200 h 1050"/>
              <a:gd name="T8" fmla="*/ 2147483646 w 2019"/>
              <a:gd name="T9" fmla="*/ 0 h 10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9" h="1050">
                <a:moveTo>
                  <a:pt x="2014" y="0"/>
                </a:moveTo>
                <a:lnTo>
                  <a:pt x="0" y="594"/>
                </a:lnTo>
                <a:lnTo>
                  <a:pt x="5" y="1050"/>
                </a:lnTo>
                <a:lnTo>
                  <a:pt x="2019" y="457"/>
                </a:lnTo>
                <a:lnTo>
                  <a:pt x="2014" y="0"/>
                </a:lnTo>
              </a:path>
            </a:pathLst>
          </a:custGeom>
          <a:solidFill>
            <a:srgbClr val="5790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 102"/>
          <p:cNvSpPr/>
          <p:nvPr/>
        </p:nvSpPr>
        <p:spPr bwMode="auto">
          <a:xfrm>
            <a:off x="2826105" y="2671167"/>
            <a:ext cx="3197225" cy="942976"/>
          </a:xfrm>
          <a:custGeom>
            <a:avLst/>
            <a:gdLst>
              <a:gd name="T0" fmla="*/ 2147483646 w 2014"/>
              <a:gd name="T1" fmla="*/ 0 h 660"/>
              <a:gd name="T2" fmla="*/ 2147483646 w 2014"/>
              <a:gd name="T3" fmla="*/ 0 h 660"/>
              <a:gd name="T4" fmla="*/ 2147483646 w 2014"/>
              <a:gd name="T5" fmla="*/ 640119688 h 660"/>
              <a:gd name="T6" fmla="*/ 0 w 2014"/>
              <a:gd name="T7" fmla="*/ 1496972813 h 660"/>
              <a:gd name="T8" fmla="*/ 0 w 2014"/>
              <a:gd name="T9" fmla="*/ 1663303125 h 660"/>
              <a:gd name="T10" fmla="*/ 2147483646 w 2014"/>
              <a:gd name="T11" fmla="*/ 191531875 h 660"/>
              <a:gd name="T12" fmla="*/ 2147483646 w 2014"/>
              <a:gd name="T13" fmla="*/ 0 h 6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14" h="660">
                <a:moveTo>
                  <a:pt x="2014" y="0"/>
                </a:moveTo>
                <a:lnTo>
                  <a:pt x="2014" y="0"/>
                </a:lnTo>
                <a:lnTo>
                  <a:pt x="1162" y="254"/>
                </a:lnTo>
                <a:lnTo>
                  <a:pt x="0" y="594"/>
                </a:lnTo>
                <a:lnTo>
                  <a:pt x="0" y="660"/>
                </a:lnTo>
                <a:lnTo>
                  <a:pt x="2014" y="76"/>
                </a:lnTo>
                <a:lnTo>
                  <a:pt x="201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Freeform 104"/>
          <p:cNvSpPr/>
          <p:nvPr/>
        </p:nvSpPr>
        <p:spPr bwMode="auto">
          <a:xfrm>
            <a:off x="2826103" y="3229809"/>
            <a:ext cx="3205162" cy="941546"/>
          </a:xfrm>
          <a:custGeom>
            <a:avLst/>
            <a:gdLst>
              <a:gd name="T0" fmla="*/ 2147483646 w 2019"/>
              <a:gd name="T1" fmla="*/ 0 h 659"/>
              <a:gd name="T2" fmla="*/ 0 w 2019"/>
              <a:gd name="T3" fmla="*/ 1507054158 h 659"/>
              <a:gd name="T4" fmla="*/ 12601573 w 2019"/>
              <a:gd name="T5" fmla="*/ 1660784556 h 659"/>
              <a:gd name="T6" fmla="*/ 2147483646 w 2019"/>
              <a:gd name="T7" fmla="*/ 166330392 h 659"/>
              <a:gd name="T8" fmla="*/ 2147483646 w 2019"/>
              <a:gd name="T9" fmla="*/ 0 h 6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9" h="659">
                <a:moveTo>
                  <a:pt x="2019" y="0"/>
                </a:moveTo>
                <a:lnTo>
                  <a:pt x="0" y="598"/>
                </a:lnTo>
                <a:lnTo>
                  <a:pt x="5" y="659"/>
                </a:lnTo>
                <a:lnTo>
                  <a:pt x="2019" y="66"/>
                </a:lnTo>
                <a:lnTo>
                  <a:pt x="20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Freeform 105"/>
          <p:cNvSpPr/>
          <p:nvPr/>
        </p:nvSpPr>
        <p:spPr bwMode="auto">
          <a:xfrm>
            <a:off x="2762603" y="3359825"/>
            <a:ext cx="31750" cy="160020"/>
          </a:xfrm>
          <a:custGeom>
            <a:avLst/>
            <a:gdLst>
              <a:gd name="T0" fmla="*/ 0 w 20"/>
              <a:gd name="T1" fmla="*/ 282257500 h 112"/>
              <a:gd name="T2" fmla="*/ 25201563 w 20"/>
              <a:gd name="T3" fmla="*/ 0 h 112"/>
              <a:gd name="T4" fmla="*/ 50403125 w 20"/>
              <a:gd name="T5" fmla="*/ 0 h 112"/>
              <a:gd name="T6" fmla="*/ 25201563 w 20"/>
              <a:gd name="T7" fmla="*/ 282257500 h 112"/>
              <a:gd name="T8" fmla="*/ 0 w 20"/>
              <a:gd name="T9" fmla="*/ 282257500 h 1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" h="112">
                <a:moveTo>
                  <a:pt x="0" y="112"/>
                </a:moveTo>
                <a:lnTo>
                  <a:pt x="10" y="0"/>
                </a:lnTo>
                <a:lnTo>
                  <a:pt x="20" y="0"/>
                </a:lnTo>
                <a:lnTo>
                  <a:pt x="10" y="112"/>
                </a:lnTo>
                <a:lnTo>
                  <a:pt x="0" y="112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 106"/>
          <p:cNvSpPr>
            <a:spLocks noEditPoints="1"/>
          </p:cNvSpPr>
          <p:nvPr/>
        </p:nvSpPr>
        <p:spPr bwMode="auto">
          <a:xfrm>
            <a:off x="2857855" y="3345538"/>
            <a:ext cx="73025" cy="158591"/>
          </a:xfrm>
          <a:custGeom>
            <a:avLst/>
            <a:gdLst>
              <a:gd name="T0" fmla="*/ 40322500 w 46"/>
              <a:gd name="T1" fmla="*/ 254535853 h 111"/>
              <a:gd name="T2" fmla="*/ 0 w 46"/>
              <a:gd name="T3" fmla="*/ 0 h 111"/>
              <a:gd name="T4" fmla="*/ 27722513 w 46"/>
              <a:gd name="T5" fmla="*/ 0 h 111"/>
              <a:gd name="T6" fmla="*/ 65524063 w 46"/>
              <a:gd name="T7" fmla="*/ 241934314 h 111"/>
              <a:gd name="T8" fmla="*/ 115927188 w 46"/>
              <a:gd name="T9" fmla="*/ 254535853 h 111"/>
              <a:gd name="T10" fmla="*/ 115927188 w 46"/>
              <a:gd name="T11" fmla="*/ 279737344 h 111"/>
              <a:gd name="T12" fmla="*/ 40322500 w 46"/>
              <a:gd name="T13" fmla="*/ 254535853 h 111"/>
              <a:gd name="T14" fmla="*/ 0 w 46"/>
              <a:gd name="T15" fmla="*/ 0 h 111"/>
              <a:gd name="T16" fmla="*/ 0 w 46"/>
              <a:gd name="T17" fmla="*/ 0 h 111"/>
              <a:gd name="T18" fmla="*/ 0 w 46"/>
              <a:gd name="T19" fmla="*/ 0 h 111"/>
              <a:gd name="T20" fmla="*/ 0 w 46"/>
              <a:gd name="T21" fmla="*/ 0 h 11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6" h="111">
                <a:moveTo>
                  <a:pt x="16" y="101"/>
                </a:moveTo>
                <a:lnTo>
                  <a:pt x="0" y="0"/>
                </a:lnTo>
                <a:lnTo>
                  <a:pt x="11" y="0"/>
                </a:lnTo>
                <a:lnTo>
                  <a:pt x="26" y="96"/>
                </a:lnTo>
                <a:lnTo>
                  <a:pt x="46" y="101"/>
                </a:lnTo>
                <a:lnTo>
                  <a:pt x="46" y="111"/>
                </a:lnTo>
                <a:lnTo>
                  <a:pt x="16" y="101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Freeform 107"/>
          <p:cNvSpPr/>
          <p:nvPr/>
        </p:nvSpPr>
        <p:spPr bwMode="auto">
          <a:xfrm>
            <a:off x="2770542" y="3504128"/>
            <a:ext cx="47625" cy="44292"/>
          </a:xfrm>
          <a:custGeom>
            <a:avLst/>
            <a:gdLst>
              <a:gd name="T0" fmla="*/ 0 w 30"/>
              <a:gd name="T1" fmla="*/ 27722794 h 31"/>
              <a:gd name="T2" fmla="*/ 12601575 w 30"/>
              <a:gd name="T3" fmla="*/ 0 h 31"/>
              <a:gd name="T4" fmla="*/ 75604688 w 30"/>
              <a:gd name="T5" fmla="*/ 52924613 h 31"/>
              <a:gd name="T6" fmla="*/ 50403125 w 30"/>
              <a:gd name="T7" fmla="*/ 78126431 h 31"/>
              <a:gd name="T8" fmla="*/ 0 w 30"/>
              <a:gd name="T9" fmla="*/ 27722794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" h="31">
                <a:moveTo>
                  <a:pt x="0" y="11"/>
                </a:moveTo>
                <a:lnTo>
                  <a:pt x="5" y="0"/>
                </a:lnTo>
                <a:lnTo>
                  <a:pt x="30" y="21"/>
                </a:lnTo>
                <a:lnTo>
                  <a:pt x="20" y="31"/>
                </a:lnTo>
                <a:lnTo>
                  <a:pt x="0" y="11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任意多边形 38"/>
          <p:cNvSpPr/>
          <p:nvPr/>
        </p:nvSpPr>
        <p:spPr bwMode="auto">
          <a:xfrm>
            <a:off x="2348267" y="2888338"/>
            <a:ext cx="754063" cy="490061"/>
          </a:xfrm>
          <a:custGeom>
            <a:avLst/>
            <a:gdLst>
              <a:gd name="T0" fmla="*/ 571249 w 753252"/>
              <a:gd name="T1" fmla="*/ 682 h 544174"/>
              <a:gd name="T2" fmla="*/ 671144 w 753252"/>
              <a:gd name="T3" fmla="*/ 40962 h 544174"/>
              <a:gd name="T4" fmla="*/ 711404 w 753252"/>
              <a:gd name="T5" fmla="*/ 16794 h 544174"/>
              <a:gd name="T6" fmla="*/ 711404 w 753252"/>
              <a:gd name="T7" fmla="*/ 81241 h 544174"/>
              <a:gd name="T8" fmla="*/ 115556 w 753252"/>
              <a:gd name="T9" fmla="*/ 467925 h 544174"/>
              <a:gd name="T10" fmla="*/ 119816 w 753252"/>
              <a:gd name="T11" fmla="*/ 467020 h 544174"/>
              <a:gd name="T12" fmla="*/ 104903 w 753252"/>
              <a:gd name="T13" fmla="*/ 460272 h 544174"/>
              <a:gd name="T14" fmla="*/ 42886 w 753252"/>
              <a:gd name="T15" fmla="*/ 452305 h 544174"/>
              <a:gd name="T16" fmla="*/ 2795 w 753252"/>
              <a:gd name="T17" fmla="*/ 379461 h 544174"/>
              <a:gd name="T18" fmla="*/ 82978 w 753252"/>
              <a:gd name="T19" fmla="*/ 371368 h 544174"/>
              <a:gd name="T20" fmla="*/ 123069 w 753252"/>
              <a:gd name="T21" fmla="*/ 306617 h 544174"/>
              <a:gd name="T22" fmla="*/ 155143 w 753252"/>
              <a:gd name="T23" fmla="*/ 379461 h 544174"/>
              <a:gd name="T24" fmla="*/ 139106 w 753252"/>
              <a:gd name="T25" fmla="*/ 423976 h 544174"/>
              <a:gd name="T26" fmla="*/ 123914 w 753252"/>
              <a:gd name="T27" fmla="*/ 466148 h 544174"/>
              <a:gd name="T28" fmla="*/ 125621 w 753252"/>
              <a:gd name="T29" fmla="*/ 465785 h 544174"/>
              <a:gd name="T30" fmla="*/ 365168 w 753252"/>
              <a:gd name="T31" fmla="*/ 218191 h 544174"/>
              <a:gd name="T32" fmla="*/ 571249 w 753252"/>
              <a:gd name="T33" fmla="*/ 682 h 54417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753252" h="544174">
                <a:moveTo>
                  <a:pt x="570635" y="682"/>
                </a:moveTo>
                <a:cubicBezTo>
                  <a:pt x="604065" y="3701"/>
                  <a:pt x="638249" y="16784"/>
                  <a:pt x="670422" y="40937"/>
                </a:cubicBezTo>
                <a:cubicBezTo>
                  <a:pt x="678465" y="32886"/>
                  <a:pt x="694552" y="24835"/>
                  <a:pt x="710639" y="16784"/>
                </a:cubicBezTo>
                <a:cubicBezTo>
                  <a:pt x="710639" y="32886"/>
                  <a:pt x="710639" y="57038"/>
                  <a:pt x="710639" y="81191"/>
                </a:cubicBezTo>
                <a:cubicBezTo>
                  <a:pt x="839332" y="234158"/>
                  <a:pt x="686509" y="733314"/>
                  <a:pt x="115432" y="467635"/>
                </a:cubicBezTo>
                <a:lnTo>
                  <a:pt x="119687" y="466730"/>
                </a:lnTo>
                <a:lnTo>
                  <a:pt x="104790" y="459986"/>
                </a:lnTo>
                <a:cubicBezTo>
                  <a:pt x="86393" y="455057"/>
                  <a:pt x="66869" y="458090"/>
                  <a:pt x="42840" y="452024"/>
                </a:cubicBezTo>
                <a:cubicBezTo>
                  <a:pt x="2792" y="443935"/>
                  <a:pt x="-5218" y="403491"/>
                  <a:pt x="2792" y="379225"/>
                </a:cubicBezTo>
                <a:cubicBezTo>
                  <a:pt x="18811" y="346870"/>
                  <a:pt x="58860" y="338782"/>
                  <a:pt x="82889" y="371137"/>
                </a:cubicBezTo>
                <a:cubicBezTo>
                  <a:pt x="66869" y="338782"/>
                  <a:pt x="90898" y="298338"/>
                  <a:pt x="122937" y="306427"/>
                </a:cubicBezTo>
                <a:cubicBezTo>
                  <a:pt x="146966" y="306427"/>
                  <a:pt x="170995" y="338782"/>
                  <a:pt x="154976" y="379225"/>
                </a:cubicBezTo>
                <a:cubicBezTo>
                  <a:pt x="150971" y="395403"/>
                  <a:pt x="144964" y="409558"/>
                  <a:pt x="138956" y="423713"/>
                </a:cubicBezTo>
                <a:lnTo>
                  <a:pt x="123781" y="465859"/>
                </a:lnTo>
                <a:lnTo>
                  <a:pt x="125486" y="465496"/>
                </a:lnTo>
                <a:cubicBezTo>
                  <a:pt x="170353" y="454929"/>
                  <a:pt x="350700" y="401215"/>
                  <a:pt x="364775" y="218056"/>
                </a:cubicBezTo>
                <a:cubicBezTo>
                  <a:pt x="376840" y="73140"/>
                  <a:pt x="470344" y="-8375"/>
                  <a:pt x="570635" y="682"/>
                </a:cubicBezTo>
                <a:close/>
              </a:path>
            </a:pathLst>
          </a:custGeom>
          <a:solidFill>
            <a:srgbClr val="FFC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110"/>
          <p:cNvSpPr/>
          <p:nvPr/>
        </p:nvSpPr>
        <p:spPr bwMode="auto">
          <a:xfrm>
            <a:off x="2865790" y="2961203"/>
            <a:ext cx="88900" cy="65723"/>
          </a:xfrm>
          <a:custGeom>
            <a:avLst/>
            <a:gdLst>
              <a:gd name="T0" fmla="*/ 0 w 11"/>
              <a:gd name="T1" fmla="*/ 460844547 h 9"/>
              <a:gd name="T2" fmla="*/ 587839127 w 11"/>
              <a:gd name="T3" fmla="*/ 0 h 9"/>
              <a:gd name="T4" fmla="*/ 391895445 w 11"/>
              <a:gd name="T5" fmla="*/ 460844547 h 9"/>
              <a:gd name="T6" fmla="*/ 0 w 11"/>
              <a:gd name="T7" fmla="*/ 460844547 h 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" h="9">
                <a:moveTo>
                  <a:pt x="0" y="7"/>
                </a:moveTo>
                <a:cubicBezTo>
                  <a:pt x="0" y="7"/>
                  <a:pt x="7" y="9"/>
                  <a:pt x="9" y="0"/>
                </a:cubicBezTo>
                <a:cubicBezTo>
                  <a:pt x="9" y="0"/>
                  <a:pt x="11" y="4"/>
                  <a:pt x="6" y="7"/>
                </a:cubicBezTo>
                <a:cubicBezTo>
                  <a:pt x="4" y="9"/>
                  <a:pt x="2" y="8"/>
                  <a:pt x="0" y="7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Freeform 111"/>
          <p:cNvSpPr/>
          <p:nvPr/>
        </p:nvSpPr>
        <p:spPr bwMode="auto">
          <a:xfrm>
            <a:off x="2883255" y="3012639"/>
            <a:ext cx="7937" cy="57150"/>
          </a:xfrm>
          <a:custGeom>
            <a:avLst/>
            <a:gdLst>
              <a:gd name="T0" fmla="*/ 0 w 1"/>
              <a:gd name="T1" fmla="*/ 63007875 h 8"/>
              <a:gd name="T2" fmla="*/ 63003906 w 1"/>
              <a:gd name="T3" fmla="*/ 63007875 h 8"/>
              <a:gd name="T4" fmla="*/ 0 w 1"/>
              <a:gd name="T5" fmla="*/ 0 h 8"/>
              <a:gd name="T6" fmla="*/ 0 w 1"/>
              <a:gd name="T7" fmla="*/ 63007875 h 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" h="8">
                <a:moveTo>
                  <a:pt x="0" y="1"/>
                </a:moveTo>
                <a:cubicBezTo>
                  <a:pt x="0" y="1"/>
                  <a:pt x="0" y="8"/>
                  <a:pt x="1" y="1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112"/>
          <p:cNvSpPr/>
          <p:nvPr/>
        </p:nvSpPr>
        <p:spPr bwMode="auto">
          <a:xfrm>
            <a:off x="2899128" y="3012639"/>
            <a:ext cx="23812" cy="50006"/>
          </a:xfrm>
          <a:custGeom>
            <a:avLst/>
            <a:gdLst>
              <a:gd name="T0" fmla="*/ 0 w 3"/>
              <a:gd name="T1" fmla="*/ 63008442 h 7"/>
              <a:gd name="T2" fmla="*/ 63006552 w 3"/>
              <a:gd name="T3" fmla="*/ 0 h 7"/>
              <a:gd name="T4" fmla="*/ 0 w 3"/>
              <a:gd name="T5" fmla="*/ 0 h 7"/>
              <a:gd name="T6" fmla="*/ 0 w 3"/>
              <a:gd name="T7" fmla="*/ 63008442 h 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" h="7">
                <a:moveTo>
                  <a:pt x="0" y="1"/>
                </a:moveTo>
                <a:cubicBezTo>
                  <a:pt x="0" y="1"/>
                  <a:pt x="3" y="7"/>
                  <a:pt x="1" y="0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113"/>
          <p:cNvSpPr/>
          <p:nvPr/>
        </p:nvSpPr>
        <p:spPr bwMode="auto">
          <a:xfrm>
            <a:off x="2922940" y="2996923"/>
            <a:ext cx="31750" cy="44291"/>
          </a:xfrm>
          <a:custGeom>
            <a:avLst/>
            <a:gdLst>
              <a:gd name="T0" fmla="*/ 0 w 4"/>
              <a:gd name="T1" fmla="*/ 67272804 h 6"/>
              <a:gd name="T2" fmla="*/ 63007875 w 4"/>
              <a:gd name="T3" fmla="*/ 0 h 6"/>
              <a:gd name="T4" fmla="*/ 0 w 4"/>
              <a:gd name="T5" fmla="*/ 67272804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" h="6">
                <a:moveTo>
                  <a:pt x="0" y="1"/>
                </a:moveTo>
                <a:cubicBezTo>
                  <a:pt x="0" y="1"/>
                  <a:pt x="4" y="6"/>
                  <a:pt x="1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114"/>
          <p:cNvSpPr/>
          <p:nvPr/>
        </p:nvSpPr>
        <p:spPr bwMode="auto">
          <a:xfrm>
            <a:off x="2938815" y="2975491"/>
            <a:ext cx="39688" cy="37147"/>
          </a:xfrm>
          <a:custGeom>
            <a:avLst/>
            <a:gdLst>
              <a:gd name="T0" fmla="*/ 0 w 5"/>
              <a:gd name="T1" fmla="*/ 136290050 h 5"/>
              <a:gd name="T2" fmla="*/ 0 w 5"/>
              <a:gd name="T3" fmla="*/ 0 h 5"/>
              <a:gd name="T4" fmla="*/ 0 w 5"/>
              <a:gd name="T5" fmla="*/ 68145025 h 5"/>
              <a:gd name="T6" fmla="*/ 0 w 5"/>
              <a:gd name="T7" fmla="*/ 136290050 h 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" h="5">
                <a:moveTo>
                  <a:pt x="0" y="2"/>
                </a:moveTo>
                <a:cubicBezTo>
                  <a:pt x="0" y="2"/>
                  <a:pt x="5" y="5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115"/>
          <p:cNvSpPr/>
          <p:nvPr/>
        </p:nvSpPr>
        <p:spPr bwMode="auto">
          <a:xfrm>
            <a:off x="2729267" y="3026926"/>
            <a:ext cx="322263" cy="231457"/>
          </a:xfrm>
          <a:custGeom>
            <a:avLst/>
            <a:gdLst>
              <a:gd name="T0" fmla="*/ 0 w 40"/>
              <a:gd name="T1" fmla="*/ 2066843145 h 32"/>
              <a:gd name="T2" fmla="*/ 843805383 w 40"/>
              <a:gd name="T3" fmla="*/ 839652265 h 32"/>
              <a:gd name="T4" fmla="*/ 0 w 40"/>
              <a:gd name="T5" fmla="*/ 2066843145 h 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" h="32">
                <a:moveTo>
                  <a:pt x="0" y="32"/>
                </a:moveTo>
                <a:cubicBezTo>
                  <a:pt x="0" y="32"/>
                  <a:pt x="12" y="25"/>
                  <a:pt x="13" y="13"/>
                </a:cubicBezTo>
                <a:cubicBezTo>
                  <a:pt x="13" y="0"/>
                  <a:pt x="40" y="25"/>
                  <a:pt x="0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Freeform 116"/>
          <p:cNvSpPr/>
          <p:nvPr/>
        </p:nvSpPr>
        <p:spPr bwMode="auto">
          <a:xfrm>
            <a:off x="5853467" y="2569726"/>
            <a:ext cx="73025" cy="145733"/>
          </a:xfrm>
          <a:custGeom>
            <a:avLst/>
            <a:gdLst>
              <a:gd name="T0" fmla="*/ 0 w 46"/>
              <a:gd name="T1" fmla="*/ 12601575 h 102"/>
              <a:gd name="T2" fmla="*/ 27722513 w 46"/>
              <a:gd name="T3" fmla="*/ 0 h 102"/>
              <a:gd name="T4" fmla="*/ 115927188 w 46"/>
              <a:gd name="T5" fmla="*/ 241935000 h 102"/>
              <a:gd name="T6" fmla="*/ 90725625 w 46"/>
              <a:gd name="T7" fmla="*/ 257055938 h 102"/>
              <a:gd name="T8" fmla="*/ 0 w 46"/>
              <a:gd name="T9" fmla="*/ 12601575 h 1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6" h="102">
                <a:moveTo>
                  <a:pt x="0" y="5"/>
                </a:moveTo>
                <a:lnTo>
                  <a:pt x="11" y="0"/>
                </a:lnTo>
                <a:lnTo>
                  <a:pt x="46" y="96"/>
                </a:lnTo>
                <a:lnTo>
                  <a:pt x="36" y="102"/>
                </a:lnTo>
                <a:lnTo>
                  <a:pt x="0" y="5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Freeform 117"/>
          <p:cNvSpPr/>
          <p:nvPr/>
        </p:nvSpPr>
        <p:spPr bwMode="auto">
          <a:xfrm>
            <a:off x="5766155" y="2576869"/>
            <a:ext cx="47625" cy="160020"/>
          </a:xfrm>
          <a:custGeom>
            <a:avLst/>
            <a:gdLst>
              <a:gd name="T0" fmla="*/ 0 w 30"/>
              <a:gd name="T1" fmla="*/ 269657513 h 112"/>
              <a:gd name="T2" fmla="*/ 37803138 w 30"/>
              <a:gd name="T3" fmla="*/ 229335013 h 112"/>
              <a:gd name="T4" fmla="*/ 12601575 w 30"/>
              <a:gd name="T5" fmla="*/ 0 h 112"/>
              <a:gd name="T6" fmla="*/ 37803138 w 30"/>
              <a:gd name="T7" fmla="*/ 0 h 112"/>
              <a:gd name="T8" fmla="*/ 75604688 w 30"/>
              <a:gd name="T9" fmla="*/ 244455950 h 112"/>
              <a:gd name="T10" fmla="*/ 12601575 w 30"/>
              <a:gd name="T11" fmla="*/ 282257500 h 112"/>
              <a:gd name="T12" fmla="*/ 0 w 30"/>
              <a:gd name="T13" fmla="*/ 269657513 h 1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0" h="112">
                <a:moveTo>
                  <a:pt x="0" y="107"/>
                </a:moveTo>
                <a:lnTo>
                  <a:pt x="15" y="91"/>
                </a:lnTo>
                <a:lnTo>
                  <a:pt x="5" y="0"/>
                </a:lnTo>
                <a:lnTo>
                  <a:pt x="15" y="0"/>
                </a:lnTo>
                <a:lnTo>
                  <a:pt x="30" y="97"/>
                </a:lnTo>
                <a:lnTo>
                  <a:pt x="5" y="112"/>
                </a:lnTo>
                <a:lnTo>
                  <a:pt x="0" y="107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Freeform 118"/>
          <p:cNvSpPr/>
          <p:nvPr/>
        </p:nvSpPr>
        <p:spPr bwMode="auto">
          <a:xfrm>
            <a:off x="5886805" y="2699743"/>
            <a:ext cx="39687" cy="44291"/>
          </a:xfrm>
          <a:custGeom>
            <a:avLst/>
            <a:gdLst>
              <a:gd name="T0" fmla="*/ 0 w 25"/>
              <a:gd name="T1" fmla="*/ 65523397 h 31"/>
              <a:gd name="T2" fmla="*/ 37802661 w 25"/>
              <a:gd name="T3" fmla="*/ 0 h 31"/>
              <a:gd name="T4" fmla="*/ 63003906 w 25"/>
              <a:gd name="T5" fmla="*/ 12601447 h 31"/>
              <a:gd name="T6" fmla="*/ 25201245 w 25"/>
              <a:gd name="T7" fmla="*/ 78124844 h 31"/>
              <a:gd name="T8" fmla="*/ 0 w 25"/>
              <a:gd name="T9" fmla="*/ 65523397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" h="31">
                <a:moveTo>
                  <a:pt x="0" y="26"/>
                </a:moveTo>
                <a:lnTo>
                  <a:pt x="15" y="0"/>
                </a:lnTo>
                <a:lnTo>
                  <a:pt x="25" y="5"/>
                </a:lnTo>
                <a:lnTo>
                  <a:pt x="10" y="31"/>
                </a:lnTo>
                <a:lnTo>
                  <a:pt x="0" y="26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任意多边形 37"/>
          <p:cNvSpPr/>
          <p:nvPr/>
        </p:nvSpPr>
        <p:spPr bwMode="auto">
          <a:xfrm>
            <a:off x="5467703" y="2159675"/>
            <a:ext cx="760412" cy="440056"/>
          </a:xfrm>
          <a:custGeom>
            <a:avLst/>
            <a:gdLst>
              <a:gd name="T0" fmla="*/ 639527 w 760238"/>
              <a:gd name="T1" fmla="*/ 161808 h 489328"/>
              <a:gd name="T2" fmla="*/ 677040 w 760238"/>
              <a:gd name="T3" fmla="*/ 214091 h 489328"/>
              <a:gd name="T4" fmla="*/ 749794 w 760238"/>
              <a:gd name="T5" fmla="*/ 206009 h 489328"/>
              <a:gd name="T6" fmla="*/ 733626 w 760238"/>
              <a:gd name="T7" fmla="*/ 278752 h 489328"/>
              <a:gd name="T8" fmla="*/ 660873 w 760238"/>
              <a:gd name="T9" fmla="*/ 319163 h 489328"/>
              <a:gd name="T10" fmla="*/ 604287 w 760238"/>
              <a:gd name="T11" fmla="*/ 238339 h 489328"/>
              <a:gd name="T12" fmla="*/ 620455 w 760238"/>
              <a:gd name="T13" fmla="*/ 165597 h 489328"/>
              <a:gd name="T14" fmla="*/ 639527 w 760238"/>
              <a:gd name="T15" fmla="*/ 161808 h 489328"/>
              <a:gd name="T16" fmla="*/ 170818 w 760238"/>
              <a:gd name="T17" fmla="*/ 516 h 489328"/>
              <a:gd name="T18" fmla="*/ 378889 w 760238"/>
              <a:gd name="T19" fmla="*/ 158784 h 489328"/>
              <a:gd name="T20" fmla="*/ 669101 w 760238"/>
              <a:gd name="T21" fmla="*/ 319725 h 489328"/>
              <a:gd name="T22" fmla="*/ 16123 w 760238"/>
              <a:gd name="T23" fmla="*/ 126596 h 489328"/>
              <a:gd name="T24" fmla="*/ 0 w 760238"/>
              <a:gd name="T25" fmla="*/ 70267 h 489328"/>
              <a:gd name="T26" fmla="*/ 40307 w 760238"/>
              <a:gd name="T27" fmla="*/ 78313 h 489328"/>
              <a:gd name="T28" fmla="*/ 170818 w 760238"/>
              <a:gd name="T29" fmla="*/ 516 h 48932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760238" h="489328">
                <a:moveTo>
                  <a:pt x="639381" y="161933"/>
                </a:moveTo>
                <a:cubicBezTo>
                  <a:pt x="658701" y="165725"/>
                  <a:pt x="676885" y="189991"/>
                  <a:pt x="676885" y="214257"/>
                </a:cubicBezTo>
                <a:cubicBezTo>
                  <a:pt x="684967" y="181902"/>
                  <a:pt x="725376" y="181902"/>
                  <a:pt x="749622" y="206168"/>
                </a:cubicBezTo>
                <a:cubicBezTo>
                  <a:pt x="765785" y="230434"/>
                  <a:pt x="765785" y="262789"/>
                  <a:pt x="733458" y="278967"/>
                </a:cubicBezTo>
                <a:cubicBezTo>
                  <a:pt x="709213" y="295144"/>
                  <a:pt x="684967" y="295144"/>
                  <a:pt x="660722" y="319410"/>
                </a:cubicBezTo>
                <a:cubicBezTo>
                  <a:pt x="644558" y="287055"/>
                  <a:pt x="620313" y="270878"/>
                  <a:pt x="604149" y="238523"/>
                </a:cubicBezTo>
                <a:cubicBezTo>
                  <a:pt x="587985" y="206168"/>
                  <a:pt x="596067" y="173813"/>
                  <a:pt x="620313" y="165725"/>
                </a:cubicBezTo>
                <a:cubicBezTo>
                  <a:pt x="626374" y="161680"/>
                  <a:pt x="632940" y="160669"/>
                  <a:pt x="639381" y="161933"/>
                </a:cubicBezTo>
                <a:close/>
                <a:moveTo>
                  <a:pt x="170779" y="516"/>
                </a:moveTo>
                <a:cubicBezTo>
                  <a:pt x="250352" y="-5933"/>
                  <a:pt x="333467" y="48174"/>
                  <a:pt x="378802" y="158907"/>
                </a:cubicBezTo>
                <a:cubicBezTo>
                  <a:pt x="451339" y="344132"/>
                  <a:pt x="668948" y="319972"/>
                  <a:pt x="668948" y="319972"/>
                </a:cubicBezTo>
                <a:cubicBezTo>
                  <a:pt x="217610" y="722635"/>
                  <a:pt x="-64477" y="303866"/>
                  <a:pt x="16119" y="126694"/>
                </a:cubicBezTo>
                <a:cubicBezTo>
                  <a:pt x="8060" y="110587"/>
                  <a:pt x="8060" y="78374"/>
                  <a:pt x="0" y="70321"/>
                </a:cubicBezTo>
                <a:cubicBezTo>
                  <a:pt x="16119" y="70321"/>
                  <a:pt x="32239" y="78374"/>
                  <a:pt x="40298" y="78374"/>
                </a:cubicBezTo>
                <a:cubicBezTo>
                  <a:pt x="76567" y="30055"/>
                  <a:pt x="123035" y="4385"/>
                  <a:pt x="170779" y="516"/>
                </a:cubicBezTo>
                <a:close/>
              </a:path>
            </a:pathLst>
          </a:custGeom>
          <a:solidFill>
            <a:srgbClr val="FFC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121"/>
          <p:cNvSpPr/>
          <p:nvPr/>
        </p:nvSpPr>
        <p:spPr bwMode="auto">
          <a:xfrm>
            <a:off x="5572480" y="2279690"/>
            <a:ext cx="306387" cy="217170"/>
          </a:xfrm>
          <a:custGeom>
            <a:avLst/>
            <a:gdLst>
              <a:gd name="T0" fmla="*/ 2147483646 w 38"/>
              <a:gd name="T1" fmla="*/ 1617377597 h 30"/>
              <a:gd name="T2" fmla="*/ 1365195969 w 38"/>
              <a:gd name="T3" fmla="*/ 711650003 h 30"/>
              <a:gd name="T4" fmla="*/ 2147483646 w 38"/>
              <a:gd name="T5" fmla="*/ 1617377597 h 3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" h="30">
                <a:moveTo>
                  <a:pt x="38" y="25"/>
                </a:moveTo>
                <a:cubicBezTo>
                  <a:pt x="38" y="25"/>
                  <a:pt x="25" y="22"/>
                  <a:pt x="21" y="11"/>
                </a:cubicBezTo>
                <a:cubicBezTo>
                  <a:pt x="17" y="0"/>
                  <a:pt x="0" y="30"/>
                  <a:pt x="38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Freeform 122"/>
          <p:cNvSpPr/>
          <p:nvPr/>
        </p:nvSpPr>
        <p:spPr bwMode="auto">
          <a:xfrm>
            <a:off x="5588353" y="2243971"/>
            <a:ext cx="112712" cy="57150"/>
          </a:xfrm>
          <a:custGeom>
            <a:avLst/>
            <a:gdLst>
              <a:gd name="T0" fmla="*/ 0 w 14"/>
              <a:gd name="T1" fmla="*/ 0 h 8"/>
              <a:gd name="T2" fmla="*/ 907436261 w 14"/>
              <a:gd name="T3" fmla="*/ 126007813 h 8"/>
              <a:gd name="T4" fmla="*/ 388904705 w 14"/>
              <a:gd name="T5" fmla="*/ 378023438 h 8"/>
              <a:gd name="T6" fmla="*/ 0 w 14"/>
              <a:gd name="T7" fmla="*/ 0 h 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" h="8">
                <a:moveTo>
                  <a:pt x="0" y="0"/>
                </a:moveTo>
                <a:cubicBezTo>
                  <a:pt x="0" y="0"/>
                  <a:pt x="5" y="8"/>
                  <a:pt x="14" y="2"/>
                </a:cubicBezTo>
                <a:cubicBezTo>
                  <a:pt x="14" y="2"/>
                  <a:pt x="12" y="7"/>
                  <a:pt x="6" y="6"/>
                </a:cubicBezTo>
                <a:cubicBezTo>
                  <a:pt x="2" y="5"/>
                  <a:pt x="1" y="3"/>
                  <a:pt x="0" y="0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123"/>
          <p:cNvSpPr/>
          <p:nvPr/>
        </p:nvSpPr>
        <p:spPr bwMode="auto">
          <a:xfrm>
            <a:off x="3703990" y="1641039"/>
            <a:ext cx="1481138" cy="724376"/>
          </a:xfrm>
          <a:custGeom>
            <a:avLst/>
            <a:gdLst>
              <a:gd name="T0" fmla="*/ 2147483646 w 933"/>
              <a:gd name="T1" fmla="*/ 587197565 h 507"/>
              <a:gd name="T2" fmla="*/ 229335090 w 933"/>
              <a:gd name="T3" fmla="*/ 0 h 507"/>
              <a:gd name="T4" fmla="*/ 433467021 w 933"/>
              <a:gd name="T5" fmla="*/ 433467144 h 507"/>
              <a:gd name="T6" fmla="*/ 0 w 933"/>
              <a:gd name="T7" fmla="*/ 728326402 h 507"/>
              <a:gd name="T8" fmla="*/ 2147483646 w 933"/>
              <a:gd name="T9" fmla="*/ 1277720806 h 507"/>
              <a:gd name="T10" fmla="*/ 2147483646 w 933"/>
              <a:gd name="T11" fmla="*/ 587197565 h 5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Freeform 124"/>
          <p:cNvSpPr/>
          <p:nvPr/>
        </p:nvSpPr>
        <p:spPr bwMode="auto">
          <a:xfrm>
            <a:off x="3703990" y="1649612"/>
            <a:ext cx="1481138" cy="724376"/>
          </a:xfrm>
          <a:custGeom>
            <a:avLst/>
            <a:gdLst>
              <a:gd name="T0" fmla="*/ 2147483646 w 933"/>
              <a:gd name="T1" fmla="*/ 587197565 h 507"/>
              <a:gd name="T2" fmla="*/ 229335090 w 933"/>
              <a:gd name="T3" fmla="*/ 0 h 507"/>
              <a:gd name="T4" fmla="*/ 433467021 w 933"/>
              <a:gd name="T5" fmla="*/ 433467144 h 507"/>
              <a:gd name="T6" fmla="*/ 0 w 933"/>
              <a:gd name="T7" fmla="*/ 728326402 h 507"/>
              <a:gd name="T8" fmla="*/ 2147483646 w 933"/>
              <a:gd name="T9" fmla="*/ 1277720806 h 507"/>
              <a:gd name="T10" fmla="*/ 2147483646 w 933"/>
              <a:gd name="T11" fmla="*/ 587197565 h 5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126"/>
          <p:cNvSpPr/>
          <p:nvPr/>
        </p:nvSpPr>
        <p:spPr bwMode="auto">
          <a:xfrm>
            <a:off x="3421415" y="1975366"/>
            <a:ext cx="1771650" cy="1108710"/>
          </a:xfrm>
          <a:custGeom>
            <a:avLst/>
            <a:gdLst>
              <a:gd name="T0" fmla="*/ 2147483646 w 1116"/>
              <a:gd name="T1" fmla="*/ 0 h 776"/>
              <a:gd name="T2" fmla="*/ 0 w 1116"/>
              <a:gd name="T3" fmla="*/ 806450000 h 776"/>
              <a:gd name="T4" fmla="*/ 15120938 w 1116"/>
              <a:gd name="T5" fmla="*/ 1955641250 h 776"/>
              <a:gd name="T6" fmla="*/ 2147483646 w 1116"/>
              <a:gd name="T7" fmla="*/ 1151712200 h 776"/>
              <a:gd name="T8" fmla="*/ 2147483646 w 1116"/>
              <a:gd name="T9" fmla="*/ 0 h 7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Freeform 129"/>
          <p:cNvSpPr/>
          <p:nvPr/>
        </p:nvSpPr>
        <p:spPr bwMode="auto">
          <a:xfrm>
            <a:off x="3430942" y="2555439"/>
            <a:ext cx="1762125" cy="528637"/>
          </a:xfrm>
          <a:custGeom>
            <a:avLst/>
            <a:gdLst>
              <a:gd name="T0" fmla="*/ 2147483646 w 1110"/>
              <a:gd name="T1" fmla="*/ 0 h 370"/>
              <a:gd name="T2" fmla="*/ 0 w 1110"/>
              <a:gd name="T3" fmla="*/ 791329063 h 370"/>
              <a:gd name="T4" fmla="*/ 0 w 1110"/>
              <a:gd name="T5" fmla="*/ 932457813 h 370"/>
              <a:gd name="T6" fmla="*/ 2147483646 w 1110"/>
              <a:gd name="T7" fmla="*/ 128528763 h 370"/>
              <a:gd name="T8" fmla="*/ 2147483646 w 1110"/>
              <a:gd name="T9" fmla="*/ 0 h 3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0" h="370">
                <a:moveTo>
                  <a:pt x="1110" y="0"/>
                </a:moveTo>
                <a:lnTo>
                  <a:pt x="0" y="314"/>
                </a:lnTo>
                <a:lnTo>
                  <a:pt x="0" y="370"/>
                </a:lnTo>
                <a:lnTo>
                  <a:pt x="1110" y="51"/>
                </a:lnTo>
                <a:lnTo>
                  <a:pt x="11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Freeform 131"/>
          <p:cNvSpPr/>
          <p:nvPr/>
        </p:nvSpPr>
        <p:spPr bwMode="auto">
          <a:xfrm>
            <a:off x="3421415" y="3765590"/>
            <a:ext cx="1771650" cy="1108710"/>
          </a:xfrm>
          <a:custGeom>
            <a:avLst/>
            <a:gdLst>
              <a:gd name="T0" fmla="*/ 2147483646 w 1116"/>
              <a:gd name="T1" fmla="*/ 0 h 776"/>
              <a:gd name="T2" fmla="*/ 0 w 1116"/>
              <a:gd name="T3" fmla="*/ 806450000 h 776"/>
              <a:gd name="T4" fmla="*/ 15120938 w 1116"/>
              <a:gd name="T5" fmla="*/ 1955641250 h 776"/>
              <a:gd name="T6" fmla="*/ 2147483646 w 1116"/>
              <a:gd name="T7" fmla="*/ 1151712200 h 776"/>
              <a:gd name="T8" fmla="*/ 2147483646 w 1116"/>
              <a:gd name="T9" fmla="*/ 0 h 7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Freeform 133"/>
          <p:cNvSpPr>
            <a:spLocks noEditPoints="1"/>
          </p:cNvSpPr>
          <p:nvPr/>
        </p:nvSpPr>
        <p:spPr bwMode="auto">
          <a:xfrm>
            <a:off x="3421415" y="3765590"/>
            <a:ext cx="1771650" cy="1108710"/>
          </a:xfrm>
          <a:custGeom>
            <a:avLst/>
            <a:gdLst>
              <a:gd name="T0" fmla="*/ 2147483646 w 1116"/>
              <a:gd name="T1" fmla="*/ 1023183438 h 776"/>
              <a:gd name="T2" fmla="*/ 15120938 w 1116"/>
              <a:gd name="T3" fmla="*/ 1814512500 h 776"/>
              <a:gd name="T4" fmla="*/ 15120938 w 1116"/>
              <a:gd name="T5" fmla="*/ 1955641250 h 776"/>
              <a:gd name="T6" fmla="*/ 2147483646 w 1116"/>
              <a:gd name="T7" fmla="*/ 1151712200 h 776"/>
              <a:gd name="T8" fmla="*/ 2147483646 w 1116"/>
              <a:gd name="T9" fmla="*/ 1023183438 h 776"/>
              <a:gd name="T10" fmla="*/ 2147483646 w 1116"/>
              <a:gd name="T11" fmla="*/ 0 h 776"/>
              <a:gd name="T12" fmla="*/ 2147483646 w 1116"/>
              <a:gd name="T13" fmla="*/ 0 h 776"/>
              <a:gd name="T14" fmla="*/ 0 w 1116"/>
              <a:gd name="T15" fmla="*/ 806450000 h 776"/>
              <a:gd name="T16" fmla="*/ 0 w 1116"/>
              <a:gd name="T17" fmla="*/ 869454700 h 776"/>
              <a:gd name="T18" fmla="*/ 0 w 1116"/>
              <a:gd name="T19" fmla="*/ 932457813 h 776"/>
              <a:gd name="T20" fmla="*/ 2147483646 w 1116"/>
              <a:gd name="T21" fmla="*/ 128528763 h 776"/>
              <a:gd name="T22" fmla="*/ 2147483646 w 1116"/>
              <a:gd name="T23" fmla="*/ 0 h 77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16" h="776">
                <a:moveTo>
                  <a:pt x="1116" y="406"/>
                </a:moveTo>
                <a:lnTo>
                  <a:pt x="6" y="720"/>
                </a:lnTo>
                <a:lnTo>
                  <a:pt x="6" y="776"/>
                </a:lnTo>
                <a:lnTo>
                  <a:pt x="1116" y="457"/>
                </a:lnTo>
                <a:lnTo>
                  <a:pt x="1116" y="406"/>
                </a:lnTo>
                <a:moveTo>
                  <a:pt x="1111" y="0"/>
                </a:moveTo>
                <a:lnTo>
                  <a:pt x="1111" y="0"/>
                </a:lnTo>
                <a:lnTo>
                  <a:pt x="0" y="320"/>
                </a:lnTo>
                <a:lnTo>
                  <a:pt x="0" y="345"/>
                </a:lnTo>
                <a:lnTo>
                  <a:pt x="0" y="370"/>
                </a:lnTo>
                <a:lnTo>
                  <a:pt x="1111" y="51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任意多边形 163"/>
          <p:cNvSpPr/>
          <p:nvPr/>
        </p:nvSpPr>
        <p:spPr bwMode="auto">
          <a:xfrm rot="-942146">
            <a:off x="2667353" y="3086933"/>
            <a:ext cx="3522662" cy="668656"/>
          </a:xfrm>
          <a:custGeom>
            <a:avLst/>
            <a:gdLst>
              <a:gd name="T0" fmla="*/ 3522662 w 3521391"/>
              <a:gd name="T1" fmla="*/ 0 h 741516"/>
              <a:gd name="T2" fmla="*/ 3361063 w 3521391"/>
              <a:gd name="T3" fmla="*/ 600874 h 741516"/>
              <a:gd name="T4" fmla="*/ 3362254 w 3521391"/>
              <a:gd name="T5" fmla="*/ 600856 h 741516"/>
              <a:gd name="T6" fmla="*/ 3333887 w 3521391"/>
              <a:gd name="T7" fmla="*/ 701916 h 741516"/>
              <a:gd name="T8" fmla="*/ 0 w 3521391"/>
              <a:gd name="T9" fmla="*/ 742950 h 741516"/>
              <a:gd name="T10" fmla="*/ 3715 w 3521391"/>
              <a:gd name="T11" fmla="*/ 723834 h 741516"/>
              <a:gd name="T12" fmla="*/ 25198 w 3521391"/>
              <a:gd name="T13" fmla="*/ 647301 h 741516"/>
              <a:gd name="T14" fmla="*/ 25723 w 3521391"/>
              <a:gd name="T15" fmla="*/ 647294 h 741516"/>
              <a:gd name="T16" fmla="*/ 37682 w 3521391"/>
              <a:gd name="T17" fmla="*/ 602828 h 741516"/>
              <a:gd name="T18" fmla="*/ 194966 w 3521391"/>
              <a:gd name="T19" fmla="*/ 42480 h 741516"/>
              <a:gd name="T20" fmla="*/ 3522615 w 3521391"/>
              <a:gd name="T21" fmla="*/ 0 h 741516"/>
              <a:gd name="T22" fmla="*/ 3522661 w 3521391"/>
              <a:gd name="T23" fmla="*/ 0 h 74151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521391"/>
              <a:gd name="T37" fmla="*/ 0 h 741516"/>
              <a:gd name="T38" fmla="*/ 3521391 w 3521391"/>
              <a:gd name="T39" fmla="*/ 741516 h 74151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521391" h="741516">
                <a:moveTo>
                  <a:pt x="3521391" y="0"/>
                </a:moveTo>
                <a:lnTo>
                  <a:pt x="3359850" y="599714"/>
                </a:lnTo>
                <a:lnTo>
                  <a:pt x="3361041" y="599696"/>
                </a:lnTo>
                <a:lnTo>
                  <a:pt x="3332684" y="700561"/>
                </a:lnTo>
                <a:lnTo>
                  <a:pt x="0" y="741516"/>
                </a:lnTo>
                <a:lnTo>
                  <a:pt x="3714" y="722437"/>
                </a:lnTo>
                <a:lnTo>
                  <a:pt x="25189" y="646052"/>
                </a:lnTo>
                <a:lnTo>
                  <a:pt x="25714" y="646045"/>
                </a:lnTo>
                <a:lnTo>
                  <a:pt x="37668" y="601664"/>
                </a:lnTo>
                <a:lnTo>
                  <a:pt x="194896" y="42398"/>
                </a:lnTo>
                <a:lnTo>
                  <a:pt x="3521344" y="0"/>
                </a:lnTo>
                <a:lnTo>
                  <a:pt x="3521390" y="0"/>
                </a:lnTo>
                <a:lnTo>
                  <a:pt x="3521391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r>
              <a:rPr lang="zh-CN" altLang="en-US" sz="4800" dirty="0" smtClean="0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谢谢</a:t>
            </a:r>
            <a:endParaRPr lang="zh-CN" altLang="en-US" sz="4800" dirty="0">
              <a:solidFill>
                <a:srgbClr val="FFFF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4" name="任意多边形 167"/>
          <p:cNvSpPr/>
          <p:nvPr/>
        </p:nvSpPr>
        <p:spPr bwMode="auto">
          <a:xfrm rot="-878033">
            <a:off x="3303940" y="2192536"/>
            <a:ext cx="2008188" cy="674370"/>
          </a:xfrm>
          <a:custGeom>
            <a:avLst/>
            <a:gdLst>
              <a:gd name="T0" fmla="*/ 2008188 w 2008511"/>
              <a:gd name="T1" fmla="*/ 0 h 748757"/>
              <a:gd name="T2" fmla="*/ 1832608 w 2008511"/>
              <a:gd name="T3" fmla="*/ 704469 h 748757"/>
              <a:gd name="T4" fmla="*/ 0 w 2008511"/>
              <a:gd name="T5" fmla="*/ 749300 h 748757"/>
              <a:gd name="T6" fmla="*/ 173644 w 2008511"/>
              <a:gd name="T7" fmla="*/ 45967 h 748757"/>
              <a:gd name="T8" fmla="*/ 0 60000 65536"/>
              <a:gd name="T9" fmla="*/ 0 60000 65536"/>
              <a:gd name="T10" fmla="*/ 0 60000 65536"/>
              <a:gd name="T11" fmla="*/ 0 60000 65536"/>
              <a:gd name="T12" fmla="*/ 0 w 2008511"/>
              <a:gd name="T13" fmla="*/ 0 h 748757"/>
              <a:gd name="T14" fmla="*/ 2008511 w 2008511"/>
              <a:gd name="T15" fmla="*/ 748757 h 7487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8511" h="748757">
                <a:moveTo>
                  <a:pt x="2008511" y="0"/>
                </a:moveTo>
                <a:lnTo>
                  <a:pt x="1832903" y="703958"/>
                </a:lnTo>
                <a:lnTo>
                  <a:pt x="0" y="748757"/>
                </a:lnTo>
                <a:lnTo>
                  <a:pt x="173672" y="45934"/>
                </a:lnTo>
                <a:lnTo>
                  <a:pt x="2008511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endParaRPr lang="zh-CN" altLang="en-US" sz="3600" dirty="0">
              <a:solidFill>
                <a:srgbClr val="FFFF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5" name="任意多边形 171"/>
          <p:cNvSpPr/>
          <p:nvPr/>
        </p:nvSpPr>
        <p:spPr bwMode="auto">
          <a:xfrm rot="-750403">
            <a:off x="3330928" y="3949898"/>
            <a:ext cx="1979612" cy="740093"/>
          </a:xfrm>
          <a:custGeom>
            <a:avLst/>
            <a:gdLst>
              <a:gd name="T0" fmla="*/ 1979612 w 1979334"/>
              <a:gd name="T1" fmla="*/ 0 h 822792"/>
              <a:gd name="T2" fmla="*/ 1830233 w 1979334"/>
              <a:gd name="T3" fmla="*/ 709588 h 822792"/>
              <a:gd name="T4" fmla="*/ 0 w 1979334"/>
              <a:gd name="T5" fmla="*/ 822325 h 822792"/>
              <a:gd name="T6" fmla="*/ 147486 w 1979334"/>
              <a:gd name="T7" fmla="*/ 113942 h 822792"/>
              <a:gd name="T8" fmla="*/ 0 60000 65536"/>
              <a:gd name="T9" fmla="*/ 0 60000 65536"/>
              <a:gd name="T10" fmla="*/ 0 60000 65536"/>
              <a:gd name="T11" fmla="*/ 0 60000 65536"/>
              <a:gd name="T12" fmla="*/ 0 w 1979334"/>
              <a:gd name="T13" fmla="*/ 0 h 822792"/>
              <a:gd name="T14" fmla="*/ 1979334 w 1979334"/>
              <a:gd name="T15" fmla="*/ 822792 h 8227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79334" h="822792">
                <a:moveTo>
                  <a:pt x="1979334" y="0"/>
                </a:moveTo>
                <a:lnTo>
                  <a:pt x="1829976" y="709991"/>
                </a:lnTo>
                <a:lnTo>
                  <a:pt x="0" y="822792"/>
                </a:lnTo>
                <a:lnTo>
                  <a:pt x="147465" y="114007"/>
                </a:lnTo>
                <a:lnTo>
                  <a:pt x="1979334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endParaRPr lang="zh-CN" altLang="en-US" sz="3600" dirty="0">
              <a:solidFill>
                <a:srgbClr val="FFFF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同侧圆角矩形 23"/>
          <p:cNvSpPr/>
          <p:nvPr/>
        </p:nvSpPr>
        <p:spPr>
          <a:xfrm>
            <a:off x="452463" y="980731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学习目标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pic>
        <p:nvPicPr>
          <p:cNvPr id="1027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16216" y="4581129"/>
            <a:ext cx="2016226" cy="1483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07098" y="2552172"/>
            <a:ext cx="7560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能运用分数的基本性质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把一个分数化成指定分母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(</a:t>
            </a:r>
            <a:r>
              <a:rPr lang="zh-CN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或分子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)</a:t>
            </a:r>
            <a:r>
              <a:rPr lang="zh-CN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而大小不变的分数。</a:t>
            </a:r>
            <a:endParaRPr lang="zh-CN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07098" y="1860584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理解分数的基本性质。</a:t>
            </a:r>
            <a:endParaRPr lang="zh-CN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cxnSp>
        <p:nvCxnSpPr>
          <p:cNvPr id="12" name="直线连接符 21"/>
          <p:cNvCxnSpPr/>
          <p:nvPr/>
        </p:nvCxnSpPr>
        <p:spPr>
          <a:xfrm flipV="1">
            <a:off x="484074" y="1623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75670" y="4306498"/>
            <a:ext cx="57565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.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培养学生良好的学习习惯，树立学好数学的信心。</a:t>
            </a:r>
            <a:endParaRPr lang="zh-CN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053134" y="1917878"/>
            <a:ext cx="7391400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120÷30</a:t>
            </a:r>
            <a:r>
              <a:rPr lang="zh-CN" altLang="en-US" sz="2800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的商是多少</a:t>
            </a:r>
            <a:r>
              <a:rPr lang="en-US" altLang="zh-CN" sz="2800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?</a:t>
            </a:r>
            <a:endParaRPr lang="en-US" altLang="zh-CN" sz="2800" dirty="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2800" dirty="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被除数和除数都扩大</a:t>
            </a:r>
            <a:r>
              <a:rPr lang="en-US" altLang="zh-CN" sz="2800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2800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倍</a:t>
            </a:r>
            <a:r>
              <a:rPr lang="en-US" altLang="zh-CN" sz="2800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en-US" sz="2800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商是多少</a:t>
            </a:r>
            <a:r>
              <a:rPr lang="en-US" altLang="zh-CN" sz="2800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?</a:t>
            </a:r>
            <a:endParaRPr lang="en-US" altLang="zh-CN" sz="2800" dirty="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2800" dirty="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被除数和除数都缩小</a:t>
            </a:r>
            <a:r>
              <a:rPr lang="en-US" altLang="zh-CN" sz="2800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r>
              <a:rPr lang="zh-CN" altLang="en-US" sz="2800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倍呢</a:t>
            </a:r>
            <a:r>
              <a:rPr lang="en-US" altLang="zh-CN" sz="2800" dirty="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?</a:t>
            </a:r>
            <a:endParaRPr lang="en-US" altLang="zh-CN" sz="2800" dirty="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224411" y="2493942"/>
            <a:ext cx="273685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120÷30= 4</a:t>
            </a:r>
            <a:endParaRPr lang="en-US" altLang="zh-CN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024584" y="3933407"/>
            <a:ext cx="58324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（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120×3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）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÷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（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30×3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）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= 4</a:t>
            </a:r>
            <a:endParaRPr lang="en-US" altLang="zh-CN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053134" y="5044008"/>
            <a:ext cx="62642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（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120÷10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）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÷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（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30÷10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）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= 4</a:t>
            </a:r>
            <a:endParaRPr lang="en-US" altLang="zh-CN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同侧圆角矩形 6"/>
          <p:cNvSpPr/>
          <p:nvPr/>
        </p:nvSpPr>
        <p:spPr>
          <a:xfrm>
            <a:off x="467546" y="75199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复习导入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8" name="直线连接符 21"/>
          <p:cNvCxnSpPr/>
          <p:nvPr/>
        </p:nvCxnSpPr>
        <p:spPr>
          <a:xfrm flipV="1">
            <a:off x="467544" y="1408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  <p:bldP spid="9220" grpId="0" autoUpdateAnimBg="0"/>
      <p:bldP spid="922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292225" y="1773237"/>
            <a:ext cx="5943600" cy="204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、  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120÷30=</a:t>
            </a:r>
            <a:endParaRPr lang="en-US" altLang="zh-CN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、（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120×3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）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÷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（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30×3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）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=</a:t>
            </a:r>
            <a:endParaRPr lang="en-US" altLang="zh-CN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、（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120÷10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）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÷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（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30÷10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）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=</a:t>
            </a:r>
            <a:endParaRPr lang="en-US" altLang="zh-CN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11560" y="4329112"/>
            <a:ext cx="7848600" cy="1616075"/>
          </a:xfrm>
          <a:prstGeom prst="rect">
            <a:avLst/>
          </a:prstGeom>
          <a:solidFill>
            <a:schemeClr val="accent1">
              <a:alpha val="27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       </a:t>
            </a:r>
            <a:r>
              <a:rPr lang="zh-CN" altLang="en-US" sz="32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被除数和除数同时</a:t>
            </a:r>
            <a:r>
              <a:rPr lang="zh-CN" altLang="en-US" sz="3200" dirty="0" smtClean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乘或</a:t>
            </a:r>
            <a:r>
              <a:rPr lang="zh-CN" altLang="en-US" sz="32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除以相同的数（</a:t>
            </a:r>
            <a:r>
              <a:rPr lang="en-US" altLang="zh-CN" sz="32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r>
              <a:rPr lang="zh-CN" altLang="en-US" sz="32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除外），商不变。这</a:t>
            </a:r>
            <a:r>
              <a:rPr lang="zh-CN" altLang="en-US" sz="3200" dirty="0" smtClean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叫作</a:t>
            </a:r>
            <a:r>
              <a:rPr lang="zh-CN" altLang="en-US" sz="3200" dirty="0" smtClean="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除法</a:t>
            </a:r>
            <a:r>
              <a:rPr lang="zh-CN" altLang="en-US" sz="3200" dirty="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商不变的</a:t>
            </a:r>
            <a:r>
              <a:rPr lang="zh-CN" altLang="en-US" sz="3200" dirty="0" smtClean="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性质。</a:t>
            </a:r>
            <a:endParaRPr lang="en-US" altLang="zh-CN" sz="3200" dirty="0">
              <a:solidFill>
                <a:srgbClr val="FF33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0244" name="Group 4"/>
          <p:cNvGrpSpPr/>
          <p:nvPr/>
        </p:nvGrpSpPr>
        <p:grpSpPr bwMode="auto">
          <a:xfrm>
            <a:off x="4264025" y="1685924"/>
            <a:ext cx="3746500" cy="2095501"/>
            <a:chOff x="194" y="-9"/>
            <a:chExt cx="2360" cy="1320"/>
          </a:xfrm>
        </p:grpSpPr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>
              <a:off x="194" y="-9"/>
              <a:ext cx="54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4</a:t>
              </a:r>
              <a:endPara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0246" name="Text Box 6"/>
            <p:cNvSpPr txBox="1">
              <a:spLocks noChangeArrowheads="1"/>
            </p:cNvSpPr>
            <p:nvPr/>
          </p:nvSpPr>
          <p:spPr bwMode="auto">
            <a:xfrm>
              <a:off x="1860" y="448"/>
              <a:ext cx="54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4</a:t>
              </a:r>
              <a:endPara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0247" name="Text Box 7"/>
            <p:cNvSpPr txBox="1">
              <a:spLocks noChangeArrowheads="1"/>
            </p:cNvSpPr>
            <p:nvPr/>
          </p:nvSpPr>
          <p:spPr bwMode="auto">
            <a:xfrm>
              <a:off x="2010" y="907"/>
              <a:ext cx="54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6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4</a:t>
              </a:r>
              <a:endPara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9" name="同侧圆角矩形 8"/>
          <p:cNvSpPr/>
          <p:nvPr/>
        </p:nvSpPr>
        <p:spPr>
          <a:xfrm>
            <a:off x="467546" y="75199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复习导入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10" name="直线连接符 21"/>
          <p:cNvCxnSpPr/>
          <p:nvPr/>
        </p:nvCxnSpPr>
        <p:spPr>
          <a:xfrm flipV="1">
            <a:off x="467544" y="1408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102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表格 23"/>
          <p:cNvGraphicFramePr>
            <a:graphicFrameLocks noGrp="1"/>
          </p:cNvGraphicFramePr>
          <p:nvPr/>
        </p:nvGraphicFramePr>
        <p:xfrm>
          <a:off x="422275" y="2470150"/>
          <a:ext cx="2520950" cy="1728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950"/>
              </a:tblGrid>
              <a:tr h="432197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74" marR="91474" marT="45741" marB="45741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197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74" marR="91474" marT="45741" marB="45741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197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74" marR="91474" marT="45741" marB="45741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197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74" marR="91474" marT="45741" marB="45741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422275" y="2901950"/>
          <a:ext cx="2520950" cy="12969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950"/>
              </a:tblGrid>
              <a:tr h="432329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74" marR="91474" marT="45755" marB="45755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</a:tr>
              <a:tr h="43232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74" marR="91474" marT="45755" marB="45755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</a:tr>
              <a:tr h="432329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74" marR="91474" marT="45755" marB="45755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</a:tr>
            </a:tbl>
          </a:graphicData>
        </a:graphic>
      </p:graphicFrame>
      <p:pic>
        <p:nvPicPr>
          <p:cNvPr id="12317" name="Picture 2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1592263"/>
            <a:ext cx="37623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34"/>
          <p:cNvGrpSpPr/>
          <p:nvPr/>
        </p:nvGrpSpPr>
        <p:grpSpPr bwMode="auto">
          <a:xfrm>
            <a:off x="1336675" y="4424363"/>
            <a:ext cx="555625" cy="922337"/>
            <a:chOff x="950775" y="3843616"/>
            <a:chExt cx="554395" cy="922482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950775" y="4292949"/>
              <a:ext cx="467275" cy="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79" name="TextBox 30"/>
            <p:cNvSpPr txBox="1">
              <a:spLocks noChangeArrowheads="1"/>
            </p:cNvSpPr>
            <p:nvPr/>
          </p:nvSpPr>
          <p:spPr bwMode="auto">
            <a:xfrm>
              <a:off x="980271" y="3843616"/>
              <a:ext cx="52489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/>
                <a:t>3</a:t>
              </a:r>
              <a:endParaRPr lang="zh-CN" altLang="en-US" sz="2800"/>
            </a:p>
          </p:txBody>
        </p:sp>
        <p:sp>
          <p:nvSpPr>
            <p:cNvPr id="12380" name="TextBox 33"/>
            <p:cNvSpPr txBox="1">
              <a:spLocks noChangeArrowheads="1"/>
            </p:cNvSpPr>
            <p:nvPr/>
          </p:nvSpPr>
          <p:spPr bwMode="auto">
            <a:xfrm>
              <a:off x="980271" y="4242878"/>
              <a:ext cx="52489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/>
                <a:t>4</a:t>
              </a:r>
              <a:endParaRPr lang="zh-CN" altLang="en-US" sz="2800"/>
            </a:p>
          </p:txBody>
        </p:sp>
      </p:grpSp>
      <p:graphicFrame>
        <p:nvGraphicFramePr>
          <p:cNvPr id="37" name="表格 36"/>
          <p:cNvGraphicFramePr>
            <a:graphicFrameLocks noGrp="1"/>
          </p:cNvGraphicFramePr>
          <p:nvPr/>
        </p:nvGraphicFramePr>
        <p:xfrm>
          <a:off x="3422650" y="2486025"/>
          <a:ext cx="2519362" cy="172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9362"/>
              </a:tblGrid>
              <a:tr h="43180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699" marB="45699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7" marR="91417" marT="45699" marB="45699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7" marR="91417" marT="45699" marB="45699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699" marB="45699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8" name="表格 37"/>
          <p:cNvGraphicFramePr>
            <a:graphicFrameLocks noGrp="1"/>
          </p:cNvGraphicFramePr>
          <p:nvPr/>
        </p:nvGraphicFramePr>
        <p:xfrm>
          <a:off x="3422650" y="2917825"/>
          <a:ext cx="2519362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9362"/>
              </a:tblGrid>
              <a:tr h="43180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699" marB="45699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17" marR="91417" marT="45699" marB="45699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699" marB="45699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</a:tr>
            </a:tbl>
          </a:graphicData>
        </a:graphic>
      </p:graphicFrame>
      <p:cxnSp>
        <p:nvCxnSpPr>
          <p:cNvPr id="40" name="直接连接符 39"/>
          <p:cNvCxnSpPr/>
          <p:nvPr/>
        </p:nvCxnSpPr>
        <p:spPr>
          <a:xfrm>
            <a:off x="4683125" y="2486025"/>
            <a:ext cx="0" cy="1727200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40"/>
          <p:cNvGrpSpPr/>
          <p:nvPr/>
        </p:nvGrpSpPr>
        <p:grpSpPr bwMode="auto">
          <a:xfrm>
            <a:off x="4406900" y="4427538"/>
            <a:ext cx="554037" cy="922337"/>
            <a:chOff x="950775" y="3843616"/>
            <a:chExt cx="554395" cy="922482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950775" y="4292949"/>
              <a:ext cx="468615" cy="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76" name="TextBox 42"/>
            <p:cNvSpPr txBox="1">
              <a:spLocks noChangeArrowheads="1"/>
            </p:cNvSpPr>
            <p:nvPr/>
          </p:nvSpPr>
          <p:spPr bwMode="auto">
            <a:xfrm>
              <a:off x="980271" y="3843616"/>
              <a:ext cx="52489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/>
                <a:t>6</a:t>
              </a:r>
              <a:endParaRPr lang="zh-CN" altLang="en-US" sz="2800"/>
            </a:p>
          </p:txBody>
        </p:sp>
        <p:sp>
          <p:nvSpPr>
            <p:cNvPr id="12377" name="TextBox 43"/>
            <p:cNvSpPr txBox="1">
              <a:spLocks noChangeArrowheads="1"/>
            </p:cNvSpPr>
            <p:nvPr/>
          </p:nvSpPr>
          <p:spPr bwMode="auto">
            <a:xfrm>
              <a:off x="980271" y="4242878"/>
              <a:ext cx="52489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/>
                <a:t>8</a:t>
              </a:r>
              <a:endParaRPr lang="zh-CN" altLang="en-US" sz="2800"/>
            </a:p>
          </p:txBody>
        </p:sp>
      </p:grpSp>
      <p:graphicFrame>
        <p:nvGraphicFramePr>
          <p:cNvPr id="47" name="表格 46"/>
          <p:cNvGraphicFramePr>
            <a:graphicFrameLocks noGrp="1"/>
          </p:cNvGraphicFramePr>
          <p:nvPr/>
        </p:nvGraphicFramePr>
        <p:xfrm>
          <a:off x="6477000" y="2486025"/>
          <a:ext cx="2520950" cy="172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950"/>
              </a:tblGrid>
              <a:tr h="43180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74" marR="91474" marT="45699" marB="45699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74" marR="91474" marT="45699" marB="45699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74" marR="91474" marT="45699" marB="45699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74" marR="91474" marT="45699" marB="45699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8" name="表格 47"/>
          <p:cNvGraphicFramePr>
            <a:graphicFrameLocks noGrp="1"/>
          </p:cNvGraphicFramePr>
          <p:nvPr/>
        </p:nvGraphicFramePr>
        <p:xfrm>
          <a:off x="6477000" y="2917825"/>
          <a:ext cx="2520950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950"/>
              </a:tblGrid>
              <a:tr h="43180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74" marR="91474" marT="45699" marB="45699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74" marR="91474" marT="45699" marB="45699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74" marR="91474" marT="45699" marB="45699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</a:tr>
            </a:tbl>
          </a:graphicData>
        </a:graphic>
      </p:graphicFrame>
      <p:cxnSp>
        <p:nvCxnSpPr>
          <p:cNvPr id="49" name="直接连接符 48"/>
          <p:cNvCxnSpPr/>
          <p:nvPr/>
        </p:nvCxnSpPr>
        <p:spPr>
          <a:xfrm>
            <a:off x="7737475" y="2486025"/>
            <a:ext cx="0" cy="1727200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7097712" y="2470150"/>
            <a:ext cx="0" cy="1728788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8364537" y="2513013"/>
            <a:ext cx="0" cy="1727200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51"/>
          <p:cNvGrpSpPr/>
          <p:nvPr/>
        </p:nvGrpSpPr>
        <p:grpSpPr bwMode="auto">
          <a:xfrm>
            <a:off x="7369175" y="4429125"/>
            <a:ext cx="722312" cy="922338"/>
            <a:chOff x="877043" y="3843616"/>
            <a:chExt cx="721804" cy="922482"/>
          </a:xfrm>
        </p:grpSpPr>
        <p:cxnSp>
          <p:nvCxnSpPr>
            <p:cNvPr id="53" name="直接连接符 52"/>
            <p:cNvCxnSpPr/>
            <p:nvPr/>
          </p:nvCxnSpPr>
          <p:spPr>
            <a:xfrm>
              <a:off x="950017" y="4292949"/>
              <a:ext cx="467983" cy="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73" name="TextBox 53"/>
            <p:cNvSpPr txBox="1">
              <a:spLocks noChangeArrowheads="1"/>
            </p:cNvSpPr>
            <p:nvPr/>
          </p:nvSpPr>
          <p:spPr bwMode="auto">
            <a:xfrm>
              <a:off x="995019" y="3843616"/>
              <a:ext cx="52489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/>
                <a:t>9</a:t>
              </a:r>
              <a:endParaRPr lang="zh-CN" altLang="en-US" sz="2800"/>
            </a:p>
          </p:txBody>
        </p:sp>
        <p:sp>
          <p:nvSpPr>
            <p:cNvPr id="12374" name="TextBox 54"/>
            <p:cNvSpPr txBox="1">
              <a:spLocks noChangeArrowheads="1"/>
            </p:cNvSpPr>
            <p:nvPr/>
          </p:nvSpPr>
          <p:spPr bwMode="auto">
            <a:xfrm>
              <a:off x="877043" y="4242878"/>
              <a:ext cx="72180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/>
                <a:t>12</a:t>
              </a:r>
              <a:endParaRPr lang="zh-CN" altLang="en-US" sz="2800"/>
            </a:p>
          </p:txBody>
        </p:sp>
      </p:grpSp>
      <p:pic>
        <p:nvPicPr>
          <p:cNvPr id="56" name="矩形 5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737" y="4203700"/>
            <a:ext cx="1620838" cy="116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矩形 5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75" y="4191000"/>
            <a:ext cx="1620837" cy="116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7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5638800"/>
            <a:ext cx="78200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4" name="Rectangle 106"/>
          <p:cNvSpPr>
            <a:spLocks noChangeArrowheads="1"/>
          </p:cNvSpPr>
          <p:nvPr/>
        </p:nvSpPr>
        <p:spPr bwMode="auto">
          <a:xfrm>
            <a:off x="257175" y="4568825"/>
            <a:ext cx="642937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12395" name="Rectangle 107"/>
          <p:cNvSpPr>
            <a:spLocks noChangeArrowheads="1"/>
          </p:cNvSpPr>
          <p:nvPr/>
        </p:nvSpPr>
        <p:spPr bwMode="auto">
          <a:xfrm>
            <a:off x="473075" y="4784725"/>
            <a:ext cx="642937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12396" name="Rectangle 108"/>
          <p:cNvSpPr>
            <a:spLocks noChangeArrowheads="1"/>
          </p:cNvSpPr>
          <p:nvPr/>
        </p:nvSpPr>
        <p:spPr bwMode="auto">
          <a:xfrm>
            <a:off x="688975" y="5000625"/>
            <a:ext cx="642937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52" name="同侧圆角矩形 51"/>
          <p:cNvSpPr/>
          <p:nvPr/>
        </p:nvSpPr>
        <p:spPr>
          <a:xfrm>
            <a:off x="467546" y="751994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情景导入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cxnSp>
        <p:nvCxnSpPr>
          <p:cNvPr id="54" name="直线连接符 21"/>
          <p:cNvCxnSpPr/>
          <p:nvPr/>
        </p:nvCxnSpPr>
        <p:spPr>
          <a:xfrm flipV="1">
            <a:off x="467544" y="1408046"/>
            <a:ext cx="2071702" cy="5754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1709738"/>
            <a:ext cx="4016375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287" y="1739901"/>
            <a:ext cx="3703638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" y="3683001"/>
            <a:ext cx="87487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675" y="4440238"/>
            <a:ext cx="2039937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862" y="4529138"/>
            <a:ext cx="2287588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组合 5"/>
          <p:cNvGrpSpPr/>
          <p:nvPr/>
        </p:nvGrpSpPr>
        <p:grpSpPr>
          <a:xfrm>
            <a:off x="383374" y="741830"/>
            <a:ext cx="2071702" cy="661806"/>
            <a:chOff x="571127" y="1769573"/>
            <a:chExt cx="2071702" cy="661806"/>
          </a:xfrm>
        </p:grpSpPr>
        <p:cxnSp>
          <p:nvCxnSpPr>
            <p:cNvPr id="26" name="直线连接符 21"/>
            <p:cNvCxnSpPr/>
            <p:nvPr/>
          </p:nvCxnSpPr>
          <p:spPr>
            <a:xfrm flipV="1">
              <a:off x="571127" y="2425625"/>
              <a:ext cx="2071702" cy="5754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同侧圆角矩形 26"/>
            <p:cNvSpPr/>
            <p:nvPr/>
          </p:nvSpPr>
          <p:spPr>
            <a:xfrm>
              <a:off x="571127" y="1769573"/>
              <a:ext cx="2000609" cy="51641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3000" b="1" dirty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endParaRPr>
            </a:p>
          </p:txBody>
        </p:sp>
      </p:grpSp>
      <p:sp>
        <p:nvSpPr>
          <p:cNvPr id="28" name="同侧圆角矩形 27"/>
          <p:cNvSpPr/>
          <p:nvPr/>
        </p:nvSpPr>
        <p:spPr>
          <a:xfrm>
            <a:off x="383374" y="771652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探索新知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1" name="Group 3"/>
          <p:cNvGrpSpPr/>
          <p:nvPr/>
        </p:nvGrpSpPr>
        <p:grpSpPr bwMode="auto">
          <a:xfrm>
            <a:off x="3668714" y="1624013"/>
            <a:ext cx="463550" cy="1311275"/>
            <a:chOff x="0" y="0"/>
            <a:chExt cx="292" cy="826"/>
          </a:xfrm>
        </p:grpSpPr>
        <p:sp>
          <p:nvSpPr>
            <p:cNvPr id="17412" name="Line 4"/>
            <p:cNvSpPr>
              <a:spLocks noChangeShapeType="1"/>
            </p:cNvSpPr>
            <p:nvPr/>
          </p:nvSpPr>
          <p:spPr bwMode="auto">
            <a:xfrm>
              <a:off x="0" y="379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zh-CN" altLang="en-US"/>
            </a:p>
          </p:txBody>
        </p:sp>
        <p:sp>
          <p:nvSpPr>
            <p:cNvPr id="17413" name="Text Box 5"/>
            <p:cNvSpPr txBox="1">
              <a:spLocks noChangeArrowheads="1"/>
            </p:cNvSpPr>
            <p:nvPr/>
          </p:nvSpPr>
          <p:spPr bwMode="auto">
            <a:xfrm>
              <a:off x="0" y="0"/>
              <a:ext cx="292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latin typeface="Times New Roman" panose="02020603050405020304" pitchFamily="18" charset="0"/>
                </a:rPr>
                <a:t> </a:t>
              </a:r>
              <a:r>
                <a:rPr lang="en-US" altLang="zh-CN" sz="3200">
                  <a:latin typeface="Times New Roman" panose="02020603050405020304" pitchFamily="18" charset="0"/>
                </a:rPr>
                <a:t>2</a:t>
              </a:r>
              <a:endParaRPr lang="en-US" altLang="zh-CN" sz="3200">
                <a:latin typeface="Times New Roman" panose="02020603050405020304" pitchFamily="18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3200">
                  <a:latin typeface="Times New Roman" panose="02020603050405020304" pitchFamily="18" charset="0"/>
                </a:rPr>
                <a:t>4</a:t>
              </a:r>
              <a:endParaRPr lang="en-US" altLang="zh-CN" sz="320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7414" name="Group 6"/>
          <p:cNvGrpSpPr/>
          <p:nvPr/>
        </p:nvGrpSpPr>
        <p:grpSpPr bwMode="auto">
          <a:xfrm>
            <a:off x="1812927" y="1619250"/>
            <a:ext cx="431800" cy="1311275"/>
            <a:chOff x="0" y="0"/>
            <a:chExt cx="272" cy="826"/>
          </a:xfrm>
        </p:grpSpPr>
        <p:sp>
          <p:nvSpPr>
            <p:cNvPr id="17415" name="Line 7"/>
            <p:cNvSpPr>
              <a:spLocks noChangeShapeType="1"/>
            </p:cNvSpPr>
            <p:nvPr/>
          </p:nvSpPr>
          <p:spPr bwMode="auto">
            <a:xfrm>
              <a:off x="0" y="379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zh-CN" altLang="en-US"/>
            </a:p>
          </p:txBody>
        </p:sp>
        <p:sp>
          <p:nvSpPr>
            <p:cNvPr id="17416" name="Text Box 8"/>
            <p:cNvSpPr txBox="1">
              <a:spLocks noChangeArrowheads="1"/>
            </p:cNvSpPr>
            <p:nvPr/>
          </p:nvSpPr>
          <p:spPr bwMode="auto">
            <a:xfrm>
              <a:off x="0" y="0"/>
              <a:ext cx="244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dirty="0">
                  <a:latin typeface="Times New Roman" panose="02020603050405020304" pitchFamily="18" charset="0"/>
                </a:rPr>
                <a:t>1</a:t>
              </a:r>
              <a:endParaRPr lang="en-US" altLang="zh-CN" sz="3200" dirty="0">
                <a:latin typeface="Times New Roman" panose="02020603050405020304" pitchFamily="18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3200" dirty="0">
                  <a:latin typeface="Times New Roman" panose="02020603050405020304" pitchFamily="18" charset="0"/>
                </a:rPr>
                <a:t>2</a:t>
              </a:r>
              <a:endParaRPr lang="en-US" altLang="zh-CN" sz="32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7417" name="Group 9"/>
          <p:cNvGrpSpPr/>
          <p:nvPr/>
        </p:nvGrpSpPr>
        <p:grpSpPr bwMode="auto">
          <a:xfrm>
            <a:off x="6154739" y="1619250"/>
            <a:ext cx="503238" cy="1311275"/>
            <a:chOff x="0" y="0"/>
            <a:chExt cx="317" cy="826"/>
          </a:xfrm>
        </p:grpSpPr>
        <p:sp>
          <p:nvSpPr>
            <p:cNvPr id="17418" name="Line 10"/>
            <p:cNvSpPr>
              <a:spLocks noChangeShapeType="1"/>
            </p:cNvSpPr>
            <p:nvPr/>
          </p:nvSpPr>
          <p:spPr bwMode="auto">
            <a:xfrm>
              <a:off x="45" y="424"/>
              <a:ext cx="2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zh-CN" altLang="en-US"/>
            </a:p>
          </p:txBody>
        </p:sp>
        <p:sp>
          <p:nvSpPr>
            <p:cNvPr id="17419" name="Text Box 11"/>
            <p:cNvSpPr txBox="1">
              <a:spLocks noChangeArrowheads="1"/>
            </p:cNvSpPr>
            <p:nvPr/>
          </p:nvSpPr>
          <p:spPr bwMode="auto">
            <a:xfrm>
              <a:off x="0" y="0"/>
              <a:ext cx="308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Times New Roman" panose="02020603050405020304" pitchFamily="18" charset="0"/>
                </a:rPr>
                <a:t> </a:t>
              </a:r>
              <a:r>
                <a:rPr lang="en-US" altLang="zh-CN" sz="3200">
                  <a:latin typeface="Times New Roman" panose="02020603050405020304" pitchFamily="18" charset="0"/>
                </a:rPr>
                <a:t>4</a:t>
              </a:r>
              <a:endParaRPr lang="en-US" altLang="zh-CN" sz="3200">
                <a:latin typeface="Times New Roman" panose="02020603050405020304" pitchFamily="18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3200">
                  <a:latin typeface="Times New Roman" panose="02020603050405020304" pitchFamily="18" charset="0"/>
                </a:rPr>
                <a:t> 8</a:t>
              </a:r>
              <a:endParaRPr lang="en-US" altLang="zh-CN" sz="3200">
                <a:latin typeface="Times New Roman" panose="02020603050405020304" pitchFamily="18" charset="0"/>
              </a:endParaRPr>
            </a:p>
          </p:txBody>
        </p:sp>
      </p:grp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463802" y="1897063"/>
            <a:ext cx="34559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chemeClr val="hlink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4000" b="1">
                <a:latin typeface="Times New Roman" panose="02020603050405020304" pitchFamily="18" charset="0"/>
              </a:rPr>
              <a:t>=</a:t>
            </a:r>
            <a:r>
              <a:rPr lang="en-US" altLang="zh-CN" sz="4000" b="1">
                <a:solidFill>
                  <a:schemeClr val="hlink"/>
                </a:solidFill>
                <a:latin typeface="Times New Roman" panose="02020603050405020304" pitchFamily="18" charset="0"/>
              </a:rPr>
              <a:t>                  </a:t>
            </a:r>
            <a:r>
              <a:rPr lang="en-US" altLang="zh-CN" sz="4000" b="1">
                <a:latin typeface="Times New Roman" panose="02020603050405020304" pitchFamily="18" charset="0"/>
              </a:rPr>
              <a:t>=</a:t>
            </a:r>
            <a:endParaRPr lang="en-US" altLang="zh-CN" sz="4000" b="1">
              <a:latin typeface="Times New Roman" panose="02020603050405020304" pitchFamily="18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240609" y="3055917"/>
            <a:ext cx="640085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   分数</a:t>
            </a: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的分子和分母同时乘相同的数，分数的大小不变。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1419224" y="5345113"/>
            <a:ext cx="619125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   分数</a:t>
            </a: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的分子和分母同时除以相同的数，分数的大小不变。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7423" name="Group 15"/>
          <p:cNvGrpSpPr/>
          <p:nvPr/>
        </p:nvGrpSpPr>
        <p:grpSpPr bwMode="auto">
          <a:xfrm>
            <a:off x="2325689" y="1504950"/>
            <a:ext cx="1079500" cy="1430338"/>
            <a:chOff x="0" y="0"/>
            <a:chExt cx="680" cy="901"/>
          </a:xfrm>
        </p:grpSpPr>
        <p:sp>
          <p:nvSpPr>
            <p:cNvPr id="17424" name="Line 16"/>
            <p:cNvSpPr>
              <a:spLocks noChangeShapeType="1"/>
            </p:cNvSpPr>
            <p:nvPr/>
          </p:nvSpPr>
          <p:spPr bwMode="auto">
            <a:xfrm>
              <a:off x="0" y="289"/>
              <a:ext cx="68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5" name="Text Box 17"/>
            <p:cNvSpPr txBox="1">
              <a:spLocks noChangeArrowheads="1"/>
            </p:cNvSpPr>
            <p:nvPr/>
          </p:nvSpPr>
          <p:spPr bwMode="auto">
            <a:xfrm>
              <a:off x="136" y="0"/>
              <a:ext cx="36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rgbClr val="0000FF"/>
                  </a:solidFill>
                </a:rPr>
                <a:t>×2</a:t>
              </a:r>
              <a:endParaRPr lang="en-US" altLang="zh-CN" sz="2000">
                <a:solidFill>
                  <a:srgbClr val="0000FF"/>
                </a:solidFill>
              </a:endParaRPr>
            </a:p>
          </p:txBody>
        </p:sp>
        <p:sp>
          <p:nvSpPr>
            <p:cNvPr id="17426" name="Line 18"/>
            <p:cNvSpPr>
              <a:spLocks noChangeShapeType="1"/>
            </p:cNvSpPr>
            <p:nvPr/>
          </p:nvSpPr>
          <p:spPr bwMode="auto">
            <a:xfrm>
              <a:off x="0" y="651"/>
              <a:ext cx="68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7" name="Text Box 19"/>
            <p:cNvSpPr txBox="1">
              <a:spLocks noChangeArrowheads="1"/>
            </p:cNvSpPr>
            <p:nvPr/>
          </p:nvSpPr>
          <p:spPr bwMode="auto">
            <a:xfrm>
              <a:off x="182" y="651"/>
              <a:ext cx="36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rgbClr val="0000FF"/>
                  </a:solidFill>
                </a:rPr>
                <a:t>×2</a:t>
              </a:r>
              <a:endParaRPr lang="en-US" altLang="zh-CN" sz="2000">
                <a:solidFill>
                  <a:srgbClr val="0000FF"/>
                </a:solidFill>
              </a:endParaRPr>
            </a:p>
          </p:txBody>
        </p:sp>
      </p:grpSp>
      <p:grpSp>
        <p:nvGrpSpPr>
          <p:cNvPr id="17428" name="Group 20"/>
          <p:cNvGrpSpPr/>
          <p:nvPr/>
        </p:nvGrpSpPr>
        <p:grpSpPr bwMode="auto">
          <a:xfrm>
            <a:off x="4838702" y="1593850"/>
            <a:ext cx="1152525" cy="1404938"/>
            <a:chOff x="0" y="0"/>
            <a:chExt cx="726" cy="885"/>
          </a:xfrm>
        </p:grpSpPr>
        <p:sp>
          <p:nvSpPr>
            <p:cNvPr id="17429" name="Line 21"/>
            <p:cNvSpPr>
              <a:spLocks noChangeShapeType="1"/>
            </p:cNvSpPr>
            <p:nvPr/>
          </p:nvSpPr>
          <p:spPr bwMode="auto">
            <a:xfrm>
              <a:off x="0" y="273"/>
              <a:ext cx="68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0" name="Line 22"/>
            <p:cNvSpPr>
              <a:spLocks noChangeShapeType="1"/>
            </p:cNvSpPr>
            <p:nvPr/>
          </p:nvSpPr>
          <p:spPr bwMode="auto">
            <a:xfrm>
              <a:off x="46" y="635"/>
              <a:ext cx="68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1" name="Text Box 23"/>
            <p:cNvSpPr txBox="1">
              <a:spLocks noChangeArrowheads="1"/>
            </p:cNvSpPr>
            <p:nvPr/>
          </p:nvSpPr>
          <p:spPr bwMode="auto">
            <a:xfrm>
              <a:off x="137" y="635"/>
              <a:ext cx="36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rgbClr val="0000FF"/>
                  </a:solidFill>
                </a:rPr>
                <a:t>×2</a:t>
              </a:r>
              <a:endParaRPr lang="en-US" altLang="zh-CN" sz="2000">
                <a:solidFill>
                  <a:srgbClr val="0000FF"/>
                </a:solidFill>
              </a:endParaRPr>
            </a:p>
          </p:txBody>
        </p:sp>
        <p:sp>
          <p:nvSpPr>
            <p:cNvPr id="17432" name="Text Box 24"/>
            <p:cNvSpPr txBox="1">
              <a:spLocks noChangeArrowheads="1"/>
            </p:cNvSpPr>
            <p:nvPr/>
          </p:nvSpPr>
          <p:spPr bwMode="auto">
            <a:xfrm>
              <a:off x="137" y="0"/>
              <a:ext cx="36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rgbClr val="0000FF"/>
                  </a:solidFill>
                </a:rPr>
                <a:t>×2</a:t>
              </a:r>
              <a:endParaRPr lang="en-US" altLang="zh-CN" sz="2000">
                <a:solidFill>
                  <a:srgbClr val="0000FF"/>
                </a:solidFill>
              </a:endParaRPr>
            </a:p>
          </p:txBody>
        </p:sp>
      </p:grpSp>
      <p:grpSp>
        <p:nvGrpSpPr>
          <p:cNvPr id="17433" name="Group 25"/>
          <p:cNvGrpSpPr/>
          <p:nvPr/>
        </p:nvGrpSpPr>
        <p:grpSpPr bwMode="auto">
          <a:xfrm>
            <a:off x="1812927" y="3936999"/>
            <a:ext cx="5111750" cy="1323975"/>
            <a:chOff x="0" y="0"/>
            <a:chExt cx="3220" cy="834"/>
          </a:xfrm>
        </p:grpSpPr>
        <p:sp>
          <p:nvSpPr>
            <p:cNvPr id="17434" name="Text Box 26"/>
            <p:cNvSpPr txBox="1">
              <a:spLocks noChangeArrowheads="1"/>
            </p:cNvSpPr>
            <p:nvPr/>
          </p:nvSpPr>
          <p:spPr bwMode="auto">
            <a:xfrm>
              <a:off x="499" y="272"/>
              <a:ext cx="2313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4000" b="1">
                  <a:solidFill>
                    <a:schemeClr val="hlink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altLang="zh-CN" sz="4000" b="1">
                  <a:latin typeface="Times New Roman" panose="02020603050405020304" pitchFamily="18" charset="0"/>
                </a:rPr>
                <a:t>=</a:t>
              </a:r>
              <a:r>
                <a:rPr lang="en-US" altLang="zh-CN" sz="4000" b="1">
                  <a:solidFill>
                    <a:schemeClr val="hlink"/>
                  </a:solidFill>
                  <a:latin typeface="Times New Roman" panose="02020603050405020304" pitchFamily="18" charset="0"/>
                </a:rPr>
                <a:t>                 </a:t>
              </a:r>
              <a:r>
                <a:rPr lang="en-US" altLang="zh-CN" sz="4000" b="1">
                  <a:latin typeface="Times New Roman" panose="02020603050405020304" pitchFamily="18" charset="0"/>
                </a:rPr>
                <a:t>=</a:t>
              </a:r>
              <a:endParaRPr lang="en-US" altLang="zh-CN" sz="4000" b="1">
                <a:latin typeface="Times New Roman" panose="02020603050405020304" pitchFamily="18" charset="0"/>
              </a:endParaRPr>
            </a:p>
          </p:txBody>
        </p:sp>
        <p:grpSp>
          <p:nvGrpSpPr>
            <p:cNvPr id="17435" name="Group 27"/>
            <p:cNvGrpSpPr/>
            <p:nvPr/>
          </p:nvGrpSpPr>
          <p:grpSpPr bwMode="auto">
            <a:xfrm>
              <a:off x="0" y="0"/>
              <a:ext cx="375" cy="834"/>
              <a:chOff x="0" y="0"/>
              <a:chExt cx="375" cy="834"/>
            </a:xfrm>
          </p:grpSpPr>
          <p:sp>
            <p:nvSpPr>
              <p:cNvPr id="17436" name="Line 28"/>
              <p:cNvSpPr>
                <a:spLocks noChangeShapeType="1"/>
              </p:cNvSpPr>
              <p:nvPr/>
            </p:nvSpPr>
            <p:spPr bwMode="auto">
              <a:xfrm>
                <a:off x="0" y="424"/>
                <a:ext cx="2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7437" name="Text Box 29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375" cy="8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200" dirty="0" smtClean="0">
                    <a:latin typeface="Times New Roman" panose="02020603050405020304" pitchFamily="18" charset="0"/>
                  </a:rPr>
                  <a:t> 8</a:t>
                </a:r>
                <a:endParaRPr lang="en-US" altLang="zh-CN" sz="3200" dirty="0">
                  <a:latin typeface="Times New Roman" panose="02020603050405020304" pitchFamily="18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altLang="zh-CN" sz="3200" dirty="0" smtClean="0">
                    <a:latin typeface="Times New Roman" panose="02020603050405020304" pitchFamily="18" charset="0"/>
                  </a:rPr>
                  <a:t>12</a:t>
                </a:r>
                <a:endParaRPr lang="en-US" altLang="zh-CN" sz="3200" dirty="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17438" name="Group 30"/>
            <p:cNvGrpSpPr/>
            <p:nvPr/>
          </p:nvGrpSpPr>
          <p:grpSpPr bwMode="auto">
            <a:xfrm>
              <a:off x="1361" y="46"/>
              <a:ext cx="272" cy="788"/>
              <a:chOff x="0" y="0"/>
              <a:chExt cx="272" cy="788"/>
            </a:xfrm>
          </p:grpSpPr>
          <p:sp>
            <p:nvSpPr>
              <p:cNvPr id="17439" name="Line 31"/>
              <p:cNvSpPr>
                <a:spLocks noChangeShapeType="1"/>
              </p:cNvSpPr>
              <p:nvPr/>
            </p:nvSpPr>
            <p:spPr bwMode="auto">
              <a:xfrm>
                <a:off x="0" y="395"/>
                <a:ext cx="2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7440" name="Text Box 3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44" cy="7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 dirty="0" smtClean="0">
                    <a:latin typeface="Times New Roman" panose="02020603050405020304" pitchFamily="18" charset="0"/>
                  </a:rPr>
                  <a:t>4</a:t>
                </a:r>
                <a:endParaRPr lang="en-US" altLang="zh-CN" sz="2800" b="1" dirty="0">
                  <a:latin typeface="Times New Roman" panose="02020603050405020304" pitchFamily="18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altLang="zh-CN" sz="3200" dirty="0" smtClean="0">
                    <a:latin typeface="Times New Roman" panose="02020603050405020304" pitchFamily="18" charset="0"/>
                  </a:rPr>
                  <a:t>6</a:t>
                </a:r>
                <a:endParaRPr lang="en-US" altLang="zh-CN" sz="3200" dirty="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17441" name="Group 33"/>
            <p:cNvGrpSpPr/>
            <p:nvPr/>
          </p:nvGrpSpPr>
          <p:grpSpPr bwMode="auto">
            <a:xfrm>
              <a:off x="2948" y="46"/>
              <a:ext cx="272" cy="788"/>
              <a:chOff x="0" y="0"/>
              <a:chExt cx="272" cy="788"/>
            </a:xfrm>
          </p:grpSpPr>
          <p:sp>
            <p:nvSpPr>
              <p:cNvPr id="17442" name="Line 34"/>
              <p:cNvSpPr>
                <a:spLocks noChangeShapeType="1"/>
              </p:cNvSpPr>
              <p:nvPr/>
            </p:nvSpPr>
            <p:spPr bwMode="auto">
              <a:xfrm>
                <a:off x="0" y="363"/>
                <a:ext cx="2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7443" name="Text Box 35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44" cy="7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 dirty="0" smtClean="0">
                    <a:latin typeface="Times New Roman" panose="02020603050405020304" pitchFamily="18" charset="0"/>
                  </a:rPr>
                  <a:t>2</a:t>
                </a:r>
                <a:endParaRPr lang="en-US" altLang="zh-CN" sz="2800" b="1" dirty="0">
                  <a:latin typeface="Times New Roman" panose="02020603050405020304" pitchFamily="18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altLang="zh-CN" sz="3200" dirty="0" smtClean="0">
                    <a:latin typeface="Times New Roman" panose="02020603050405020304" pitchFamily="18" charset="0"/>
                  </a:rPr>
                  <a:t>3</a:t>
                </a:r>
                <a:endParaRPr lang="en-US" altLang="zh-CN" sz="3200" dirty="0"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7444" name="Group 36"/>
          <p:cNvGrpSpPr/>
          <p:nvPr/>
        </p:nvGrpSpPr>
        <p:grpSpPr bwMode="auto">
          <a:xfrm>
            <a:off x="2533652" y="4010024"/>
            <a:ext cx="1079500" cy="1331913"/>
            <a:chOff x="0" y="0"/>
            <a:chExt cx="680" cy="839"/>
          </a:xfrm>
        </p:grpSpPr>
        <p:sp>
          <p:nvSpPr>
            <p:cNvPr id="17445" name="Line 37"/>
            <p:cNvSpPr>
              <a:spLocks noChangeShapeType="1"/>
            </p:cNvSpPr>
            <p:nvPr/>
          </p:nvSpPr>
          <p:spPr bwMode="auto">
            <a:xfrm>
              <a:off x="0" y="635"/>
              <a:ext cx="68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6" name="Line 38"/>
            <p:cNvSpPr>
              <a:spLocks noChangeShapeType="1"/>
            </p:cNvSpPr>
            <p:nvPr/>
          </p:nvSpPr>
          <p:spPr bwMode="auto">
            <a:xfrm>
              <a:off x="0" y="272"/>
              <a:ext cx="68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7" name="Text Box 39"/>
            <p:cNvSpPr txBox="1">
              <a:spLocks noChangeArrowheads="1"/>
            </p:cNvSpPr>
            <p:nvPr/>
          </p:nvSpPr>
          <p:spPr bwMode="auto">
            <a:xfrm>
              <a:off x="90" y="0"/>
              <a:ext cx="360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 dirty="0" smtClean="0">
                  <a:solidFill>
                    <a:srgbClr val="0000FF"/>
                  </a:solidFill>
                </a:rPr>
                <a:t>÷2</a:t>
              </a:r>
              <a:endParaRPr lang="en-US" altLang="zh-CN" sz="2000" dirty="0">
                <a:solidFill>
                  <a:srgbClr val="0000FF"/>
                </a:solidFill>
              </a:endParaRPr>
            </a:p>
          </p:txBody>
        </p:sp>
        <p:sp>
          <p:nvSpPr>
            <p:cNvPr id="17448" name="Text Box 40"/>
            <p:cNvSpPr txBox="1">
              <a:spLocks noChangeArrowheads="1"/>
            </p:cNvSpPr>
            <p:nvPr/>
          </p:nvSpPr>
          <p:spPr bwMode="auto">
            <a:xfrm>
              <a:off x="136" y="589"/>
              <a:ext cx="36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rgbClr val="0000FF"/>
                  </a:solidFill>
                </a:rPr>
                <a:t>÷2</a:t>
              </a:r>
              <a:endParaRPr lang="en-US" altLang="zh-CN" sz="2000">
                <a:solidFill>
                  <a:srgbClr val="0000FF"/>
                </a:solidFill>
              </a:endParaRPr>
            </a:p>
          </p:txBody>
        </p:sp>
      </p:grpSp>
      <p:grpSp>
        <p:nvGrpSpPr>
          <p:cNvPr id="17449" name="Group 41"/>
          <p:cNvGrpSpPr/>
          <p:nvPr/>
        </p:nvGrpSpPr>
        <p:grpSpPr bwMode="auto">
          <a:xfrm>
            <a:off x="4908552" y="4010024"/>
            <a:ext cx="1079500" cy="1331913"/>
            <a:chOff x="0" y="0"/>
            <a:chExt cx="680" cy="839"/>
          </a:xfrm>
        </p:grpSpPr>
        <p:sp>
          <p:nvSpPr>
            <p:cNvPr id="17450" name="Line 42"/>
            <p:cNvSpPr>
              <a:spLocks noChangeShapeType="1"/>
            </p:cNvSpPr>
            <p:nvPr/>
          </p:nvSpPr>
          <p:spPr bwMode="auto">
            <a:xfrm>
              <a:off x="0" y="635"/>
              <a:ext cx="68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51" name="Line 43"/>
            <p:cNvSpPr>
              <a:spLocks noChangeShapeType="1"/>
            </p:cNvSpPr>
            <p:nvPr/>
          </p:nvSpPr>
          <p:spPr bwMode="auto">
            <a:xfrm>
              <a:off x="0" y="272"/>
              <a:ext cx="68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52" name="Text Box 44"/>
            <p:cNvSpPr txBox="1">
              <a:spLocks noChangeArrowheads="1"/>
            </p:cNvSpPr>
            <p:nvPr/>
          </p:nvSpPr>
          <p:spPr bwMode="auto">
            <a:xfrm>
              <a:off x="182" y="589"/>
              <a:ext cx="36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rgbClr val="0000FF"/>
                  </a:solidFill>
                </a:rPr>
                <a:t>÷2</a:t>
              </a:r>
              <a:endParaRPr lang="en-US" altLang="zh-CN" sz="2000">
                <a:solidFill>
                  <a:srgbClr val="0000FF"/>
                </a:solidFill>
              </a:endParaRPr>
            </a:p>
          </p:txBody>
        </p:sp>
        <p:sp>
          <p:nvSpPr>
            <p:cNvPr id="17453" name="Text Box 45"/>
            <p:cNvSpPr txBox="1">
              <a:spLocks noChangeArrowheads="1"/>
            </p:cNvSpPr>
            <p:nvPr/>
          </p:nvSpPr>
          <p:spPr bwMode="auto">
            <a:xfrm>
              <a:off x="137" y="0"/>
              <a:ext cx="36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000">
                  <a:solidFill>
                    <a:srgbClr val="0000FF"/>
                  </a:solidFill>
                </a:rPr>
                <a:t>÷2</a:t>
              </a:r>
              <a:endParaRPr lang="en-US" altLang="zh-CN" sz="2000">
                <a:solidFill>
                  <a:srgbClr val="0000FF"/>
                </a:solidFill>
              </a:endParaRPr>
            </a:p>
          </p:txBody>
        </p:sp>
      </p:grpSp>
      <p:grpSp>
        <p:nvGrpSpPr>
          <p:cNvPr id="46" name="组合 5"/>
          <p:cNvGrpSpPr/>
          <p:nvPr/>
        </p:nvGrpSpPr>
        <p:grpSpPr>
          <a:xfrm>
            <a:off x="383374" y="741830"/>
            <a:ext cx="2071702" cy="661806"/>
            <a:chOff x="571127" y="1769573"/>
            <a:chExt cx="2071702" cy="661806"/>
          </a:xfrm>
        </p:grpSpPr>
        <p:cxnSp>
          <p:nvCxnSpPr>
            <p:cNvPr id="47" name="直线连接符 21"/>
            <p:cNvCxnSpPr/>
            <p:nvPr/>
          </p:nvCxnSpPr>
          <p:spPr>
            <a:xfrm flipV="1">
              <a:off x="571127" y="2425625"/>
              <a:ext cx="2071702" cy="5754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同侧圆角矩形 47"/>
            <p:cNvSpPr/>
            <p:nvPr/>
          </p:nvSpPr>
          <p:spPr>
            <a:xfrm>
              <a:off x="571127" y="1769573"/>
              <a:ext cx="2000609" cy="51641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3000" b="1" dirty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endParaRPr>
            </a:p>
          </p:txBody>
        </p:sp>
      </p:grpSp>
      <p:sp>
        <p:nvSpPr>
          <p:cNvPr id="49" name="同侧圆角矩形 48"/>
          <p:cNvSpPr/>
          <p:nvPr/>
        </p:nvSpPr>
        <p:spPr>
          <a:xfrm>
            <a:off x="383374" y="736528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探索新知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81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81000"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81000"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83000"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1" grpId="0" autoUpdateAnimBg="0"/>
      <p:bldP spid="1742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705" y="1708150"/>
            <a:ext cx="52927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822325" y="3082132"/>
            <a:ext cx="7708900" cy="1570037"/>
          </a:xfrm>
          <a:prstGeom prst="rect">
            <a:avLst/>
          </a:prstGeom>
          <a:solidFill>
            <a:schemeClr val="accent1">
              <a:alpha val="37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32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分数的分子和分母同时乘（或除以）一个不为零的数，分数的大小不变。</a:t>
            </a:r>
            <a:endParaRPr lang="zh-CN" altLang="en-US" sz="32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179388" y="3943350"/>
            <a:ext cx="642937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395288" y="4159250"/>
            <a:ext cx="642937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611188" y="4375150"/>
            <a:ext cx="642937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827088" y="4591050"/>
            <a:ext cx="642937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1042988" y="4806950"/>
            <a:ext cx="642937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grpSp>
        <p:nvGrpSpPr>
          <p:cNvPr id="26" name="组合 5"/>
          <p:cNvGrpSpPr/>
          <p:nvPr/>
        </p:nvGrpSpPr>
        <p:grpSpPr>
          <a:xfrm>
            <a:off x="383374" y="741830"/>
            <a:ext cx="2071702" cy="661806"/>
            <a:chOff x="571127" y="1769573"/>
            <a:chExt cx="2071702" cy="661806"/>
          </a:xfrm>
        </p:grpSpPr>
        <p:cxnSp>
          <p:nvCxnSpPr>
            <p:cNvPr id="27" name="直线连接符 21"/>
            <p:cNvCxnSpPr/>
            <p:nvPr/>
          </p:nvCxnSpPr>
          <p:spPr>
            <a:xfrm flipV="1">
              <a:off x="571127" y="2425625"/>
              <a:ext cx="2071702" cy="5754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同侧圆角矩形 27"/>
            <p:cNvSpPr/>
            <p:nvPr/>
          </p:nvSpPr>
          <p:spPr>
            <a:xfrm>
              <a:off x="571127" y="1769573"/>
              <a:ext cx="2000609" cy="51641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3000" b="1" dirty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endParaRPr>
            </a:p>
          </p:txBody>
        </p:sp>
      </p:grpSp>
      <p:sp>
        <p:nvSpPr>
          <p:cNvPr id="29" name="同侧圆角矩形 28"/>
          <p:cNvSpPr/>
          <p:nvPr/>
        </p:nvSpPr>
        <p:spPr>
          <a:xfrm>
            <a:off x="364151" y="751567"/>
            <a:ext cx="2000609" cy="516419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000" b="1" dirty="0" smtClean="0">
                <a:latin typeface="华文新魏" panose="02010800040101010101" pitchFamily="2" charset="-122"/>
                <a:ea typeface="华文新魏" panose="02010800040101010101" pitchFamily="2" charset="-122"/>
                <a:cs typeface="黑体" panose="02010600030101010101" charset="-122"/>
              </a:rPr>
              <a:t>探索新知</a:t>
            </a:r>
            <a:endParaRPr lang="zh-CN" altLang="en-US" sz="3000" b="1" dirty="0">
              <a:latin typeface="华文新魏" panose="02010800040101010101" pitchFamily="2" charset="-122"/>
              <a:ea typeface="华文新魏" panose="02010800040101010101" pitchFamily="2" charset="-122"/>
              <a:cs typeface="黑体" panose="02010600030101010101" charset="-122"/>
            </a:endParaRPr>
          </a:p>
        </p:txBody>
      </p:sp>
      <p:pic>
        <p:nvPicPr>
          <p:cNvPr id="3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77" y="4869160"/>
            <a:ext cx="1843350" cy="143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1326</Words>
  <Application>WPS 演示</Application>
  <PresentationFormat>全屏显示(4:3)</PresentationFormat>
  <Paragraphs>386</Paragraphs>
  <Slides>25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7</vt:i4>
      </vt:variant>
      <vt:variant>
        <vt:lpstr>幻灯片标题</vt:lpstr>
      </vt:variant>
      <vt:variant>
        <vt:i4>25</vt:i4>
      </vt:variant>
    </vt:vector>
  </HeadingPairs>
  <TitlesOfParts>
    <vt:vector size="50" baseType="lpstr">
      <vt:lpstr>Arial</vt:lpstr>
      <vt:lpstr>宋体</vt:lpstr>
      <vt:lpstr>Wingdings</vt:lpstr>
      <vt:lpstr>华文楷体</vt:lpstr>
      <vt:lpstr>Candara</vt:lpstr>
      <vt:lpstr>黑体</vt:lpstr>
      <vt:lpstr>方正大标宋简体</vt:lpstr>
      <vt:lpstr>华文新魏</vt:lpstr>
      <vt:lpstr>Times New Roman</vt:lpstr>
      <vt:lpstr>楷体_GB2312</vt:lpstr>
      <vt:lpstr>微软雅黑</vt:lpstr>
      <vt:lpstr/>
      <vt:lpstr>Arial Unicode MS</vt:lpstr>
      <vt:lpstr>Calibri</vt:lpstr>
      <vt:lpstr>华文行楷</vt:lpstr>
      <vt:lpstr>Courier New</vt:lpstr>
      <vt:lpstr>Calibri Light</vt:lpstr>
      <vt:lpstr>自定义设计方案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2017-09-09T11:23:48Z</dcterms:created>
  <dcterms:modified xsi:type="dcterms:W3CDTF">2017-09-09T11:26:18Z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