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3" r:id="rId5"/>
    <p:sldId id="258" r:id="rId6"/>
    <p:sldId id="259" r:id="rId7"/>
    <p:sldId id="279" r:id="rId8"/>
    <p:sldId id="280" r:id="rId9"/>
    <p:sldId id="281" r:id="rId10"/>
    <p:sldId id="269" r:id="rId11"/>
    <p:sldId id="282" r:id="rId12"/>
    <p:sldId id="261" r:id="rId13"/>
    <p:sldId id="266" r:id="rId14"/>
    <p:sldId id="283" r:id="rId15"/>
    <p:sldId id="284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CC"/>
    <a:srgbClr val="0000FF"/>
    <a:srgbClr val="FF00FF"/>
    <a:srgbClr val="FF33CC"/>
    <a:srgbClr val="CC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howGuides="1">
      <p:cViewPr>
        <p:scale>
          <a:sx n="30" d="100"/>
          <a:sy n="30" d="100"/>
        </p:scale>
        <p:origin x="-1416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45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1031" name="Picture 7" descr="中绿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Box 4"/>
          <p:cNvSpPr txBox="1"/>
          <p:nvPr/>
        </p:nvSpPr>
        <p:spPr>
          <a:xfrm>
            <a:off x="971550" y="2025650"/>
            <a:ext cx="7056438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6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解决问题（一）</a:t>
            </a:r>
            <a:endParaRPr lang="zh-CN" altLang="en-US" sz="6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62000" y="785813"/>
            <a:ext cx="757237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冀教版数学五年级上册第二单元</a:t>
            </a:r>
            <a:endParaRPr lang="zh-CN" altLang="en-US" sz="40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6" descr="抠图、练一练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3" y="692150"/>
            <a:ext cx="2571750" cy="1612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Box 7"/>
          <p:cNvSpPr txBox="1"/>
          <p:nvPr/>
        </p:nvSpPr>
        <p:spPr>
          <a:xfrm>
            <a:off x="1285875" y="1555750"/>
            <a:ext cx="17145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练一练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68" name="TextBox 8"/>
          <p:cNvSpPr txBox="1"/>
          <p:nvPr/>
        </p:nvSpPr>
        <p:spPr>
          <a:xfrm>
            <a:off x="500063" y="2255838"/>
            <a:ext cx="8501062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丽丽家每天需要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袋奶，整月订比零买一个月（一个月按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天计算）便宜多少元？一年呢？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1269" name="Picture 10"/>
          <p:cNvPicPr>
            <a:picLocks noChangeAspect="1"/>
          </p:cNvPicPr>
          <p:nvPr/>
        </p:nvPicPr>
        <p:blipFill>
          <a:blip r:embed="rId2">
            <a:lum contrast="20000"/>
          </a:blip>
          <a:stretch>
            <a:fillRect/>
          </a:stretch>
        </p:blipFill>
        <p:spPr>
          <a:xfrm>
            <a:off x="1236663" y="3286125"/>
            <a:ext cx="6264275" cy="1500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Box 13"/>
          <p:cNvSpPr txBox="1"/>
          <p:nvPr/>
        </p:nvSpPr>
        <p:spPr>
          <a:xfrm>
            <a:off x="1187450" y="4797425"/>
            <a:ext cx="302418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0.95×2×30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55.8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67175" y="4797425"/>
            <a:ext cx="201771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57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55.8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95963" y="4797425"/>
            <a:ext cx="20161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1.2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87450" y="5373688"/>
            <a:ext cx="20161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1.2×12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84438" y="5373688"/>
            <a:ext cx="20161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14.4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16013" y="5930900"/>
            <a:ext cx="71278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答：一个月便宜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1.2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元，一年便宜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14.4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元。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9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6"/>
          <p:cNvSpPr txBox="1"/>
          <p:nvPr/>
        </p:nvSpPr>
        <p:spPr>
          <a:xfrm>
            <a:off x="900113" y="1125538"/>
            <a:ext cx="73136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星期天，小明和妈妈乘出租车去姥姥家。下车时应付费多少元？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2291" name="Picture 18"/>
          <p:cNvPicPr>
            <a:picLocks noChangeAspect="1"/>
          </p:cNvPicPr>
          <p:nvPr/>
        </p:nvPicPr>
        <p:blipFill>
          <a:blip r:embed="rId1">
            <a:lum contrast="20000"/>
          </a:blip>
          <a:stretch>
            <a:fillRect/>
          </a:stretch>
        </p:blipFill>
        <p:spPr>
          <a:xfrm>
            <a:off x="755650" y="2205038"/>
            <a:ext cx="7667625" cy="2451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extBox 22"/>
          <p:cNvSpPr txBox="1"/>
          <p:nvPr/>
        </p:nvSpPr>
        <p:spPr>
          <a:xfrm>
            <a:off x="611505" y="4705350"/>
            <a:ext cx="383921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×1.5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19475" y="4724400"/>
            <a:ext cx="266065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6×1.5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92725" y="4724400"/>
            <a:ext cx="20161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72225" y="4724400"/>
            <a:ext cx="20161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17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08175" y="5426075"/>
            <a:ext cx="59039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答：下车时应付费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17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元。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6"/>
          <p:cNvSpPr txBox="1"/>
          <p:nvPr/>
        </p:nvSpPr>
        <p:spPr>
          <a:xfrm>
            <a:off x="900113" y="1125538"/>
            <a:ext cx="73136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拍全班合影照片一共要付多少元钱？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5650" y="4705350"/>
            <a:ext cx="30241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2.6×50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24.5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87675" y="4724400"/>
            <a:ext cx="278955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130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24.5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32680" y="4724400"/>
            <a:ext cx="258826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154.5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08175" y="5426075"/>
            <a:ext cx="59039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答：一共要付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154.5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元。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319" name="Picture 2"/>
          <p:cNvPicPr>
            <a:picLocks noChangeAspect="1"/>
          </p:cNvPicPr>
          <p:nvPr/>
        </p:nvPicPr>
        <p:blipFill>
          <a:blip r:embed="rId1">
            <a:lum contrast="20000"/>
          </a:blip>
          <a:stretch>
            <a:fillRect/>
          </a:stretch>
        </p:blipFill>
        <p:spPr>
          <a:xfrm>
            <a:off x="684213" y="1681163"/>
            <a:ext cx="8099425" cy="2827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6"/>
          <p:cNvSpPr txBox="1"/>
          <p:nvPr/>
        </p:nvSpPr>
        <p:spPr>
          <a:xfrm>
            <a:off x="684213" y="1125538"/>
            <a:ext cx="863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4.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39" name="TextBox 22"/>
          <p:cNvSpPr txBox="1"/>
          <p:nvPr/>
        </p:nvSpPr>
        <p:spPr>
          <a:xfrm>
            <a:off x="755650" y="1825625"/>
            <a:ext cx="30241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12.5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1.1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×0.8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9750" y="2402205"/>
            <a:ext cx="424307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12.5×0.8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1.1×0.8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1" name="TextBox 7"/>
          <p:cNvSpPr txBox="1"/>
          <p:nvPr/>
        </p:nvSpPr>
        <p:spPr>
          <a:xfrm>
            <a:off x="5003800" y="1825625"/>
            <a:ext cx="30241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4.32×0.15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0.248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2" name="TextBox 8"/>
          <p:cNvSpPr txBox="1"/>
          <p:nvPr/>
        </p:nvSpPr>
        <p:spPr>
          <a:xfrm>
            <a:off x="755650" y="3986213"/>
            <a:ext cx="352901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4.3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0.5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×0.125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3" name="TextBox 9"/>
          <p:cNvSpPr txBox="1"/>
          <p:nvPr/>
        </p:nvSpPr>
        <p:spPr>
          <a:xfrm>
            <a:off x="5003800" y="3986213"/>
            <a:ext cx="302418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5.2×3.7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4.8×3.7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750" y="2905125"/>
            <a:ext cx="34559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8.8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750" y="3409950"/>
            <a:ext cx="34559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18.8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3755" y="2349500"/>
            <a:ext cx="410083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0.648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0.248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43438" y="2852738"/>
            <a:ext cx="34575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0.4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8630" y="4437380"/>
            <a:ext cx="440055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3.8×0.125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8313" y="4797425"/>
            <a:ext cx="359886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＝（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0.8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×0.125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8313" y="5272088"/>
            <a:ext cx="48958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＝（</a:t>
            </a:r>
            <a:r>
              <a:rPr lang="en-US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3×0.125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）＋（</a:t>
            </a:r>
            <a:r>
              <a:rPr lang="en-US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0.8×0.125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8313" y="5732463"/>
            <a:ext cx="24479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0.375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0.1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8313" y="6146800"/>
            <a:ext cx="24479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0.475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43755" y="4365625"/>
            <a:ext cx="428752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＝（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5.2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4.8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×3.7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3438" y="4778375"/>
            <a:ext cx="2376487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10×3.7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43438" y="5281613"/>
            <a:ext cx="23764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37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Box 4"/>
          <p:cNvSpPr txBox="1"/>
          <p:nvPr/>
        </p:nvSpPr>
        <p:spPr>
          <a:xfrm>
            <a:off x="2971800" y="928688"/>
            <a:ext cx="30480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教学目标</a:t>
            </a:r>
            <a:endParaRPr lang="zh-CN" altLang="en-US" sz="4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75" name="Rectangle 1"/>
          <p:cNvSpPr/>
          <p:nvPr/>
        </p:nvSpPr>
        <p:spPr>
          <a:xfrm>
            <a:off x="357188" y="1785938"/>
            <a:ext cx="8477250" cy="4454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、经历自主解决问题现实问题和应用定律进行小数简便运算的过程。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、能运用小数乘法的知识解决简单的实际问题，能应用运算定律进行小数的简便运算。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、积极参与数学活动，获得运用已有知识解决实际问题的成功体验。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Box 6"/>
          <p:cNvSpPr txBox="1"/>
          <p:nvPr/>
        </p:nvSpPr>
        <p:spPr>
          <a:xfrm>
            <a:off x="1498600" y="1271588"/>
            <a:ext cx="688975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李阿姨计划买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袋面粉、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千克牛肉，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千克鱼，她带了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200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元钱，够吗？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099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196975"/>
            <a:ext cx="819150" cy="82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 Box 14"/>
          <p:cNvSpPr txBox="1"/>
          <p:nvPr/>
        </p:nvSpPr>
        <p:spPr>
          <a:xfrm>
            <a:off x="1835150" y="5159375"/>
            <a:ext cx="532923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想一想：怎样计算呢？</a:t>
            </a:r>
            <a:endParaRPr lang="en-US" altLang="zh-CN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101" name="Picture 6"/>
          <p:cNvPicPr>
            <a:picLocks noChangeAspect="1"/>
          </p:cNvPicPr>
          <p:nvPr/>
        </p:nvPicPr>
        <p:blipFill>
          <a:blip r:embed="rId2">
            <a:lum bright="-10001" contrast="20000"/>
          </a:blip>
          <a:stretch>
            <a:fillRect/>
          </a:stretch>
        </p:blipFill>
        <p:spPr>
          <a:xfrm>
            <a:off x="642938" y="2428875"/>
            <a:ext cx="8029575" cy="2552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57" name="Text Box 13"/>
          <p:cNvSpPr txBox="1"/>
          <p:nvPr/>
        </p:nvSpPr>
        <p:spPr>
          <a:xfrm>
            <a:off x="611188" y="2259013"/>
            <a:ext cx="7920037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方法一：先算出买牛肉和鱼各用多少钱，再算出买面粉、牛肉、鱼共用多少钱，最后同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200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元比较。</a:t>
            </a:r>
            <a:endParaRPr lang="en-US" altLang="zh-CN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58" name="Text Box 14"/>
          <p:cNvSpPr txBox="1"/>
          <p:nvPr/>
        </p:nvSpPr>
        <p:spPr>
          <a:xfrm>
            <a:off x="2555875" y="3933825"/>
            <a:ext cx="22320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46.4×2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 Box 13"/>
          <p:cNvSpPr txBox="1"/>
          <p:nvPr/>
        </p:nvSpPr>
        <p:spPr>
          <a:xfrm>
            <a:off x="684213" y="3284538"/>
            <a:ext cx="280828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分步计算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 Box 14"/>
          <p:cNvSpPr txBox="1"/>
          <p:nvPr/>
        </p:nvSpPr>
        <p:spPr>
          <a:xfrm>
            <a:off x="4500563" y="3930650"/>
            <a:ext cx="22320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92.8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 Box 14"/>
          <p:cNvSpPr txBox="1"/>
          <p:nvPr/>
        </p:nvSpPr>
        <p:spPr>
          <a:xfrm>
            <a:off x="2555875" y="4437063"/>
            <a:ext cx="22320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23.6×2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 Box 14"/>
          <p:cNvSpPr txBox="1"/>
          <p:nvPr/>
        </p:nvSpPr>
        <p:spPr>
          <a:xfrm>
            <a:off x="4500563" y="4435475"/>
            <a:ext cx="22320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47.2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 Box 14"/>
          <p:cNvSpPr txBox="1"/>
          <p:nvPr/>
        </p:nvSpPr>
        <p:spPr>
          <a:xfrm>
            <a:off x="2051050" y="5084763"/>
            <a:ext cx="36004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42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92.8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47.2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 Box 14"/>
          <p:cNvSpPr txBox="1"/>
          <p:nvPr/>
        </p:nvSpPr>
        <p:spPr>
          <a:xfrm>
            <a:off x="5364163" y="5084763"/>
            <a:ext cx="22320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182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 Box 14"/>
          <p:cNvSpPr txBox="1"/>
          <p:nvPr/>
        </p:nvSpPr>
        <p:spPr>
          <a:xfrm>
            <a:off x="3132138" y="5807075"/>
            <a:ext cx="10080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182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140200" y="5805488"/>
            <a:ext cx="719138" cy="6477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Text Box 14"/>
          <p:cNvSpPr txBox="1"/>
          <p:nvPr/>
        </p:nvSpPr>
        <p:spPr>
          <a:xfrm>
            <a:off x="4859338" y="5805488"/>
            <a:ext cx="10080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200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33" name="TextBox 6"/>
          <p:cNvSpPr txBox="1"/>
          <p:nvPr/>
        </p:nvSpPr>
        <p:spPr>
          <a:xfrm>
            <a:off x="1498600" y="1271588"/>
            <a:ext cx="688975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李阿姨计划买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袋面粉、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千克牛肉，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千克鱼，她带了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200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元钱，够吗？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134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196975"/>
            <a:ext cx="819150" cy="82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Text Box 14"/>
          <p:cNvSpPr txBox="1"/>
          <p:nvPr/>
        </p:nvSpPr>
        <p:spPr>
          <a:xfrm>
            <a:off x="4140200" y="5807075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＜</a:t>
            </a:r>
            <a:endParaRPr lang="en-US" altLang="zh-CN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Text Box 13"/>
          <p:cNvSpPr txBox="1"/>
          <p:nvPr/>
        </p:nvSpPr>
        <p:spPr>
          <a:xfrm>
            <a:off x="6019800" y="5732463"/>
            <a:ext cx="19367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所以够。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/>
      <p:bldP spid="6158" grpId="0"/>
      <p:bldP spid="20" grpId="0"/>
      <p:bldP spid="13" grpId="0"/>
      <p:bldP spid="14" grpId="0"/>
      <p:bldP spid="15" grpId="0"/>
      <p:bldP spid="16" grpId="0"/>
      <p:bldP spid="17" grpId="0"/>
      <p:bldP spid="19" grpId="0"/>
      <p:bldP spid="26" grpId="0" animBg="1"/>
      <p:bldP spid="27" grpId="0"/>
      <p:bldP spid="30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58" name="Text Box 14"/>
          <p:cNvSpPr txBox="1"/>
          <p:nvPr/>
        </p:nvSpPr>
        <p:spPr>
          <a:xfrm>
            <a:off x="2195830" y="3215005"/>
            <a:ext cx="619188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46.4×2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23.6×2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42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 Box 13"/>
          <p:cNvSpPr txBox="1"/>
          <p:nvPr/>
        </p:nvSpPr>
        <p:spPr>
          <a:xfrm>
            <a:off x="755650" y="2420938"/>
            <a:ext cx="28082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综合算式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48" name="TextBox 6"/>
          <p:cNvSpPr txBox="1"/>
          <p:nvPr/>
        </p:nvSpPr>
        <p:spPr>
          <a:xfrm>
            <a:off x="1498600" y="1271588"/>
            <a:ext cx="688975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李阿姨计划买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袋面粉、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千克牛肉，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千克鱼，她带了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200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元钱，够吗？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149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196975"/>
            <a:ext cx="819150" cy="82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Text Box 14"/>
          <p:cNvSpPr txBox="1"/>
          <p:nvPr/>
        </p:nvSpPr>
        <p:spPr>
          <a:xfrm>
            <a:off x="1764030" y="3935730"/>
            <a:ext cx="488886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92.8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47.2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42</a:t>
            </a:r>
            <a:endParaRPr lang="en-US" altLang="zh-CN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 Box 14"/>
          <p:cNvSpPr txBox="1"/>
          <p:nvPr/>
        </p:nvSpPr>
        <p:spPr>
          <a:xfrm>
            <a:off x="1763713" y="4581525"/>
            <a:ext cx="352901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182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  <a:endParaRPr lang="en-US" altLang="zh-CN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Text Box 14"/>
          <p:cNvSpPr txBox="1"/>
          <p:nvPr/>
        </p:nvSpPr>
        <p:spPr>
          <a:xfrm>
            <a:off x="3132138" y="5230813"/>
            <a:ext cx="10080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182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140200" y="5229225"/>
            <a:ext cx="719138" cy="6477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Text Box 14"/>
          <p:cNvSpPr txBox="1"/>
          <p:nvPr/>
        </p:nvSpPr>
        <p:spPr>
          <a:xfrm>
            <a:off x="4859338" y="5229225"/>
            <a:ext cx="10080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200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 Box 14"/>
          <p:cNvSpPr txBox="1"/>
          <p:nvPr/>
        </p:nvSpPr>
        <p:spPr>
          <a:xfrm>
            <a:off x="4140200" y="5229225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＜</a:t>
            </a:r>
            <a:endParaRPr lang="en-US" altLang="zh-CN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 Box 13"/>
          <p:cNvSpPr txBox="1"/>
          <p:nvPr/>
        </p:nvSpPr>
        <p:spPr>
          <a:xfrm>
            <a:off x="3716338" y="5878513"/>
            <a:ext cx="19351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所以够。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8" grpId="0"/>
      <p:bldP spid="20" grpId="0"/>
      <p:bldP spid="18" grpId="0"/>
      <p:bldP spid="21" grpId="0"/>
      <p:bldP spid="22" grpId="0"/>
      <p:bldP spid="23" grpId="0" animBg="1"/>
      <p:bldP spid="24" grpId="0"/>
      <p:bldP spid="25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57" name="Text Box 13"/>
          <p:cNvSpPr txBox="1"/>
          <p:nvPr/>
        </p:nvSpPr>
        <p:spPr>
          <a:xfrm>
            <a:off x="250825" y="2259013"/>
            <a:ext cx="8821738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方法二：先算出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千克牛肉和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千克鱼共用多少钱，再算出买面粉、牛肉、鱼共用多少钱，最后同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200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元比较。</a:t>
            </a:r>
            <a:endParaRPr lang="en-US" altLang="zh-CN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58" name="Text Box 14"/>
          <p:cNvSpPr txBox="1"/>
          <p:nvPr/>
        </p:nvSpPr>
        <p:spPr>
          <a:xfrm>
            <a:off x="2051050" y="3862388"/>
            <a:ext cx="30257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46.4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23.6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 Box 13"/>
          <p:cNvSpPr txBox="1"/>
          <p:nvPr/>
        </p:nvSpPr>
        <p:spPr>
          <a:xfrm>
            <a:off x="684213" y="3284538"/>
            <a:ext cx="280828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分步计算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 Box 14"/>
          <p:cNvSpPr txBox="1"/>
          <p:nvPr/>
        </p:nvSpPr>
        <p:spPr>
          <a:xfrm>
            <a:off x="4500563" y="3860800"/>
            <a:ext cx="22320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70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 Box 14"/>
          <p:cNvSpPr txBox="1"/>
          <p:nvPr/>
        </p:nvSpPr>
        <p:spPr>
          <a:xfrm>
            <a:off x="2916238" y="4437063"/>
            <a:ext cx="22320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70×2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 Box 14"/>
          <p:cNvSpPr txBox="1"/>
          <p:nvPr/>
        </p:nvSpPr>
        <p:spPr>
          <a:xfrm>
            <a:off x="4500563" y="4435475"/>
            <a:ext cx="22320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140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 Box 14"/>
          <p:cNvSpPr txBox="1"/>
          <p:nvPr/>
        </p:nvSpPr>
        <p:spPr>
          <a:xfrm>
            <a:off x="2555875" y="5084763"/>
            <a:ext cx="25923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42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140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 Box 14"/>
          <p:cNvSpPr txBox="1"/>
          <p:nvPr/>
        </p:nvSpPr>
        <p:spPr>
          <a:xfrm>
            <a:off x="4500563" y="5084763"/>
            <a:ext cx="22320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182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 Box 14"/>
          <p:cNvSpPr txBox="1"/>
          <p:nvPr/>
        </p:nvSpPr>
        <p:spPr>
          <a:xfrm>
            <a:off x="3132138" y="5807075"/>
            <a:ext cx="10080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182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140200" y="5805488"/>
            <a:ext cx="719138" cy="6477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Text Box 14"/>
          <p:cNvSpPr txBox="1"/>
          <p:nvPr/>
        </p:nvSpPr>
        <p:spPr>
          <a:xfrm>
            <a:off x="4859338" y="5805488"/>
            <a:ext cx="10080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200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81" name="TextBox 6"/>
          <p:cNvSpPr txBox="1"/>
          <p:nvPr/>
        </p:nvSpPr>
        <p:spPr>
          <a:xfrm>
            <a:off x="1498600" y="1271588"/>
            <a:ext cx="688975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李阿姨计划买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袋面粉、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千克牛肉，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千克鱼，她带了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200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元钱，够吗？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182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196975"/>
            <a:ext cx="819150" cy="82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Text Box 14"/>
          <p:cNvSpPr txBox="1"/>
          <p:nvPr/>
        </p:nvSpPr>
        <p:spPr>
          <a:xfrm>
            <a:off x="4140200" y="5807075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＜</a:t>
            </a:r>
            <a:endParaRPr lang="en-US" altLang="zh-CN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 Box 13"/>
          <p:cNvSpPr txBox="1"/>
          <p:nvPr/>
        </p:nvSpPr>
        <p:spPr>
          <a:xfrm>
            <a:off x="5948363" y="5732463"/>
            <a:ext cx="19367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所以够。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/>
      <p:bldP spid="6158" grpId="0"/>
      <p:bldP spid="20" grpId="0"/>
      <p:bldP spid="13" grpId="0"/>
      <p:bldP spid="14" grpId="0"/>
      <p:bldP spid="15" grpId="0"/>
      <p:bldP spid="16" grpId="0"/>
      <p:bldP spid="17" grpId="0"/>
      <p:bldP spid="19" grpId="0"/>
      <p:bldP spid="26" grpId="0" animBg="1"/>
      <p:bldP spid="27" grpId="0"/>
      <p:bldP spid="30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58" name="Text Box 14"/>
          <p:cNvSpPr txBox="1"/>
          <p:nvPr/>
        </p:nvSpPr>
        <p:spPr>
          <a:xfrm>
            <a:off x="2195830" y="3215005"/>
            <a:ext cx="562419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46.4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23.6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×2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42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 Box 13"/>
          <p:cNvSpPr txBox="1"/>
          <p:nvPr/>
        </p:nvSpPr>
        <p:spPr>
          <a:xfrm>
            <a:off x="755650" y="2420938"/>
            <a:ext cx="28082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综合算式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6" name="TextBox 6"/>
          <p:cNvSpPr txBox="1"/>
          <p:nvPr/>
        </p:nvSpPr>
        <p:spPr>
          <a:xfrm>
            <a:off x="1498600" y="1271588"/>
            <a:ext cx="688975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李阿姨计划买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袋面粉、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千克牛肉，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千克鱼，她带了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200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元钱，够吗？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197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196975"/>
            <a:ext cx="819150" cy="82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Text Box 14"/>
          <p:cNvSpPr txBox="1"/>
          <p:nvPr/>
        </p:nvSpPr>
        <p:spPr>
          <a:xfrm>
            <a:off x="1763713" y="3935413"/>
            <a:ext cx="352901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70×2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42</a:t>
            </a:r>
            <a:endParaRPr lang="en-US" altLang="zh-CN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 Box 14"/>
          <p:cNvSpPr txBox="1"/>
          <p:nvPr/>
        </p:nvSpPr>
        <p:spPr>
          <a:xfrm>
            <a:off x="1763713" y="4581525"/>
            <a:ext cx="352901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182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  <a:endParaRPr lang="en-US" altLang="zh-CN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Text Box 14"/>
          <p:cNvSpPr txBox="1"/>
          <p:nvPr/>
        </p:nvSpPr>
        <p:spPr>
          <a:xfrm>
            <a:off x="3132138" y="5230813"/>
            <a:ext cx="10080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182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140200" y="5229225"/>
            <a:ext cx="719138" cy="6477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Text Box 14"/>
          <p:cNvSpPr txBox="1"/>
          <p:nvPr/>
        </p:nvSpPr>
        <p:spPr>
          <a:xfrm>
            <a:off x="4859338" y="5229225"/>
            <a:ext cx="10080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200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 Box 14"/>
          <p:cNvSpPr txBox="1"/>
          <p:nvPr/>
        </p:nvSpPr>
        <p:spPr>
          <a:xfrm>
            <a:off x="4140200" y="5230813"/>
            <a:ext cx="6477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＜</a:t>
            </a:r>
            <a:endParaRPr lang="en-US" altLang="zh-CN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 Box 13"/>
          <p:cNvSpPr txBox="1"/>
          <p:nvPr/>
        </p:nvSpPr>
        <p:spPr>
          <a:xfrm>
            <a:off x="1908175" y="5878513"/>
            <a:ext cx="45354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答：李阿姨带的钱够。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8" grpId="0"/>
      <p:bldP spid="20" grpId="0"/>
      <p:bldP spid="18" grpId="0"/>
      <p:bldP spid="21" grpId="0"/>
      <p:bldP spid="22" grpId="0"/>
      <p:bldP spid="23" grpId="0" animBg="1"/>
      <p:bldP spid="24" grpId="0"/>
      <p:bldP spid="25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3" descr="抠图、试一试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463" y="1098550"/>
            <a:ext cx="2571750" cy="1538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Box 4"/>
          <p:cNvSpPr txBox="1"/>
          <p:nvPr/>
        </p:nvSpPr>
        <p:spPr>
          <a:xfrm>
            <a:off x="1057275" y="1857375"/>
            <a:ext cx="17145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试一试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20" name="Text Box 6"/>
          <p:cNvSpPr txBox="1"/>
          <p:nvPr/>
        </p:nvSpPr>
        <p:spPr>
          <a:xfrm>
            <a:off x="755650" y="2781300"/>
            <a:ext cx="34559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4×0.5×0.25×2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21" name="Text Box 6"/>
          <p:cNvSpPr txBox="1"/>
          <p:nvPr/>
        </p:nvSpPr>
        <p:spPr>
          <a:xfrm>
            <a:off x="4787900" y="2781300"/>
            <a:ext cx="42846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7.08×2.7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7.08×7.3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388" y="3409950"/>
            <a:ext cx="43211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＝（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4×0.25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0.5×2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388" y="4130675"/>
            <a:ext cx="13684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1×1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9388" y="4778375"/>
            <a:ext cx="13684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27855" y="3409950"/>
            <a:ext cx="415544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7.08×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2.7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7.3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27538" y="4057650"/>
            <a:ext cx="20891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7.08×10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27538" y="4724400"/>
            <a:ext cx="20891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70.8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3" descr="抠图、试一试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463" y="1098550"/>
            <a:ext cx="2571750" cy="1538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Box 4"/>
          <p:cNvSpPr txBox="1"/>
          <p:nvPr/>
        </p:nvSpPr>
        <p:spPr>
          <a:xfrm>
            <a:off x="1057275" y="1857375"/>
            <a:ext cx="17145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试一试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4" name="Text Box 6"/>
          <p:cNvSpPr txBox="1"/>
          <p:nvPr/>
        </p:nvSpPr>
        <p:spPr>
          <a:xfrm>
            <a:off x="755650" y="2781300"/>
            <a:ext cx="34559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1.25×25.5×8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5" name="Text Box 6"/>
          <p:cNvSpPr txBox="1"/>
          <p:nvPr/>
        </p:nvSpPr>
        <p:spPr>
          <a:xfrm>
            <a:off x="4787900" y="2781300"/>
            <a:ext cx="42846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3.5×24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1.5×24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3850" y="3409950"/>
            <a:ext cx="31686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1.25×8×25.5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3850" y="4130675"/>
            <a:ext cx="230346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10×25.5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3850" y="4778375"/>
            <a:ext cx="13684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255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27855" y="3409950"/>
            <a:ext cx="398462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＝（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3.5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1.5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×24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27538" y="4057650"/>
            <a:ext cx="20891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5×24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27538" y="4724400"/>
            <a:ext cx="20891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120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21cnjy01">
  <a:themeElements>
    <a:clrScheme name="21cnjy0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1cnjy0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1cnjy0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0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0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0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0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0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0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0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0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0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0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0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1211</Words>
  <Application>WPS 演示</Application>
  <PresentationFormat>全屏显示(4:3)</PresentationFormat>
  <Paragraphs>212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华文楷体</vt:lpstr>
      <vt:lpstr>微软雅黑</vt:lpstr>
      <vt:lpstr>21cnjy01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caoliang</cp:lastModifiedBy>
  <cp:revision>5</cp:revision>
  <dcterms:created xsi:type="dcterms:W3CDTF">2014-09-03T07:06:47Z</dcterms:created>
  <dcterms:modified xsi:type="dcterms:W3CDTF">2016-12-06T01:38:02Z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