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12" r:id="rId3"/>
    <p:sldId id="647" r:id="rId5"/>
    <p:sldId id="617" r:id="rId6"/>
    <p:sldId id="648" r:id="rId7"/>
    <p:sldId id="619" r:id="rId8"/>
    <p:sldId id="649" r:id="rId9"/>
    <p:sldId id="624" r:id="rId10"/>
    <p:sldId id="625" r:id="rId11"/>
    <p:sldId id="650" r:id="rId12"/>
    <p:sldId id="651" r:id="rId13"/>
    <p:sldId id="652" r:id="rId14"/>
    <p:sldId id="626" r:id="rId15"/>
    <p:sldId id="627" r:id="rId16"/>
    <p:sldId id="646" r:id="rId17"/>
    <p:sldId id="620" r:id="rId18"/>
    <p:sldId id="630" r:id="rId19"/>
    <p:sldId id="653" r:id="rId20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CCFF"/>
    <a:srgbClr val="0066FF"/>
    <a:srgbClr val="D60093"/>
    <a:srgbClr val="FF99FF"/>
    <a:srgbClr val="FF3399"/>
    <a:srgbClr val="FFCCCC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02"/>
    <p:restoredTop sz="96101"/>
  </p:normalViewPr>
  <p:slideViewPr>
    <p:cSldViewPr showGuides="1">
      <p:cViewPr>
        <p:scale>
          <a:sx n="40" d="100"/>
          <a:sy n="40" d="100"/>
        </p:scale>
        <p:origin x="-1104" y="-102"/>
      </p:cViewPr>
      <p:guideLst>
        <p:guide orient="horz" pos="935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20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20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0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0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  <p:sp>
        <p:nvSpPr>
          <p:cNvPr id="3584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  <p:sp>
        <p:nvSpPr>
          <p:cNvPr id="2457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>
                <a:ea typeface="宋体" panose="02010600030101010101" pitchFamily="2" charset="-122"/>
              </a:rPr>
            </a:fld>
            <a:endParaRPr lang="en-US" altLang="zh-CN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b="0" dirty="0">
                <a:ea typeface="宋体" panose="02010600030101010101" pitchFamily="2" charset="-122"/>
              </a:rPr>
            </a:fld>
            <a:endParaRPr lang="en-US" altLang="zh-CN" sz="1400" b="0" dirty="0">
              <a:ea typeface="宋体" panose="02010600030101010101" pitchFamily="2" charset="-122"/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4"/>
          <p:cNvSpPr txBox="1"/>
          <p:nvPr/>
        </p:nvSpPr>
        <p:spPr>
          <a:xfrm>
            <a:off x="1143000" y="2105025"/>
            <a:ext cx="66294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小数乘小数</a:t>
            </a:r>
            <a:endParaRPr lang="zh-CN" altLang="en-US" sz="8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2000" y="785813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冀教版数学五年级上册第二单元</a:t>
            </a:r>
            <a:endParaRPr lang="zh-CN" altLang="en-US" sz="40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3"/>
          <p:cNvSpPr txBox="1"/>
          <p:nvPr/>
        </p:nvSpPr>
        <p:spPr>
          <a:xfrm>
            <a:off x="785813" y="1071563"/>
            <a:ext cx="757237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）客厅沙发的宽是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0.85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米，沙发占地多少平方米？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7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2571750" y="2143125"/>
            <a:ext cx="3743325" cy="201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857375" y="4416425"/>
            <a:ext cx="635825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1.8×0.85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         （平方米）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58005" y="4451668"/>
            <a:ext cx="949325" cy="508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QQ截图20140903164846.png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4357688" y="5072063"/>
            <a:ext cx="3857625" cy="138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3"/>
          <p:cNvSpPr txBox="1"/>
          <p:nvPr/>
        </p:nvSpPr>
        <p:spPr>
          <a:xfrm>
            <a:off x="1857375" y="1071880"/>
            <a:ext cx="62255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1.8×0.85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         （平方米）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51300" y="1127125"/>
            <a:ext cx="949325" cy="508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Line 4"/>
          <p:cNvSpPr/>
          <p:nvPr/>
        </p:nvSpPr>
        <p:spPr>
          <a:xfrm>
            <a:off x="5622925" y="3617913"/>
            <a:ext cx="22320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Text Box 5"/>
          <p:cNvSpPr txBox="1"/>
          <p:nvPr/>
        </p:nvSpPr>
        <p:spPr>
          <a:xfrm>
            <a:off x="6626225" y="3768725"/>
            <a:ext cx="1160463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9   0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6629400" y="2105025"/>
            <a:ext cx="165735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1 . 8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5500688" y="2892425"/>
            <a:ext cx="484187" cy="6477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×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6072188" y="2897188"/>
            <a:ext cx="1643062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0 . 8   5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5400675" y="4344988"/>
            <a:ext cx="1955800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1   4   4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Line 14"/>
          <p:cNvSpPr/>
          <p:nvPr/>
        </p:nvSpPr>
        <p:spPr>
          <a:xfrm>
            <a:off x="5262563" y="4986338"/>
            <a:ext cx="252095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Text Box 15"/>
          <p:cNvSpPr txBox="1"/>
          <p:nvPr/>
        </p:nvSpPr>
        <p:spPr>
          <a:xfrm>
            <a:off x="5119688" y="5137150"/>
            <a:ext cx="2963862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1   5   3   0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16"/>
          <p:cNvSpPr txBox="1"/>
          <p:nvPr/>
        </p:nvSpPr>
        <p:spPr>
          <a:xfrm>
            <a:off x="5643563" y="5118100"/>
            <a:ext cx="433387" cy="6477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14" descr="QQ截图2014090316573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3349625"/>
            <a:ext cx="4786312" cy="157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椭圆 15"/>
          <p:cNvSpPr/>
          <p:nvPr/>
        </p:nvSpPr>
        <p:spPr>
          <a:xfrm>
            <a:off x="7000875" y="5143500"/>
            <a:ext cx="428625" cy="642938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000875" y="5286375"/>
            <a:ext cx="428625" cy="28575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9" name="TextBox 18"/>
          <p:cNvSpPr txBox="1"/>
          <p:nvPr/>
        </p:nvSpPr>
        <p:spPr>
          <a:xfrm>
            <a:off x="3714750" y="1071563"/>
            <a:ext cx="1643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1.53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  <p:bldP spid="16" grpId="0" animBg="1"/>
      <p:bldP spid="16" grpId="1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0" y="954088"/>
            <a:ext cx="9144000" cy="59039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/>
          <a:p>
            <a:pPr lvl="0" eaLnBrk="1" hangingPunct="1"/>
            <a:endParaRPr lang="zh-CN" altLang="zh-CN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2124075" y="3500438"/>
            <a:ext cx="3524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en-US" altLang="zh-CN" sz="2400" b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9510" name="Rectangle 6"/>
          <p:cNvSpPr/>
          <p:nvPr/>
        </p:nvSpPr>
        <p:spPr>
          <a:xfrm>
            <a:off x="857250" y="3330575"/>
            <a:ext cx="7561263" cy="3086100"/>
          </a:xfrm>
          <a:prstGeom prst="rect">
            <a:avLst/>
          </a:prstGeom>
          <a:solidFill>
            <a:srgbClr val="FFFFCC"/>
          </a:solidFill>
          <a:ln w="254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>
            <a:spAutoFit/>
          </a:bodyPr>
          <a:p>
            <a:pPr lvl="0" algn="l" eaLnBrk="1" hangingPunct="1">
              <a:lnSpc>
                <a:spcPct val="135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计算小数乘法，先按照整数乘法的法则算出积，再看因数中一共有几位小数，就从积的右边起数出几位，点上小数点。 </a:t>
            </a:r>
            <a:endParaRPr lang="zh-CN" altLang="en-US" b="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7" name="图片 7" descr="抠图、议一议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000125"/>
            <a:ext cx="2571750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TextBox 8"/>
          <p:cNvSpPr txBox="1"/>
          <p:nvPr/>
        </p:nvSpPr>
        <p:spPr>
          <a:xfrm>
            <a:off x="1857375" y="2640013"/>
            <a:ext cx="4143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怎样计算小数乘法？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5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5" descr="抠图、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563" y="877888"/>
            <a:ext cx="2405062" cy="150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26"/>
          <p:cNvSpPr txBox="1"/>
          <p:nvPr/>
        </p:nvSpPr>
        <p:spPr>
          <a:xfrm>
            <a:off x="1230313" y="1682750"/>
            <a:ext cx="1897062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0" name="TextBox 27"/>
          <p:cNvSpPr txBox="1"/>
          <p:nvPr/>
        </p:nvSpPr>
        <p:spPr>
          <a:xfrm>
            <a:off x="688975" y="2393950"/>
            <a:ext cx="66373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先用竖式计算，再用计算器检验。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1" name="TextBox 3"/>
          <p:cNvSpPr txBox="1"/>
          <p:nvPr/>
        </p:nvSpPr>
        <p:spPr>
          <a:xfrm>
            <a:off x="1214438" y="3040063"/>
            <a:ext cx="26193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3.7×0.9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1.21×0.17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2" name="TextBox 4"/>
          <p:cNvSpPr txBox="1"/>
          <p:nvPr/>
        </p:nvSpPr>
        <p:spPr>
          <a:xfrm>
            <a:off x="5216525" y="3011488"/>
            <a:ext cx="2619375" cy="1674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0.86×0.12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0.74×2.5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3" name="TextBox 5"/>
          <p:cNvSpPr txBox="1"/>
          <p:nvPr/>
        </p:nvSpPr>
        <p:spPr>
          <a:xfrm>
            <a:off x="3065463" y="4540250"/>
            <a:ext cx="261937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12.5×0.8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0.25×1.2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7"/>
          <p:cNvSpPr txBox="1"/>
          <p:nvPr/>
        </p:nvSpPr>
        <p:spPr>
          <a:xfrm>
            <a:off x="642938" y="1214438"/>
            <a:ext cx="8001000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聪聪家客厅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墙上有一幅山水画，它的长是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2.2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米，宽是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1.95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米。这幅画的面积是多少平方米？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85938" y="3286125"/>
            <a:ext cx="6858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2.2×1.95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4.29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（平方米）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43000" y="4425950"/>
            <a:ext cx="6858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答：这幅画的面积是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4.29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平方米。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64"/>
          <p:cNvSpPr txBox="1"/>
          <p:nvPr/>
        </p:nvSpPr>
        <p:spPr>
          <a:xfrm>
            <a:off x="857250" y="1349375"/>
            <a:ext cx="7786688" cy="1203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聪聪卧室长是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4.85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米，宽是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3.34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米。聪聪卧室的面积是多少平方米？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38" y="3286125"/>
            <a:ext cx="6858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4.85×3.34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16.199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（平方米）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4425950"/>
            <a:ext cx="77152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答：聪聪卧室的面积是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16.199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平方米。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64"/>
          <p:cNvSpPr txBox="1"/>
          <p:nvPr/>
        </p:nvSpPr>
        <p:spPr>
          <a:xfrm>
            <a:off x="857250" y="928688"/>
            <a:ext cx="7786688" cy="28638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张红看见远处闪电后，经过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4.6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秒听到雷声。如果雷声在空气重的传播速度是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0.34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秒，那么打闪的地方离张红有多远？（从打闪起看到打闪的时间省略不算）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411" name="Picture 0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5000625" y="3357563"/>
            <a:ext cx="3514725" cy="253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64"/>
          <p:cNvSpPr txBox="1"/>
          <p:nvPr/>
        </p:nvSpPr>
        <p:spPr>
          <a:xfrm>
            <a:off x="571500" y="1370013"/>
            <a:ext cx="8001000" cy="12017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根据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126×12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1512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，直接写出下面各题的积。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5" name="TextBox 4"/>
          <p:cNvSpPr txBox="1"/>
          <p:nvPr/>
        </p:nvSpPr>
        <p:spPr>
          <a:xfrm>
            <a:off x="2786063" y="2786063"/>
            <a:ext cx="30718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12.6×1.2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6" name="TextBox 5"/>
          <p:cNvSpPr txBox="1"/>
          <p:nvPr/>
        </p:nvSpPr>
        <p:spPr>
          <a:xfrm>
            <a:off x="2786063" y="3640138"/>
            <a:ext cx="3429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1.26×1.2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7" name="TextBox 6"/>
          <p:cNvSpPr txBox="1"/>
          <p:nvPr/>
        </p:nvSpPr>
        <p:spPr>
          <a:xfrm>
            <a:off x="2786063" y="4497388"/>
            <a:ext cx="3429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12.6×0.12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"/>
          <p:cNvSpPr/>
          <p:nvPr/>
        </p:nvSpPr>
        <p:spPr>
          <a:xfrm>
            <a:off x="447675" y="1714500"/>
            <a:ext cx="8477250" cy="445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、结合具体事例，经历用已有知识解决问题，以及学习小数乘小数计算方法的过程。</a:t>
            </a:r>
            <a:endParaRPr lang="zh-CN" altLang="en-US" sz="32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、理解并掌握小数乘法的计算方法，会正确地进行小数乘小数的乘法计算。</a:t>
            </a:r>
            <a:endParaRPr lang="zh-CN" altLang="en-US" sz="32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、在运用已有知识理解计算方法的过程中，体会知识间的联系，树立学好数学的自信心</a:t>
            </a:r>
            <a:endParaRPr lang="zh-CN" altLang="en-US" sz="32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2971800" y="955675"/>
            <a:ext cx="3048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4800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4"/>
          <p:cNvSpPr/>
          <p:nvPr/>
        </p:nvSpPr>
        <p:spPr>
          <a:xfrm>
            <a:off x="500380" y="1786255"/>
            <a:ext cx="8769985" cy="503047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>
            <a:spAutoFit/>
          </a:bodyPr>
          <a:p>
            <a:pPr lvl="0" algn="l" eaLnBrk="1" hangingPunct="1">
              <a:lnSpc>
                <a:spcPct val="150000"/>
              </a:lnSpc>
            </a:pP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（       ）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×100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523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　　　　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2.5×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（       ）＝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25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3.142×1000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＝（       ）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1.2×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（       ）＝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　　　　     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5.22×100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＝（       ）　　　（       ）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×10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654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图片 6" descr="复习回顾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642938"/>
            <a:ext cx="2452687" cy="1973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640205" y="2000250"/>
            <a:ext cx="178689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5.23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2558" y="2779713"/>
            <a:ext cx="10715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71035" y="3642995"/>
            <a:ext cx="181546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3142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7693" y="4422775"/>
            <a:ext cx="10715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2908" y="5283518"/>
            <a:ext cx="10715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522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5900" y="6044565"/>
            <a:ext cx="181546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65.4</a:t>
            </a:r>
            <a:endParaRPr lang="zh-CN" altLang="en-US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QQ截图2014090316223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071563"/>
            <a:ext cx="571500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4"/>
          <p:cNvSpPr txBox="1"/>
          <p:nvPr/>
        </p:nvSpPr>
        <p:spPr>
          <a:xfrm>
            <a:off x="1285875" y="1071563"/>
            <a:ext cx="7072313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）聪聪家客厅长是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4.8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米，宽是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3.6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米，客厅的面积是多少平方米？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4" name="Picture 2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2214563" y="2143125"/>
            <a:ext cx="4643437" cy="316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500313" y="5500688"/>
            <a:ext cx="45005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4.8×3.6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         （平方米）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265613" y="5556250"/>
            <a:ext cx="949325" cy="508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1857375" y="1031875"/>
            <a:ext cx="5572125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4.8×3.6=         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（平方米）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68" name="Rectangle 4"/>
          <p:cNvSpPr/>
          <p:nvPr/>
        </p:nvSpPr>
        <p:spPr>
          <a:xfrm>
            <a:off x="3779838" y="2036763"/>
            <a:ext cx="4249737" cy="42497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lvl="0" eaLnBrk="1" hangingPunct="1"/>
            <a:endParaRPr lang="zh-CN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74" name="Line 10"/>
          <p:cNvSpPr/>
          <p:nvPr/>
        </p:nvSpPr>
        <p:spPr>
          <a:xfrm>
            <a:off x="4068763" y="2700338"/>
            <a:ext cx="137001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779275" name="Text Box 11"/>
          <p:cNvSpPr txBox="1"/>
          <p:nvPr/>
        </p:nvSpPr>
        <p:spPr>
          <a:xfrm>
            <a:off x="6577013" y="2339975"/>
            <a:ext cx="152400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4   8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76" name="Rectangle 12"/>
          <p:cNvSpPr/>
          <p:nvPr/>
        </p:nvSpPr>
        <p:spPr>
          <a:xfrm>
            <a:off x="5945188" y="3143250"/>
            <a:ext cx="484187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×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77" name="Text Box 13"/>
          <p:cNvSpPr txBox="1"/>
          <p:nvPr/>
        </p:nvSpPr>
        <p:spPr>
          <a:xfrm>
            <a:off x="6542088" y="3132138"/>
            <a:ext cx="1846262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3   6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78" name="Line 14"/>
          <p:cNvSpPr/>
          <p:nvPr/>
        </p:nvSpPr>
        <p:spPr>
          <a:xfrm>
            <a:off x="5940425" y="3852863"/>
            <a:ext cx="1871663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79279" name="Text Box 15"/>
          <p:cNvSpPr txBox="1"/>
          <p:nvPr/>
        </p:nvSpPr>
        <p:spPr>
          <a:xfrm>
            <a:off x="6000750" y="3910013"/>
            <a:ext cx="1582738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2   8   8 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80" name="Line 16"/>
          <p:cNvSpPr/>
          <p:nvPr/>
        </p:nvSpPr>
        <p:spPr>
          <a:xfrm flipH="1">
            <a:off x="3997325" y="5781675"/>
            <a:ext cx="14414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779281" name="Text Box 17"/>
          <p:cNvSpPr txBox="1"/>
          <p:nvPr/>
        </p:nvSpPr>
        <p:spPr>
          <a:xfrm>
            <a:off x="4068763" y="2109788"/>
            <a:ext cx="1370012" cy="5254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×10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88" name="Line 24"/>
          <p:cNvSpPr/>
          <p:nvPr/>
        </p:nvSpPr>
        <p:spPr>
          <a:xfrm>
            <a:off x="3997325" y="3563938"/>
            <a:ext cx="14414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779289" name="Text Box 25"/>
          <p:cNvSpPr txBox="1"/>
          <p:nvPr/>
        </p:nvSpPr>
        <p:spPr>
          <a:xfrm>
            <a:off x="4024313" y="2914650"/>
            <a:ext cx="1487487" cy="5254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×10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299" name="Line 35"/>
          <p:cNvSpPr/>
          <p:nvPr/>
        </p:nvSpPr>
        <p:spPr>
          <a:xfrm>
            <a:off x="1331913" y="3910013"/>
            <a:ext cx="22320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79300" name="Text Box 36"/>
          <p:cNvSpPr txBox="1"/>
          <p:nvPr/>
        </p:nvSpPr>
        <p:spPr>
          <a:xfrm>
            <a:off x="1714500" y="4054475"/>
            <a:ext cx="195580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2   8   8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1" name="Text Box 37"/>
          <p:cNvSpPr txBox="1"/>
          <p:nvPr/>
        </p:nvSpPr>
        <p:spPr>
          <a:xfrm>
            <a:off x="2338388" y="2397125"/>
            <a:ext cx="165735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4 . 8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2" name="Rectangle 38"/>
          <p:cNvSpPr/>
          <p:nvPr/>
        </p:nvSpPr>
        <p:spPr>
          <a:xfrm>
            <a:off x="1676400" y="3186113"/>
            <a:ext cx="484188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×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3" name="Text Box 39"/>
          <p:cNvSpPr txBox="1"/>
          <p:nvPr/>
        </p:nvSpPr>
        <p:spPr>
          <a:xfrm>
            <a:off x="2339975" y="3189288"/>
            <a:ext cx="1412875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3 . 6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4" name="Text Box 40"/>
          <p:cNvSpPr txBox="1"/>
          <p:nvPr/>
        </p:nvSpPr>
        <p:spPr>
          <a:xfrm>
            <a:off x="1143000" y="4630738"/>
            <a:ext cx="1955800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1   1   4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5" name="Line 41"/>
          <p:cNvSpPr/>
          <p:nvPr/>
        </p:nvSpPr>
        <p:spPr>
          <a:xfrm>
            <a:off x="971550" y="5278438"/>
            <a:ext cx="2592388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79306" name="Text Box 42"/>
          <p:cNvSpPr txBox="1"/>
          <p:nvPr/>
        </p:nvSpPr>
        <p:spPr>
          <a:xfrm>
            <a:off x="828675" y="5429250"/>
            <a:ext cx="2963863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1   7   2   8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7" name="Text Box 43"/>
          <p:cNvSpPr txBox="1"/>
          <p:nvPr/>
        </p:nvSpPr>
        <p:spPr>
          <a:xfrm>
            <a:off x="1924050" y="5357813"/>
            <a:ext cx="433388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09" name="Text Box 45"/>
          <p:cNvSpPr txBox="1"/>
          <p:nvPr/>
        </p:nvSpPr>
        <p:spPr>
          <a:xfrm>
            <a:off x="3998913" y="5148263"/>
            <a:ext cx="1584325" cy="5254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÷100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10" name="Text Box 46"/>
          <p:cNvSpPr txBox="1"/>
          <p:nvPr/>
        </p:nvSpPr>
        <p:spPr>
          <a:xfrm>
            <a:off x="5429250" y="4486275"/>
            <a:ext cx="195580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1   4   4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9311" name="Line 47"/>
          <p:cNvSpPr/>
          <p:nvPr/>
        </p:nvSpPr>
        <p:spPr>
          <a:xfrm>
            <a:off x="5364163" y="5205413"/>
            <a:ext cx="2592387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79312" name="Text Box 48"/>
          <p:cNvSpPr txBox="1"/>
          <p:nvPr/>
        </p:nvSpPr>
        <p:spPr>
          <a:xfrm>
            <a:off x="5214938" y="5356225"/>
            <a:ext cx="2963862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1   7   2   8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944938" y="1123950"/>
            <a:ext cx="949325" cy="508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71875" y="1071563"/>
            <a:ext cx="1643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17.28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9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79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7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7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7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7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7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7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7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7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7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79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79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79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79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779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77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79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77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77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779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9268" grpId="0" animBg="1"/>
      <p:bldP spid="779275" grpId="0"/>
      <p:bldP spid="779276" grpId="0"/>
      <p:bldP spid="779277" grpId="0"/>
      <p:bldP spid="779279" grpId="0"/>
      <p:bldP spid="779281" grpId="0"/>
      <p:bldP spid="779289" grpId="0"/>
      <p:bldP spid="779300" grpId="0"/>
      <p:bldP spid="779301" grpId="0"/>
      <p:bldP spid="779302" grpId="0"/>
      <p:bldP spid="779303" grpId="0"/>
      <p:bldP spid="779304" grpId="0"/>
      <p:bldP spid="779306" grpId="0"/>
      <p:bldP spid="779307" grpId="0"/>
      <p:bldP spid="779309" grpId="0"/>
      <p:bldP spid="779310" grpId="0"/>
      <p:bldP spid="77931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285875"/>
            <a:ext cx="142875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4"/>
          <p:cNvSpPr txBox="1"/>
          <p:nvPr/>
        </p:nvSpPr>
        <p:spPr>
          <a:xfrm>
            <a:off x="642938" y="3425825"/>
            <a:ext cx="77152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两个因数有几位小数和积有什么关系？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7460" name="Line 4"/>
          <p:cNvSpPr/>
          <p:nvPr/>
        </p:nvSpPr>
        <p:spPr>
          <a:xfrm>
            <a:off x="2266950" y="2513013"/>
            <a:ext cx="22320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7461" name="Text Box 5"/>
          <p:cNvSpPr txBox="1"/>
          <p:nvPr/>
        </p:nvSpPr>
        <p:spPr>
          <a:xfrm>
            <a:off x="2627313" y="2663825"/>
            <a:ext cx="195580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2   8   8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62" name="Text Box 6"/>
          <p:cNvSpPr txBox="1"/>
          <p:nvPr/>
        </p:nvSpPr>
        <p:spPr>
          <a:xfrm>
            <a:off x="3273425" y="1000125"/>
            <a:ext cx="1657350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4 . 8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63" name="Rectangle 7"/>
          <p:cNvSpPr/>
          <p:nvPr/>
        </p:nvSpPr>
        <p:spPr>
          <a:xfrm>
            <a:off x="2571750" y="1785938"/>
            <a:ext cx="484188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×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64" name="Text Box 8"/>
          <p:cNvSpPr txBox="1"/>
          <p:nvPr/>
        </p:nvSpPr>
        <p:spPr>
          <a:xfrm>
            <a:off x="3275013" y="1792288"/>
            <a:ext cx="1412875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3 . 6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65" name="Line 9"/>
          <p:cNvSpPr/>
          <p:nvPr/>
        </p:nvSpPr>
        <p:spPr>
          <a:xfrm>
            <a:off x="4354513" y="2136775"/>
            <a:ext cx="720725" cy="0"/>
          </a:xfrm>
          <a:prstGeom prst="line">
            <a:avLst/>
          </a:prstGeom>
          <a:ln w="25400" cap="flat" cmpd="sng">
            <a:solidFill>
              <a:srgbClr val="FF3399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87466" name="Text Box 10"/>
          <p:cNvSpPr txBox="1"/>
          <p:nvPr/>
        </p:nvSpPr>
        <p:spPr>
          <a:xfrm>
            <a:off x="5219700" y="1849438"/>
            <a:ext cx="1800225" cy="525462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一位小数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67" name="Line 11"/>
          <p:cNvSpPr/>
          <p:nvPr/>
        </p:nvSpPr>
        <p:spPr>
          <a:xfrm>
            <a:off x="4354513" y="4384675"/>
            <a:ext cx="720725" cy="0"/>
          </a:xfrm>
          <a:prstGeom prst="line">
            <a:avLst/>
          </a:prstGeom>
          <a:ln w="25400" cap="flat" cmpd="sng">
            <a:solidFill>
              <a:srgbClr val="FF3399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87468" name="Text Box 12"/>
          <p:cNvSpPr txBox="1"/>
          <p:nvPr/>
        </p:nvSpPr>
        <p:spPr>
          <a:xfrm>
            <a:off x="5219700" y="4097338"/>
            <a:ext cx="1800225" cy="525462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两位小数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69" name="Text Box 13"/>
          <p:cNvSpPr txBox="1"/>
          <p:nvPr/>
        </p:nvSpPr>
        <p:spPr>
          <a:xfrm>
            <a:off x="2044700" y="3240088"/>
            <a:ext cx="1955800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1   4   4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70" name="Line 14"/>
          <p:cNvSpPr/>
          <p:nvPr/>
        </p:nvSpPr>
        <p:spPr>
          <a:xfrm>
            <a:off x="1906588" y="3881438"/>
            <a:ext cx="252095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7471" name="Text Box 15"/>
          <p:cNvSpPr txBox="1"/>
          <p:nvPr/>
        </p:nvSpPr>
        <p:spPr>
          <a:xfrm>
            <a:off x="1763713" y="4032250"/>
            <a:ext cx="2963862" cy="6492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 1   7   2   8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72" name="Text Box 16"/>
          <p:cNvSpPr txBox="1"/>
          <p:nvPr/>
        </p:nvSpPr>
        <p:spPr>
          <a:xfrm>
            <a:off x="2857500" y="4011613"/>
            <a:ext cx="433388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7474" name="Line 18"/>
          <p:cNvSpPr/>
          <p:nvPr/>
        </p:nvSpPr>
        <p:spPr>
          <a:xfrm>
            <a:off x="4356100" y="1360488"/>
            <a:ext cx="720725" cy="0"/>
          </a:xfrm>
          <a:prstGeom prst="line">
            <a:avLst/>
          </a:prstGeom>
          <a:ln w="25400" cap="flat" cmpd="sng">
            <a:solidFill>
              <a:srgbClr val="FF3399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87475" name="Text Box 19"/>
          <p:cNvSpPr txBox="1"/>
          <p:nvPr/>
        </p:nvSpPr>
        <p:spPr>
          <a:xfrm>
            <a:off x="5221288" y="1073150"/>
            <a:ext cx="1800225" cy="525463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一位小数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7250" y="5000625"/>
            <a:ext cx="75009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结论：</a:t>
            </a:r>
            <a:r>
              <a:rPr lang="zh-CN" altLang="en-US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两个因数的小数位数和等于积的小数位数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8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8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78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78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78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78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78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78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8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8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8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8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8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78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7461" grpId="0"/>
      <p:bldP spid="787462" grpId="0"/>
      <p:bldP spid="787463" grpId="0"/>
      <p:bldP spid="787464" grpId="0"/>
      <p:bldP spid="787466" grpId="0" animBg="1"/>
      <p:bldP spid="787468" grpId="0" animBg="1"/>
      <p:bldP spid="787469" grpId="0"/>
      <p:bldP spid="787471" grpId="0"/>
      <p:bldP spid="787472" grpId="0"/>
      <p:bldP spid="787475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3" descr="AN11_02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9638" y="836613"/>
            <a:ext cx="5183187" cy="562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484" name="Text Box 4"/>
          <p:cNvSpPr txBox="1"/>
          <p:nvPr/>
        </p:nvSpPr>
        <p:spPr>
          <a:xfrm>
            <a:off x="696913" y="1844675"/>
            <a:ext cx="2374900" cy="2847975"/>
          </a:xfrm>
          <a:prstGeom prst="rect">
            <a:avLst/>
          </a:prstGeom>
          <a:solidFill>
            <a:srgbClr val="996633">
              <a:alpha val="81960"/>
            </a:srgbClr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>
            <a:spAutoFit/>
          </a:bodyPr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验算：</a:t>
            </a:r>
            <a:endParaRPr lang="zh-CN" altLang="en-US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把因数的位置交换一下，再乘一遍。</a:t>
            </a:r>
            <a:endParaRPr lang="zh-CN" altLang="en-US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4143375" y="1412875"/>
            <a:ext cx="2760663" cy="3752850"/>
            <a:chOff x="2864" y="890"/>
            <a:chExt cx="1739" cy="2364"/>
          </a:xfrm>
        </p:grpSpPr>
        <p:sp>
          <p:nvSpPr>
            <p:cNvPr id="9221" name="Line 6"/>
            <p:cNvSpPr/>
            <p:nvPr/>
          </p:nvSpPr>
          <p:spPr>
            <a:xfrm>
              <a:off x="3197" y="1888"/>
              <a:ext cx="1134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22" name="Text Box 7"/>
            <p:cNvSpPr txBox="1"/>
            <p:nvPr/>
          </p:nvSpPr>
          <p:spPr>
            <a:xfrm>
              <a:off x="2864" y="1890"/>
              <a:ext cx="1542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 lvl="0" algn="l" eaLnBrk="1" hangingPunct="1"/>
              <a:r>
                <a:rPr lang="en-US" altLang="zh-CN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     2   8   8</a:t>
              </a:r>
              <a:endParaRPr lang="en-US" altLang="zh-CN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3" name="Text Box 8"/>
            <p:cNvSpPr txBox="1"/>
            <p:nvPr/>
          </p:nvSpPr>
          <p:spPr>
            <a:xfrm>
              <a:off x="3559" y="1393"/>
              <a:ext cx="1044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 lvl="0" algn="l" eaLnBrk="1" hangingPunct="1"/>
              <a:r>
                <a:rPr lang="en-US" altLang="zh-CN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4 . 8</a:t>
              </a:r>
              <a:endParaRPr lang="en-US" altLang="zh-CN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4" name="Rectangle 9"/>
            <p:cNvSpPr/>
            <p:nvPr/>
          </p:nvSpPr>
          <p:spPr>
            <a:xfrm>
              <a:off x="3197" y="1395"/>
              <a:ext cx="305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 lvl="0" algn="l" eaLnBrk="1" hangingPunct="1"/>
              <a:r>
                <a:rPr lang="en-US" altLang="zh-CN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  <a:endParaRPr lang="en-US" altLang="zh-CN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5" name="Text Box 10"/>
            <p:cNvSpPr txBox="1"/>
            <p:nvPr/>
          </p:nvSpPr>
          <p:spPr>
            <a:xfrm>
              <a:off x="3560" y="890"/>
              <a:ext cx="890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 lvl="0" algn="l" eaLnBrk="1" hangingPunct="1"/>
              <a:r>
                <a:rPr lang="en-US" altLang="zh-CN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3 . 6</a:t>
              </a:r>
              <a:endParaRPr lang="en-US" altLang="zh-CN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6" name="Text Box 11"/>
            <p:cNvSpPr txBox="1"/>
            <p:nvPr/>
          </p:nvSpPr>
          <p:spPr>
            <a:xfrm>
              <a:off x="2954" y="2346"/>
              <a:ext cx="1232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 lvl="0" algn="l" eaLnBrk="1" hangingPunct="1"/>
              <a:r>
                <a:rPr lang="en-US" altLang="zh-CN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1  4   4</a:t>
              </a:r>
              <a:endParaRPr lang="en-US" altLang="zh-CN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7" name="Line 12"/>
            <p:cNvSpPr/>
            <p:nvPr/>
          </p:nvSpPr>
          <p:spPr>
            <a:xfrm>
              <a:off x="3107" y="2750"/>
              <a:ext cx="1179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28" name="Text Box 13"/>
            <p:cNvSpPr txBox="1"/>
            <p:nvPr/>
          </p:nvSpPr>
          <p:spPr>
            <a:xfrm>
              <a:off x="2954" y="2845"/>
              <a:ext cx="1232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p>
              <a:pPr lvl="0" algn="l" eaLnBrk="1" hangingPunct="1"/>
              <a:r>
                <a:rPr lang="en-US" altLang="zh-CN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1  7.  2   8</a:t>
              </a:r>
              <a:endParaRPr lang="en-US" altLang="zh-CN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8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4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3"/>
          <p:cNvSpPr txBox="1"/>
          <p:nvPr/>
        </p:nvSpPr>
        <p:spPr>
          <a:xfrm>
            <a:off x="785813" y="1071563"/>
            <a:ext cx="757237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）茶几的宽是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0.45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米，茶几的面积是多少平方米？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3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714375" y="2214563"/>
            <a:ext cx="3990975" cy="181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857375" y="4202430"/>
            <a:ext cx="625983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0.45×0.9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         （平方米）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051300" y="4257675"/>
            <a:ext cx="949325" cy="508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QQ截图201409031622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2714625"/>
            <a:ext cx="3929062" cy="1376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929063" y="4786313"/>
            <a:ext cx="2071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0 . 4  5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75" y="5345113"/>
            <a:ext cx="2071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    0 . 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10800000" flipH="1" flipV="1">
            <a:off x="3571875" y="5922963"/>
            <a:ext cx="1928813" cy="635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3" name="TextBox 12"/>
          <p:cNvSpPr txBox="1"/>
          <p:nvPr/>
        </p:nvSpPr>
        <p:spPr>
          <a:xfrm>
            <a:off x="3857625" y="5916613"/>
            <a:ext cx="185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4   0  5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" name="图片 13" descr="QQ截图20140903164846.png"/>
          <p:cNvPicPr>
            <a:picLocks noChangeAspect="1"/>
          </p:cNvPicPr>
          <p:nvPr/>
        </p:nvPicPr>
        <p:blipFill>
          <a:blip r:embed="rId3">
            <a:lum bright="-10001" contrast="20000"/>
          </a:blip>
          <a:stretch>
            <a:fillRect/>
          </a:stretch>
        </p:blipFill>
        <p:spPr>
          <a:xfrm>
            <a:off x="428625" y="5143500"/>
            <a:ext cx="3500438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43"/>
          <p:cNvSpPr txBox="1"/>
          <p:nvPr/>
        </p:nvSpPr>
        <p:spPr>
          <a:xfrm>
            <a:off x="3781425" y="5786438"/>
            <a:ext cx="433388" cy="6492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43"/>
          <p:cNvSpPr txBox="1"/>
          <p:nvPr/>
        </p:nvSpPr>
        <p:spPr>
          <a:xfrm>
            <a:off x="3500438" y="5913438"/>
            <a:ext cx="433387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l" eaLnBrk="1" hangingPunct="1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7625" y="4181158"/>
            <a:ext cx="1643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0.405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/>
      <p:bldP spid="13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WPS 演示</Application>
  <PresentationFormat>全屏显示(4:3)</PresentationFormat>
  <Paragraphs>185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楷体_GB2312</vt:lpstr>
      <vt:lpstr>华文楷体</vt:lpstr>
      <vt:lpstr>微软雅黑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2014-09-03T09:26:23Z</dcterms:created>
  <dcterms:modified xsi:type="dcterms:W3CDTF">2016-12-06T01:45:21Z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