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612" r:id="rId3"/>
    <p:sldId id="676" r:id="rId5"/>
    <p:sldId id="678" r:id="rId6"/>
    <p:sldId id="684" r:id="rId7"/>
    <p:sldId id="685" r:id="rId8"/>
    <p:sldId id="657" r:id="rId9"/>
    <p:sldId id="686" r:id="rId10"/>
    <p:sldId id="687" r:id="rId11"/>
    <p:sldId id="681" r:id="rId12"/>
    <p:sldId id="688" r:id="rId13"/>
    <p:sldId id="689" r:id="rId14"/>
    <p:sldId id="690" r:id="rId15"/>
    <p:sldId id="682" r:id="rId16"/>
    <p:sldId id="692" r:id="rId17"/>
    <p:sldId id="691" r:id="rId18"/>
    <p:sldId id="693" r:id="rId19"/>
    <p:sldId id="694" r:id="rId20"/>
  </p:sldIdLst>
  <p:sldSz cx="9144000" cy="6858000" type="screen4x3"/>
  <p:notesSz cx="7315200" cy="96012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  <a:srgbClr val="FF0000"/>
    <a:srgbClr val="FF3399"/>
    <a:srgbClr val="D60093"/>
    <a:srgbClr val="99CC00"/>
    <a:srgbClr val="66CC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4660"/>
  </p:normalViewPr>
  <p:slideViewPr>
    <p:cSldViewPr showGuides="1">
      <p:cViewPr>
        <p:scale>
          <a:sx n="40" d="100"/>
          <a:sy n="40" d="100"/>
        </p:scale>
        <p:origin x="-1146" y="-102"/>
      </p:cViewPr>
      <p:guideLst>
        <p:guide orient="horz" pos="935"/>
        <p:guide pos="65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8650" cy="479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460" name="Rectangle 4"/>
          <p:cNvSpPr>
            <a:spLocks noGrp="1" noRot="1"/>
          </p:cNvSpPr>
          <p:nvPr>
            <p:ph type="sldImg" idx="2"/>
          </p:nvPr>
        </p:nvSpPr>
        <p:spPr>
          <a:xfrm>
            <a:off x="1219200" y="719138"/>
            <a:ext cx="4876800" cy="360045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730250" y="4559300"/>
            <a:ext cx="5853113" cy="4321175"/>
          </a:xfrm>
          <a:prstGeom prst="rect">
            <a:avLst/>
          </a:prstGeom>
          <a:noFill/>
          <a:ln w="9525" cmpd="sng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18600"/>
            <a:ext cx="3168650" cy="4810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zh-CN" altLang="zh-CN" sz="1200" dirty="0"/>
            </a:fld>
            <a:endParaRPr lang="zh-CN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19138"/>
            <a:ext cx="4800600" cy="3600450"/>
          </a:xfrm>
          <a:ln/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zh-CN" sz="1200" dirty="0"/>
            </a:fld>
            <a:endParaRPr lang="zh-CN" altLang="zh-CN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19138"/>
            <a:ext cx="4800600" cy="3600450"/>
          </a:xfrm>
          <a:ln/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zh-CN" sz="1200" dirty="0"/>
            </a:fld>
            <a:endParaRPr lang="zh-CN" altLang="zh-CN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19138"/>
            <a:ext cx="4800600" cy="3600450"/>
          </a:xfrm>
          <a:ln/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307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zh-CN" sz="1200" dirty="0"/>
            </a:fld>
            <a:endParaRPr lang="zh-CN" altLang="zh-CN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19138"/>
            <a:ext cx="4800600" cy="3600450"/>
          </a:xfrm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zh-CN" sz="1200" dirty="0"/>
            </a:fld>
            <a:endParaRPr lang="zh-CN" altLang="zh-CN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19138"/>
            <a:ext cx="4800600" cy="3600450"/>
          </a:xfrm>
          <a:ln/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zh-CN" sz="1200" dirty="0"/>
            </a:fld>
            <a:endParaRPr lang="zh-CN" altLang="zh-CN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19138"/>
            <a:ext cx="4800600" cy="3600450"/>
          </a:xfrm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337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zh-CN" sz="1200" dirty="0"/>
            </a:fld>
            <a:endParaRPr lang="zh-CN" altLang="zh-CN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19138"/>
            <a:ext cx="4800600" cy="3600450"/>
          </a:xfrm>
          <a:ln/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348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zh-CN" sz="1200" dirty="0"/>
            </a:fld>
            <a:endParaRPr lang="zh-CN" altLang="zh-CN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19138"/>
            <a:ext cx="4800600" cy="3600450"/>
          </a:xfrm>
          <a:ln/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zh-CN" sz="1200" dirty="0"/>
            </a:fld>
            <a:endParaRPr lang="zh-CN" altLang="zh-CN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19138"/>
            <a:ext cx="4800600" cy="3600450"/>
          </a:xfrm>
          <a:ln/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368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zh-CN" sz="1200" dirty="0"/>
            </a:fld>
            <a:endParaRPr lang="zh-CN" altLang="zh-CN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19138"/>
            <a:ext cx="4800600" cy="3600450"/>
          </a:xfrm>
          <a:ln/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zh-CN" sz="1200" dirty="0"/>
            </a:fld>
            <a:endParaRPr lang="zh-CN" altLang="zh-CN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19138"/>
            <a:ext cx="4800600" cy="3600450"/>
          </a:xfrm>
          <a:ln/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zh-CN" sz="1200" dirty="0"/>
            </a:fld>
            <a:endParaRPr lang="zh-CN" altLang="zh-CN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19138"/>
            <a:ext cx="4800600" cy="3600450"/>
          </a:xfrm>
          <a:ln/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zh-CN" sz="1200" dirty="0"/>
            </a:fld>
            <a:endParaRPr lang="zh-CN" altLang="zh-CN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19138"/>
            <a:ext cx="4800600" cy="3600450"/>
          </a:xfrm>
          <a:ln/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245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zh-CN" sz="1200" dirty="0"/>
            </a:fld>
            <a:endParaRPr lang="zh-CN" altLang="zh-CN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19138"/>
            <a:ext cx="4800600" cy="3600450"/>
          </a:xfrm>
          <a:ln/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256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zh-CN" sz="1200" dirty="0"/>
            </a:fld>
            <a:endParaRPr lang="zh-CN" altLang="zh-CN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19138"/>
            <a:ext cx="4800600" cy="3600450"/>
          </a:xfrm>
          <a:ln/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zh-CN" sz="1200" dirty="0"/>
            </a:fld>
            <a:endParaRPr lang="zh-CN" altLang="zh-CN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19138"/>
            <a:ext cx="4800600" cy="3600450"/>
          </a:xfrm>
          <a:ln/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zh-CN" sz="1200" dirty="0"/>
            </a:fld>
            <a:endParaRPr lang="zh-CN" altLang="zh-CN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257300" y="719138"/>
            <a:ext cx="4800600" cy="3600450"/>
          </a:xfrm>
          <a:ln/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ctr"/>
          <a:p>
            <a:pPr lvl="0"/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143375" y="9118600"/>
            <a:ext cx="3170238" cy="48101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zh-CN" sz="1200" dirty="0"/>
            </a:fld>
            <a:endParaRPr lang="zh-CN" alt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http;//cai.7cxk.net 中小学课件站</a:t>
            </a:r>
            <a:endParaRPr kumimoji="0" lang="zh-CN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zh-CN" sz="1400" dirty="0"/>
            </a:fld>
            <a:endParaRPr lang="zh-CN" altLang="zh-CN" sz="1400" dirty="0"/>
          </a:p>
        </p:txBody>
      </p:sp>
      <p:pic>
        <p:nvPicPr>
          <p:cNvPr id="1031" name="Picture 7" descr="中绿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  <a:effectLst>
            <a:prstShdw prst="shdw13" dist="53882" dir="13499999">
              <a:schemeClr val="bg2">
                <a:alpha val="50000"/>
              </a:schemeClr>
            </a:prst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Box 4"/>
          <p:cNvSpPr txBox="1"/>
          <p:nvPr/>
        </p:nvSpPr>
        <p:spPr>
          <a:xfrm>
            <a:off x="1143000" y="2676525"/>
            <a:ext cx="66294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algn="ctr" eaLnBrk="1" hangingPunct="1"/>
            <a:r>
              <a:rPr lang="zh-CN" altLang="en-US" sz="8000" b="1" dirty="0">
                <a:latin typeface="华文楷体" pitchFamily="2" charset="-122"/>
                <a:ea typeface="华文楷体" pitchFamily="2" charset="-122"/>
              </a:rPr>
              <a:t> 循环小数</a:t>
            </a:r>
            <a:endParaRPr lang="zh-CN" altLang="en-US" sz="8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57250" y="1201738"/>
            <a:ext cx="4572000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00"/>
                </a:solidFill>
                <a:latin typeface="华文楷体" pitchFamily="2" charset="-122"/>
                <a:ea typeface="华文楷体" pitchFamily="2" charset="-122"/>
              </a:rPr>
              <a:t>冀教版小学数学五年级</a:t>
            </a:r>
            <a:endParaRPr lang="zh-CN" altLang="en-US" sz="3200" b="1" dirty="0">
              <a:solidFill>
                <a:srgbClr val="00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Box 10"/>
          <p:cNvSpPr txBox="1"/>
          <p:nvPr/>
        </p:nvSpPr>
        <p:spPr>
          <a:xfrm>
            <a:off x="1143000" y="1189355"/>
            <a:ext cx="6646545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）用计算器计算下面各题。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67" name="TextBox 6"/>
          <p:cNvSpPr txBox="1"/>
          <p:nvPr/>
        </p:nvSpPr>
        <p:spPr>
          <a:xfrm>
            <a:off x="1214755" y="3416300"/>
            <a:ext cx="7500620" cy="5791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观察计算的结果，你发现了什么？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68" name="TextBox 10"/>
          <p:cNvSpPr txBox="1"/>
          <p:nvPr/>
        </p:nvSpPr>
        <p:spPr>
          <a:xfrm>
            <a:off x="142875" y="4071938"/>
            <a:ext cx="8572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）不计算，直接写出得数，再用计算器验算。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1269" name="Picture 2"/>
          <p:cNvPicPr>
            <a:picLocks noChangeAspect="1"/>
          </p:cNvPicPr>
          <p:nvPr/>
        </p:nvPicPr>
        <p:blipFill>
          <a:blip r:embed="rId1">
            <a:lum bright="-10001" contrast="30000"/>
          </a:blip>
          <a:stretch>
            <a:fillRect/>
          </a:stretch>
        </p:blipFill>
        <p:spPr>
          <a:xfrm>
            <a:off x="571500" y="1000125"/>
            <a:ext cx="630238" cy="714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0" name="TextBox 8"/>
          <p:cNvSpPr txBox="1"/>
          <p:nvPr/>
        </p:nvSpPr>
        <p:spPr>
          <a:xfrm>
            <a:off x="2000250" y="1859280"/>
            <a:ext cx="630428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1÷9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               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2÷9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3÷9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               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4÷9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271" name="TextBox 9"/>
          <p:cNvSpPr txBox="1"/>
          <p:nvPr/>
        </p:nvSpPr>
        <p:spPr>
          <a:xfrm>
            <a:off x="2000250" y="4716780"/>
            <a:ext cx="710565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5÷9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               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6÷9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7÷9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               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8÷9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Box 10"/>
          <p:cNvSpPr txBox="1"/>
          <p:nvPr/>
        </p:nvSpPr>
        <p:spPr>
          <a:xfrm>
            <a:off x="428625" y="1143000"/>
            <a:ext cx="8286750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）不计算，试着写出下面各题的商，再用计算器验算。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291" name="TextBox 3"/>
          <p:cNvSpPr txBox="1"/>
          <p:nvPr/>
        </p:nvSpPr>
        <p:spPr>
          <a:xfrm>
            <a:off x="2000250" y="2428875"/>
            <a:ext cx="6991350" cy="3749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10÷9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               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11÷9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12÷9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               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13÷9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14÷9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               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15÷9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16÷9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               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17÷9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18÷9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               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19÷9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TextBox 7"/>
          <p:cNvSpPr txBox="1"/>
          <p:nvPr/>
        </p:nvSpPr>
        <p:spPr>
          <a:xfrm>
            <a:off x="547688" y="2500313"/>
            <a:ext cx="7596187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、用计算器计算下面各题，并指出哪些商是循环小数。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315" name="图片 11" descr="抠图、练一练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914400"/>
            <a:ext cx="2428875" cy="1524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6" name="TextBox 6"/>
          <p:cNvSpPr txBox="1"/>
          <p:nvPr/>
        </p:nvSpPr>
        <p:spPr>
          <a:xfrm>
            <a:off x="1219200" y="1600200"/>
            <a:ext cx="2286000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solidFill>
                  <a:srgbClr val="0033CC"/>
                </a:solidFill>
                <a:latin typeface="隶书" pitchFamily="49" charset="-122"/>
                <a:ea typeface="隶书" pitchFamily="49" charset="-122"/>
              </a:rPr>
              <a:t>练一练</a:t>
            </a:r>
            <a:endParaRPr lang="zh-CN" altLang="en-US" sz="4400" b="1" dirty="0">
              <a:solidFill>
                <a:srgbClr val="0033CC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3317" name="TextBox 7"/>
          <p:cNvSpPr txBox="1"/>
          <p:nvPr/>
        </p:nvSpPr>
        <p:spPr>
          <a:xfrm>
            <a:off x="642938" y="3929063"/>
            <a:ext cx="8001000" cy="15700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2.76÷9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           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3÷8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          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14.2÷11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en-US" altLang="zh-CN" sz="3200" b="1" dirty="0"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4.3÷2.7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          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5.52÷9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       </a:t>
            </a:r>
            <a:r>
              <a:rPr lang="en-US" altLang="zh-CN" sz="3200" b="1" dirty="0">
                <a:latin typeface="华文楷体" pitchFamily="2" charset="-122"/>
                <a:ea typeface="华文楷体" pitchFamily="2" charset="-122"/>
              </a:rPr>
              <a:t>70.7÷33</a:t>
            </a:r>
            <a:r>
              <a:rPr lang="zh-CN" altLang="en-US" sz="3200" b="1" dirty="0">
                <a:latin typeface="华文楷体" pitchFamily="2" charset="-122"/>
                <a:ea typeface="华文楷体" pitchFamily="2" charset="-122"/>
              </a:rPr>
              <a:t>＝</a:t>
            </a:r>
            <a:endParaRPr lang="zh-CN" altLang="en-US" sz="32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4"/>
          <p:cNvSpPr txBox="1"/>
          <p:nvPr/>
        </p:nvSpPr>
        <p:spPr>
          <a:xfrm>
            <a:off x="857250" y="1357313"/>
            <a:ext cx="62150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、哪种水果贵？贵多少元？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4339" name="Picture 8"/>
          <p:cNvPicPr>
            <a:picLocks noChangeAspect="1"/>
          </p:cNvPicPr>
          <p:nvPr/>
        </p:nvPicPr>
        <p:blipFill>
          <a:blip r:embed="rId1">
            <a:lum bright="-10001" contrast="30000"/>
          </a:blip>
          <a:stretch>
            <a:fillRect/>
          </a:stretch>
        </p:blipFill>
        <p:spPr>
          <a:xfrm>
            <a:off x="1500188" y="2563813"/>
            <a:ext cx="5991225" cy="1835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Box 3"/>
          <p:cNvSpPr txBox="1"/>
          <p:nvPr/>
        </p:nvSpPr>
        <p:spPr>
          <a:xfrm>
            <a:off x="428625" y="1357313"/>
            <a:ext cx="8286750" cy="19383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、一个养蚕专业户养春蚕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21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张，一共产茧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1240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千克。平均每张春蚕产茧多少千克？（得数保留两位小数）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85938" y="3786188"/>
            <a:ext cx="51435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1240÷21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59.05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（千克）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875" y="4854575"/>
            <a:ext cx="671512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答：平均每张春蚕产茧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59.05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千克。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Box 3"/>
          <p:cNvSpPr txBox="1"/>
          <p:nvPr/>
        </p:nvSpPr>
        <p:spPr>
          <a:xfrm>
            <a:off x="428625" y="1357313"/>
            <a:ext cx="828675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、平均每个蜂箱收集蜂蜜多少千克？（得数保留两位小数）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6387" name="Picture 3"/>
          <p:cNvPicPr>
            <a:picLocks noChangeAspect="1"/>
          </p:cNvPicPr>
          <p:nvPr/>
        </p:nvPicPr>
        <p:blipFill>
          <a:blip r:embed="rId1">
            <a:lum bright="-10001" contrast="30000"/>
          </a:blip>
          <a:stretch>
            <a:fillRect/>
          </a:stretch>
        </p:blipFill>
        <p:spPr>
          <a:xfrm>
            <a:off x="500063" y="3030538"/>
            <a:ext cx="8072437" cy="17732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785938" y="4857750"/>
            <a:ext cx="51435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73.6÷36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≈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2.04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（千克）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00125" y="5572125"/>
            <a:ext cx="75723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答：平均每个蜂箱收集蜂蜜</a:t>
            </a:r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2.04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千克。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圆角矩形 3"/>
          <p:cNvSpPr/>
          <p:nvPr/>
        </p:nvSpPr>
        <p:spPr>
          <a:xfrm>
            <a:off x="785813" y="1071563"/>
            <a:ext cx="2357437" cy="571500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25400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兔博士网站</a:t>
            </a:r>
            <a:endParaRPr lang="zh-CN" altLang="en-US" sz="32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11" name="TextBox 4"/>
          <p:cNvSpPr txBox="1"/>
          <p:nvPr/>
        </p:nvSpPr>
        <p:spPr>
          <a:xfrm>
            <a:off x="79375" y="1819910"/>
            <a:ext cx="9272270" cy="39319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indent="457200" eaLnBrk="1" hangingPunct="1"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一个循环小数的小数部分，依次不断重复出现的数字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，叫做这个循环小数的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循环节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 lvl="0" indent="457200" eaLnBrk="1" hangingPunct="1">
              <a:lnSpc>
                <a:spcPct val="150000"/>
              </a:lnSpc>
            </a:pP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写循环小数时，可以只写一个循环节，并在这个循环节的首位和末位上面各点一个圆点。例如：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 lvl="0" indent="457200" eaLnBrk="1" hangingPunct="1">
              <a:lnSpc>
                <a:spcPct val="15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3.33……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写作：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3.3    7.5454……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写作：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7.54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  <a:p>
            <a:pPr lvl="0" indent="457200" eaLnBrk="1" hangingPunct="1">
              <a:lnSpc>
                <a:spcPct val="150000"/>
              </a:lnSpc>
            </a:pP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5.32727……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写作：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5.32714.148148……</a:t>
            </a:r>
            <a:r>
              <a:rPr lang="zh-CN" altLang="en-US" sz="2800" b="1" dirty="0">
                <a:latin typeface="华文楷体" pitchFamily="2" charset="-122"/>
                <a:ea typeface="华文楷体" pitchFamily="2" charset="-122"/>
              </a:rPr>
              <a:t>写作：</a:t>
            </a:r>
            <a:r>
              <a:rPr lang="en-US" altLang="zh-CN" sz="2800" b="1" dirty="0">
                <a:latin typeface="华文楷体" pitchFamily="2" charset="-122"/>
                <a:ea typeface="华文楷体" pitchFamily="2" charset="-122"/>
              </a:rPr>
              <a:t>14.148</a:t>
            </a:r>
            <a:endParaRPr lang="en-US" altLang="zh-CN" sz="28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12" name="TextBox 5"/>
          <p:cNvSpPr txBox="1"/>
          <p:nvPr/>
        </p:nvSpPr>
        <p:spPr>
          <a:xfrm>
            <a:off x="3357563" y="4071938"/>
            <a:ext cx="3571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13" name="TextBox 6"/>
          <p:cNvSpPr txBox="1"/>
          <p:nvPr/>
        </p:nvSpPr>
        <p:spPr>
          <a:xfrm>
            <a:off x="7500938" y="4071938"/>
            <a:ext cx="3571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14" name="TextBox 7"/>
          <p:cNvSpPr txBox="1"/>
          <p:nvPr/>
        </p:nvSpPr>
        <p:spPr>
          <a:xfrm>
            <a:off x="7643813" y="4071938"/>
            <a:ext cx="3571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15" name="TextBox 8"/>
          <p:cNvSpPr txBox="1"/>
          <p:nvPr/>
        </p:nvSpPr>
        <p:spPr>
          <a:xfrm>
            <a:off x="8286750" y="4721225"/>
            <a:ext cx="3571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16" name="TextBox 9"/>
          <p:cNvSpPr txBox="1"/>
          <p:nvPr/>
        </p:nvSpPr>
        <p:spPr>
          <a:xfrm>
            <a:off x="8643938" y="4714875"/>
            <a:ext cx="3571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17" name="TextBox 10"/>
          <p:cNvSpPr txBox="1"/>
          <p:nvPr/>
        </p:nvSpPr>
        <p:spPr>
          <a:xfrm>
            <a:off x="4000500" y="4714875"/>
            <a:ext cx="3571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418" name="TextBox 11"/>
          <p:cNvSpPr txBox="1"/>
          <p:nvPr/>
        </p:nvSpPr>
        <p:spPr>
          <a:xfrm>
            <a:off x="4143375" y="4714875"/>
            <a:ext cx="357188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Box 3"/>
          <p:cNvSpPr txBox="1"/>
          <p:nvPr/>
        </p:nvSpPr>
        <p:spPr>
          <a:xfrm>
            <a:off x="500063" y="1785938"/>
            <a:ext cx="8215312" cy="3786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457200" eaLnBrk="1" hangingPunct="1">
              <a:lnSpc>
                <a:spcPct val="150000"/>
              </a:lnSpc>
            </a:pP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小数部分的位数是有限小数，叫做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有限小数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；小数部分的位数是无限的小数，叫做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无限小数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循环小数是无限小数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40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1"/>
          <p:cNvSpPr/>
          <p:nvPr/>
        </p:nvSpPr>
        <p:spPr>
          <a:xfrm>
            <a:off x="447675" y="1714500"/>
            <a:ext cx="8477250" cy="445452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、结合具体事例，经历竖式计算、观察、讨论并用计算器计算等，认识循环小数的过程。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、初步认识循环小数，能用计算器探索并指出一个循环小数的循环节。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、在借助计算器进行数学探索的活动中，获得成功的体验，感受数学中隐藏着许多的奥秘。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75" name="TextBox 4"/>
          <p:cNvSpPr txBox="1"/>
          <p:nvPr/>
        </p:nvSpPr>
        <p:spPr>
          <a:xfrm>
            <a:off x="3024188" y="955675"/>
            <a:ext cx="30480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800" b="1" dirty="0">
                <a:latin typeface="华文楷体" pitchFamily="2" charset="-122"/>
                <a:ea typeface="华文楷体" pitchFamily="2" charset="-122"/>
              </a:rPr>
              <a:t>教学目标</a:t>
            </a:r>
            <a:endParaRPr lang="zh-CN" altLang="en-US" sz="48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Rectangle 3"/>
          <p:cNvSpPr/>
          <p:nvPr/>
        </p:nvSpPr>
        <p:spPr>
          <a:xfrm>
            <a:off x="571500" y="1265238"/>
            <a:ext cx="8143875" cy="1449387"/>
          </a:xfrm>
          <a:prstGeom prst="rect">
            <a:avLst/>
          </a:prstGeom>
          <a:noFill/>
          <a:ln w="9525">
            <a:noFill/>
          </a:ln>
        </p:spPr>
        <p:txBody>
          <a:bodyPr lIns="90000" tIns="46800" rIns="90000" bIns="46800">
            <a:spAutoFit/>
          </a:bodyPr>
          <a:p>
            <a:pPr lvl="0" indent="457200" eaLnBrk="1" hangingPunct="1">
              <a:spcBef>
                <a:spcPct val="30000"/>
              </a:spcBef>
            </a:pPr>
            <a:r>
              <a:rPr lang="zh-CN" altLang="en-US" sz="4400" b="1" dirty="0">
                <a:latin typeface="华文楷体" pitchFamily="2" charset="-122"/>
                <a:ea typeface="华文楷体" pitchFamily="2" charset="-122"/>
              </a:rPr>
              <a:t>同学们，你们知道什么叫做循环吗？</a:t>
            </a:r>
            <a:endParaRPr lang="zh-CN" altLang="en-US" sz="44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4" name="Rectangle 4"/>
          <p:cNvSpPr/>
          <p:nvPr/>
        </p:nvSpPr>
        <p:spPr>
          <a:xfrm>
            <a:off x="642938" y="3005138"/>
            <a:ext cx="8415337" cy="709612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>
            <a:spAutoFit/>
          </a:bodyPr>
          <a:p>
            <a:pPr lvl="0" algn="ctr" eaLnBrk="1" hangingPunct="1">
              <a:spcBef>
                <a:spcPct val="30000"/>
              </a:spcBef>
            </a:pPr>
            <a:r>
              <a:rPr lang="zh-CN" altLang="en-US" sz="4000" b="1" dirty="0">
                <a:solidFill>
                  <a:srgbClr val="D60093"/>
                </a:solidFill>
                <a:latin typeface="华文楷体" pitchFamily="2" charset="-122"/>
                <a:ea typeface="华文楷体" pitchFamily="2" charset="-122"/>
              </a:rPr>
              <a:t>我们生活中都有什么样的循环现象？</a:t>
            </a:r>
            <a:endParaRPr lang="zh-CN" altLang="en-US" sz="4000" b="1" dirty="0">
              <a:solidFill>
                <a:srgbClr val="D60093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928813" y="3929063"/>
            <a:ext cx="4929187" cy="1571625"/>
          </a:xfrm>
          <a:prstGeom prst="ellipse">
            <a:avLst/>
          </a:prstGeom>
          <a:solidFill>
            <a:srgbClr val="FFFFCC"/>
          </a:solidFill>
          <a:ln w="9525" cap="flat" cmpd="sng">
            <a:solidFill>
              <a:srgbClr val="00B0F0"/>
            </a:solidFill>
            <a:prstDash val="solid"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白天黑夜的交替</a:t>
            </a:r>
            <a:endParaRPr lang="en-US" altLang="zh-CN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红绿灯的交替</a:t>
            </a:r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……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Box 10"/>
          <p:cNvSpPr txBox="1"/>
          <p:nvPr/>
        </p:nvSpPr>
        <p:spPr>
          <a:xfrm>
            <a:off x="1600200" y="1219200"/>
            <a:ext cx="490061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平均每千克多少元？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123" name="Picture 2"/>
          <p:cNvPicPr>
            <a:picLocks noChangeAspect="1"/>
          </p:cNvPicPr>
          <p:nvPr/>
        </p:nvPicPr>
        <p:blipFill>
          <a:blip r:embed="rId1">
            <a:lum bright="-10001" contrast="30000"/>
          </a:blip>
          <a:stretch>
            <a:fillRect/>
          </a:stretch>
        </p:blipFill>
        <p:spPr>
          <a:xfrm>
            <a:off x="785813" y="2241550"/>
            <a:ext cx="7704137" cy="2303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TextBox 6"/>
          <p:cNvSpPr txBox="1"/>
          <p:nvPr/>
        </p:nvSpPr>
        <p:spPr>
          <a:xfrm>
            <a:off x="928688" y="5000625"/>
            <a:ext cx="7215187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说一说，你从图中发现了什么信息？</a:t>
            </a:r>
            <a:endParaRPr lang="zh-CN" altLang="en-US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125" name="图片 9" descr="QQ截图20140918092333.jpg"/>
          <p:cNvPicPr>
            <a:picLocks noChangeAspect="1"/>
          </p:cNvPicPr>
          <p:nvPr/>
        </p:nvPicPr>
        <p:blipFill>
          <a:blip r:embed="rId2">
            <a:lum bright="-10001" contrast="30000"/>
          </a:blip>
          <a:stretch>
            <a:fillRect/>
          </a:stretch>
        </p:blipFill>
        <p:spPr>
          <a:xfrm>
            <a:off x="706438" y="990600"/>
            <a:ext cx="665162" cy="76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10"/>
          <p:cNvSpPr txBox="1"/>
          <p:nvPr/>
        </p:nvSpPr>
        <p:spPr>
          <a:xfrm>
            <a:off x="2378075" y="4786630"/>
            <a:ext cx="5295900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10÷3=        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（元）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4130675" y="4833938"/>
            <a:ext cx="1093788" cy="5842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148" name="TextBox 10"/>
          <p:cNvSpPr txBox="1"/>
          <p:nvPr/>
        </p:nvSpPr>
        <p:spPr>
          <a:xfrm>
            <a:off x="1600200" y="1219200"/>
            <a:ext cx="490061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平均每千克多少元？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2378075" y="5572125"/>
            <a:ext cx="5682615" cy="701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 eaLnBrk="1" hangingPunct="1"/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83÷11=        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（元）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356100" y="5619750"/>
            <a:ext cx="1093788" cy="584200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51" name="Picture 2"/>
          <p:cNvPicPr>
            <a:picLocks noChangeAspect="1"/>
          </p:cNvPicPr>
          <p:nvPr/>
        </p:nvPicPr>
        <p:blipFill>
          <a:blip r:embed="rId1">
            <a:lum bright="-10001" contrast="30000"/>
          </a:blip>
          <a:stretch>
            <a:fillRect/>
          </a:stretch>
        </p:blipFill>
        <p:spPr>
          <a:xfrm>
            <a:off x="785813" y="2241550"/>
            <a:ext cx="7704137" cy="2303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2" name="图片 9" descr="QQ截图20140918092333.jpg"/>
          <p:cNvPicPr>
            <a:picLocks noChangeAspect="1"/>
          </p:cNvPicPr>
          <p:nvPr/>
        </p:nvPicPr>
        <p:blipFill>
          <a:blip r:embed="rId2">
            <a:lum bright="-10001" contrast="30000"/>
          </a:blip>
          <a:stretch>
            <a:fillRect/>
          </a:stretch>
        </p:blipFill>
        <p:spPr>
          <a:xfrm>
            <a:off x="706438" y="990600"/>
            <a:ext cx="665162" cy="76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0" grpId="0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Group 8"/>
          <p:cNvGrpSpPr/>
          <p:nvPr/>
        </p:nvGrpSpPr>
        <p:grpSpPr>
          <a:xfrm>
            <a:off x="1233488" y="2011363"/>
            <a:ext cx="2286000" cy="504825"/>
            <a:chOff x="0" y="0"/>
            <a:chExt cx="953" cy="318"/>
          </a:xfrm>
        </p:grpSpPr>
        <p:sp>
          <p:nvSpPr>
            <p:cNvPr id="7220" name="Line 9"/>
            <p:cNvSpPr/>
            <p:nvPr/>
          </p:nvSpPr>
          <p:spPr>
            <a:xfrm>
              <a:off x="91" y="0"/>
              <a:ext cx="862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21" name="未知"/>
            <p:cNvSpPr/>
            <p:nvPr/>
          </p:nvSpPr>
          <p:spPr>
            <a:xfrm>
              <a:off x="0" y="0"/>
              <a:ext cx="106" cy="318"/>
            </a:xfrm>
            <a:custGeom>
              <a:avLst/>
              <a:gdLst>
                <a:gd name="txL" fmla="*/ 0 w 106"/>
                <a:gd name="txT" fmla="*/ 0 h 318"/>
                <a:gd name="txR" fmla="*/ 106 w 106"/>
                <a:gd name="txB" fmla="*/ 318 h 318"/>
              </a:gdLst>
              <a:ahLst/>
              <a:cxnLst>
                <a:cxn ang="0">
                  <a:pos x="91" y="0"/>
                </a:cxn>
                <a:cxn ang="0">
                  <a:pos x="91" y="227"/>
                </a:cxn>
                <a:cxn ang="0">
                  <a:pos x="0" y="318"/>
                </a:cxn>
              </a:cxnLst>
              <a:rect l="txL" t="txT" r="txR" b="txB"/>
              <a:pathLst>
                <a:path w="106" h="318">
                  <a:moveTo>
                    <a:pt x="91" y="0"/>
                  </a:moveTo>
                  <a:cubicBezTo>
                    <a:pt x="98" y="87"/>
                    <a:pt x="106" y="174"/>
                    <a:pt x="91" y="227"/>
                  </a:cubicBezTo>
                  <a:cubicBezTo>
                    <a:pt x="76" y="280"/>
                    <a:pt x="23" y="303"/>
                    <a:pt x="0" y="318"/>
                  </a:cubicBezTo>
                </a:path>
              </a:pathLst>
            </a:custGeom>
            <a:noFill/>
            <a:ln w="381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grpSp>
        <p:nvGrpSpPr>
          <p:cNvPr id="7171" name="Group 8"/>
          <p:cNvGrpSpPr/>
          <p:nvPr/>
        </p:nvGrpSpPr>
        <p:grpSpPr>
          <a:xfrm>
            <a:off x="4143375" y="1939925"/>
            <a:ext cx="3000375" cy="504825"/>
            <a:chOff x="0" y="0"/>
            <a:chExt cx="953" cy="318"/>
          </a:xfrm>
        </p:grpSpPr>
        <p:sp>
          <p:nvSpPr>
            <p:cNvPr id="7218" name="Line 9"/>
            <p:cNvSpPr/>
            <p:nvPr/>
          </p:nvSpPr>
          <p:spPr>
            <a:xfrm>
              <a:off x="91" y="0"/>
              <a:ext cx="862" cy="0"/>
            </a:xfrm>
            <a:prstGeom prst="line">
              <a:avLst/>
            </a:prstGeom>
            <a:ln w="38100" cap="flat" cmpd="sng">
              <a:solidFill>
                <a:srgbClr val="0000FF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7219" name="未知"/>
            <p:cNvSpPr/>
            <p:nvPr/>
          </p:nvSpPr>
          <p:spPr>
            <a:xfrm>
              <a:off x="0" y="0"/>
              <a:ext cx="106" cy="318"/>
            </a:xfrm>
            <a:custGeom>
              <a:avLst/>
              <a:gdLst>
                <a:gd name="txL" fmla="*/ 0 w 106"/>
                <a:gd name="txT" fmla="*/ 0 h 318"/>
                <a:gd name="txR" fmla="*/ 106 w 106"/>
                <a:gd name="txB" fmla="*/ 318 h 318"/>
              </a:gdLst>
              <a:ahLst/>
              <a:cxnLst>
                <a:cxn ang="0">
                  <a:pos x="91" y="0"/>
                </a:cxn>
                <a:cxn ang="0">
                  <a:pos x="91" y="227"/>
                </a:cxn>
                <a:cxn ang="0">
                  <a:pos x="0" y="318"/>
                </a:cxn>
              </a:cxnLst>
              <a:rect l="txL" t="txT" r="txR" b="txB"/>
              <a:pathLst>
                <a:path w="106" h="318">
                  <a:moveTo>
                    <a:pt x="91" y="0"/>
                  </a:moveTo>
                  <a:cubicBezTo>
                    <a:pt x="98" y="87"/>
                    <a:pt x="106" y="174"/>
                    <a:pt x="91" y="227"/>
                  </a:cubicBezTo>
                  <a:cubicBezTo>
                    <a:pt x="76" y="280"/>
                    <a:pt x="23" y="303"/>
                    <a:pt x="0" y="318"/>
                  </a:cubicBezTo>
                </a:path>
              </a:pathLst>
            </a:custGeom>
            <a:noFill/>
            <a:ln w="38100" cap="flat" cmpd="sng">
              <a:solidFill>
                <a:srgbClr val="0000FF">
                  <a:alpha val="100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</p:grpSp>
      <p:sp>
        <p:nvSpPr>
          <p:cNvPr id="7172" name="TextBox 15"/>
          <p:cNvSpPr txBox="1"/>
          <p:nvPr/>
        </p:nvSpPr>
        <p:spPr>
          <a:xfrm>
            <a:off x="1571625" y="2003425"/>
            <a:ext cx="571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3" name="TextBox 16"/>
          <p:cNvSpPr txBox="1"/>
          <p:nvPr/>
        </p:nvSpPr>
        <p:spPr>
          <a:xfrm>
            <a:off x="928688" y="1944688"/>
            <a:ext cx="5715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4" name="TextBox 17"/>
          <p:cNvSpPr txBox="1"/>
          <p:nvPr/>
        </p:nvSpPr>
        <p:spPr>
          <a:xfrm>
            <a:off x="2000250" y="1431925"/>
            <a:ext cx="428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5" name="TextBox 18"/>
          <p:cNvSpPr txBox="1"/>
          <p:nvPr/>
        </p:nvSpPr>
        <p:spPr>
          <a:xfrm>
            <a:off x="2286000" y="1431925"/>
            <a:ext cx="2857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6" name="TextBox 19"/>
          <p:cNvSpPr txBox="1"/>
          <p:nvPr/>
        </p:nvSpPr>
        <p:spPr>
          <a:xfrm>
            <a:off x="2000250" y="2374900"/>
            <a:ext cx="500063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7" name="Line 13"/>
          <p:cNvSpPr/>
          <p:nvPr/>
        </p:nvSpPr>
        <p:spPr>
          <a:xfrm>
            <a:off x="1519238" y="2873375"/>
            <a:ext cx="1624012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78" name="TextBox 21"/>
          <p:cNvSpPr txBox="1"/>
          <p:nvPr/>
        </p:nvSpPr>
        <p:spPr>
          <a:xfrm>
            <a:off x="2000250" y="2801938"/>
            <a:ext cx="50006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9" name="TextBox 23"/>
          <p:cNvSpPr txBox="1"/>
          <p:nvPr/>
        </p:nvSpPr>
        <p:spPr>
          <a:xfrm>
            <a:off x="2428875" y="2801938"/>
            <a:ext cx="5715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80" name="TextBox 24"/>
          <p:cNvSpPr txBox="1"/>
          <p:nvPr/>
        </p:nvSpPr>
        <p:spPr>
          <a:xfrm>
            <a:off x="2500313" y="1431925"/>
            <a:ext cx="642937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81" name="TextBox 25"/>
          <p:cNvSpPr txBox="1"/>
          <p:nvPr/>
        </p:nvSpPr>
        <p:spPr>
          <a:xfrm>
            <a:off x="2428875" y="3159125"/>
            <a:ext cx="428625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82" name="Line 13"/>
          <p:cNvSpPr/>
          <p:nvPr/>
        </p:nvSpPr>
        <p:spPr>
          <a:xfrm>
            <a:off x="1733550" y="3659188"/>
            <a:ext cx="1624013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83" name="TextBox 27"/>
          <p:cNvSpPr txBox="1"/>
          <p:nvPr/>
        </p:nvSpPr>
        <p:spPr>
          <a:xfrm>
            <a:off x="2447925" y="3587750"/>
            <a:ext cx="35718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84" name="TextBox 28"/>
          <p:cNvSpPr txBox="1"/>
          <p:nvPr/>
        </p:nvSpPr>
        <p:spPr>
          <a:xfrm>
            <a:off x="2876550" y="3587750"/>
            <a:ext cx="35718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85" name="TextBox 29"/>
          <p:cNvSpPr txBox="1"/>
          <p:nvPr/>
        </p:nvSpPr>
        <p:spPr>
          <a:xfrm>
            <a:off x="2928938" y="1431925"/>
            <a:ext cx="428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86" name="Line 13"/>
          <p:cNvSpPr/>
          <p:nvPr/>
        </p:nvSpPr>
        <p:spPr>
          <a:xfrm>
            <a:off x="2019300" y="4445000"/>
            <a:ext cx="1624013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87" name="TextBox 31"/>
          <p:cNvSpPr txBox="1"/>
          <p:nvPr/>
        </p:nvSpPr>
        <p:spPr>
          <a:xfrm>
            <a:off x="2876550" y="3944938"/>
            <a:ext cx="376238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88" name="TextBox 32"/>
          <p:cNvSpPr txBox="1"/>
          <p:nvPr/>
        </p:nvSpPr>
        <p:spPr>
          <a:xfrm>
            <a:off x="2876550" y="4516438"/>
            <a:ext cx="28575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89" name="TextBox 33"/>
          <p:cNvSpPr txBox="1"/>
          <p:nvPr/>
        </p:nvSpPr>
        <p:spPr>
          <a:xfrm>
            <a:off x="4572000" y="1935163"/>
            <a:ext cx="121443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8   3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90" name="TextBox 34"/>
          <p:cNvSpPr txBox="1"/>
          <p:nvPr/>
        </p:nvSpPr>
        <p:spPr>
          <a:xfrm>
            <a:off x="3714750" y="1873250"/>
            <a:ext cx="857250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91" name="TextBox 36"/>
          <p:cNvSpPr txBox="1"/>
          <p:nvPr/>
        </p:nvSpPr>
        <p:spPr>
          <a:xfrm>
            <a:off x="5072063" y="1360488"/>
            <a:ext cx="428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92" name="TextBox 37"/>
          <p:cNvSpPr txBox="1"/>
          <p:nvPr/>
        </p:nvSpPr>
        <p:spPr>
          <a:xfrm>
            <a:off x="5286375" y="1357313"/>
            <a:ext cx="28575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.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93" name="TextBox 38"/>
          <p:cNvSpPr txBox="1"/>
          <p:nvPr/>
        </p:nvSpPr>
        <p:spPr>
          <a:xfrm>
            <a:off x="5572125" y="1360488"/>
            <a:ext cx="428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94" name="TextBox 39"/>
          <p:cNvSpPr txBox="1"/>
          <p:nvPr/>
        </p:nvSpPr>
        <p:spPr>
          <a:xfrm>
            <a:off x="6072188" y="1357313"/>
            <a:ext cx="428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95" name="TextBox 40"/>
          <p:cNvSpPr txBox="1"/>
          <p:nvPr/>
        </p:nvSpPr>
        <p:spPr>
          <a:xfrm>
            <a:off x="6572250" y="1357313"/>
            <a:ext cx="428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96" name="TextBox 41"/>
          <p:cNvSpPr txBox="1"/>
          <p:nvPr/>
        </p:nvSpPr>
        <p:spPr>
          <a:xfrm>
            <a:off x="7072313" y="1357313"/>
            <a:ext cx="428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97" name="TextBox 43"/>
          <p:cNvSpPr txBox="1"/>
          <p:nvPr/>
        </p:nvSpPr>
        <p:spPr>
          <a:xfrm>
            <a:off x="4572000" y="2301875"/>
            <a:ext cx="1357313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7   7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98" name="Line 13"/>
          <p:cNvSpPr/>
          <p:nvPr/>
        </p:nvSpPr>
        <p:spPr>
          <a:xfrm>
            <a:off x="4357688" y="2801938"/>
            <a:ext cx="1624012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199" name="TextBox 45"/>
          <p:cNvSpPr txBox="1"/>
          <p:nvPr/>
        </p:nvSpPr>
        <p:spPr>
          <a:xfrm>
            <a:off x="5072063" y="2730500"/>
            <a:ext cx="500062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6 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00" name="TextBox 46"/>
          <p:cNvSpPr txBox="1"/>
          <p:nvPr/>
        </p:nvSpPr>
        <p:spPr>
          <a:xfrm>
            <a:off x="5072063" y="3087688"/>
            <a:ext cx="128587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5   5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01" name="Line 13"/>
          <p:cNvSpPr/>
          <p:nvPr/>
        </p:nvSpPr>
        <p:spPr>
          <a:xfrm>
            <a:off x="5019675" y="3587750"/>
            <a:ext cx="1624013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202" name="TextBox 48"/>
          <p:cNvSpPr txBox="1"/>
          <p:nvPr/>
        </p:nvSpPr>
        <p:spPr>
          <a:xfrm>
            <a:off x="5572125" y="3516313"/>
            <a:ext cx="42862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03" name="TextBox 49"/>
          <p:cNvSpPr txBox="1"/>
          <p:nvPr/>
        </p:nvSpPr>
        <p:spPr>
          <a:xfrm>
            <a:off x="5572125" y="2730500"/>
            <a:ext cx="35718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04" name="TextBox 50"/>
          <p:cNvSpPr txBox="1"/>
          <p:nvPr/>
        </p:nvSpPr>
        <p:spPr>
          <a:xfrm>
            <a:off x="6072188" y="3519488"/>
            <a:ext cx="42862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05" name="TextBox 51"/>
          <p:cNvSpPr txBox="1"/>
          <p:nvPr/>
        </p:nvSpPr>
        <p:spPr>
          <a:xfrm>
            <a:off x="5572125" y="3932238"/>
            <a:ext cx="928688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4   4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06" name="Line 13"/>
          <p:cNvSpPr/>
          <p:nvPr/>
        </p:nvSpPr>
        <p:spPr>
          <a:xfrm>
            <a:off x="5357813" y="4445000"/>
            <a:ext cx="1624012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207" name="TextBox 53"/>
          <p:cNvSpPr txBox="1"/>
          <p:nvPr/>
        </p:nvSpPr>
        <p:spPr>
          <a:xfrm>
            <a:off x="6072188" y="4373563"/>
            <a:ext cx="42862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08" name="TextBox 54"/>
          <p:cNvSpPr txBox="1"/>
          <p:nvPr/>
        </p:nvSpPr>
        <p:spPr>
          <a:xfrm>
            <a:off x="6572250" y="4373563"/>
            <a:ext cx="357188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09" name="TextBox 55"/>
          <p:cNvSpPr txBox="1"/>
          <p:nvPr/>
        </p:nvSpPr>
        <p:spPr>
          <a:xfrm>
            <a:off x="6072188" y="4802188"/>
            <a:ext cx="1214437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5   5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10" name="Line 13"/>
          <p:cNvSpPr/>
          <p:nvPr/>
        </p:nvSpPr>
        <p:spPr>
          <a:xfrm>
            <a:off x="5876925" y="5302250"/>
            <a:ext cx="1624013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211" name="TextBox 57"/>
          <p:cNvSpPr txBox="1"/>
          <p:nvPr/>
        </p:nvSpPr>
        <p:spPr>
          <a:xfrm>
            <a:off x="6572250" y="5230813"/>
            <a:ext cx="42862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12" name="TextBox 58"/>
          <p:cNvSpPr txBox="1"/>
          <p:nvPr/>
        </p:nvSpPr>
        <p:spPr>
          <a:xfrm>
            <a:off x="7072313" y="5230813"/>
            <a:ext cx="42862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13" name="TextBox 59"/>
          <p:cNvSpPr txBox="1"/>
          <p:nvPr/>
        </p:nvSpPr>
        <p:spPr>
          <a:xfrm>
            <a:off x="6572250" y="5588000"/>
            <a:ext cx="928688" cy="5857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4   4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14" name="Line 13"/>
          <p:cNvSpPr/>
          <p:nvPr/>
        </p:nvSpPr>
        <p:spPr>
          <a:xfrm>
            <a:off x="6234113" y="6088063"/>
            <a:ext cx="1624012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7215" name="TextBox 61"/>
          <p:cNvSpPr txBox="1"/>
          <p:nvPr/>
        </p:nvSpPr>
        <p:spPr>
          <a:xfrm>
            <a:off x="7072313" y="6088063"/>
            <a:ext cx="428625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16" name="TextBox 15"/>
          <p:cNvSpPr txBox="1"/>
          <p:nvPr/>
        </p:nvSpPr>
        <p:spPr>
          <a:xfrm>
            <a:off x="2000250" y="1998663"/>
            <a:ext cx="571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217" name="TextBox 58"/>
          <p:cNvSpPr txBox="1"/>
          <p:nvPr/>
        </p:nvSpPr>
        <p:spPr>
          <a:xfrm>
            <a:off x="1428750" y="857250"/>
            <a:ext cx="5857875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说一说，你发现了什么？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/>
          <p:cNvPicPr>
            <a:picLocks noChangeAspect="1"/>
          </p:cNvPicPr>
          <p:nvPr/>
        </p:nvPicPr>
        <p:blipFill>
          <a:blip r:embed="rId1">
            <a:lum bright="-10001" contrast="30000"/>
          </a:blip>
          <a:stretch>
            <a:fillRect/>
          </a:stretch>
        </p:blipFill>
        <p:spPr>
          <a:xfrm>
            <a:off x="642938" y="1092200"/>
            <a:ext cx="2590800" cy="1625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Box 10"/>
          <p:cNvSpPr txBox="1"/>
          <p:nvPr/>
        </p:nvSpPr>
        <p:spPr>
          <a:xfrm>
            <a:off x="1143000" y="2889250"/>
            <a:ext cx="7215188" cy="1754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457200" eaLnBrk="1" hangingPunct="1">
              <a:lnSpc>
                <a:spcPct val="150000"/>
              </a:lnSpc>
            </a:pP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继续除下去，商会出现什么情况？为什么？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00125" y="4922838"/>
            <a:ext cx="7358063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同学们，动动小手用你的计算器算一算。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TextBox 10"/>
          <p:cNvSpPr txBox="1"/>
          <p:nvPr/>
        </p:nvSpPr>
        <p:spPr>
          <a:xfrm>
            <a:off x="1643063" y="1484313"/>
            <a:ext cx="52863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用计算器计算下面各题。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19" name="矩形 5"/>
          <p:cNvSpPr/>
          <p:nvPr/>
        </p:nvSpPr>
        <p:spPr>
          <a:xfrm>
            <a:off x="1671638" y="2425700"/>
            <a:ext cx="18288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58.6÷11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20" name="矩形 6"/>
          <p:cNvSpPr/>
          <p:nvPr/>
        </p:nvSpPr>
        <p:spPr>
          <a:xfrm>
            <a:off x="4713288" y="2425700"/>
            <a:ext cx="1930400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38.2÷2.7</a:t>
            </a:r>
            <a:endParaRPr lang="zh-CN" altLang="en-US" sz="36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16163" y="3640138"/>
            <a:ext cx="4613275" cy="646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58.6÷11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5.32727……</a:t>
            </a:r>
            <a:endParaRPr lang="zh-CN" altLang="en-US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86000" y="4568825"/>
            <a:ext cx="5148263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3600" b="1" dirty="0">
                <a:latin typeface="华文楷体" pitchFamily="2" charset="-122"/>
                <a:ea typeface="华文楷体" pitchFamily="2" charset="-122"/>
              </a:rPr>
              <a:t>38.2÷2.7</a:t>
            </a:r>
            <a:r>
              <a:rPr lang="zh-CN" altLang="en-US" sz="3600" b="1" dirty="0">
                <a:latin typeface="华文楷体" pitchFamily="2" charset="-122"/>
                <a:ea typeface="华文楷体" pitchFamily="2" charset="-122"/>
              </a:rPr>
              <a:t>＝</a:t>
            </a:r>
            <a:r>
              <a:rPr lang="en-US" altLang="zh-CN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14.148148……</a:t>
            </a:r>
            <a:endParaRPr lang="zh-CN" altLang="en-US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9223" name="Picture 2"/>
          <p:cNvPicPr>
            <a:picLocks noChangeAspect="1"/>
          </p:cNvPicPr>
          <p:nvPr/>
        </p:nvPicPr>
        <p:blipFill>
          <a:blip r:embed="rId1">
            <a:lum bright="-10001" contrast="30000"/>
          </a:blip>
          <a:stretch>
            <a:fillRect/>
          </a:stretch>
        </p:blipFill>
        <p:spPr>
          <a:xfrm>
            <a:off x="798513" y="1270000"/>
            <a:ext cx="701675" cy="801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TextBox 4"/>
          <p:cNvSpPr txBox="1"/>
          <p:nvPr/>
        </p:nvSpPr>
        <p:spPr>
          <a:xfrm>
            <a:off x="357188" y="2286000"/>
            <a:ext cx="8358187" cy="19383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457200" eaLnBrk="1" hangingPunct="1"/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一个小数，从小数部分的某一位起，一个数字或几个数字依次不断地重复出现，这样的小数叫</a:t>
            </a:r>
            <a:r>
              <a:rPr lang="zh-CN" altLang="en-US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循环小数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28625" y="4357688"/>
            <a:ext cx="8429625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indent="457200" eaLnBrk="1" hangingPunct="1"/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像上面的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3.33……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7.5454……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5.32727……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，都是循环小数。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244" name="流程图: 可选过程 5"/>
          <p:cNvSpPr/>
          <p:nvPr/>
        </p:nvSpPr>
        <p:spPr>
          <a:xfrm>
            <a:off x="857250" y="1357313"/>
            <a:ext cx="2143125" cy="714375"/>
          </a:xfrm>
          <a:prstGeom prst="flowChartAlternateProcess">
            <a:avLst/>
          </a:prstGeom>
          <a:solidFill>
            <a:srgbClr val="FFFFCC"/>
          </a:solidFill>
          <a:ln w="25400" cap="flat" cmpd="sng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lIns="90000" tIns="46800" rIns="90000" bIns="46800" anchor="ctr"/>
          <a:p>
            <a:pPr lvl="0" eaLnBrk="1" hangingPunct="1"/>
            <a:r>
              <a:rPr lang="zh-CN" altLang="en-US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循环小数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</p:bldLst>
  </p:timing>
</p:sld>
</file>

<file path=ppt/theme/theme1.xml><?xml version="1.0" encoding="utf-8"?>
<a:theme xmlns:a="http://schemas.openxmlformats.org/drawingml/2006/main" name="21cnjy01">
  <a:themeElements>
    <a:clrScheme name="21cnjy0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1cnjy0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000" tIns="46800" rIns="90000" bIns="4680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none" lIns="90000" tIns="46800" rIns="90000" bIns="4680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21cnjy0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0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0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0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0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1cnjy0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0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0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0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0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0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1cnjy0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1291</Words>
  <Application>WPS 演示</Application>
  <PresentationFormat>全屏显示(4:3)</PresentationFormat>
  <Paragraphs>187</Paragraphs>
  <Slides>17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华文楷体</vt:lpstr>
      <vt:lpstr>隶书</vt:lpstr>
      <vt:lpstr>微软雅黑</vt:lpstr>
      <vt:lpstr>21cnjy01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caoliang</cp:lastModifiedBy>
  <cp:revision>6</cp:revision>
  <dcterms:created xsi:type="dcterms:W3CDTF">2014-09-19T00:55:59Z</dcterms:created>
  <dcterms:modified xsi:type="dcterms:W3CDTF">2016-12-06T02:16:11Z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