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90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1A5F2C-9C12-409F-8E27-7E992D19C2CA}" type="datetimeFigureOut">
              <a:rPr lang="zh-CN" altLang="en-US" smtClean="0"/>
              <a:t>2016/10/24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4BCB56-22A1-4901-ACD2-B0FAF49483C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1FCDD22-704E-44BB-8F33-3BEB44AEC78B}" type="slidenum">
              <a:rPr lang="zh-CN" altLang="en-US" smtClean="0">
                <a:latin typeface="Calibri" pitchFamily="34" charset="0"/>
                <a:ea typeface="宋体" charset="-122"/>
              </a:rPr>
              <a:pPr/>
              <a:t>2</a:t>
            </a:fld>
            <a:endParaRPr lang="en-US" altLang="zh-CN" smtClean="0">
              <a:latin typeface="Calibri" pitchFamily="34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188" y="908050"/>
            <a:ext cx="6048375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华文楷体" pitchFamily="2" charset="-122"/>
                <a:ea typeface="华文楷体" pitchFamily="2" charset="-122"/>
              </a:rPr>
              <a:t>单元  小数的意义和性质</a:t>
            </a:r>
            <a:endParaRPr lang="en-US" altLang="zh-CN" sz="360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627313" y="4149725"/>
            <a:ext cx="597535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2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924175"/>
            <a:ext cx="5167313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195513" y="2708275"/>
            <a:ext cx="6804025" cy="13112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5  </a:t>
            </a:r>
            <a:r>
              <a:rPr kumimoji="1" lang="zh-CN" altLang="en-US" sz="4000" b="1" noProof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把较大的数改写成用“万” 或“亿”作单位的小数</a:t>
            </a:r>
            <a:endParaRPr lang="zh-CN" altLang="en-US" sz="40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323850" y="1409700"/>
            <a:ext cx="842486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把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149600000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改写成用“亿”作单位的小数。</a:t>
            </a: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893763" y="2565400"/>
            <a:ext cx="37004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第二种方法：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2062163" y="5451475"/>
            <a:ext cx="60213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149600000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4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1.496</a:t>
            </a:r>
            <a:r>
              <a:rPr lang="zh-CN" altLang="en-US" sz="4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亿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2578100" y="3251200"/>
            <a:ext cx="5153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149600000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2260600" y="4195763"/>
            <a:ext cx="1639888" cy="1103312"/>
            <a:chOff x="1492" y="2534"/>
            <a:chExt cx="1033" cy="695"/>
          </a:xfrm>
        </p:grpSpPr>
        <p:sp>
          <p:nvSpPr>
            <p:cNvPr id="14349" name="Line 7"/>
            <p:cNvSpPr>
              <a:spLocks noChangeShapeType="1"/>
            </p:cNvSpPr>
            <p:nvPr/>
          </p:nvSpPr>
          <p:spPr bwMode="auto">
            <a:xfrm>
              <a:off x="1920" y="2534"/>
              <a:ext cx="0" cy="366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Text Box 8"/>
            <p:cNvSpPr txBox="1">
              <a:spLocks noChangeArrowheads="1"/>
            </p:cNvSpPr>
            <p:nvPr/>
          </p:nvSpPr>
          <p:spPr bwMode="auto">
            <a:xfrm>
              <a:off x="1492" y="2783"/>
              <a:ext cx="1033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FF9900"/>
                  </a:solidFill>
                  <a:latin typeface="华文新魏" pitchFamily="2" charset="-122"/>
                  <a:ea typeface="华文新魏" pitchFamily="2" charset="-122"/>
                </a:rPr>
                <a:t>亿位</a:t>
              </a:r>
            </a:p>
          </p:txBody>
        </p:sp>
      </p:grp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3157538" y="3362325"/>
            <a:ext cx="2365375" cy="869950"/>
          </a:xfrm>
          <a:prstGeom prst="rect">
            <a:avLst/>
          </a:prstGeom>
          <a:solidFill>
            <a:srgbClr val="FFCC99">
              <a:alpha val="7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4000"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3157538" y="4135438"/>
            <a:ext cx="2024062" cy="1001712"/>
            <a:chOff x="2057" y="2496"/>
            <a:chExt cx="1275" cy="631"/>
          </a:xfrm>
        </p:grpSpPr>
        <p:sp>
          <p:nvSpPr>
            <p:cNvPr id="14347" name="Line 14"/>
            <p:cNvSpPr>
              <a:spLocks noChangeShapeType="1"/>
            </p:cNvSpPr>
            <p:nvPr/>
          </p:nvSpPr>
          <p:spPr bwMode="auto">
            <a:xfrm>
              <a:off x="2057" y="2496"/>
              <a:ext cx="1134" cy="539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round/>
              <a:headEnd type="arrow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8" name="Oval 15"/>
            <p:cNvSpPr>
              <a:spLocks noChangeArrowheads="1"/>
            </p:cNvSpPr>
            <p:nvPr/>
          </p:nvSpPr>
          <p:spPr bwMode="auto">
            <a:xfrm>
              <a:off x="3231" y="3026"/>
              <a:ext cx="101" cy="101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4000"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14" name="同侧圆角矩形 13"/>
          <p:cNvSpPr/>
          <p:nvPr/>
        </p:nvSpPr>
        <p:spPr>
          <a:xfrm>
            <a:off x="534988" y="8366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500063" y="140970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/>
      <p:bldP spid="50181" grpId="0"/>
      <p:bldP spid="5019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1"/>
          <p:cNvSpPr txBox="1">
            <a:spLocks noChangeArrowheads="1"/>
          </p:cNvSpPr>
          <p:nvPr/>
        </p:nvSpPr>
        <p:spPr bwMode="auto">
          <a:xfrm>
            <a:off x="179388" y="1265238"/>
            <a:ext cx="86407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在八大行星中，水星距离太阳最近，大约是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57910000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千米。水星离太阳大约是多少亿千米？</a:t>
            </a: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4378325" y="4565650"/>
            <a:ext cx="22653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0.5791</a:t>
            </a:r>
          </a:p>
        </p:txBody>
      </p:sp>
      <p:sp>
        <p:nvSpPr>
          <p:cNvPr id="15364" name="Line 12"/>
          <p:cNvSpPr>
            <a:spLocks noChangeShapeType="1"/>
          </p:cNvSpPr>
          <p:nvPr/>
        </p:nvSpPr>
        <p:spPr bwMode="auto">
          <a:xfrm>
            <a:off x="4564063" y="5181600"/>
            <a:ext cx="17843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5" name="矩形 1"/>
          <p:cNvSpPr>
            <a:spLocks noChangeArrowheads="1"/>
          </p:cNvSpPr>
          <p:nvPr/>
        </p:nvSpPr>
        <p:spPr bwMode="auto">
          <a:xfrm>
            <a:off x="971550" y="4608513"/>
            <a:ext cx="6497638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57910000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千米＝             亿千米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25488" y="3644900"/>
            <a:ext cx="7735887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ts val="1900"/>
              </a:lnSpc>
              <a:spcBef>
                <a:spcPts val="1500"/>
              </a:spcBef>
            </a:pPr>
            <a:r>
              <a:rPr lang="zh-CN" altLang="en-US" sz="3200" b="1">
                <a:solidFill>
                  <a:srgbClr val="953735"/>
                </a:solidFill>
                <a:latin typeface="华文新魏" pitchFamily="2" charset="-122"/>
                <a:ea typeface="华文新魏" pitchFamily="2" charset="-122"/>
              </a:rPr>
              <a:t>提示：水星距离太阳有</a:t>
            </a:r>
            <a:r>
              <a:rPr lang="en-US" altLang="zh-CN" sz="3200" b="1">
                <a:solidFill>
                  <a:srgbClr val="953735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b="1">
                <a:solidFill>
                  <a:srgbClr val="953735"/>
                </a:solidFill>
                <a:latin typeface="华文新魏" pitchFamily="2" charset="-122"/>
                <a:ea typeface="华文新魏" pitchFamily="2" charset="-122"/>
              </a:rPr>
              <a:t>亿千米吗？改写成</a:t>
            </a:r>
            <a:endParaRPr lang="en-US" altLang="zh-CN" sz="3200" b="1">
              <a:solidFill>
                <a:srgbClr val="953735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ts val="1900"/>
              </a:lnSpc>
              <a:spcBef>
                <a:spcPts val="1500"/>
              </a:spcBef>
            </a:pPr>
            <a:r>
              <a:rPr lang="zh-CN" altLang="en-US" sz="3200" b="1">
                <a:solidFill>
                  <a:srgbClr val="953735"/>
                </a:solidFill>
                <a:latin typeface="华文新魏" pitchFamily="2" charset="-122"/>
                <a:ea typeface="华文新魏" pitchFamily="2" charset="-122"/>
              </a:rPr>
              <a:t>用“亿”作单位的小数，整数部分是几？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57200" y="5562600"/>
            <a:ext cx="8218488" cy="522288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当改写后的数比“</a:t>
            </a:r>
            <a:r>
              <a:rPr lang="en-US" altLang="zh-CN" sz="28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1”</a:t>
            </a:r>
            <a:r>
              <a:rPr lang="zh-CN" altLang="en-US" sz="28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小时，要在整数部分写“</a:t>
            </a:r>
            <a:r>
              <a:rPr lang="en-US" altLang="zh-CN" sz="28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0”</a:t>
            </a:r>
            <a:r>
              <a:rPr lang="zh-CN" altLang="en-US" sz="28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sp>
        <p:nvSpPr>
          <p:cNvPr id="9" name="同侧圆角矩形 8"/>
          <p:cNvSpPr/>
          <p:nvPr/>
        </p:nvSpPr>
        <p:spPr>
          <a:xfrm>
            <a:off x="468313" y="75565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188" y="139700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006475" y="4516438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051050" y="4516438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3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6"/>
          <p:cNvSpPr txBox="1">
            <a:spLocks noChangeArrowheads="1"/>
          </p:cNvSpPr>
          <p:nvPr/>
        </p:nvSpPr>
        <p:spPr bwMode="auto">
          <a:xfrm>
            <a:off x="746125" y="1401763"/>
            <a:ext cx="7750175" cy="142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想一想：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怎样把一个大数改写成用“万”或“亿”作单位的小数？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746125" y="2836863"/>
            <a:ext cx="7881938" cy="3378200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只要在“万位”或“亿位”的右边点上小数点，再在数的后面写上“万”字或者“亿”字；改写成的小数如果末尾有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，要化简；有时，还要添上单位名称。 </a:t>
            </a:r>
          </a:p>
        </p:txBody>
      </p:sp>
      <p:sp>
        <p:nvSpPr>
          <p:cNvPr id="4" name="同侧圆角矩形 3"/>
          <p:cNvSpPr/>
          <p:nvPr/>
        </p:nvSpPr>
        <p:spPr>
          <a:xfrm>
            <a:off x="484188" y="83026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500063" y="147161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639763" y="1628775"/>
            <a:ext cx="783748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想一想：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把一个数改写成用“万”或“亿”作单位的数，要注意什么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? 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468313" y="2952750"/>
            <a:ext cx="8135937" cy="3416300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1.改写时可以直接在原数的“万”位或 “亿”位的右边点上小数点。</a:t>
            </a:r>
            <a:endParaRPr lang="en-US" altLang="zh-CN" sz="3600" b="1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2.同时要在改写的小数后面添上“万”字或“亿”字。</a:t>
            </a:r>
          </a:p>
          <a:p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zh-CN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3.如果原数的位数不够，改写时要用0补足。</a:t>
            </a:r>
          </a:p>
        </p:txBody>
      </p:sp>
      <p:sp>
        <p:nvSpPr>
          <p:cNvPr id="4" name="同侧圆角矩形 3"/>
          <p:cNvSpPr/>
          <p:nvPr/>
        </p:nvSpPr>
        <p:spPr>
          <a:xfrm>
            <a:off x="484188" y="88582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5" name="直线连接符 21"/>
          <p:cNvCxnSpPr/>
          <p:nvPr/>
        </p:nvCxnSpPr>
        <p:spPr>
          <a:xfrm flipV="1">
            <a:off x="500063" y="15271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49938" y="4511675"/>
            <a:ext cx="2592387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438275"/>
            <a:ext cx="9144000" cy="1584325"/>
          </a:xfrm>
        </p:spPr>
        <p:txBody>
          <a:bodyPr/>
          <a:lstStyle/>
          <a:p>
            <a:pPr algn="l" eaLnBrk="1" hangingPunct="1"/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说说怎样把大数目改写成用“万”作</a:t>
            </a: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/>
            </a:r>
            <a:br>
              <a:rPr lang="en-US" altLang="zh-CN" sz="3600" b="1" smtClean="0">
                <a:latin typeface="华文新魏" pitchFamily="2" charset="-122"/>
                <a:ea typeface="华文新魏" pitchFamily="2" charset="-122"/>
              </a:rPr>
            </a:b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单位的数。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228600" y="2849563"/>
            <a:ext cx="9372600" cy="4191000"/>
          </a:xfrm>
        </p:spPr>
        <p:txBody>
          <a:bodyPr/>
          <a:lstStyle/>
          <a:p>
            <a:pPr eaLnBrk="1" hangingPunct="1"/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478 5040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米</a:t>
            </a: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（                   ）万米</a:t>
            </a:r>
          </a:p>
          <a:p>
            <a:pPr eaLnBrk="1" hangingPunct="1"/>
            <a:endParaRPr lang="zh-CN" altLang="en-US" sz="3600" b="1" smtClean="0">
              <a:latin typeface="华文新魏" pitchFamily="2" charset="-122"/>
              <a:ea typeface="华文新魏" pitchFamily="2" charset="-122"/>
            </a:endParaRPr>
          </a:p>
          <a:p>
            <a:pPr eaLnBrk="1" hangingPunct="1"/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4000 9860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克</a:t>
            </a: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（                  ）万克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zh-CN" altLang="en-US" sz="3600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995738" y="2852738"/>
            <a:ext cx="2209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478.504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4181475" y="4154488"/>
            <a:ext cx="2667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4000.986</a:t>
            </a:r>
          </a:p>
        </p:txBody>
      </p:sp>
      <p:sp>
        <p:nvSpPr>
          <p:cNvPr id="8" name="同侧圆角矩形 7"/>
          <p:cNvSpPr/>
          <p:nvPr/>
        </p:nvSpPr>
        <p:spPr>
          <a:xfrm>
            <a:off x="468313" y="8143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468313" y="14700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524000" y="2706688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835150" y="4024313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4506913"/>
            <a:ext cx="2592387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-228600" y="2833688"/>
            <a:ext cx="9372600" cy="42672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 3 7680 0000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人</a:t>
            </a: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（            ）亿人</a:t>
            </a:r>
          </a:p>
          <a:p>
            <a:pPr eaLnBrk="1" hangingPunct="1">
              <a:buFont typeface="Arial" charset="0"/>
              <a:buNone/>
            </a:pPr>
            <a:endParaRPr lang="zh-CN" altLang="en-US" sz="3600" b="1" smtClean="0">
              <a:latin typeface="华文新魏" pitchFamily="2" charset="-122"/>
              <a:ea typeface="华文新魏" pitchFamily="2" charset="-122"/>
            </a:endParaRPr>
          </a:p>
          <a:p>
            <a:pPr eaLnBrk="1" hangingPunct="1">
              <a:buFont typeface="Arial" charset="0"/>
              <a:buNone/>
            </a:pP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 2 0443 0000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张</a:t>
            </a: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（             ）亿张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zh-CN" altLang="en-US" sz="3600" b="1" smtClean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9460" name="Text Box 3"/>
          <p:cNvSpPr>
            <a:spLocks noGrp="1" noChangeArrowheads="1"/>
          </p:cNvSpPr>
          <p:nvPr>
            <p:ph type="title" idx="4294967295"/>
          </p:nvPr>
        </p:nvSpPr>
        <p:spPr>
          <a:xfrm>
            <a:off x="1152525" y="1412875"/>
            <a:ext cx="7991475" cy="1600200"/>
          </a:xfrm>
        </p:spPr>
        <p:txBody>
          <a:bodyPr/>
          <a:lstStyle/>
          <a:p>
            <a:pPr algn="l" eaLnBrk="1" hangingPunct="1">
              <a:spcBef>
                <a:spcPct val="50000"/>
              </a:spcBef>
            </a:pP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改写成用“亿”作单位的数，应该在</a:t>
            </a:r>
            <a:r>
              <a:rPr lang="en-US" altLang="zh-CN" sz="3600" b="1" smtClean="0">
                <a:latin typeface="华文新魏" pitchFamily="2" charset="-122"/>
                <a:ea typeface="华文新魏" pitchFamily="2" charset="-122"/>
              </a:rPr>
              <a:t/>
            </a:r>
            <a:br>
              <a:rPr lang="en-US" altLang="zh-CN" sz="3600" b="1" smtClean="0">
                <a:latin typeface="华文新魏" pitchFamily="2" charset="-122"/>
                <a:ea typeface="华文新魏" pitchFamily="2" charset="-122"/>
              </a:rPr>
            </a:br>
            <a:r>
              <a:rPr lang="zh-CN" altLang="en-US" sz="3600" b="1" smtClean="0">
                <a:latin typeface="华文新魏" pitchFamily="2" charset="-122"/>
                <a:ea typeface="华文新魏" pitchFamily="2" charset="-122"/>
              </a:rPr>
              <a:t>哪一位的右边点上小数点？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403725" y="2833688"/>
            <a:ext cx="2667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3.768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4403725" y="4183063"/>
            <a:ext cx="2667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2.0443</a:t>
            </a:r>
          </a:p>
        </p:txBody>
      </p:sp>
      <p:sp>
        <p:nvSpPr>
          <p:cNvPr id="8" name="同侧圆角矩形 7"/>
          <p:cNvSpPr/>
          <p:nvPr/>
        </p:nvSpPr>
        <p:spPr>
          <a:xfrm>
            <a:off x="460375" y="84296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9" name="直线连接符 21"/>
          <p:cNvCxnSpPr/>
          <p:nvPr/>
        </p:nvCxnSpPr>
        <p:spPr>
          <a:xfrm flipV="1">
            <a:off x="460375" y="149860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051050" y="2687638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00113" y="2728913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057400" y="3990975"/>
            <a:ext cx="0" cy="792163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00113" y="3990975"/>
            <a:ext cx="0" cy="792163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423863" y="1289050"/>
            <a:ext cx="8302625" cy="3046413"/>
            <a:chOff x="283" y="527"/>
            <a:chExt cx="5230" cy="1919"/>
          </a:xfrm>
        </p:grpSpPr>
        <p:sp>
          <p:nvSpPr>
            <p:cNvPr id="20489" name="Text Box 3"/>
            <p:cNvSpPr txBox="1">
              <a:spLocks noChangeArrowheads="1"/>
            </p:cNvSpPr>
            <p:nvPr/>
          </p:nvSpPr>
          <p:spPr bwMode="auto">
            <a:xfrm>
              <a:off x="283" y="527"/>
              <a:ext cx="5230" cy="19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4000" b="1">
                  <a:latin typeface="华文新魏" pitchFamily="2" charset="-122"/>
                  <a:ea typeface="华文新魏" pitchFamily="2" charset="-122"/>
                </a:rPr>
                <a:t>3.</a:t>
              </a:r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把横线上的数改写成用“</a:t>
              </a:r>
              <a:r>
                <a:rPr lang="zh-CN" altLang="en-US" sz="4000" b="1">
                  <a:solidFill>
                    <a:srgbClr val="CC0000"/>
                  </a:solidFill>
                  <a:latin typeface="华文新魏" pitchFamily="2" charset="-122"/>
                  <a:ea typeface="华文新魏" pitchFamily="2" charset="-122"/>
                </a:rPr>
                <a:t>万</a:t>
              </a:r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”作单位的数。</a:t>
              </a:r>
              <a:br>
                <a:rPr lang="zh-CN" altLang="en-US" sz="4000" b="1">
                  <a:latin typeface="华文新魏" pitchFamily="2" charset="-122"/>
                  <a:ea typeface="华文新魏" pitchFamily="2" charset="-122"/>
                </a:rPr>
              </a:br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（</a:t>
              </a:r>
              <a:r>
                <a:rPr lang="en-US" altLang="zh-CN" sz="4000" b="1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）</a:t>
              </a:r>
              <a:r>
                <a:rPr lang="en-US" altLang="zh-CN" sz="4000" b="1">
                  <a:latin typeface="华文新魏" pitchFamily="2" charset="-122"/>
                  <a:ea typeface="华文新魏" pitchFamily="2" charset="-122"/>
                </a:rPr>
                <a:t>2004</a:t>
              </a:r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年我国新建公路</a:t>
              </a:r>
              <a:r>
                <a:rPr lang="en-US" altLang="zh-CN" sz="4000" b="1">
                  <a:latin typeface="华文新魏" pitchFamily="2" charset="-122"/>
                  <a:ea typeface="华文新魏" pitchFamily="2" charset="-122"/>
                </a:rPr>
                <a:t>46411</a:t>
              </a:r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千</a:t>
              </a:r>
              <a:br>
                <a:rPr lang="zh-CN" altLang="en-US" sz="4000" b="1">
                  <a:latin typeface="华文新魏" pitchFamily="2" charset="-122"/>
                  <a:ea typeface="华文新魏" pitchFamily="2" charset="-122"/>
                </a:rPr>
              </a:br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     米，其中高速公路有</a:t>
              </a:r>
              <a:r>
                <a:rPr lang="en-US" altLang="zh-CN" sz="4000" b="1">
                  <a:latin typeface="华文新魏" pitchFamily="2" charset="-122"/>
                  <a:ea typeface="华文新魏" pitchFamily="2" charset="-122"/>
                </a:rPr>
                <a:t>4476</a:t>
              </a:r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千米。</a:t>
              </a:r>
            </a:p>
          </p:txBody>
        </p:sp>
        <p:sp>
          <p:nvSpPr>
            <p:cNvPr id="20490" name="Line 4"/>
            <p:cNvSpPr>
              <a:spLocks noChangeShapeType="1"/>
            </p:cNvSpPr>
            <p:nvPr/>
          </p:nvSpPr>
          <p:spPr bwMode="auto">
            <a:xfrm>
              <a:off x="4166" y="1875"/>
              <a:ext cx="777" cy="0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1" name="Line 5"/>
            <p:cNvSpPr>
              <a:spLocks noChangeShapeType="1"/>
            </p:cNvSpPr>
            <p:nvPr/>
          </p:nvSpPr>
          <p:spPr bwMode="auto">
            <a:xfrm>
              <a:off x="3729" y="2329"/>
              <a:ext cx="640" cy="0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1981200" y="4335463"/>
            <a:ext cx="5562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46411</a:t>
            </a:r>
            <a:r>
              <a:rPr lang="zh-CN" altLang="en-US" sz="4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4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4.6411</a:t>
            </a:r>
            <a:r>
              <a:rPr lang="zh-CN" altLang="en-US" sz="4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万</a:t>
            </a:r>
          </a:p>
        </p:txBody>
      </p:sp>
      <p:sp>
        <p:nvSpPr>
          <p:cNvPr id="54282" name="Text Box 10"/>
          <p:cNvSpPr txBox="1">
            <a:spLocks noChangeArrowheads="1"/>
          </p:cNvSpPr>
          <p:nvPr/>
        </p:nvSpPr>
        <p:spPr bwMode="auto">
          <a:xfrm>
            <a:off x="1981200" y="5148263"/>
            <a:ext cx="5562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4476</a:t>
            </a:r>
            <a:r>
              <a:rPr lang="zh-CN" altLang="en-US" sz="4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＝</a:t>
            </a:r>
            <a:r>
              <a:rPr lang="zh-CN" altLang="en-US" sz="4000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altLang="zh-CN" sz="4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0.4476</a:t>
            </a:r>
            <a:r>
              <a:rPr lang="zh-CN" altLang="en-US" sz="4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万</a:t>
            </a:r>
          </a:p>
        </p:txBody>
      </p:sp>
      <p:sp>
        <p:nvSpPr>
          <p:cNvPr id="9" name="同侧圆角矩形 8"/>
          <p:cNvSpPr/>
          <p:nvPr/>
        </p:nvSpPr>
        <p:spPr>
          <a:xfrm>
            <a:off x="468313" y="7731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23863" y="143510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487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3463" y="4335463"/>
            <a:ext cx="2592387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直接连接符 11"/>
          <p:cNvCxnSpPr/>
          <p:nvPr/>
        </p:nvCxnSpPr>
        <p:spPr>
          <a:xfrm>
            <a:off x="6804025" y="2811463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1" grpId="0"/>
      <p:bldP spid="542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23850" y="1306513"/>
            <a:ext cx="8302625" cy="2308225"/>
            <a:chOff x="283" y="797"/>
            <a:chExt cx="5230" cy="1454"/>
          </a:xfrm>
        </p:grpSpPr>
        <p:sp>
          <p:nvSpPr>
            <p:cNvPr id="21512" name="Text Box 4"/>
            <p:cNvSpPr txBox="1">
              <a:spLocks noChangeArrowheads="1"/>
            </p:cNvSpPr>
            <p:nvPr/>
          </p:nvSpPr>
          <p:spPr bwMode="auto">
            <a:xfrm>
              <a:off x="283" y="797"/>
              <a:ext cx="5230" cy="1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（</a:t>
              </a:r>
              <a:r>
                <a:rPr lang="en-US" altLang="zh-CN" sz="4000" b="1">
                  <a:latin typeface="华文新魏" pitchFamily="2" charset="-122"/>
                  <a:ea typeface="华文新魏" pitchFamily="2" charset="-122"/>
                </a:rPr>
                <a:t>2</a:t>
              </a:r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）</a:t>
              </a:r>
              <a:r>
                <a:rPr lang="en-US" altLang="zh-CN" sz="4000" b="1">
                  <a:latin typeface="华文新魏" pitchFamily="2" charset="-122"/>
                  <a:ea typeface="华文新魏" pitchFamily="2" charset="-122"/>
                </a:rPr>
                <a:t>2004</a:t>
              </a:r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年我国新建铁路投产里程</a:t>
              </a:r>
              <a:br>
                <a:rPr lang="zh-CN" altLang="en-US" sz="4000" b="1">
                  <a:latin typeface="华文新魏" pitchFamily="2" charset="-122"/>
                  <a:ea typeface="华文新魏" pitchFamily="2" charset="-122"/>
                </a:rPr>
              </a:br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     达</a:t>
              </a:r>
              <a:r>
                <a:rPr lang="en-US" altLang="zh-CN" sz="4000" b="1">
                  <a:latin typeface="华文新魏" pitchFamily="2" charset="-122"/>
                  <a:ea typeface="华文新魏" pitchFamily="2" charset="-122"/>
                </a:rPr>
                <a:t>1433</a:t>
              </a:r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千米，其中电气化铁路</a:t>
              </a:r>
              <a:br>
                <a:rPr lang="zh-CN" altLang="en-US" sz="4000" b="1">
                  <a:latin typeface="华文新魏" pitchFamily="2" charset="-122"/>
                  <a:ea typeface="华文新魏" pitchFamily="2" charset="-122"/>
                </a:rPr>
              </a:br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     投产里程达</a:t>
              </a:r>
              <a:r>
                <a:rPr lang="en-US" altLang="zh-CN" sz="4000" b="1">
                  <a:latin typeface="华文新魏" pitchFamily="2" charset="-122"/>
                  <a:ea typeface="华文新魏" pitchFamily="2" charset="-122"/>
                </a:rPr>
                <a:t>409</a:t>
              </a:r>
              <a:r>
                <a:rPr lang="zh-CN" altLang="en-US" sz="4000" b="1">
                  <a:latin typeface="华文新魏" pitchFamily="2" charset="-122"/>
                  <a:ea typeface="华文新魏" pitchFamily="2" charset="-122"/>
                </a:rPr>
                <a:t>千米。</a:t>
              </a:r>
            </a:p>
          </p:txBody>
        </p:sp>
        <p:sp>
          <p:nvSpPr>
            <p:cNvPr id="21513" name="Line 5"/>
            <p:cNvSpPr>
              <a:spLocks noChangeShapeType="1"/>
            </p:cNvSpPr>
            <p:nvPr/>
          </p:nvSpPr>
          <p:spPr bwMode="auto">
            <a:xfrm>
              <a:off x="1080" y="1686"/>
              <a:ext cx="640" cy="0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4" name="Line 6"/>
            <p:cNvSpPr>
              <a:spLocks noChangeShapeType="1"/>
            </p:cNvSpPr>
            <p:nvPr/>
          </p:nvSpPr>
          <p:spPr bwMode="auto">
            <a:xfrm>
              <a:off x="2406" y="2134"/>
              <a:ext cx="467" cy="0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1835150" y="3624263"/>
            <a:ext cx="556260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1433</a:t>
            </a:r>
            <a:r>
              <a:rPr lang="zh-CN" altLang="en-US" sz="4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4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0.1433</a:t>
            </a:r>
            <a:r>
              <a:rPr lang="zh-CN" altLang="en-US" sz="4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万</a:t>
            </a:r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1862138" y="4437063"/>
            <a:ext cx="5562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409</a:t>
            </a:r>
            <a:r>
              <a:rPr lang="zh-CN" altLang="en-US" sz="4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4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0.0409</a:t>
            </a:r>
            <a:r>
              <a:rPr lang="zh-CN" altLang="en-US" sz="4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万</a:t>
            </a:r>
          </a:p>
        </p:txBody>
      </p:sp>
      <p:sp>
        <p:nvSpPr>
          <p:cNvPr id="10" name="同侧圆角矩形 9"/>
          <p:cNvSpPr/>
          <p:nvPr/>
        </p:nvSpPr>
        <p:spPr>
          <a:xfrm>
            <a:off x="468313" y="7731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23863" y="143510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511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02350" y="4351338"/>
            <a:ext cx="2592388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1" grpId="0"/>
      <p:bldP spid="5735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2260600" y="1579563"/>
            <a:ext cx="5859463" cy="2289175"/>
            <a:chOff x="1037" y="1040"/>
            <a:chExt cx="3691" cy="1442"/>
          </a:xfrm>
        </p:grpSpPr>
        <p:sp>
          <p:nvSpPr>
            <p:cNvPr id="22540" name="Text Box 9"/>
            <p:cNvSpPr txBox="1">
              <a:spLocks noChangeArrowheads="1"/>
            </p:cNvSpPr>
            <p:nvPr/>
          </p:nvSpPr>
          <p:spPr bwMode="auto">
            <a:xfrm>
              <a:off x="1037" y="1562"/>
              <a:ext cx="350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>
                  <a:solidFill>
                    <a:srgbClr val="CC0000"/>
                  </a:solidFill>
                  <a:latin typeface="华文新魏" pitchFamily="2" charset="-122"/>
                  <a:ea typeface="华文新魏" pitchFamily="2" charset="-122"/>
                </a:rPr>
                <a:t>1433</a:t>
              </a:r>
              <a:r>
                <a:rPr lang="zh-CN" altLang="en-US" sz="3600" b="1">
                  <a:solidFill>
                    <a:srgbClr val="CC0000"/>
                  </a:solidFill>
                  <a:latin typeface="华文新魏" pitchFamily="2" charset="-122"/>
                  <a:ea typeface="华文新魏" pitchFamily="2" charset="-122"/>
                </a:rPr>
                <a:t>＝</a:t>
              </a:r>
              <a:r>
                <a:rPr lang="en-US" altLang="zh-CN" sz="3600" b="1">
                  <a:solidFill>
                    <a:srgbClr val="CC0000"/>
                  </a:solidFill>
                  <a:latin typeface="华文新魏" pitchFamily="2" charset="-122"/>
                  <a:ea typeface="华文新魏" pitchFamily="2" charset="-122"/>
                </a:rPr>
                <a:t>0.1433</a:t>
              </a:r>
              <a:r>
                <a:rPr lang="zh-CN" altLang="en-US" sz="3600" b="1">
                  <a:solidFill>
                    <a:srgbClr val="CC0000"/>
                  </a:solidFill>
                  <a:latin typeface="华文新魏" pitchFamily="2" charset="-122"/>
                  <a:ea typeface="华文新魏" pitchFamily="2" charset="-122"/>
                </a:rPr>
                <a:t>万</a:t>
              </a:r>
            </a:p>
          </p:txBody>
        </p:sp>
        <p:sp>
          <p:nvSpPr>
            <p:cNvPr id="22541" name="Text Box 10"/>
            <p:cNvSpPr txBox="1">
              <a:spLocks noChangeArrowheads="1"/>
            </p:cNvSpPr>
            <p:nvPr/>
          </p:nvSpPr>
          <p:spPr bwMode="auto">
            <a:xfrm>
              <a:off x="1224" y="2075"/>
              <a:ext cx="350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>
                  <a:solidFill>
                    <a:srgbClr val="CC0000"/>
                  </a:solidFill>
                  <a:latin typeface="华文新魏" pitchFamily="2" charset="-122"/>
                  <a:ea typeface="华文新魏" pitchFamily="2" charset="-122"/>
                </a:rPr>
                <a:t>409</a:t>
              </a:r>
              <a:r>
                <a:rPr lang="zh-CN" altLang="en-US" sz="3600" b="1">
                  <a:solidFill>
                    <a:srgbClr val="CC0000"/>
                  </a:solidFill>
                  <a:latin typeface="华文新魏" pitchFamily="2" charset="-122"/>
                  <a:ea typeface="华文新魏" pitchFamily="2" charset="-122"/>
                </a:rPr>
                <a:t>＝</a:t>
              </a:r>
              <a:r>
                <a:rPr lang="en-US" altLang="zh-CN" sz="3600" b="1">
                  <a:solidFill>
                    <a:srgbClr val="CC0000"/>
                  </a:solidFill>
                  <a:latin typeface="华文新魏" pitchFamily="2" charset="-122"/>
                  <a:ea typeface="华文新魏" pitchFamily="2" charset="-122"/>
                </a:rPr>
                <a:t>0.0409</a:t>
              </a:r>
              <a:r>
                <a:rPr lang="zh-CN" altLang="en-US" sz="3600" b="1">
                  <a:solidFill>
                    <a:srgbClr val="CC0000"/>
                  </a:solidFill>
                  <a:latin typeface="华文新魏" pitchFamily="2" charset="-122"/>
                  <a:ea typeface="华文新魏" pitchFamily="2" charset="-122"/>
                </a:rPr>
                <a:t>万</a:t>
              </a:r>
            </a:p>
          </p:txBody>
        </p:sp>
        <p:sp>
          <p:nvSpPr>
            <p:cNvPr id="22542" name="Text Box 11"/>
            <p:cNvSpPr txBox="1">
              <a:spLocks noChangeArrowheads="1"/>
            </p:cNvSpPr>
            <p:nvPr/>
          </p:nvSpPr>
          <p:spPr bwMode="auto">
            <a:xfrm>
              <a:off x="1065" y="1040"/>
              <a:ext cx="350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>
                  <a:solidFill>
                    <a:srgbClr val="CC0000"/>
                  </a:solidFill>
                  <a:latin typeface="华文新魏" pitchFamily="2" charset="-122"/>
                  <a:ea typeface="华文新魏" pitchFamily="2" charset="-122"/>
                </a:rPr>
                <a:t>4476</a:t>
              </a:r>
              <a:r>
                <a:rPr lang="zh-CN" altLang="en-US" sz="3600" b="1">
                  <a:solidFill>
                    <a:srgbClr val="CC0000"/>
                  </a:solidFill>
                  <a:latin typeface="华文新魏" pitchFamily="2" charset="-122"/>
                  <a:ea typeface="华文新魏" pitchFamily="2" charset="-122"/>
                </a:rPr>
                <a:t>＝</a:t>
              </a:r>
              <a:r>
                <a:rPr lang="zh-CN" altLang="en-US" sz="3600">
                  <a:solidFill>
                    <a:srgbClr val="CC0000"/>
                  </a:solidFill>
                  <a:latin typeface="华文新魏" pitchFamily="2" charset="-122"/>
                  <a:ea typeface="华文新魏" pitchFamily="2" charset="-122"/>
                </a:rPr>
                <a:t> </a:t>
              </a:r>
              <a:r>
                <a:rPr lang="en-US" altLang="zh-CN" sz="3600" b="1">
                  <a:solidFill>
                    <a:srgbClr val="CC0000"/>
                  </a:solidFill>
                  <a:latin typeface="华文新魏" pitchFamily="2" charset="-122"/>
                  <a:ea typeface="华文新魏" pitchFamily="2" charset="-122"/>
                </a:rPr>
                <a:t>0.4476</a:t>
              </a:r>
              <a:r>
                <a:rPr lang="zh-CN" altLang="en-US" sz="3600" b="1">
                  <a:solidFill>
                    <a:srgbClr val="CC0000"/>
                  </a:solidFill>
                  <a:latin typeface="华文新魏" pitchFamily="2" charset="-122"/>
                  <a:ea typeface="华文新魏" pitchFamily="2" charset="-122"/>
                </a:rPr>
                <a:t>万</a:t>
              </a:r>
            </a:p>
          </p:txBody>
        </p:sp>
      </p:grpSp>
      <p:sp>
        <p:nvSpPr>
          <p:cNvPr id="56333" name="Text Box 13"/>
          <p:cNvSpPr txBox="1">
            <a:spLocks noChangeArrowheads="1"/>
          </p:cNvSpPr>
          <p:nvPr/>
        </p:nvSpPr>
        <p:spPr bwMode="auto">
          <a:xfrm>
            <a:off x="898525" y="4076700"/>
            <a:ext cx="7764463" cy="2087563"/>
          </a:xfrm>
          <a:prstGeom prst="rect">
            <a:avLst/>
          </a:prstGeom>
          <a:solidFill>
            <a:srgbClr val="6DFF44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注意：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在改写的过程中，有时会遇到数位不够、整数部分是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的情况，我们可以用</a:t>
            </a:r>
            <a:r>
              <a:rPr lang="en-US" altLang="zh-CN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3600" b="1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补足。</a:t>
            </a:r>
          </a:p>
        </p:txBody>
      </p: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3748088" y="1579563"/>
            <a:ext cx="882650" cy="2287587"/>
            <a:chOff x="2324" y="473"/>
            <a:chExt cx="556" cy="1441"/>
          </a:xfrm>
        </p:grpSpPr>
        <p:sp>
          <p:nvSpPr>
            <p:cNvPr id="22537" name="Text Box 15"/>
            <p:cNvSpPr txBox="1">
              <a:spLocks noChangeArrowheads="1"/>
            </p:cNvSpPr>
            <p:nvPr/>
          </p:nvSpPr>
          <p:spPr bwMode="auto">
            <a:xfrm>
              <a:off x="2324" y="994"/>
              <a:ext cx="429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rgbClr val="7030A0"/>
                  </a:solidFill>
                  <a:latin typeface="华文新魏" pitchFamily="2" charset="-122"/>
                  <a:ea typeface="华文新魏" pitchFamily="2" charset="-122"/>
                </a:rPr>
                <a:t>0</a:t>
              </a:r>
            </a:p>
          </p:txBody>
        </p:sp>
        <p:sp>
          <p:nvSpPr>
            <p:cNvPr id="22538" name="Text Box 16"/>
            <p:cNvSpPr txBox="1">
              <a:spLocks noChangeArrowheads="1"/>
            </p:cNvSpPr>
            <p:nvPr/>
          </p:nvSpPr>
          <p:spPr bwMode="auto">
            <a:xfrm>
              <a:off x="2451" y="473"/>
              <a:ext cx="429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rgbClr val="7030A0"/>
                  </a:solidFill>
                  <a:latin typeface="华文新魏" pitchFamily="2" charset="-122"/>
                  <a:ea typeface="华文新魏" pitchFamily="2" charset="-122"/>
                </a:rPr>
                <a:t>0</a:t>
              </a:r>
            </a:p>
          </p:txBody>
        </p:sp>
        <p:sp>
          <p:nvSpPr>
            <p:cNvPr id="22539" name="Text Box 17"/>
            <p:cNvSpPr txBox="1">
              <a:spLocks noChangeArrowheads="1"/>
            </p:cNvSpPr>
            <p:nvPr/>
          </p:nvSpPr>
          <p:spPr bwMode="auto">
            <a:xfrm>
              <a:off x="2403" y="1507"/>
              <a:ext cx="429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>
                  <a:solidFill>
                    <a:srgbClr val="7030A0"/>
                  </a:solidFill>
                  <a:latin typeface="华文新魏" pitchFamily="2" charset="-122"/>
                  <a:ea typeface="华文新魏" pitchFamily="2" charset="-122"/>
                </a:rPr>
                <a:t>0</a:t>
              </a:r>
            </a:p>
          </p:txBody>
        </p:sp>
      </p:grpSp>
      <p:sp>
        <p:nvSpPr>
          <p:cNvPr id="56339" name="Text Box 19"/>
          <p:cNvSpPr txBox="1">
            <a:spLocks noChangeArrowheads="1"/>
          </p:cNvSpPr>
          <p:nvPr/>
        </p:nvSpPr>
        <p:spPr bwMode="auto">
          <a:xfrm>
            <a:off x="4273550" y="3222625"/>
            <a:ext cx="68103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0</a:t>
            </a:r>
          </a:p>
        </p:txBody>
      </p:sp>
      <p:sp>
        <p:nvSpPr>
          <p:cNvPr id="12" name="同侧圆角矩形 11"/>
          <p:cNvSpPr/>
          <p:nvPr/>
        </p:nvSpPr>
        <p:spPr>
          <a:xfrm>
            <a:off x="468313" y="77311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典题精讲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23863" y="143510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536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3025" y="1336675"/>
            <a:ext cx="20161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6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3" grpId="0" animBg="1"/>
      <p:bldP spid="563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 rot="-3301958">
            <a:off x="3463132" y="2174081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1979613" y="3321050"/>
          <a:ext cx="114300" cy="215900"/>
        </p:xfrm>
        <a:graphic>
          <a:graphicData uri="http://schemas.openxmlformats.org/presentationml/2006/ole">
            <p:oleObj spid="_x0000_s1026" r:id="rId3" imgW="114468" imgH="215936" progId="Equations">
              <p:embed/>
            </p:oleObj>
          </a:graphicData>
        </a:graphic>
      </p:graphicFrame>
      <p:pic>
        <p:nvPicPr>
          <p:cNvPr id="1031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4149725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矩形 2"/>
          <p:cNvSpPr>
            <a:spLocks noChangeArrowheads="1"/>
          </p:cNvSpPr>
          <p:nvPr/>
        </p:nvSpPr>
        <p:spPr bwMode="auto">
          <a:xfrm>
            <a:off x="1468438" y="2205038"/>
            <a:ext cx="49450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865850400=86.58504</a:t>
            </a: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同侧圆角矩形 23"/>
          <p:cNvSpPr/>
          <p:nvPr/>
        </p:nvSpPr>
        <p:spPr>
          <a:xfrm>
            <a:off x="452438" y="77470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学习目标</a:t>
            </a:r>
          </a:p>
        </p:txBody>
      </p:sp>
      <p:pic>
        <p:nvPicPr>
          <p:cNvPr id="6147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5013325"/>
            <a:ext cx="20161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79413" y="2690813"/>
            <a:ext cx="8131175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 经历用小数描述生活现象、解决简单实际问题的过程，真切感受小数与现实生活的密切联系。</a:t>
            </a:r>
          </a:p>
          <a:p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95288" y="1612900"/>
            <a:ext cx="8208962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掌握把较大的数改成 用“万”或“亿”作单位的小数的方法，能正确进行改写。</a:t>
            </a: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449263" y="1411288"/>
            <a:ext cx="2228850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323850" y="4229100"/>
            <a:ext cx="7991475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 在数学活动中获得成功的体验，进一步增强对数学的兴趣和信心，初步形成独立思考和探究问题的意识和习惯。 </a:t>
            </a:r>
            <a:endParaRPr lang="zh-CN" altLang="zh-CN" sz="32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2048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52" name="矩形 1"/>
          <p:cNvSpPr>
            <a:spLocks noChangeArrowheads="1"/>
          </p:cNvSpPr>
          <p:nvPr/>
        </p:nvSpPr>
        <p:spPr bwMode="auto">
          <a:xfrm rot="-3301958">
            <a:off x="3463132" y="2174081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1979613" y="3321050"/>
          <a:ext cx="114300" cy="215900"/>
        </p:xfrm>
        <a:graphic>
          <a:graphicData uri="http://schemas.openxmlformats.org/presentationml/2006/ole">
            <p:oleObj spid="_x0000_s2050" r:id="rId3" imgW="114468" imgH="215936" progId="Equations">
              <p:embed/>
            </p:oleObj>
          </a:graphicData>
        </a:graphic>
      </p:graphicFrame>
      <p:pic>
        <p:nvPicPr>
          <p:cNvPr id="2055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4149725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6" name="矩形 2"/>
          <p:cNvSpPr>
            <a:spLocks noChangeArrowheads="1"/>
          </p:cNvSpPr>
          <p:nvPr/>
        </p:nvSpPr>
        <p:spPr bwMode="auto">
          <a:xfrm>
            <a:off x="1468438" y="2205038"/>
            <a:ext cx="49450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865850400=86.58504</a:t>
            </a: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4" name="矩形 10"/>
          <p:cNvSpPr>
            <a:spLocks noChangeArrowheads="1"/>
          </p:cNvSpPr>
          <p:nvPr/>
        </p:nvSpPr>
        <p:spPr bwMode="auto">
          <a:xfrm>
            <a:off x="811213" y="3055938"/>
            <a:ext cx="75485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错解分析：改写成“万”或“亿”作单位的数，后面的单位一定不能省。</a:t>
            </a:r>
            <a:endParaRPr lang="zh-CN" altLang="zh-CN" sz="36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916238" y="2132013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835150" y="2203450"/>
            <a:ext cx="0" cy="792163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076" name="矩形 1"/>
          <p:cNvSpPr>
            <a:spLocks noChangeArrowheads="1"/>
          </p:cNvSpPr>
          <p:nvPr/>
        </p:nvSpPr>
        <p:spPr bwMode="auto">
          <a:xfrm rot="-3301958">
            <a:off x="3463132" y="2174081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8313" y="9667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易错提醒</a:t>
            </a: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8313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1979613" y="3321050"/>
          <a:ext cx="114300" cy="215900"/>
        </p:xfrm>
        <a:graphic>
          <a:graphicData uri="http://schemas.openxmlformats.org/presentationml/2006/ole">
            <p:oleObj spid="_x0000_s3074" r:id="rId3" imgW="114468" imgH="215936" progId="Equations">
              <p:embed/>
            </p:oleObj>
          </a:graphicData>
        </a:graphic>
      </p:graphicFrame>
      <p:pic>
        <p:nvPicPr>
          <p:cNvPr id="3079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4149725"/>
            <a:ext cx="3084513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0" name="矩形 2"/>
          <p:cNvSpPr>
            <a:spLocks noChangeArrowheads="1"/>
          </p:cNvSpPr>
          <p:nvPr/>
        </p:nvSpPr>
        <p:spPr bwMode="auto">
          <a:xfrm>
            <a:off x="1468438" y="2205038"/>
            <a:ext cx="49450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865850400=86.58504</a:t>
            </a:r>
            <a:endParaRPr lang="zh-CN" altLang="en-US" sz="36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 rot="-3301958">
            <a:off x="4020344" y="3755231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正确</a:t>
            </a:r>
            <a:r>
              <a:rPr lang="zh-CN" altLang="zh-CN" sz="4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解答</a:t>
            </a:r>
            <a:endParaRPr lang="zh-CN" altLang="en-US" sz="400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82" name="矩形 9"/>
          <p:cNvSpPr>
            <a:spLocks noChangeArrowheads="1"/>
          </p:cNvSpPr>
          <p:nvPr/>
        </p:nvSpPr>
        <p:spPr bwMode="auto">
          <a:xfrm>
            <a:off x="1503363" y="3706813"/>
            <a:ext cx="5408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865850400=86.58504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6"/>
          <p:cNvSpPr txBox="1">
            <a:spLocks noChangeArrowheads="1"/>
          </p:cNvSpPr>
          <p:nvPr/>
        </p:nvSpPr>
        <p:spPr bwMode="auto">
          <a:xfrm>
            <a:off x="242888" y="1557338"/>
            <a:ext cx="8786812" cy="123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下表是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2003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年末我国固定电话用户数量统计。你能把它们改写成用“</a:t>
            </a:r>
            <a:r>
              <a:rPr lang="zh-CN" altLang="en-US" sz="32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亿户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”作单位的数吗？</a:t>
            </a: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517525" y="2855913"/>
            <a:ext cx="8278813" cy="2055812"/>
            <a:chOff x="437" y="2357"/>
            <a:chExt cx="4883" cy="1295"/>
          </a:xfrm>
        </p:grpSpPr>
        <p:grpSp>
          <p:nvGrpSpPr>
            <p:cNvPr id="3" name="Group 14"/>
            <p:cNvGrpSpPr>
              <a:grpSpLocks/>
            </p:cNvGrpSpPr>
            <p:nvPr/>
          </p:nvGrpSpPr>
          <p:grpSpPr bwMode="auto">
            <a:xfrm>
              <a:off x="437" y="2357"/>
              <a:ext cx="4883" cy="1295"/>
              <a:chOff x="500" y="1655"/>
              <a:chExt cx="4627" cy="1295"/>
            </a:xfrm>
          </p:grpSpPr>
          <p:sp>
            <p:nvSpPr>
              <p:cNvPr id="23568" name="Line 7"/>
              <p:cNvSpPr>
                <a:spLocks noChangeShapeType="1"/>
              </p:cNvSpPr>
              <p:nvPr/>
            </p:nvSpPr>
            <p:spPr bwMode="auto">
              <a:xfrm flipV="1">
                <a:off x="500" y="1664"/>
                <a:ext cx="4627" cy="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9" name="Line 8"/>
              <p:cNvSpPr>
                <a:spLocks noChangeShapeType="1"/>
              </p:cNvSpPr>
              <p:nvPr/>
            </p:nvSpPr>
            <p:spPr bwMode="auto">
              <a:xfrm flipV="1">
                <a:off x="500" y="2302"/>
                <a:ext cx="4627" cy="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0" name="Line 9"/>
              <p:cNvSpPr>
                <a:spLocks noChangeShapeType="1"/>
              </p:cNvSpPr>
              <p:nvPr/>
            </p:nvSpPr>
            <p:spPr bwMode="auto">
              <a:xfrm flipV="1">
                <a:off x="500" y="2941"/>
                <a:ext cx="4627" cy="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1" name="Line 11"/>
              <p:cNvSpPr>
                <a:spLocks noChangeShapeType="1"/>
              </p:cNvSpPr>
              <p:nvPr/>
            </p:nvSpPr>
            <p:spPr bwMode="auto">
              <a:xfrm>
                <a:off x="2040" y="1655"/>
                <a:ext cx="9" cy="127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2" name="Line 12"/>
              <p:cNvSpPr>
                <a:spLocks noChangeShapeType="1"/>
              </p:cNvSpPr>
              <p:nvPr/>
            </p:nvSpPr>
            <p:spPr bwMode="auto">
              <a:xfrm>
                <a:off x="3578" y="1655"/>
                <a:ext cx="9" cy="127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3562" name="Text Box 15"/>
            <p:cNvSpPr txBox="1">
              <a:spLocks noChangeArrowheads="1"/>
            </p:cNvSpPr>
            <p:nvPr/>
          </p:nvSpPr>
          <p:spPr bwMode="auto">
            <a:xfrm>
              <a:off x="604" y="2440"/>
              <a:ext cx="1400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总计</a:t>
              </a:r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/</a:t>
              </a:r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户</a:t>
              </a:r>
            </a:p>
          </p:txBody>
        </p:sp>
        <p:sp>
          <p:nvSpPr>
            <p:cNvPr id="23563" name="Text Box 16"/>
            <p:cNvSpPr txBox="1">
              <a:spLocks noChangeArrowheads="1"/>
            </p:cNvSpPr>
            <p:nvPr/>
          </p:nvSpPr>
          <p:spPr bwMode="auto">
            <a:xfrm>
              <a:off x="2184" y="2440"/>
              <a:ext cx="1400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城市</a:t>
              </a:r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/</a:t>
              </a:r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户</a:t>
              </a:r>
            </a:p>
          </p:txBody>
        </p:sp>
        <p:sp>
          <p:nvSpPr>
            <p:cNvPr id="23564" name="Text Box 17"/>
            <p:cNvSpPr txBox="1">
              <a:spLocks noChangeArrowheads="1"/>
            </p:cNvSpPr>
            <p:nvPr/>
          </p:nvSpPr>
          <p:spPr bwMode="auto">
            <a:xfrm>
              <a:off x="3810" y="2440"/>
              <a:ext cx="1400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农村</a:t>
              </a:r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/</a:t>
              </a:r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户</a:t>
              </a:r>
            </a:p>
          </p:txBody>
        </p:sp>
        <p:sp>
          <p:nvSpPr>
            <p:cNvPr id="23565" name="Text Box 18"/>
            <p:cNvSpPr txBox="1">
              <a:spLocks noChangeArrowheads="1"/>
            </p:cNvSpPr>
            <p:nvPr/>
          </p:nvSpPr>
          <p:spPr bwMode="auto">
            <a:xfrm>
              <a:off x="449" y="3114"/>
              <a:ext cx="1592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263305000</a:t>
              </a:r>
            </a:p>
          </p:txBody>
        </p:sp>
        <p:sp>
          <p:nvSpPr>
            <p:cNvPr id="23566" name="Text Box 19"/>
            <p:cNvSpPr txBox="1">
              <a:spLocks noChangeArrowheads="1"/>
            </p:cNvSpPr>
            <p:nvPr/>
          </p:nvSpPr>
          <p:spPr bwMode="auto">
            <a:xfrm>
              <a:off x="2067" y="3114"/>
              <a:ext cx="1611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171292000</a:t>
              </a:r>
            </a:p>
          </p:txBody>
        </p:sp>
        <p:sp>
          <p:nvSpPr>
            <p:cNvPr id="23567" name="Text Box 20"/>
            <p:cNvSpPr txBox="1">
              <a:spLocks noChangeArrowheads="1"/>
            </p:cNvSpPr>
            <p:nvPr/>
          </p:nvSpPr>
          <p:spPr bwMode="auto">
            <a:xfrm>
              <a:off x="3818" y="3114"/>
              <a:ext cx="1447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92013000</a:t>
              </a:r>
            </a:p>
          </p:txBody>
        </p:sp>
      </p:grpSp>
      <p:sp>
        <p:nvSpPr>
          <p:cNvPr id="17" name="同侧圆角矩形 16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18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1001713" y="5257800"/>
            <a:ext cx="72691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263305000</a:t>
            </a: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户＝</a:t>
            </a:r>
            <a:r>
              <a:rPr lang="en-US" altLang="zh-CN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2.63305</a:t>
            </a: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亿户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887538" y="4002088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63600" y="4002088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6"/>
          <p:cNvSpPr txBox="1">
            <a:spLocks noChangeArrowheads="1"/>
          </p:cNvSpPr>
          <p:nvPr/>
        </p:nvSpPr>
        <p:spPr bwMode="auto">
          <a:xfrm>
            <a:off x="242888" y="1557338"/>
            <a:ext cx="8786812" cy="123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下表是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2003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年末我国固定电话用户数量统计。你能把它们改  写成用“</a:t>
            </a:r>
            <a:r>
              <a:rPr lang="zh-CN" altLang="en-US" sz="32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亿户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”作单位的数吗？</a:t>
            </a: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517525" y="2855913"/>
            <a:ext cx="8278813" cy="2055812"/>
            <a:chOff x="437" y="2357"/>
            <a:chExt cx="4883" cy="1295"/>
          </a:xfrm>
        </p:grpSpPr>
        <p:grpSp>
          <p:nvGrpSpPr>
            <p:cNvPr id="3" name="Group 14"/>
            <p:cNvGrpSpPr>
              <a:grpSpLocks/>
            </p:cNvGrpSpPr>
            <p:nvPr/>
          </p:nvGrpSpPr>
          <p:grpSpPr bwMode="auto">
            <a:xfrm>
              <a:off x="437" y="2357"/>
              <a:ext cx="4883" cy="1295"/>
              <a:chOff x="500" y="1655"/>
              <a:chExt cx="4627" cy="1295"/>
            </a:xfrm>
          </p:grpSpPr>
          <p:sp>
            <p:nvSpPr>
              <p:cNvPr id="24592" name="Line 7"/>
              <p:cNvSpPr>
                <a:spLocks noChangeShapeType="1"/>
              </p:cNvSpPr>
              <p:nvPr/>
            </p:nvSpPr>
            <p:spPr bwMode="auto">
              <a:xfrm flipV="1">
                <a:off x="500" y="1664"/>
                <a:ext cx="4627" cy="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593" name="Line 8"/>
              <p:cNvSpPr>
                <a:spLocks noChangeShapeType="1"/>
              </p:cNvSpPr>
              <p:nvPr/>
            </p:nvSpPr>
            <p:spPr bwMode="auto">
              <a:xfrm flipV="1">
                <a:off x="500" y="2302"/>
                <a:ext cx="4627" cy="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594" name="Line 9"/>
              <p:cNvSpPr>
                <a:spLocks noChangeShapeType="1"/>
              </p:cNvSpPr>
              <p:nvPr/>
            </p:nvSpPr>
            <p:spPr bwMode="auto">
              <a:xfrm flipV="1">
                <a:off x="500" y="2941"/>
                <a:ext cx="4627" cy="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595" name="Line 11"/>
              <p:cNvSpPr>
                <a:spLocks noChangeShapeType="1"/>
              </p:cNvSpPr>
              <p:nvPr/>
            </p:nvSpPr>
            <p:spPr bwMode="auto">
              <a:xfrm>
                <a:off x="2040" y="1655"/>
                <a:ext cx="9" cy="127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596" name="Line 12"/>
              <p:cNvSpPr>
                <a:spLocks noChangeShapeType="1"/>
              </p:cNvSpPr>
              <p:nvPr/>
            </p:nvSpPr>
            <p:spPr bwMode="auto">
              <a:xfrm>
                <a:off x="3578" y="1655"/>
                <a:ext cx="9" cy="127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4586" name="Text Box 15"/>
            <p:cNvSpPr txBox="1">
              <a:spLocks noChangeArrowheads="1"/>
            </p:cNvSpPr>
            <p:nvPr/>
          </p:nvSpPr>
          <p:spPr bwMode="auto">
            <a:xfrm>
              <a:off x="604" y="2440"/>
              <a:ext cx="1400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总计</a:t>
              </a:r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/</a:t>
              </a:r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户</a:t>
              </a:r>
            </a:p>
          </p:txBody>
        </p:sp>
        <p:sp>
          <p:nvSpPr>
            <p:cNvPr id="24587" name="Text Box 16"/>
            <p:cNvSpPr txBox="1">
              <a:spLocks noChangeArrowheads="1"/>
            </p:cNvSpPr>
            <p:nvPr/>
          </p:nvSpPr>
          <p:spPr bwMode="auto">
            <a:xfrm>
              <a:off x="2184" y="2440"/>
              <a:ext cx="1400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城市</a:t>
              </a:r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/</a:t>
              </a:r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户</a:t>
              </a:r>
            </a:p>
          </p:txBody>
        </p:sp>
        <p:sp>
          <p:nvSpPr>
            <p:cNvPr id="24588" name="Text Box 17"/>
            <p:cNvSpPr txBox="1">
              <a:spLocks noChangeArrowheads="1"/>
            </p:cNvSpPr>
            <p:nvPr/>
          </p:nvSpPr>
          <p:spPr bwMode="auto">
            <a:xfrm>
              <a:off x="3810" y="2440"/>
              <a:ext cx="1400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农村</a:t>
              </a:r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/</a:t>
              </a:r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户</a:t>
              </a:r>
            </a:p>
          </p:txBody>
        </p:sp>
        <p:sp>
          <p:nvSpPr>
            <p:cNvPr id="24589" name="Text Box 18"/>
            <p:cNvSpPr txBox="1">
              <a:spLocks noChangeArrowheads="1"/>
            </p:cNvSpPr>
            <p:nvPr/>
          </p:nvSpPr>
          <p:spPr bwMode="auto">
            <a:xfrm>
              <a:off x="449" y="3114"/>
              <a:ext cx="1592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263305000</a:t>
              </a:r>
            </a:p>
          </p:txBody>
        </p:sp>
        <p:sp>
          <p:nvSpPr>
            <p:cNvPr id="24590" name="Text Box 19"/>
            <p:cNvSpPr txBox="1">
              <a:spLocks noChangeArrowheads="1"/>
            </p:cNvSpPr>
            <p:nvPr/>
          </p:nvSpPr>
          <p:spPr bwMode="auto">
            <a:xfrm>
              <a:off x="2067" y="3114"/>
              <a:ext cx="1611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171292000</a:t>
              </a:r>
            </a:p>
          </p:txBody>
        </p:sp>
        <p:sp>
          <p:nvSpPr>
            <p:cNvPr id="24591" name="Text Box 20"/>
            <p:cNvSpPr txBox="1">
              <a:spLocks noChangeArrowheads="1"/>
            </p:cNvSpPr>
            <p:nvPr/>
          </p:nvSpPr>
          <p:spPr bwMode="auto">
            <a:xfrm>
              <a:off x="3818" y="3114"/>
              <a:ext cx="1447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92013000</a:t>
              </a:r>
            </a:p>
          </p:txBody>
        </p:sp>
      </p:grpSp>
      <p:sp>
        <p:nvSpPr>
          <p:cNvPr id="17" name="同侧圆角矩形 16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18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822325" y="5289550"/>
            <a:ext cx="7239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171292000</a:t>
            </a: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户＝</a:t>
            </a:r>
            <a:r>
              <a:rPr lang="en-US" altLang="zh-CN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1.71292</a:t>
            </a: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亿户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441825" y="4057650"/>
            <a:ext cx="0" cy="792163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513138" y="4057650"/>
            <a:ext cx="0" cy="792163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6"/>
          <p:cNvSpPr txBox="1">
            <a:spLocks noChangeArrowheads="1"/>
          </p:cNvSpPr>
          <p:nvPr/>
        </p:nvSpPr>
        <p:spPr bwMode="auto">
          <a:xfrm>
            <a:off x="242888" y="1557338"/>
            <a:ext cx="8786812" cy="123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下表是</a:t>
            </a:r>
            <a:r>
              <a:rPr lang="en-US" altLang="zh-CN" sz="3200" b="1">
                <a:latin typeface="华文新魏" pitchFamily="2" charset="-122"/>
                <a:ea typeface="华文新魏" pitchFamily="2" charset="-122"/>
              </a:rPr>
              <a:t>2003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年末我国固定电话用户数量统计。你能把它们改  写成用“</a:t>
            </a:r>
            <a:r>
              <a:rPr lang="zh-CN" altLang="en-US" sz="32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亿户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”作单位的数吗？</a:t>
            </a: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517525" y="2855913"/>
            <a:ext cx="8278813" cy="2055812"/>
            <a:chOff x="437" y="2357"/>
            <a:chExt cx="4883" cy="1295"/>
          </a:xfrm>
        </p:grpSpPr>
        <p:grpSp>
          <p:nvGrpSpPr>
            <p:cNvPr id="3" name="Group 14"/>
            <p:cNvGrpSpPr>
              <a:grpSpLocks/>
            </p:cNvGrpSpPr>
            <p:nvPr/>
          </p:nvGrpSpPr>
          <p:grpSpPr bwMode="auto">
            <a:xfrm>
              <a:off x="437" y="2357"/>
              <a:ext cx="4883" cy="1295"/>
              <a:chOff x="500" y="1655"/>
              <a:chExt cx="4627" cy="1295"/>
            </a:xfrm>
          </p:grpSpPr>
          <p:sp>
            <p:nvSpPr>
              <p:cNvPr id="25616" name="Line 7"/>
              <p:cNvSpPr>
                <a:spLocks noChangeShapeType="1"/>
              </p:cNvSpPr>
              <p:nvPr/>
            </p:nvSpPr>
            <p:spPr bwMode="auto">
              <a:xfrm flipV="1">
                <a:off x="500" y="1664"/>
                <a:ext cx="4627" cy="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7" name="Line 8"/>
              <p:cNvSpPr>
                <a:spLocks noChangeShapeType="1"/>
              </p:cNvSpPr>
              <p:nvPr/>
            </p:nvSpPr>
            <p:spPr bwMode="auto">
              <a:xfrm flipV="1">
                <a:off x="500" y="2302"/>
                <a:ext cx="4627" cy="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8" name="Line 9"/>
              <p:cNvSpPr>
                <a:spLocks noChangeShapeType="1"/>
              </p:cNvSpPr>
              <p:nvPr/>
            </p:nvSpPr>
            <p:spPr bwMode="auto">
              <a:xfrm flipV="1">
                <a:off x="500" y="2941"/>
                <a:ext cx="4627" cy="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9" name="Line 11"/>
              <p:cNvSpPr>
                <a:spLocks noChangeShapeType="1"/>
              </p:cNvSpPr>
              <p:nvPr/>
            </p:nvSpPr>
            <p:spPr bwMode="auto">
              <a:xfrm>
                <a:off x="2040" y="1655"/>
                <a:ext cx="9" cy="127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20" name="Line 12"/>
              <p:cNvSpPr>
                <a:spLocks noChangeShapeType="1"/>
              </p:cNvSpPr>
              <p:nvPr/>
            </p:nvSpPr>
            <p:spPr bwMode="auto">
              <a:xfrm>
                <a:off x="3578" y="1655"/>
                <a:ext cx="9" cy="127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610" name="Text Box 15"/>
            <p:cNvSpPr txBox="1">
              <a:spLocks noChangeArrowheads="1"/>
            </p:cNvSpPr>
            <p:nvPr/>
          </p:nvSpPr>
          <p:spPr bwMode="auto">
            <a:xfrm>
              <a:off x="604" y="2440"/>
              <a:ext cx="1400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总计</a:t>
              </a:r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/</a:t>
              </a:r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户</a:t>
              </a:r>
            </a:p>
          </p:txBody>
        </p:sp>
        <p:sp>
          <p:nvSpPr>
            <p:cNvPr id="25611" name="Text Box 16"/>
            <p:cNvSpPr txBox="1">
              <a:spLocks noChangeArrowheads="1"/>
            </p:cNvSpPr>
            <p:nvPr/>
          </p:nvSpPr>
          <p:spPr bwMode="auto">
            <a:xfrm>
              <a:off x="2184" y="2440"/>
              <a:ext cx="1400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城市</a:t>
              </a:r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/</a:t>
              </a:r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户</a:t>
              </a:r>
            </a:p>
          </p:txBody>
        </p:sp>
        <p:sp>
          <p:nvSpPr>
            <p:cNvPr id="25612" name="Text Box 17"/>
            <p:cNvSpPr txBox="1">
              <a:spLocks noChangeArrowheads="1"/>
            </p:cNvSpPr>
            <p:nvPr/>
          </p:nvSpPr>
          <p:spPr bwMode="auto">
            <a:xfrm>
              <a:off x="3810" y="2440"/>
              <a:ext cx="1400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农村</a:t>
              </a:r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/</a:t>
              </a:r>
              <a:r>
                <a:rPr lang="zh-CN" altLang="en-US" sz="3200" b="1">
                  <a:latin typeface="华文新魏" pitchFamily="2" charset="-122"/>
                  <a:ea typeface="华文新魏" pitchFamily="2" charset="-122"/>
                </a:rPr>
                <a:t>户</a:t>
              </a:r>
            </a:p>
          </p:txBody>
        </p:sp>
        <p:sp>
          <p:nvSpPr>
            <p:cNvPr id="25613" name="Text Box 18"/>
            <p:cNvSpPr txBox="1">
              <a:spLocks noChangeArrowheads="1"/>
            </p:cNvSpPr>
            <p:nvPr/>
          </p:nvSpPr>
          <p:spPr bwMode="auto">
            <a:xfrm>
              <a:off x="449" y="3114"/>
              <a:ext cx="1592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263305000</a:t>
              </a:r>
            </a:p>
          </p:txBody>
        </p:sp>
        <p:sp>
          <p:nvSpPr>
            <p:cNvPr id="25614" name="Text Box 19"/>
            <p:cNvSpPr txBox="1">
              <a:spLocks noChangeArrowheads="1"/>
            </p:cNvSpPr>
            <p:nvPr/>
          </p:nvSpPr>
          <p:spPr bwMode="auto">
            <a:xfrm>
              <a:off x="2067" y="3114"/>
              <a:ext cx="1611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171292000</a:t>
              </a:r>
            </a:p>
          </p:txBody>
        </p:sp>
        <p:sp>
          <p:nvSpPr>
            <p:cNvPr id="25615" name="Text Box 20"/>
            <p:cNvSpPr txBox="1">
              <a:spLocks noChangeArrowheads="1"/>
            </p:cNvSpPr>
            <p:nvPr/>
          </p:nvSpPr>
          <p:spPr bwMode="auto">
            <a:xfrm>
              <a:off x="3818" y="3114"/>
              <a:ext cx="1447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latin typeface="华文新魏" pitchFamily="2" charset="-122"/>
                  <a:ea typeface="华文新魏" pitchFamily="2" charset="-122"/>
                </a:rPr>
                <a:t>92013000</a:t>
              </a:r>
            </a:p>
          </p:txBody>
        </p:sp>
      </p:grpSp>
      <p:sp>
        <p:nvSpPr>
          <p:cNvPr id="17" name="同侧圆角矩形 16"/>
          <p:cNvSpPr/>
          <p:nvPr/>
        </p:nvSpPr>
        <p:spPr>
          <a:xfrm>
            <a:off x="468313" y="9810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18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822325" y="5289550"/>
            <a:ext cx="59817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92013000</a:t>
            </a: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户＝</a:t>
            </a:r>
            <a:r>
              <a:rPr lang="en-US" altLang="zh-CN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0.92013</a:t>
            </a: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亿户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7235825" y="3954463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283325" y="4011613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9"/>
          <p:cNvSpPr txBox="1">
            <a:spLocks noChangeArrowheads="1"/>
          </p:cNvSpPr>
          <p:nvPr/>
        </p:nvSpPr>
        <p:spPr bwMode="auto">
          <a:xfrm>
            <a:off x="612775" y="1328738"/>
            <a:ext cx="83216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下面是第五次全国人口普查时几个城</a:t>
            </a:r>
            <a:br>
              <a:rPr lang="zh-CN" altLang="en-US" sz="3600" b="1">
                <a:latin typeface="华文新魏" pitchFamily="2" charset="-122"/>
                <a:ea typeface="华文新魏" pitchFamily="2" charset="-122"/>
              </a:rPr>
            </a:b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 市的人口数。你能把它们改写成用“</a:t>
            </a: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万</a:t>
            </a:r>
            <a:b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  人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”作单位的数吗？</a:t>
            </a:r>
          </a:p>
        </p:txBody>
      </p:sp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1306513" y="5689600"/>
            <a:ext cx="6934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13819000</a:t>
            </a: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人＝</a:t>
            </a:r>
            <a:r>
              <a:rPr lang="en-US" altLang="zh-CN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1381.9</a:t>
            </a: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万人</a:t>
            </a:r>
          </a:p>
        </p:txBody>
      </p:sp>
      <p:pic>
        <p:nvPicPr>
          <p:cNvPr id="26628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2952750"/>
            <a:ext cx="4465638" cy="277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同侧圆角矩形 6"/>
          <p:cNvSpPr/>
          <p:nvPr/>
        </p:nvSpPr>
        <p:spPr>
          <a:xfrm>
            <a:off x="484188" y="7524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500063" y="13938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356100" y="4897438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9"/>
          <p:cNvSpPr txBox="1">
            <a:spLocks noChangeArrowheads="1"/>
          </p:cNvSpPr>
          <p:nvPr/>
        </p:nvSpPr>
        <p:spPr bwMode="auto">
          <a:xfrm>
            <a:off x="612775" y="1401763"/>
            <a:ext cx="83216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下面是第五次全国人口普查时几个城</a:t>
            </a:r>
            <a:br>
              <a:rPr lang="zh-CN" altLang="en-US" sz="3600" b="1">
                <a:latin typeface="华文新魏" pitchFamily="2" charset="-122"/>
                <a:ea typeface="华文新魏" pitchFamily="2" charset="-122"/>
              </a:rPr>
            </a:b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 市的人口数。你能把它们改写成用“</a:t>
            </a: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万</a:t>
            </a:r>
            <a:b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  人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”作单位的数吗？</a:t>
            </a:r>
          </a:p>
        </p:txBody>
      </p:sp>
      <p:sp>
        <p:nvSpPr>
          <p:cNvPr id="7" name="同侧圆角矩形 6"/>
          <p:cNvSpPr/>
          <p:nvPr/>
        </p:nvSpPr>
        <p:spPr>
          <a:xfrm>
            <a:off x="484188" y="7524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500063" y="13938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293813" y="5661025"/>
            <a:ext cx="6959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16737700</a:t>
            </a: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人＝</a:t>
            </a:r>
            <a:r>
              <a:rPr lang="en-US" altLang="zh-CN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1673.77</a:t>
            </a: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万人</a:t>
            </a:r>
          </a:p>
        </p:txBody>
      </p:sp>
      <p:pic>
        <p:nvPicPr>
          <p:cNvPr id="27654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3036888"/>
            <a:ext cx="49530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直接连接符 15"/>
          <p:cNvCxnSpPr/>
          <p:nvPr/>
        </p:nvCxnSpPr>
        <p:spPr>
          <a:xfrm>
            <a:off x="4773613" y="4868863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9"/>
          <p:cNvSpPr txBox="1">
            <a:spLocks noChangeArrowheads="1"/>
          </p:cNvSpPr>
          <p:nvPr/>
        </p:nvSpPr>
        <p:spPr bwMode="auto">
          <a:xfrm>
            <a:off x="612775" y="1401763"/>
            <a:ext cx="83216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下面是第五次全国人口普查时几个城</a:t>
            </a:r>
            <a:br>
              <a:rPr lang="zh-CN" altLang="en-US" sz="3600" b="1">
                <a:latin typeface="华文新魏" pitchFamily="2" charset="-122"/>
                <a:ea typeface="华文新魏" pitchFamily="2" charset="-122"/>
              </a:rPr>
            </a:b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 市的人口数。你能把它们改写成用“</a:t>
            </a: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万</a:t>
            </a:r>
            <a:b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  人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”作单位的数吗？</a:t>
            </a:r>
          </a:p>
        </p:txBody>
      </p:sp>
      <p:sp>
        <p:nvSpPr>
          <p:cNvPr id="7" name="同侧圆角矩形 6"/>
          <p:cNvSpPr/>
          <p:nvPr/>
        </p:nvSpPr>
        <p:spPr>
          <a:xfrm>
            <a:off x="484188" y="7524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500063" y="13938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867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59013" y="3094038"/>
            <a:ext cx="3968750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649413" y="5562600"/>
            <a:ext cx="6248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6238000</a:t>
            </a: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人＝</a:t>
            </a:r>
            <a:r>
              <a:rPr lang="en-US" altLang="zh-CN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623.8</a:t>
            </a: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万人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4273550" y="4868863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9"/>
          <p:cNvSpPr txBox="1">
            <a:spLocks noChangeArrowheads="1"/>
          </p:cNvSpPr>
          <p:nvPr/>
        </p:nvSpPr>
        <p:spPr bwMode="auto">
          <a:xfrm>
            <a:off x="612775" y="1400175"/>
            <a:ext cx="83216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下面是第五次全国人口普查时几个城</a:t>
            </a:r>
            <a:br>
              <a:rPr lang="zh-CN" altLang="en-US" sz="3600" b="1">
                <a:latin typeface="华文新魏" pitchFamily="2" charset="-122"/>
                <a:ea typeface="华文新魏" pitchFamily="2" charset="-122"/>
              </a:rPr>
            </a:b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  市的人口数。你能把它们改写成用“</a:t>
            </a: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万</a:t>
            </a:r>
            <a:b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</a:b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  人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”作单位的数吗？</a:t>
            </a:r>
          </a:p>
        </p:txBody>
      </p:sp>
      <p:sp>
        <p:nvSpPr>
          <p:cNvPr id="7" name="同侧圆角矩形 6"/>
          <p:cNvSpPr/>
          <p:nvPr/>
        </p:nvSpPr>
        <p:spPr>
          <a:xfrm>
            <a:off x="484188" y="7524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500063" y="13938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9701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3263" y="3068638"/>
            <a:ext cx="494347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1484313" y="5659438"/>
            <a:ext cx="6248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9943000</a:t>
            </a: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人＝</a:t>
            </a:r>
            <a:r>
              <a:rPr lang="en-US" altLang="zh-CN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994.3</a:t>
            </a:r>
            <a:r>
              <a:rPr lang="zh-CN" altLang="en-US" sz="36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万人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4638675" y="5013325"/>
            <a:ext cx="0" cy="792163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/>
          <p:cNvPicPr>
            <a:picLocks noChangeAspect="1" noChangeArrowheads="1"/>
          </p:cNvPicPr>
          <p:nvPr/>
        </p:nvPicPr>
        <p:blipFill>
          <a:blip r:embed="rId2">
            <a:lum bright="-30000" contrast="48000"/>
          </a:blip>
          <a:srcRect/>
          <a:stretch>
            <a:fillRect/>
          </a:stretch>
        </p:blipFill>
        <p:spPr bwMode="auto">
          <a:xfrm>
            <a:off x="484188" y="1590675"/>
            <a:ext cx="8480425" cy="421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4797425" y="3132138"/>
            <a:ext cx="2438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376900</a:t>
            </a: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7029450" y="3205163"/>
            <a:ext cx="2438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66"/>
                </a:solidFill>
                <a:latin typeface="华文新魏" pitchFamily="2" charset="-122"/>
                <a:ea typeface="华文新魏" pitchFamily="2" charset="-122"/>
              </a:rPr>
              <a:t>37.69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4797425" y="3636963"/>
            <a:ext cx="2438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72500</a:t>
            </a:r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7086600" y="3708400"/>
            <a:ext cx="2438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66"/>
                </a:solidFill>
                <a:latin typeface="华文新魏" pitchFamily="2" charset="-122"/>
                <a:ea typeface="华文新魏" pitchFamily="2" charset="-122"/>
              </a:rPr>
              <a:t>7.25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4797425" y="4140200"/>
            <a:ext cx="2438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85400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7086600" y="4140200"/>
            <a:ext cx="2438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66"/>
                </a:solidFill>
                <a:latin typeface="华文新魏" pitchFamily="2" charset="-122"/>
                <a:ea typeface="华文新魏" pitchFamily="2" charset="-122"/>
              </a:rPr>
              <a:t>8.54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4797425" y="4645025"/>
            <a:ext cx="2438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83200</a:t>
            </a: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7086600" y="4645025"/>
            <a:ext cx="2438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66"/>
                </a:solidFill>
                <a:latin typeface="华文新魏" pitchFamily="2" charset="-122"/>
                <a:ea typeface="华文新魏" pitchFamily="2" charset="-122"/>
              </a:rPr>
              <a:t>8.32</a:t>
            </a: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4870450" y="5148263"/>
            <a:ext cx="2438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3100</a:t>
            </a: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7086600" y="5148263"/>
            <a:ext cx="2438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</a:t>
            </a:r>
            <a:r>
              <a:rPr lang="en-US" altLang="zh-CN" sz="3200" b="1">
                <a:solidFill>
                  <a:srgbClr val="000066"/>
                </a:solidFill>
                <a:latin typeface="华文新魏" pitchFamily="2" charset="-122"/>
                <a:ea typeface="华文新魏" pitchFamily="2" charset="-122"/>
              </a:rPr>
              <a:t>.31</a:t>
            </a:r>
          </a:p>
        </p:txBody>
      </p:sp>
      <p:sp>
        <p:nvSpPr>
          <p:cNvPr id="13" name="同侧圆角矩形 12"/>
          <p:cNvSpPr/>
          <p:nvPr/>
        </p:nvSpPr>
        <p:spPr>
          <a:xfrm>
            <a:off x="484188" y="7524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学以致用</a:t>
            </a:r>
          </a:p>
        </p:txBody>
      </p:sp>
      <p:cxnSp>
        <p:nvCxnSpPr>
          <p:cNvPr id="14" name="直线连接符 21"/>
          <p:cNvCxnSpPr/>
          <p:nvPr/>
        </p:nvCxnSpPr>
        <p:spPr>
          <a:xfrm flipV="1">
            <a:off x="500063" y="13938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492500" y="3132138"/>
            <a:ext cx="0" cy="657225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843213" y="3068638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448050" y="3390900"/>
            <a:ext cx="0" cy="792163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843213" y="3386138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448050" y="3954463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843213" y="3886200"/>
            <a:ext cx="0" cy="792163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3416300" y="4389438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844800" y="4327525"/>
            <a:ext cx="0" cy="792163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348038" y="4868863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tmFilter="0,0; .5, 1; 1, 1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 tmFilter="0,0; .5, 1; 1, 1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 tmFilter="0,0; .5, 1; 1, 1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9" grpId="0"/>
      <p:bldP spid="18440" grpId="0"/>
      <p:bldP spid="18441" grpId="0"/>
      <p:bldP spid="18442" grpId="0"/>
      <p:bldP spid="18443" grpId="0"/>
      <p:bldP spid="18444" grpId="0"/>
      <p:bldP spid="18445" grpId="0"/>
      <p:bldP spid="18446" grpId="0"/>
      <p:bldP spid="184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1349375"/>
            <a:ext cx="8534400" cy="1431925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mtClean="0">
                <a:latin typeface="华文新魏" pitchFamily="2" charset="-122"/>
                <a:ea typeface="华文新魏" pitchFamily="2" charset="-122"/>
              </a:rPr>
              <a:t>、把下面的数改写成用“万”作单位的数。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36650" y="2762250"/>
            <a:ext cx="8007350" cy="4191000"/>
          </a:xfrm>
        </p:spPr>
        <p:txBody>
          <a:bodyPr/>
          <a:lstStyle/>
          <a:p>
            <a:pPr eaLnBrk="1" hangingPunct="1"/>
            <a:r>
              <a:rPr lang="en-US" altLang="zh-CN" sz="4400" smtClean="0">
                <a:latin typeface="华文新魏" pitchFamily="2" charset="-122"/>
                <a:ea typeface="华文新魏" pitchFamily="2" charset="-122"/>
              </a:rPr>
              <a:t>280000</a:t>
            </a:r>
          </a:p>
          <a:p>
            <a:pPr eaLnBrk="1" hangingPunct="1"/>
            <a:r>
              <a:rPr lang="en-US" altLang="zh-CN" sz="4400" smtClean="0">
                <a:latin typeface="华文新魏" pitchFamily="2" charset="-122"/>
                <a:ea typeface="华文新魏" pitchFamily="2" charset="-122"/>
              </a:rPr>
              <a:t>4050000</a:t>
            </a:r>
          </a:p>
          <a:p>
            <a:pPr eaLnBrk="1" hangingPunct="1"/>
            <a:r>
              <a:rPr lang="en-US" altLang="zh-CN" sz="4400" smtClean="0">
                <a:latin typeface="华文新魏" pitchFamily="2" charset="-122"/>
                <a:ea typeface="华文新魏" pitchFamily="2" charset="-122"/>
              </a:rPr>
              <a:t>764100000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162300" y="2781300"/>
            <a:ext cx="40386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华文新魏" pitchFamily="2" charset="-122"/>
                <a:ea typeface="华文新魏" pitchFamily="2" charset="-122"/>
              </a:rPr>
              <a:t>=28</a:t>
            </a:r>
            <a:r>
              <a:rPr lang="zh-CN" altLang="en-US" sz="4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万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419475" y="3567113"/>
            <a:ext cx="40386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华文新魏" pitchFamily="2" charset="-122"/>
                <a:ea typeface="华文新魏" pitchFamily="2" charset="-122"/>
              </a:rPr>
              <a:t>=405</a:t>
            </a:r>
            <a:r>
              <a:rPr lang="zh-CN" altLang="en-US" sz="4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万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846513" y="4335463"/>
            <a:ext cx="53340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华文新魏" pitchFamily="2" charset="-122"/>
                <a:ea typeface="华文新魏" pitchFamily="2" charset="-122"/>
              </a:rPr>
              <a:t>=76410</a:t>
            </a:r>
            <a:r>
              <a:rPr lang="zh-CN" altLang="en-US" sz="4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万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757363" y="2882900"/>
            <a:ext cx="1304925" cy="565150"/>
          </a:xfrm>
          <a:prstGeom prst="rect">
            <a:avLst/>
          </a:prstGeom>
          <a:solidFill>
            <a:srgbClr val="FFFF00">
              <a:alpha val="7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44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087563" y="3670300"/>
            <a:ext cx="1304925" cy="565150"/>
          </a:xfrm>
          <a:prstGeom prst="rect">
            <a:avLst/>
          </a:prstGeom>
          <a:solidFill>
            <a:srgbClr val="FFFF00">
              <a:alpha val="7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44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627313" y="4437063"/>
            <a:ext cx="1417637" cy="565150"/>
          </a:xfrm>
          <a:prstGeom prst="rect">
            <a:avLst/>
          </a:prstGeom>
          <a:solidFill>
            <a:srgbClr val="FFFF00">
              <a:alpha val="7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44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452438" y="80010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84188" y="1441450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180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1163" y="2706688"/>
            <a:ext cx="20161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直接连接符 2"/>
          <p:cNvCxnSpPr/>
          <p:nvPr/>
        </p:nvCxnSpPr>
        <p:spPr>
          <a:xfrm>
            <a:off x="1747838" y="2706688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087563" y="3549650"/>
            <a:ext cx="0" cy="792163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627313" y="4335463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  <p:bldP spid="6150" grpId="0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同侧圆角矩形 12"/>
          <p:cNvSpPr/>
          <p:nvPr/>
        </p:nvSpPr>
        <p:spPr>
          <a:xfrm>
            <a:off x="468313" y="968375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课堂小结</a:t>
            </a: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188" y="162242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436563" y="1790700"/>
            <a:ext cx="5507037" cy="1643063"/>
            <a:chOff x="155" y="1434"/>
            <a:chExt cx="2531" cy="1035"/>
          </a:xfrm>
        </p:grpSpPr>
        <p:sp>
          <p:nvSpPr>
            <p:cNvPr id="31754" name="AutoShape 27"/>
            <p:cNvSpPr>
              <a:spLocks noChangeArrowheads="1"/>
            </p:cNvSpPr>
            <p:nvPr/>
          </p:nvSpPr>
          <p:spPr bwMode="auto">
            <a:xfrm>
              <a:off x="155" y="1434"/>
              <a:ext cx="2154" cy="941"/>
            </a:xfrm>
            <a:prstGeom prst="wedgeRoundRectCallout">
              <a:avLst>
                <a:gd name="adj1" fmla="val 56148"/>
                <a:gd name="adj2" fmla="val -34458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/>
              <a:endParaRPr lang="zh-CN" altLang="en-US" sz="2000">
                <a:solidFill>
                  <a:srgbClr val="1C1C1C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endParaRPr lang="en-US" altLang="zh-CN"/>
            </a:p>
          </p:txBody>
        </p:sp>
        <p:sp>
          <p:nvSpPr>
            <p:cNvPr id="31755" name="Rectangle 13"/>
            <p:cNvSpPr>
              <a:spLocks noChangeArrowheads="1"/>
            </p:cNvSpPr>
            <p:nvPr/>
          </p:nvSpPr>
          <p:spPr bwMode="auto">
            <a:xfrm>
              <a:off x="169" y="1434"/>
              <a:ext cx="2517" cy="10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怎样把一个大数改写成用</a:t>
              </a:r>
              <a:endParaRPr lang="en-US" altLang="zh-CN" sz="2800">
                <a:latin typeface="华文新魏" pitchFamily="2" charset="-122"/>
                <a:ea typeface="华文新魏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“万”或“亿”作单位的</a:t>
              </a:r>
              <a:endParaRPr lang="en-US" altLang="zh-CN" sz="2800">
                <a:latin typeface="华文新魏" pitchFamily="2" charset="-122"/>
                <a:ea typeface="华文新魏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小数？</a:t>
              </a:r>
            </a:p>
          </p:txBody>
        </p:sp>
      </p:grp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5292725" y="1601788"/>
            <a:ext cx="2447925" cy="1871662"/>
            <a:chOff x="1973" y="1156"/>
            <a:chExt cx="1950" cy="1406"/>
          </a:xfrm>
        </p:grpSpPr>
        <p:pic>
          <p:nvPicPr>
            <p:cNvPr id="31752" name="Picture 10" descr="76副本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92" y="1156"/>
              <a:ext cx="1031" cy="1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3" name="Picture 22" descr="95副本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73" y="1253"/>
              <a:ext cx="1024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68313" y="3644900"/>
            <a:ext cx="8280400" cy="1816100"/>
          </a:xfrm>
          <a:prstGeom prst="rect">
            <a:avLst/>
          </a:prstGeom>
          <a:solidFill>
            <a:srgbClr val="F2DCDB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只要在“万位”或“亿位”的右边点上小数点，再在数的后面写上“万”字或者“亿”字；改写成的小数如果末尾有</a:t>
            </a:r>
            <a:r>
              <a:rPr lang="en-US" altLang="zh-CN" sz="2800">
                <a:latin typeface="华文新魏" pitchFamily="2" charset="-122"/>
                <a:ea typeface="华文新魏" pitchFamily="2" charset="-122"/>
              </a:rPr>
              <a:t>0</a:t>
            </a: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，要化简；有时，还要添上单位名称。</a:t>
            </a:r>
            <a:endParaRPr lang="zh-CN" altLang="zh-CN" sz="280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8" name="直线连接符 21"/>
          <p:cNvCxnSpPr/>
          <p:nvPr/>
        </p:nvCxnSpPr>
        <p:spPr>
          <a:xfrm flipV="1">
            <a:off x="-7620000" y="249078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1412875"/>
            <a:ext cx="8991600" cy="11430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mtClean="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mtClean="0">
                <a:latin typeface="华文新魏" pitchFamily="2" charset="-122"/>
                <a:ea typeface="华文新魏" pitchFamily="2" charset="-122"/>
              </a:rPr>
              <a:t>、把下面的数改写成用“亿”</a:t>
            </a:r>
            <a:r>
              <a:rPr lang="en-US" altLang="zh-CN" smtClean="0">
                <a:latin typeface="华文新魏" pitchFamily="2" charset="-122"/>
                <a:ea typeface="华文新魏" pitchFamily="2" charset="-122"/>
              </a:rPr>
              <a:t/>
            </a:r>
            <a:br>
              <a:rPr lang="en-US" altLang="zh-CN" smtClean="0">
                <a:latin typeface="华文新魏" pitchFamily="2" charset="-122"/>
                <a:ea typeface="华文新魏" pitchFamily="2" charset="-122"/>
              </a:rPr>
            </a:br>
            <a:r>
              <a:rPr lang="zh-CN" altLang="en-US" smtClean="0">
                <a:latin typeface="华文新魏" pitchFamily="2" charset="-122"/>
                <a:ea typeface="华文新魏" pitchFamily="2" charset="-122"/>
              </a:rPr>
              <a:t>作单位的数。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3125788"/>
            <a:ext cx="8007350" cy="2751137"/>
          </a:xfrm>
        </p:spPr>
        <p:txBody>
          <a:bodyPr/>
          <a:lstStyle/>
          <a:p>
            <a:pPr eaLnBrk="1" hangingPunct="1"/>
            <a:r>
              <a:rPr lang="en-US" altLang="zh-CN" sz="4400" smtClean="0">
                <a:latin typeface="华文新魏" pitchFamily="2" charset="-122"/>
                <a:ea typeface="华文新魏" pitchFamily="2" charset="-122"/>
              </a:rPr>
              <a:t>600 000 000</a:t>
            </a:r>
          </a:p>
          <a:p>
            <a:pPr eaLnBrk="1" hangingPunct="1"/>
            <a:r>
              <a:rPr lang="en-US" altLang="zh-CN" sz="4400" smtClean="0">
                <a:latin typeface="华文新魏" pitchFamily="2" charset="-122"/>
                <a:ea typeface="华文新魏" pitchFamily="2" charset="-122"/>
              </a:rPr>
              <a:t>4 200 000 000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4076700" y="3117850"/>
            <a:ext cx="4038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华文新魏" pitchFamily="2" charset="-122"/>
                <a:ea typeface="华文新魏" pitchFamily="2" charset="-122"/>
              </a:rPr>
              <a:t>=6</a:t>
            </a:r>
            <a:r>
              <a:rPr lang="zh-CN" altLang="en-US" sz="4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亿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4427538" y="3994150"/>
            <a:ext cx="40386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latin typeface="华文新魏" pitchFamily="2" charset="-122"/>
                <a:ea typeface="华文新魏" pitchFamily="2" charset="-122"/>
              </a:rPr>
              <a:t>=42</a:t>
            </a:r>
            <a:r>
              <a:rPr lang="zh-CN" altLang="en-US" sz="4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亿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2484438" y="3221038"/>
            <a:ext cx="1592262" cy="369887"/>
          </a:xfrm>
          <a:prstGeom prst="rect">
            <a:avLst/>
          </a:prstGeom>
          <a:solidFill>
            <a:srgbClr val="FFFF00">
              <a:alpha val="7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44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066800" y="3221038"/>
            <a:ext cx="1417638" cy="369887"/>
          </a:xfrm>
          <a:prstGeom prst="rect">
            <a:avLst/>
          </a:prstGeom>
          <a:solidFill>
            <a:srgbClr val="FFFF00">
              <a:alpha val="7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44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989263" y="3994150"/>
            <a:ext cx="1416050" cy="371475"/>
          </a:xfrm>
          <a:prstGeom prst="rect">
            <a:avLst/>
          </a:prstGeom>
          <a:solidFill>
            <a:srgbClr val="FFFF00">
              <a:alpha val="7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44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571625" y="3994150"/>
            <a:ext cx="1417638" cy="371475"/>
          </a:xfrm>
          <a:prstGeom prst="rect">
            <a:avLst/>
          </a:prstGeom>
          <a:solidFill>
            <a:srgbClr val="FFFF00">
              <a:alpha val="70195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44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同侧圆角矩形 10"/>
          <p:cNvSpPr/>
          <p:nvPr/>
        </p:nvSpPr>
        <p:spPr>
          <a:xfrm>
            <a:off x="484188" y="827088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复习导入</a:t>
            </a: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515938" y="1468438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204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3" y="2849563"/>
            <a:ext cx="201612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直接连接符 13"/>
          <p:cNvCxnSpPr/>
          <p:nvPr/>
        </p:nvCxnSpPr>
        <p:spPr>
          <a:xfrm>
            <a:off x="2514600" y="3009900"/>
            <a:ext cx="0" cy="792163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062038" y="3065463"/>
            <a:ext cx="0" cy="790575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550988" y="3887788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989263" y="3856038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0" y="817563"/>
            <a:ext cx="9507538" cy="3670300"/>
            <a:chOff x="-2" y="270"/>
            <a:chExt cx="5265" cy="2312"/>
          </a:xfrm>
        </p:grpSpPr>
        <p:pic>
          <p:nvPicPr>
            <p:cNvPr id="9223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7" y="270"/>
              <a:ext cx="4764" cy="15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4" name="Text Box 3"/>
            <p:cNvSpPr txBox="1">
              <a:spLocks noChangeArrowheads="1"/>
            </p:cNvSpPr>
            <p:nvPr/>
          </p:nvSpPr>
          <p:spPr bwMode="auto">
            <a:xfrm>
              <a:off x="-2" y="1826"/>
              <a:ext cx="5265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600" b="1">
                  <a:latin typeface="华文新魏" pitchFamily="2" charset="-122"/>
                  <a:ea typeface="华文新魏" pitchFamily="2" charset="-122"/>
                </a:rPr>
                <a:t>地球和月球之间的平均距离大约是</a:t>
              </a:r>
              <a:r>
                <a:rPr lang="en-US" altLang="zh-CN" sz="3600" b="1">
                  <a:latin typeface="华文新魏" pitchFamily="2" charset="-122"/>
                  <a:ea typeface="华文新魏" pitchFamily="2" charset="-122"/>
                </a:rPr>
                <a:t>384400</a:t>
              </a:r>
              <a:r>
                <a:rPr lang="zh-CN" altLang="en-US" sz="3600" b="1">
                  <a:latin typeface="华文新魏" pitchFamily="2" charset="-122"/>
                  <a:ea typeface="华文新魏" pitchFamily="2" charset="-122"/>
                </a:rPr>
                <a:t>千米。</a:t>
              </a:r>
              <a:r>
                <a:rPr lang="zh-CN" altLang="en-US" sz="3600">
                  <a:latin typeface="华文新魏" pitchFamily="2" charset="-122"/>
                  <a:ea typeface="华文新魏" pitchFamily="2" charset="-122"/>
                </a:rPr>
                <a:t> </a:t>
              </a:r>
            </a:p>
          </p:txBody>
        </p:sp>
      </p:grp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803275" y="3957638"/>
            <a:ext cx="8016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把</a:t>
            </a:r>
            <a:r>
              <a:rPr lang="en-US" altLang="zh-CN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384400</a:t>
            </a:r>
            <a:r>
              <a:rPr lang="zh-CN" altLang="en-US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改写成用“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万</a:t>
            </a:r>
            <a:r>
              <a:rPr lang="zh-CN" altLang="en-US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”作单位的小数是多少？ 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25475" y="5084763"/>
            <a:ext cx="7704138" cy="12001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你是怎样想的？把你的想法与同学交流。 </a:t>
            </a:r>
          </a:p>
        </p:txBody>
      </p:sp>
      <p:sp>
        <p:nvSpPr>
          <p:cNvPr id="7" name="同侧圆角矩形 6"/>
          <p:cNvSpPr/>
          <p:nvPr/>
        </p:nvSpPr>
        <p:spPr>
          <a:xfrm>
            <a:off x="468313" y="82550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1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484188" y="1412875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1076325" y="4402138"/>
            <a:ext cx="31496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>
                <a:latin typeface="华文新魏" pitchFamily="2" charset="-122"/>
                <a:ea typeface="华文新魏" pitchFamily="2" charset="-122"/>
              </a:rPr>
              <a:t>384400</a:t>
            </a:r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2055813" y="4505325"/>
            <a:ext cx="2017712" cy="869950"/>
          </a:xfrm>
          <a:prstGeom prst="rect">
            <a:avLst/>
          </a:prstGeom>
          <a:solidFill>
            <a:srgbClr val="FF0000">
              <a:alpha val="3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4718050" y="4402138"/>
            <a:ext cx="135096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38.</a:t>
            </a: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5951538" y="4402138"/>
            <a:ext cx="22352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4400</a:t>
            </a:r>
          </a:p>
        </p:txBody>
      </p:sp>
      <p:sp>
        <p:nvSpPr>
          <p:cNvPr id="34831" name="Text Box 15"/>
          <p:cNvSpPr txBox="1">
            <a:spLocks noChangeArrowheads="1"/>
          </p:cNvSpPr>
          <p:nvPr/>
        </p:nvSpPr>
        <p:spPr bwMode="auto">
          <a:xfrm>
            <a:off x="5953125" y="4400550"/>
            <a:ext cx="22352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44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3917950" y="4368800"/>
            <a:ext cx="4175125" cy="1098550"/>
            <a:chOff x="2509" y="3133"/>
            <a:chExt cx="2630" cy="692"/>
          </a:xfrm>
        </p:grpSpPr>
        <p:sp>
          <p:nvSpPr>
            <p:cNvPr id="10251" name="Text Box 16"/>
            <p:cNvSpPr txBox="1">
              <a:spLocks noChangeArrowheads="1"/>
            </p:cNvSpPr>
            <p:nvPr/>
          </p:nvSpPr>
          <p:spPr bwMode="auto">
            <a:xfrm>
              <a:off x="2509" y="3133"/>
              <a:ext cx="777" cy="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600" b="1">
                  <a:latin typeface="华文新魏" pitchFamily="2" charset="-122"/>
                  <a:ea typeface="华文新魏" pitchFamily="2" charset="-122"/>
                </a:rPr>
                <a:t>＝</a:t>
              </a:r>
            </a:p>
          </p:txBody>
        </p:sp>
        <p:sp>
          <p:nvSpPr>
            <p:cNvPr id="10252" name="Text Box 17"/>
            <p:cNvSpPr txBox="1">
              <a:spLocks noChangeArrowheads="1"/>
            </p:cNvSpPr>
            <p:nvPr/>
          </p:nvSpPr>
          <p:spPr bwMode="auto">
            <a:xfrm>
              <a:off x="4362" y="3133"/>
              <a:ext cx="777" cy="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600" b="1">
                  <a:latin typeface="华文新魏" pitchFamily="2" charset="-122"/>
                  <a:ea typeface="华文新魏" pitchFamily="2" charset="-122"/>
                </a:rPr>
                <a:t>万</a:t>
              </a:r>
            </a:p>
          </p:txBody>
        </p:sp>
      </p:grpSp>
      <p:sp>
        <p:nvSpPr>
          <p:cNvPr id="10248" name="Text Box 30"/>
          <p:cNvSpPr txBox="1">
            <a:spLocks noChangeArrowheads="1"/>
          </p:cNvSpPr>
          <p:nvPr/>
        </p:nvSpPr>
        <p:spPr bwMode="auto">
          <a:xfrm>
            <a:off x="4119563" y="3541713"/>
            <a:ext cx="1233487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 b="1"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601663" y="1628775"/>
            <a:ext cx="770572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方法一：</a:t>
            </a:r>
            <a:endParaRPr lang="en-US" altLang="zh-CN" sz="3600" b="1"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384400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比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380000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多一些，用“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万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”作单位，整数部分是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38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。 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2055813" y="4522788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6" grpId="0"/>
      <p:bldP spid="34828" grpId="0" animBg="1"/>
      <p:bldP spid="34829" grpId="0"/>
      <p:bldP spid="34830" grpId="0"/>
      <p:bldP spid="34830" grpId="1"/>
      <p:bldP spid="34831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32" name="Text Box 16"/>
          <p:cNvSpPr txBox="1">
            <a:spLocks noChangeArrowheads="1"/>
          </p:cNvSpPr>
          <p:nvPr/>
        </p:nvSpPr>
        <p:spPr bwMode="auto">
          <a:xfrm>
            <a:off x="4581525" y="4229100"/>
            <a:ext cx="1233488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latin typeface="华文新魏" pitchFamily="2" charset="-122"/>
                <a:ea typeface="华文新魏" pitchFamily="2" charset="-122"/>
              </a:rPr>
              <a:t>＝</a:t>
            </a:r>
          </a:p>
        </p:txBody>
      </p:sp>
      <p:sp>
        <p:nvSpPr>
          <p:cNvPr id="34836" name="Text Box 20"/>
          <p:cNvSpPr txBox="1">
            <a:spLocks noChangeArrowheads="1"/>
          </p:cNvSpPr>
          <p:nvPr/>
        </p:nvSpPr>
        <p:spPr bwMode="auto">
          <a:xfrm>
            <a:off x="1547813" y="4122738"/>
            <a:ext cx="31972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>
                <a:latin typeface="华文新魏" pitchFamily="2" charset="-122"/>
                <a:ea typeface="华文新魏" pitchFamily="2" charset="-122"/>
              </a:rPr>
              <a:t>384400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2044700" y="5037138"/>
            <a:ext cx="1654175" cy="1344612"/>
            <a:chOff x="1882" y="3236"/>
            <a:chExt cx="1042" cy="847"/>
          </a:xfrm>
        </p:grpSpPr>
        <p:sp>
          <p:nvSpPr>
            <p:cNvPr id="11277" name="Line 21"/>
            <p:cNvSpPr>
              <a:spLocks noChangeShapeType="1"/>
            </p:cNvSpPr>
            <p:nvPr/>
          </p:nvSpPr>
          <p:spPr bwMode="auto">
            <a:xfrm flipH="1">
              <a:off x="2331" y="3236"/>
              <a:ext cx="10" cy="412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8" name="Text Box 22"/>
            <p:cNvSpPr txBox="1">
              <a:spLocks noChangeArrowheads="1"/>
            </p:cNvSpPr>
            <p:nvPr/>
          </p:nvSpPr>
          <p:spPr bwMode="auto">
            <a:xfrm>
              <a:off x="1882" y="3593"/>
              <a:ext cx="1042" cy="4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500" b="1">
                  <a:solidFill>
                    <a:srgbClr val="CC0000"/>
                  </a:solidFill>
                  <a:latin typeface="华文新魏" pitchFamily="2" charset="-122"/>
                  <a:ea typeface="华文新魏" pitchFamily="2" charset="-122"/>
                </a:rPr>
                <a:t>万位</a:t>
              </a:r>
            </a:p>
          </p:txBody>
        </p:sp>
      </p:grpSp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2946400" y="4978400"/>
            <a:ext cx="1133475" cy="1447800"/>
            <a:chOff x="2450" y="3136"/>
            <a:chExt cx="714" cy="912"/>
          </a:xfrm>
        </p:grpSpPr>
        <p:sp>
          <p:nvSpPr>
            <p:cNvPr id="11275" name="Text Box 24"/>
            <p:cNvSpPr txBox="1">
              <a:spLocks noChangeArrowheads="1"/>
            </p:cNvSpPr>
            <p:nvPr/>
          </p:nvSpPr>
          <p:spPr bwMode="auto">
            <a:xfrm>
              <a:off x="2844" y="3356"/>
              <a:ext cx="320" cy="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6600" b="1">
                  <a:solidFill>
                    <a:srgbClr val="0000FF"/>
                  </a:solidFill>
                  <a:latin typeface="华文新魏" pitchFamily="2" charset="-122"/>
                  <a:ea typeface="华文新魏" pitchFamily="2" charset="-122"/>
                </a:rPr>
                <a:t>.</a:t>
              </a:r>
            </a:p>
          </p:txBody>
        </p:sp>
        <p:sp>
          <p:nvSpPr>
            <p:cNvPr id="11276" name="Line 25"/>
            <p:cNvSpPr>
              <a:spLocks noChangeShapeType="1"/>
            </p:cNvSpPr>
            <p:nvPr/>
          </p:nvSpPr>
          <p:spPr bwMode="auto">
            <a:xfrm flipH="1" flipV="1">
              <a:off x="2450" y="3136"/>
              <a:ext cx="476" cy="640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5505450" y="4135438"/>
            <a:ext cx="3514725" cy="1174750"/>
            <a:chOff x="3321" y="2534"/>
            <a:chExt cx="1936" cy="740"/>
          </a:xfrm>
        </p:grpSpPr>
        <p:sp>
          <p:nvSpPr>
            <p:cNvPr id="11273" name="Text Box 31"/>
            <p:cNvSpPr txBox="1">
              <a:spLocks noChangeArrowheads="1"/>
            </p:cNvSpPr>
            <p:nvPr/>
          </p:nvSpPr>
          <p:spPr bwMode="auto">
            <a:xfrm>
              <a:off x="4480" y="2534"/>
              <a:ext cx="777" cy="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600" b="1">
                  <a:solidFill>
                    <a:srgbClr val="0000FF"/>
                  </a:solidFill>
                  <a:latin typeface="华文新魏" pitchFamily="2" charset="-122"/>
                  <a:ea typeface="华文新魏" pitchFamily="2" charset="-122"/>
                </a:rPr>
                <a:t>万</a:t>
              </a:r>
            </a:p>
          </p:txBody>
        </p:sp>
        <p:sp>
          <p:nvSpPr>
            <p:cNvPr id="11274" name="Text Box 32"/>
            <p:cNvSpPr txBox="1">
              <a:spLocks noChangeArrowheads="1"/>
            </p:cNvSpPr>
            <p:nvPr/>
          </p:nvSpPr>
          <p:spPr bwMode="auto">
            <a:xfrm>
              <a:off x="3321" y="2576"/>
              <a:ext cx="1366" cy="6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6600">
                  <a:solidFill>
                    <a:srgbClr val="0000FF"/>
                  </a:solidFill>
                  <a:latin typeface="华文新魏" pitchFamily="2" charset="-122"/>
                  <a:ea typeface="华文新魏" pitchFamily="2" charset="-122"/>
                </a:rPr>
                <a:t>38.44</a:t>
              </a:r>
            </a:p>
          </p:txBody>
        </p:sp>
      </p:grp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642938" y="1700213"/>
            <a:ext cx="770572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方法二：</a:t>
            </a:r>
            <a:endParaRPr lang="en-US" altLang="zh-CN" sz="3600" b="1"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384400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里有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38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个万和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4400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个一，用“</a:t>
            </a:r>
            <a:r>
              <a:rPr lang="zh-CN" altLang="en-US" sz="36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万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”作单位，整数部分是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38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。 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2555875" y="4202113"/>
            <a:ext cx="0" cy="792162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32" grpId="0"/>
      <p:bldP spid="34836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87338" y="876300"/>
            <a:ext cx="10598150" cy="3702050"/>
            <a:chOff x="-533" y="222"/>
            <a:chExt cx="6676" cy="3425"/>
          </a:xfrm>
        </p:grpSpPr>
        <p:pic>
          <p:nvPicPr>
            <p:cNvPr id="12294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533" y="222"/>
              <a:ext cx="5429" cy="1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5" name="Text Box 3"/>
            <p:cNvSpPr txBox="1">
              <a:spLocks noChangeArrowheads="1"/>
            </p:cNvSpPr>
            <p:nvPr/>
          </p:nvSpPr>
          <p:spPr bwMode="auto">
            <a:xfrm>
              <a:off x="-434" y="1995"/>
              <a:ext cx="6577" cy="16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b="1">
                  <a:latin typeface="华文新魏" pitchFamily="2" charset="-122"/>
                  <a:ea typeface="华文新魏" pitchFamily="2" charset="-122"/>
                </a:rPr>
                <a:t>地球和太阳之间的平均距离大约是</a:t>
              </a:r>
              <a:endParaRPr lang="en-US" altLang="zh-CN" sz="4400" b="1">
                <a:latin typeface="华文新魏" pitchFamily="2" charset="-122"/>
                <a:ea typeface="华文新魏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4400" b="1">
                  <a:latin typeface="华文新魏" pitchFamily="2" charset="-122"/>
                  <a:ea typeface="华文新魏" pitchFamily="2" charset="-122"/>
                </a:rPr>
                <a:t>149600000</a:t>
              </a:r>
              <a:r>
                <a:rPr lang="zh-CN" altLang="en-US" sz="4400" b="1">
                  <a:latin typeface="华文新魏" pitchFamily="2" charset="-122"/>
                  <a:ea typeface="华文新魏" pitchFamily="2" charset="-122"/>
                </a:rPr>
                <a:t>千米。</a:t>
              </a:r>
            </a:p>
          </p:txBody>
        </p:sp>
      </p:grp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444500" y="4651375"/>
            <a:ext cx="8304213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把</a:t>
            </a:r>
            <a:r>
              <a:rPr lang="en-US" altLang="zh-CN" sz="44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149600000</a:t>
            </a:r>
            <a:r>
              <a:rPr lang="zh-CN" altLang="en-US" sz="44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改写成用“</a:t>
            </a:r>
            <a:r>
              <a:rPr lang="zh-CN" altLang="en-US" sz="4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亿</a:t>
            </a:r>
            <a:r>
              <a:rPr lang="zh-CN" altLang="en-US" sz="4400" b="1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”作单位的小数。 </a:t>
            </a:r>
          </a:p>
        </p:txBody>
      </p:sp>
      <p:sp>
        <p:nvSpPr>
          <p:cNvPr id="6" name="同侧圆角矩形 5"/>
          <p:cNvSpPr/>
          <p:nvPr/>
        </p:nvSpPr>
        <p:spPr>
          <a:xfrm>
            <a:off x="468313" y="842963"/>
            <a:ext cx="2000250" cy="515937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情景导入</a:t>
            </a:r>
            <a:r>
              <a:rPr lang="en-US" altLang="zh-CN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1</a:t>
            </a:r>
            <a:endParaRPr lang="zh-CN" altLang="en-US" sz="3000" b="1" noProof="1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484188" y="1484313"/>
            <a:ext cx="2071687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5"/>
          <p:cNvSpPr txBox="1">
            <a:spLocks noChangeArrowheads="1"/>
          </p:cNvSpPr>
          <p:nvPr/>
        </p:nvSpPr>
        <p:spPr bwMode="auto">
          <a:xfrm>
            <a:off x="468313" y="1412875"/>
            <a:ext cx="8351837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把</a:t>
            </a: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149600000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改写成用“亿”作单位的小数。</a:t>
            </a: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280988" y="2600325"/>
            <a:ext cx="37004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第一种方法：</a:t>
            </a:r>
            <a:endParaRPr lang="zh-CN" altLang="en-US" sz="40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2943225" y="5124450"/>
            <a:ext cx="58769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149600000</a:t>
            </a:r>
            <a:r>
              <a:rPr lang="zh-CN" altLang="en-US" sz="4000" b="1">
                <a:latin typeface="华文新魏" pitchFamily="2" charset="-122"/>
                <a:ea typeface="华文新魏" pitchFamily="2" charset="-122"/>
              </a:rPr>
              <a:t>＝</a:t>
            </a:r>
            <a:r>
              <a:rPr lang="en-US" altLang="zh-CN" sz="4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1.496</a:t>
            </a:r>
            <a:r>
              <a:rPr lang="zh-CN" altLang="en-US" sz="4000" b="1">
                <a:solidFill>
                  <a:srgbClr val="CC0000"/>
                </a:solidFill>
                <a:latin typeface="华文新魏" pitchFamily="2" charset="-122"/>
                <a:ea typeface="华文新魏" pitchFamily="2" charset="-122"/>
              </a:rPr>
              <a:t>亿</a:t>
            </a:r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3459163" y="2924175"/>
            <a:ext cx="51530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latin typeface="华文新魏" pitchFamily="2" charset="-122"/>
                <a:ea typeface="华文新魏" pitchFamily="2" charset="-122"/>
              </a:rPr>
              <a:t>149600000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3430588" y="3868738"/>
            <a:ext cx="595312" cy="1160462"/>
            <a:chOff x="1674" y="2615"/>
            <a:chExt cx="375" cy="731"/>
          </a:xfrm>
        </p:grpSpPr>
        <p:sp>
          <p:nvSpPr>
            <p:cNvPr id="13326" name="Line 9"/>
            <p:cNvSpPr>
              <a:spLocks noChangeShapeType="1"/>
            </p:cNvSpPr>
            <p:nvPr/>
          </p:nvSpPr>
          <p:spPr bwMode="auto">
            <a:xfrm>
              <a:off x="1920" y="2615"/>
              <a:ext cx="0" cy="366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7" name="Text Box 10"/>
            <p:cNvSpPr txBox="1">
              <a:spLocks noChangeArrowheads="1"/>
            </p:cNvSpPr>
            <p:nvPr/>
          </p:nvSpPr>
          <p:spPr bwMode="auto">
            <a:xfrm>
              <a:off x="1674" y="2900"/>
              <a:ext cx="375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FF9900"/>
                  </a:solidFill>
                  <a:latin typeface="华文新魏" pitchFamily="2" charset="-122"/>
                  <a:ea typeface="华文新魏" pitchFamily="2" charset="-122"/>
                </a:rPr>
                <a:t>亿</a:t>
              </a:r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4516438" y="3868738"/>
            <a:ext cx="595312" cy="1160462"/>
            <a:chOff x="1674" y="2615"/>
            <a:chExt cx="375" cy="731"/>
          </a:xfrm>
        </p:grpSpPr>
        <p:sp>
          <p:nvSpPr>
            <p:cNvPr id="13324" name="Line 13"/>
            <p:cNvSpPr>
              <a:spLocks noChangeShapeType="1"/>
            </p:cNvSpPr>
            <p:nvPr/>
          </p:nvSpPr>
          <p:spPr bwMode="auto">
            <a:xfrm>
              <a:off x="1920" y="2615"/>
              <a:ext cx="0" cy="366"/>
            </a:xfrm>
            <a:prstGeom prst="line">
              <a:avLst/>
            </a:prstGeom>
            <a:noFill/>
            <a:ln w="38100">
              <a:solidFill>
                <a:srgbClr val="FF9900"/>
              </a:solidFill>
              <a:round/>
              <a:headEnd/>
              <a:tailEnd type="arrow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5" name="Text Box 14"/>
            <p:cNvSpPr txBox="1">
              <a:spLocks noChangeArrowheads="1"/>
            </p:cNvSpPr>
            <p:nvPr/>
          </p:nvSpPr>
          <p:spPr bwMode="auto">
            <a:xfrm>
              <a:off x="1674" y="2900"/>
              <a:ext cx="375" cy="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000" b="1">
                  <a:solidFill>
                    <a:srgbClr val="FF9900"/>
                  </a:solidFill>
                  <a:latin typeface="华文新魏" pitchFamily="2" charset="-122"/>
                  <a:ea typeface="华文新魏" pitchFamily="2" charset="-122"/>
                </a:rPr>
                <a:t>万</a:t>
              </a:r>
            </a:p>
          </p:txBody>
        </p:sp>
      </p:grpSp>
      <p:sp>
        <p:nvSpPr>
          <p:cNvPr id="13" name="同侧圆角矩形 12"/>
          <p:cNvSpPr/>
          <p:nvPr/>
        </p:nvSpPr>
        <p:spPr>
          <a:xfrm>
            <a:off x="460375" y="787400"/>
            <a:ext cx="2000250" cy="515938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2" charset="-122"/>
              </a:rPr>
              <a:t>探究新知</a:t>
            </a:r>
          </a:p>
        </p:txBody>
      </p:sp>
      <p:cxnSp>
        <p:nvCxnSpPr>
          <p:cNvPr id="14" name="直线连接符 21"/>
          <p:cNvCxnSpPr/>
          <p:nvPr/>
        </p:nvCxnSpPr>
        <p:spPr>
          <a:xfrm flipV="1">
            <a:off x="476250" y="1428750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956175" y="2924175"/>
            <a:ext cx="0" cy="792163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729038" y="2882900"/>
            <a:ext cx="0" cy="792163"/>
          </a:xfrm>
          <a:prstGeom prst="line">
            <a:avLst/>
          </a:prstGeom>
          <a:ln>
            <a:prstDash val="sysDas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8" grpId="0"/>
      <p:bldP spid="49159" grpId="0"/>
      <p:bldP spid="4916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1055</Words>
  <PresentationFormat>全屏显示(4:3)</PresentationFormat>
  <Paragraphs>172</Paragraphs>
  <Slides>30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2" baseType="lpstr">
      <vt:lpstr>Office 主题</vt:lpstr>
      <vt:lpstr>Microsoft 公式</vt:lpstr>
      <vt:lpstr>幻灯片 1</vt:lpstr>
      <vt:lpstr>幻灯片 2</vt:lpstr>
      <vt:lpstr>1、把下面的数改写成用“万”作单位的数。</vt:lpstr>
      <vt:lpstr>2、把下面的数改写成用“亿” 作单位的数。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1.说说怎样把大数目改写成用“万”作 单位的数。</vt:lpstr>
      <vt:lpstr>2.改写成用“亿”作单位的数，应该在 哪一位的右边点上小数点？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</cp:revision>
  <dcterms:created xsi:type="dcterms:W3CDTF">2016-10-24T08:18:31Z</dcterms:created>
  <dcterms:modified xsi:type="dcterms:W3CDTF">2016-10-24T08:18:45Z</dcterms:modified>
</cp:coreProperties>
</file>