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BB7FD-69BB-4AED-BFA1-FF181708D49C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52E216-8F91-4409-8F3B-D0D41FB294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3D4651D-8FAF-4E4F-9C1D-1641412C5E67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～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908050"/>
            <a:ext cx="5113337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多边形的面积</a:t>
            </a:r>
            <a:endParaRPr lang="zh-CN" altLang="en-US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484438" y="3284538"/>
            <a:ext cx="5400675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6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24175"/>
            <a:ext cx="5167313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124075" y="2349500"/>
            <a:ext cx="6300788" cy="823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7  </a:t>
            </a:r>
            <a:r>
              <a:rPr kumimoji="1" lang="zh-CN" altLang="en-US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不规则图形的面积</a:t>
            </a:r>
            <a:endParaRPr lang="zh-CN" altLang="en-US" sz="48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429000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41" descr="SI}$X)B2RE914J_}$9U`(O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2403475"/>
            <a:ext cx="4176712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41438"/>
            <a:ext cx="7510463" cy="1008062"/>
          </a:xfrm>
          <a:solidFill>
            <a:srgbClr val="FFFFFF"/>
          </a:solidFill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3200" b="1" smtClean="0">
                <a:ea typeface="华文新魏" pitchFamily="2" charset="-122"/>
              </a:rPr>
              <a:t>方法一：只数整格的，实际面积比数出的</a:t>
            </a:r>
            <a:br>
              <a:rPr lang="zh-CN" altLang="en-US" sz="3200" b="1" smtClean="0">
                <a:ea typeface="华文新魏" pitchFamily="2" charset="-122"/>
              </a:rPr>
            </a:br>
            <a:r>
              <a:rPr lang="zh-CN" altLang="en-US" sz="3200" b="1" smtClean="0">
                <a:ea typeface="华文新魏" pitchFamily="2" charset="-122"/>
              </a:rPr>
              <a:t>                  结果要大一些。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268538" y="2906713"/>
            <a:ext cx="3581400" cy="1828800"/>
            <a:chOff x="1776" y="1200"/>
            <a:chExt cx="2256" cy="1152"/>
          </a:xfrm>
        </p:grpSpPr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968" y="1200"/>
              <a:ext cx="2064" cy="1152"/>
              <a:chOff x="1968" y="1200"/>
              <a:chExt cx="2064" cy="1152"/>
            </a:xfrm>
          </p:grpSpPr>
          <p:sp>
            <p:nvSpPr>
              <p:cNvPr id="12322" name="Rectangle 11"/>
              <p:cNvSpPr>
                <a:spLocks noChangeArrowheads="1"/>
              </p:cNvSpPr>
              <p:nvPr/>
            </p:nvSpPr>
            <p:spPr bwMode="auto">
              <a:xfrm>
                <a:off x="2352" y="1200"/>
                <a:ext cx="1296" cy="960"/>
              </a:xfrm>
              <a:prstGeom prst="rect">
                <a:avLst/>
              </a:prstGeom>
              <a:solidFill>
                <a:schemeClr val="hlink">
                  <a:alpha val="56078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23" name="Rectangle 12"/>
              <p:cNvSpPr>
                <a:spLocks noChangeArrowheads="1"/>
              </p:cNvSpPr>
              <p:nvPr/>
            </p:nvSpPr>
            <p:spPr bwMode="auto">
              <a:xfrm>
                <a:off x="2544" y="2160"/>
                <a:ext cx="1104" cy="192"/>
              </a:xfrm>
              <a:prstGeom prst="rect">
                <a:avLst/>
              </a:prstGeom>
              <a:solidFill>
                <a:schemeClr val="hlink">
                  <a:alpha val="56078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24" name="Rectangle 13"/>
              <p:cNvSpPr>
                <a:spLocks noChangeArrowheads="1"/>
              </p:cNvSpPr>
              <p:nvPr/>
            </p:nvSpPr>
            <p:spPr bwMode="auto">
              <a:xfrm>
                <a:off x="2160" y="1392"/>
                <a:ext cx="192" cy="768"/>
              </a:xfrm>
              <a:prstGeom prst="rect">
                <a:avLst/>
              </a:prstGeom>
              <a:solidFill>
                <a:schemeClr val="hlink">
                  <a:alpha val="56078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25" name="Rectangle 14"/>
              <p:cNvSpPr>
                <a:spLocks noChangeArrowheads="1"/>
              </p:cNvSpPr>
              <p:nvPr/>
            </p:nvSpPr>
            <p:spPr bwMode="auto">
              <a:xfrm>
                <a:off x="1968" y="1584"/>
                <a:ext cx="192" cy="576"/>
              </a:xfrm>
              <a:prstGeom prst="rect">
                <a:avLst/>
              </a:prstGeom>
              <a:solidFill>
                <a:schemeClr val="hlink">
                  <a:alpha val="56078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26" name="Rectangle 15"/>
              <p:cNvSpPr>
                <a:spLocks noChangeArrowheads="1"/>
              </p:cNvSpPr>
              <p:nvPr/>
            </p:nvSpPr>
            <p:spPr bwMode="auto">
              <a:xfrm>
                <a:off x="3648" y="1392"/>
                <a:ext cx="192" cy="768"/>
              </a:xfrm>
              <a:prstGeom prst="rect">
                <a:avLst/>
              </a:prstGeom>
              <a:solidFill>
                <a:schemeClr val="hlink">
                  <a:alpha val="56078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27" name="Rectangle 16"/>
              <p:cNvSpPr>
                <a:spLocks noChangeArrowheads="1"/>
              </p:cNvSpPr>
              <p:nvPr/>
            </p:nvSpPr>
            <p:spPr bwMode="auto">
              <a:xfrm>
                <a:off x="3840" y="1584"/>
                <a:ext cx="192" cy="384"/>
              </a:xfrm>
              <a:prstGeom prst="rect">
                <a:avLst/>
              </a:prstGeom>
              <a:solidFill>
                <a:schemeClr val="hlink">
                  <a:alpha val="56078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2321" name="Rectangle 17"/>
            <p:cNvSpPr>
              <a:spLocks noChangeArrowheads="1"/>
            </p:cNvSpPr>
            <p:nvPr/>
          </p:nvSpPr>
          <p:spPr bwMode="auto">
            <a:xfrm>
              <a:off x="1776" y="1776"/>
              <a:ext cx="192" cy="192"/>
            </a:xfrm>
            <a:prstGeom prst="rect">
              <a:avLst/>
            </a:prstGeom>
            <a:solidFill>
              <a:schemeClr val="hlink">
                <a:alpha val="56078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1154" name="Line 18"/>
          <p:cNvSpPr>
            <a:spLocks noChangeShapeType="1"/>
          </p:cNvSpPr>
          <p:nvPr/>
        </p:nvSpPr>
        <p:spPr bwMode="auto">
          <a:xfrm>
            <a:off x="2279650" y="3836988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55" name="Line 19"/>
          <p:cNvSpPr>
            <a:spLocks noChangeShapeType="1"/>
          </p:cNvSpPr>
          <p:nvPr/>
        </p:nvSpPr>
        <p:spPr bwMode="auto">
          <a:xfrm rot="-5400000">
            <a:off x="2432050" y="3684588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56" name="Line 20"/>
          <p:cNvSpPr>
            <a:spLocks noChangeShapeType="1"/>
          </p:cNvSpPr>
          <p:nvPr/>
        </p:nvSpPr>
        <p:spPr bwMode="auto">
          <a:xfrm>
            <a:off x="2584450" y="3532188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57" name="Line 21"/>
          <p:cNvSpPr>
            <a:spLocks noChangeShapeType="1"/>
          </p:cNvSpPr>
          <p:nvPr/>
        </p:nvSpPr>
        <p:spPr bwMode="auto">
          <a:xfrm rot="-5400000">
            <a:off x="2736850" y="3379788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58" name="Line 22"/>
          <p:cNvSpPr>
            <a:spLocks noChangeShapeType="1"/>
          </p:cNvSpPr>
          <p:nvPr/>
        </p:nvSpPr>
        <p:spPr bwMode="auto">
          <a:xfrm>
            <a:off x="2889250" y="3227388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59" name="Line 23"/>
          <p:cNvSpPr>
            <a:spLocks noChangeShapeType="1"/>
          </p:cNvSpPr>
          <p:nvPr/>
        </p:nvSpPr>
        <p:spPr bwMode="auto">
          <a:xfrm rot="-5400000">
            <a:off x="3041650" y="3074988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2279650" y="2922588"/>
            <a:ext cx="3581400" cy="1828800"/>
            <a:chOff x="1776" y="1200"/>
            <a:chExt cx="2256" cy="1152"/>
          </a:xfrm>
        </p:grpSpPr>
        <p:sp>
          <p:nvSpPr>
            <p:cNvPr id="12304" name="Line 25"/>
            <p:cNvSpPr>
              <a:spLocks noChangeShapeType="1"/>
            </p:cNvSpPr>
            <p:nvPr/>
          </p:nvSpPr>
          <p:spPr bwMode="auto">
            <a:xfrm>
              <a:off x="3648" y="1392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5" name="Line 26"/>
            <p:cNvSpPr>
              <a:spLocks noChangeShapeType="1"/>
            </p:cNvSpPr>
            <p:nvPr/>
          </p:nvSpPr>
          <p:spPr bwMode="auto">
            <a:xfrm rot="-5400000">
              <a:off x="3744" y="1488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Line 27"/>
            <p:cNvSpPr>
              <a:spLocks noChangeShapeType="1"/>
            </p:cNvSpPr>
            <p:nvPr/>
          </p:nvSpPr>
          <p:spPr bwMode="auto">
            <a:xfrm>
              <a:off x="3840" y="1584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Line 28"/>
            <p:cNvSpPr>
              <a:spLocks noChangeShapeType="1"/>
            </p:cNvSpPr>
            <p:nvPr/>
          </p:nvSpPr>
          <p:spPr bwMode="auto">
            <a:xfrm>
              <a:off x="3840" y="1968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Line 29"/>
            <p:cNvSpPr>
              <a:spLocks noChangeShapeType="1"/>
            </p:cNvSpPr>
            <p:nvPr/>
          </p:nvSpPr>
          <p:spPr bwMode="auto">
            <a:xfrm>
              <a:off x="3648" y="2160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Line 30"/>
            <p:cNvSpPr>
              <a:spLocks noChangeShapeType="1"/>
            </p:cNvSpPr>
            <p:nvPr/>
          </p:nvSpPr>
          <p:spPr bwMode="auto">
            <a:xfrm>
              <a:off x="2352" y="1200"/>
              <a:ext cx="129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0" name="Line 31"/>
            <p:cNvSpPr>
              <a:spLocks noChangeShapeType="1"/>
            </p:cNvSpPr>
            <p:nvPr/>
          </p:nvSpPr>
          <p:spPr bwMode="auto">
            <a:xfrm>
              <a:off x="2544" y="2335"/>
              <a:ext cx="110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1" name="Line 32"/>
            <p:cNvSpPr>
              <a:spLocks noChangeShapeType="1"/>
            </p:cNvSpPr>
            <p:nvPr/>
          </p:nvSpPr>
          <p:spPr bwMode="auto">
            <a:xfrm rot="-5400000">
              <a:off x="3744" y="2064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2" name="Line 33"/>
            <p:cNvSpPr>
              <a:spLocks noChangeShapeType="1"/>
            </p:cNvSpPr>
            <p:nvPr/>
          </p:nvSpPr>
          <p:spPr bwMode="auto">
            <a:xfrm rot="-5400000">
              <a:off x="3552" y="2256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Line 34"/>
            <p:cNvSpPr>
              <a:spLocks noChangeShapeType="1"/>
            </p:cNvSpPr>
            <p:nvPr/>
          </p:nvSpPr>
          <p:spPr bwMode="auto">
            <a:xfrm rot="-5400000">
              <a:off x="3840" y="1776"/>
              <a:ext cx="38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Line 35"/>
            <p:cNvSpPr>
              <a:spLocks noChangeShapeType="1"/>
            </p:cNvSpPr>
            <p:nvPr/>
          </p:nvSpPr>
          <p:spPr bwMode="auto">
            <a:xfrm rot="-5400000">
              <a:off x="2448" y="2256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Line 36"/>
            <p:cNvSpPr>
              <a:spLocks noChangeShapeType="1"/>
            </p:cNvSpPr>
            <p:nvPr/>
          </p:nvSpPr>
          <p:spPr bwMode="auto">
            <a:xfrm rot="-5400000">
              <a:off x="1872" y="2064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6" name="Line 37"/>
            <p:cNvSpPr>
              <a:spLocks noChangeShapeType="1"/>
            </p:cNvSpPr>
            <p:nvPr/>
          </p:nvSpPr>
          <p:spPr bwMode="auto">
            <a:xfrm rot="-5400000">
              <a:off x="1680" y="1872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7" name="Line 38"/>
            <p:cNvSpPr>
              <a:spLocks noChangeShapeType="1"/>
            </p:cNvSpPr>
            <p:nvPr/>
          </p:nvSpPr>
          <p:spPr bwMode="auto">
            <a:xfrm>
              <a:off x="1776" y="1968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Line 39"/>
            <p:cNvSpPr>
              <a:spLocks noChangeShapeType="1"/>
            </p:cNvSpPr>
            <p:nvPr/>
          </p:nvSpPr>
          <p:spPr bwMode="auto">
            <a:xfrm>
              <a:off x="1968" y="2160"/>
              <a:ext cx="57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9" name="Line 40"/>
            <p:cNvSpPr>
              <a:spLocks noChangeShapeType="1"/>
            </p:cNvSpPr>
            <p:nvPr/>
          </p:nvSpPr>
          <p:spPr bwMode="auto">
            <a:xfrm rot="-5400000">
              <a:off x="3552" y="1296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同侧圆角矩形 21"/>
          <p:cNvSpPr/>
          <p:nvPr/>
        </p:nvSpPr>
        <p:spPr>
          <a:xfrm>
            <a:off x="395288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11163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1180" name="Rectangle 44"/>
          <p:cNvSpPr>
            <a:spLocks noChangeArrowheads="1"/>
          </p:cNvSpPr>
          <p:nvPr/>
        </p:nvSpPr>
        <p:spPr bwMode="auto">
          <a:xfrm>
            <a:off x="755650" y="5300663"/>
            <a:ext cx="7510463" cy="10080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只数整格的，共计</a:t>
            </a:r>
            <a:r>
              <a:rPr lang="en-US" altLang="zh-CN" sz="3200" b="1">
                <a:latin typeface="Calibri" pitchFamily="34" charset="0"/>
                <a:ea typeface="华文新魏" pitchFamily="2" charset="-122"/>
              </a:rPr>
              <a:t>55</a:t>
            </a:r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格，也就是说湖泊的面积不少于</a:t>
            </a:r>
            <a:r>
              <a:rPr lang="en-US" altLang="zh-CN" sz="3200" b="1">
                <a:latin typeface="Calibri" pitchFamily="34" charset="0"/>
                <a:ea typeface="华文新魏" pitchFamily="2" charset="-122"/>
              </a:rPr>
              <a:t>55</a:t>
            </a:r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公顷。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54" grpId="0" animBg="1"/>
      <p:bldP spid="91155" grpId="0" animBg="1"/>
      <p:bldP spid="91156" grpId="0" animBg="1"/>
      <p:bldP spid="91157" grpId="0" animBg="1"/>
      <p:bldP spid="91158" grpId="0" animBg="1"/>
      <p:bldP spid="91159" grpId="0" animBg="1"/>
      <p:bldP spid="9118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9488" y="3357563"/>
            <a:ext cx="30845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539750" y="1341438"/>
            <a:ext cx="7510463" cy="1008062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方法二：把不满整格的也当作整格数，实</a:t>
            </a:r>
            <a:br>
              <a:rPr lang="zh-CN" altLang="en-US" sz="3200" b="1">
                <a:latin typeface="Calibri" pitchFamily="34" charset="0"/>
                <a:ea typeface="华文新魏" pitchFamily="2" charset="-122"/>
              </a:rPr>
            </a:br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                  际面积比数出的要小一些。</a:t>
            </a:r>
          </a:p>
        </p:txBody>
      </p:sp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2420938"/>
            <a:ext cx="41148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827088" y="5229225"/>
            <a:ext cx="7510462" cy="10080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把不满整格的当作整格数数，共计</a:t>
            </a:r>
            <a:r>
              <a:rPr lang="en-US" altLang="zh-CN" sz="3200" b="1">
                <a:latin typeface="Calibri" pitchFamily="34" charset="0"/>
                <a:ea typeface="华文新魏" pitchFamily="2" charset="-122"/>
              </a:rPr>
              <a:t>91</a:t>
            </a:r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格，也就是说湖泊的面积不超过</a:t>
            </a:r>
            <a:r>
              <a:rPr lang="en-US" altLang="zh-CN" sz="3200" b="1">
                <a:latin typeface="Calibri" pitchFamily="34" charset="0"/>
                <a:ea typeface="华文新魏" pitchFamily="2" charset="-122"/>
              </a:rPr>
              <a:t>91</a:t>
            </a:r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公顷。</a:t>
            </a:r>
          </a:p>
        </p:txBody>
      </p:sp>
      <p:sp>
        <p:nvSpPr>
          <p:cNvPr id="22" name="同侧圆角矩形 21"/>
          <p:cNvSpPr/>
          <p:nvPr/>
        </p:nvSpPr>
        <p:spPr>
          <a:xfrm>
            <a:off x="395288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11163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1187450" y="2060575"/>
            <a:ext cx="7510463" cy="1008063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>
                <a:latin typeface="Calibri" pitchFamily="34" charset="0"/>
                <a:ea typeface="华文新魏" pitchFamily="2" charset="-122"/>
              </a:rPr>
              <a:t>方法二：把不满整格的也当作整格数，实际面积比数出</a:t>
            </a:r>
            <a:br>
              <a:rPr lang="zh-CN" altLang="en-US" sz="2400" b="1">
                <a:latin typeface="Calibri" pitchFamily="34" charset="0"/>
                <a:ea typeface="华文新魏" pitchFamily="2" charset="-122"/>
              </a:rPr>
            </a:br>
            <a:r>
              <a:rPr lang="zh-CN" altLang="en-US" sz="2400" b="1">
                <a:latin typeface="Calibri" pitchFamily="34" charset="0"/>
                <a:ea typeface="华文新魏" pitchFamily="2" charset="-122"/>
              </a:rPr>
              <a:t>                  的要小一些。</a:t>
            </a: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1331913" y="4005263"/>
            <a:ext cx="7510462" cy="10080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>
                <a:latin typeface="Calibri" pitchFamily="34" charset="0"/>
                <a:ea typeface="华文新魏" pitchFamily="2" charset="-122"/>
              </a:rPr>
              <a:t>把不满整格的当作整格数数，共计</a:t>
            </a:r>
            <a:r>
              <a:rPr lang="en-US" altLang="zh-CN" sz="2400" b="1">
                <a:latin typeface="Calibri" pitchFamily="34" charset="0"/>
                <a:ea typeface="华文新魏" pitchFamily="2" charset="-122"/>
              </a:rPr>
              <a:t>91</a:t>
            </a:r>
            <a:r>
              <a:rPr lang="zh-CN" altLang="en-US" sz="2400" b="1">
                <a:latin typeface="Calibri" pitchFamily="34" charset="0"/>
                <a:ea typeface="华文新魏" pitchFamily="2" charset="-122"/>
              </a:rPr>
              <a:t>格，也就是说湖泊的面积不超过</a:t>
            </a:r>
            <a:r>
              <a:rPr lang="en-US" altLang="zh-CN" sz="2400" b="1">
                <a:latin typeface="Calibri" pitchFamily="34" charset="0"/>
                <a:ea typeface="华文新魏" pitchFamily="2" charset="-122"/>
              </a:rPr>
              <a:t>91</a:t>
            </a:r>
            <a:r>
              <a:rPr lang="zh-CN" altLang="en-US" sz="2400" b="1">
                <a:latin typeface="Calibri" pitchFamily="34" charset="0"/>
                <a:ea typeface="华文新魏" pitchFamily="2" charset="-122"/>
              </a:rPr>
              <a:t>公顷。</a:t>
            </a:r>
          </a:p>
        </p:txBody>
      </p:sp>
      <p:sp>
        <p:nvSpPr>
          <p:cNvPr id="22" name="同侧圆角矩形 21"/>
          <p:cNvSpPr/>
          <p:nvPr/>
        </p:nvSpPr>
        <p:spPr>
          <a:xfrm>
            <a:off x="395288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395288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263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1438275" y="1557338"/>
            <a:ext cx="7705725" cy="358775"/>
          </a:xfrm>
          <a:solidFill>
            <a:srgbClr val="FFFFFF"/>
          </a:solidFill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2400" b="1" smtClean="0">
                <a:ea typeface="华文新魏" pitchFamily="2" charset="-122"/>
              </a:rPr>
              <a:t>方法一：只数整格的，实际面积比数出的结果要大一些。</a:t>
            </a:r>
          </a:p>
        </p:txBody>
      </p:sp>
      <p:sp>
        <p:nvSpPr>
          <p:cNvPr id="96265" name="AutoShape 9"/>
          <p:cNvSpPr>
            <a:spLocks/>
          </p:cNvSpPr>
          <p:nvPr/>
        </p:nvSpPr>
        <p:spPr bwMode="auto">
          <a:xfrm>
            <a:off x="1116013" y="1557338"/>
            <a:ext cx="217487" cy="1152525"/>
          </a:xfrm>
          <a:prstGeom prst="leftBrace">
            <a:avLst>
              <a:gd name="adj1" fmla="val 44161"/>
              <a:gd name="adj2" fmla="val 50829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6266" name="AutoShape 10"/>
          <p:cNvSpPr>
            <a:spLocks/>
          </p:cNvSpPr>
          <p:nvPr/>
        </p:nvSpPr>
        <p:spPr bwMode="auto">
          <a:xfrm>
            <a:off x="1116013" y="3284538"/>
            <a:ext cx="217487" cy="1439862"/>
          </a:xfrm>
          <a:prstGeom prst="leftBrace">
            <a:avLst>
              <a:gd name="adj1" fmla="val 55140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6268" name="AutoShape 12"/>
          <p:cNvSpPr>
            <a:spLocks noChangeArrowheads="1"/>
          </p:cNvSpPr>
          <p:nvPr/>
        </p:nvSpPr>
        <p:spPr bwMode="auto">
          <a:xfrm>
            <a:off x="684213" y="2133600"/>
            <a:ext cx="360362" cy="1944688"/>
          </a:xfrm>
          <a:prstGeom prst="curvedRightArrow">
            <a:avLst>
              <a:gd name="adj1" fmla="val 107930"/>
              <a:gd name="adj2" fmla="val 215859"/>
              <a:gd name="adj3" fmla="val 33329"/>
            </a:avLst>
          </a:prstGeom>
          <a:solidFill>
            <a:srgbClr val="6DFF4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269" name="AutoShape 13"/>
          <p:cNvSpPr>
            <a:spLocks noChangeArrowheads="1"/>
          </p:cNvSpPr>
          <p:nvPr/>
        </p:nvSpPr>
        <p:spPr bwMode="auto">
          <a:xfrm>
            <a:off x="684213" y="4149725"/>
            <a:ext cx="360362" cy="1944688"/>
          </a:xfrm>
          <a:prstGeom prst="curvedRightArrow">
            <a:avLst>
              <a:gd name="adj1" fmla="val 107930"/>
              <a:gd name="adj2" fmla="val 215859"/>
              <a:gd name="adj3" fmla="val 33329"/>
            </a:avLst>
          </a:prstGeom>
          <a:solidFill>
            <a:srgbClr val="6DFF4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270" name="Rectangle 14"/>
          <p:cNvSpPr>
            <a:spLocks noChangeArrowheads="1"/>
          </p:cNvSpPr>
          <p:nvPr/>
        </p:nvSpPr>
        <p:spPr bwMode="auto">
          <a:xfrm>
            <a:off x="1187450" y="5300663"/>
            <a:ext cx="6769100" cy="719137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</a:rPr>
              <a:t>这个湖泊的面积是在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</a:rPr>
              <a:t>55~91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  <a:ea typeface="华文新魏" pitchFamily="2" charset="-122"/>
              </a:rPr>
              <a:t>公顷之间。</a:t>
            </a:r>
          </a:p>
        </p:txBody>
      </p:sp>
      <p:sp>
        <p:nvSpPr>
          <p:cNvPr id="96271" name="Rectangle 15"/>
          <p:cNvSpPr>
            <a:spLocks noChangeArrowheads="1"/>
          </p:cNvSpPr>
          <p:nvPr/>
        </p:nvSpPr>
        <p:spPr bwMode="auto">
          <a:xfrm>
            <a:off x="1331913" y="3213100"/>
            <a:ext cx="7510462" cy="7921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>
                <a:latin typeface="Calibri" pitchFamily="34" charset="0"/>
                <a:ea typeface="华文新魏" pitchFamily="2" charset="-122"/>
              </a:rPr>
              <a:t>只数整格的，共计</a:t>
            </a:r>
            <a:r>
              <a:rPr lang="en-US" altLang="zh-CN" sz="2400" b="1">
                <a:latin typeface="Calibri" pitchFamily="34" charset="0"/>
                <a:ea typeface="华文新魏" pitchFamily="2" charset="-122"/>
              </a:rPr>
              <a:t>55</a:t>
            </a:r>
            <a:r>
              <a:rPr lang="zh-CN" altLang="en-US" sz="2400" b="1">
                <a:latin typeface="Calibri" pitchFamily="34" charset="0"/>
                <a:ea typeface="华文新魏" pitchFamily="2" charset="-122"/>
              </a:rPr>
              <a:t>格，也就是说湖泊的面积不少于</a:t>
            </a:r>
            <a:r>
              <a:rPr lang="en-US" altLang="zh-CN" sz="2400" b="1">
                <a:latin typeface="Calibri" pitchFamily="34" charset="0"/>
                <a:ea typeface="华文新魏" pitchFamily="2" charset="-122"/>
              </a:rPr>
              <a:t>55</a:t>
            </a:r>
            <a:r>
              <a:rPr lang="zh-CN" altLang="en-US" sz="2400" b="1">
                <a:latin typeface="Calibri" pitchFamily="34" charset="0"/>
                <a:ea typeface="华文新魏" pitchFamily="2" charset="-122"/>
              </a:rPr>
              <a:t>公顷。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 animBg="1"/>
      <p:bldP spid="96260" grpId="0" animBg="1"/>
      <p:bldP spid="96263" grpId="0" animBg="1"/>
      <p:bldP spid="96265" grpId="0" animBg="1"/>
      <p:bldP spid="96266" grpId="0" animBg="1"/>
      <p:bldP spid="96268" grpId="0" animBg="1"/>
      <p:bldP spid="96269" grpId="0" animBg="1"/>
      <p:bldP spid="96270" grpId="0" animBg="1"/>
      <p:bldP spid="9627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348297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611188" y="1341438"/>
            <a:ext cx="7510462" cy="1008062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方法三：先数整格的，再数不满整格的，</a:t>
            </a:r>
            <a:br>
              <a:rPr lang="zh-CN" altLang="en-US" sz="3200" b="1">
                <a:latin typeface="Calibri" pitchFamily="34" charset="0"/>
                <a:ea typeface="华文新魏" pitchFamily="2" charset="-122"/>
              </a:rPr>
            </a:br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                  不满整格的按半格计算。</a:t>
            </a:r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2433638"/>
            <a:ext cx="41148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819400" y="2998788"/>
            <a:ext cx="3581400" cy="1828800"/>
            <a:chOff x="1776" y="1200"/>
            <a:chExt cx="2256" cy="1152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1776" y="1200"/>
              <a:ext cx="2256" cy="1152"/>
              <a:chOff x="1776" y="1200"/>
              <a:chExt cx="2256" cy="1152"/>
            </a:xfrm>
          </p:grpSpPr>
          <p:grpSp>
            <p:nvGrpSpPr>
              <p:cNvPr id="4" name="Group 9"/>
              <p:cNvGrpSpPr>
                <a:grpSpLocks/>
              </p:cNvGrpSpPr>
              <p:nvPr/>
            </p:nvGrpSpPr>
            <p:grpSpPr bwMode="auto">
              <a:xfrm>
                <a:off x="1968" y="1200"/>
                <a:ext cx="2064" cy="1152"/>
                <a:chOff x="1968" y="1200"/>
                <a:chExt cx="2064" cy="1152"/>
              </a:xfrm>
            </p:grpSpPr>
            <p:sp>
              <p:nvSpPr>
                <p:cNvPr id="15397" name="Rectangle 10"/>
                <p:cNvSpPr>
                  <a:spLocks noChangeArrowheads="1"/>
                </p:cNvSpPr>
                <p:nvPr/>
              </p:nvSpPr>
              <p:spPr bwMode="auto">
                <a:xfrm>
                  <a:off x="2352" y="1200"/>
                  <a:ext cx="1296" cy="960"/>
                </a:xfrm>
                <a:prstGeom prst="rect">
                  <a:avLst/>
                </a:prstGeom>
                <a:solidFill>
                  <a:schemeClr val="hlink">
                    <a:alpha val="56078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8" name="Rectangle 11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1104" cy="192"/>
                </a:xfrm>
                <a:prstGeom prst="rect">
                  <a:avLst/>
                </a:prstGeom>
                <a:solidFill>
                  <a:schemeClr val="hlink">
                    <a:alpha val="56078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9" name="Rectangle 12"/>
                <p:cNvSpPr>
                  <a:spLocks noChangeArrowheads="1"/>
                </p:cNvSpPr>
                <p:nvPr/>
              </p:nvSpPr>
              <p:spPr bwMode="auto">
                <a:xfrm>
                  <a:off x="2160" y="1392"/>
                  <a:ext cx="192" cy="768"/>
                </a:xfrm>
                <a:prstGeom prst="rect">
                  <a:avLst/>
                </a:prstGeom>
                <a:solidFill>
                  <a:schemeClr val="hlink">
                    <a:alpha val="56078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0" name="Rectangle 13"/>
                <p:cNvSpPr>
                  <a:spLocks noChangeArrowheads="1"/>
                </p:cNvSpPr>
                <p:nvPr/>
              </p:nvSpPr>
              <p:spPr bwMode="auto">
                <a:xfrm>
                  <a:off x="1968" y="1584"/>
                  <a:ext cx="192" cy="576"/>
                </a:xfrm>
                <a:prstGeom prst="rect">
                  <a:avLst/>
                </a:prstGeom>
                <a:solidFill>
                  <a:schemeClr val="hlink">
                    <a:alpha val="56078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1" name="Rectangle 14"/>
                <p:cNvSpPr>
                  <a:spLocks noChangeArrowheads="1"/>
                </p:cNvSpPr>
                <p:nvPr/>
              </p:nvSpPr>
              <p:spPr bwMode="auto">
                <a:xfrm>
                  <a:off x="3648" y="1392"/>
                  <a:ext cx="192" cy="768"/>
                </a:xfrm>
                <a:prstGeom prst="rect">
                  <a:avLst/>
                </a:prstGeom>
                <a:solidFill>
                  <a:schemeClr val="hlink">
                    <a:alpha val="56078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2" name="Rectangle 15"/>
                <p:cNvSpPr>
                  <a:spLocks noChangeArrowheads="1"/>
                </p:cNvSpPr>
                <p:nvPr/>
              </p:nvSpPr>
              <p:spPr bwMode="auto">
                <a:xfrm>
                  <a:off x="3840" y="1584"/>
                  <a:ext cx="192" cy="384"/>
                </a:xfrm>
                <a:prstGeom prst="rect">
                  <a:avLst/>
                </a:prstGeom>
                <a:solidFill>
                  <a:schemeClr val="hlink">
                    <a:alpha val="56078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396" name="Rectangle 16"/>
              <p:cNvSpPr>
                <a:spLocks noChangeArrowheads="1"/>
              </p:cNvSpPr>
              <p:nvPr/>
            </p:nvSpPr>
            <p:spPr bwMode="auto">
              <a:xfrm>
                <a:off x="1776" y="1776"/>
                <a:ext cx="192" cy="192"/>
              </a:xfrm>
              <a:prstGeom prst="rect">
                <a:avLst/>
              </a:prstGeom>
              <a:solidFill>
                <a:schemeClr val="hlink">
                  <a:alpha val="56078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5372" name="Line 17"/>
            <p:cNvSpPr>
              <a:spLocks noChangeShapeType="1"/>
            </p:cNvSpPr>
            <p:nvPr/>
          </p:nvSpPr>
          <p:spPr bwMode="auto">
            <a:xfrm>
              <a:off x="1776" y="1776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Line 18"/>
            <p:cNvSpPr>
              <a:spLocks noChangeShapeType="1"/>
            </p:cNvSpPr>
            <p:nvPr/>
          </p:nvSpPr>
          <p:spPr bwMode="auto">
            <a:xfrm rot="-5400000">
              <a:off x="1872" y="1680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Line 19"/>
            <p:cNvSpPr>
              <a:spLocks noChangeShapeType="1"/>
            </p:cNvSpPr>
            <p:nvPr/>
          </p:nvSpPr>
          <p:spPr bwMode="auto">
            <a:xfrm>
              <a:off x="1968" y="1584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Line 20"/>
            <p:cNvSpPr>
              <a:spLocks noChangeShapeType="1"/>
            </p:cNvSpPr>
            <p:nvPr/>
          </p:nvSpPr>
          <p:spPr bwMode="auto">
            <a:xfrm rot="-5400000">
              <a:off x="2064" y="1488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Line 21"/>
            <p:cNvSpPr>
              <a:spLocks noChangeShapeType="1"/>
            </p:cNvSpPr>
            <p:nvPr/>
          </p:nvSpPr>
          <p:spPr bwMode="auto">
            <a:xfrm>
              <a:off x="2160" y="1392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Line 22"/>
            <p:cNvSpPr>
              <a:spLocks noChangeShapeType="1"/>
            </p:cNvSpPr>
            <p:nvPr/>
          </p:nvSpPr>
          <p:spPr bwMode="auto">
            <a:xfrm rot="-5400000">
              <a:off x="2256" y="1296"/>
              <a:ext cx="19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" name="Group 23"/>
            <p:cNvGrpSpPr>
              <a:grpSpLocks/>
            </p:cNvGrpSpPr>
            <p:nvPr/>
          </p:nvGrpSpPr>
          <p:grpSpPr bwMode="auto">
            <a:xfrm>
              <a:off x="1776" y="1200"/>
              <a:ext cx="2256" cy="1152"/>
              <a:chOff x="1776" y="1200"/>
              <a:chExt cx="2256" cy="1152"/>
            </a:xfrm>
          </p:grpSpPr>
          <p:sp>
            <p:nvSpPr>
              <p:cNvPr id="15379" name="Line 24"/>
              <p:cNvSpPr>
                <a:spLocks noChangeShapeType="1"/>
              </p:cNvSpPr>
              <p:nvPr/>
            </p:nvSpPr>
            <p:spPr bwMode="auto">
              <a:xfrm>
                <a:off x="3648" y="139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0" name="Line 25"/>
              <p:cNvSpPr>
                <a:spLocks noChangeShapeType="1"/>
              </p:cNvSpPr>
              <p:nvPr/>
            </p:nvSpPr>
            <p:spPr bwMode="auto">
              <a:xfrm rot="-5400000">
                <a:off x="3744" y="1488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1" name="Line 26"/>
              <p:cNvSpPr>
                <a:spLocks noChangeShapeType="1"/>
              </p:cNvSpPr>
              <p:nvPr/>
            </p:nvSpPr>
            <p:spPr bwMode="auto">
              <a:xfrm>
                <a:off x="3840" y="1584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2" name="Line 27"/>
              <p:cNvSpPr>
                <a:spLocks noChangeShapeType="1"/>
              </p:cNvSpPr>
              <p:nvPr/>
            </p:nvSpPr>
            <p:spPr bwMode="auto">
              <a:xfrm>
                <a:off x="3840" y="1968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3" name="Line 28"/>
              <p:cNvSpPr>
                <a:spLocks noChangeShapeType="1"/>
              </p:cNvSpPr>
              <p:nvPr/>
            </p:nvSpPr>
            <p:spPr bwMode="auto">
              <a:xfrm>
                <a:off x="3648" y="2160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4" name="Line 29"/>
              <p:cNvSpPr>
                <a:spLocks noChangeShapeType="1"/>
              </p:cNvSpPr>
              <p:nvPr/>
            </p:nvSpPr>
            <p:spPr bwMode="auto">
              <a:xfrm>
                <a:off x="2352" y="1200"/>
                <a:ext cx="129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5" name="Line 30"/>
              <p:cNvSpPr>
                <a:spLocks noChangeShapeType="1"/>
              </p:cNvSpPr>
              <p:nvPr/>
            </p:nvSpPr>
            <p:spPr bwMode="auto">
              <a:xfrm>
                <a:off x="2544" y="2335"/>
                <a:ext cx="110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6" name="Line 31"/>
              <p:cNvSpPr>
                <a:spLocks noChangeShapeType="1"/>
              </p:cNvSpPr>
              <p:nvPr/>
            </p:nvSpPr>
            <p:spPr bwMode="auto">
              <a:xfrm rot="-5400000">
                <a:off x="3744" y="2064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7" name="Line 32"/>
              <p:cNvSpPr>
                <a:spLocks noChangeShapeType="1"/>
              </p:cNvSpPr>
              <p:nvPr/>
            </p:nvSpPr>
            <p:spPr bwMode="auto">
              <a:xfrm rot="-5400000">
                <a:off x="3552" y="225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8" name="Line 33"/>
              <p:cNvSpPr>
                <a:spLocks noChangeShapeType="1"/>
              </p:cNvSpPr>
              <p:nvPr/>
            </p:nvSpPr>
            <p:spPr bwMode="auto">
              <a:xfrm rot="-5400000">
                <a:off x="3840" y="1776"/>
                <a:ext cx="38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9" name="Line 34"/>
              <p:cNvSpPr>
                <a:spLocks noChangeShapeType="1"/>
              </p:cNvSpPr>
              <p:nvPr/>
            </p:nvSpPr>
            <p:spPr bwMode="auto">
              <a:xfrm rot="-5400000">
                <a:off x="2448" y="225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0" name="Line 35"/>
              <p:cNvSpPr>
                <a:spLocks noChangeShapeType="1"/>
              </p:cNvSpPr>
              <p:nvPr/>
            </p:nvSpPr>
            <p:spPr bwMode="auto">
              <a:xfrm rot="-5400000">
                <a:off x="1872" y="2064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1" name="Line 36"/>
              <p:cNvSpPr>
                <a:spLocks noChangeShapeType="1"/>
              </p:cNvSpPr>
              <p:nvPr/>
            </p:nvSpPr>
            <p:spPr bwMode="auto">
              <a:xfrm rot="-5400000">
                <a:off x="1680" y="187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2" name="Line 37"/>
              <p:cNvSpPr>
                <a:spLocks noChangeShapeType="1"/>
              </p:cNvSpPr>
              <p:nvPr/>
            </p:nvSpPr>
            <p:spPr bwMode="auto">
              <a:xfrm>
                <a:off x="1776" y="1968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3" name="Line 38"/>
              <p:cNvSpPr>
                <a:spLocks noChangeShapeType="1"/>
              </p:cNvSpPr>
              <p:nvPr/>
            </p:nvSpPr>
            <p:spPr bwMode="auto">
              <a:xfrm>
                <a:off x="1968" y="2160"/>
                <a:ext cx="57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4" name="Line 39"/>
              <p:cNvSpPr>
                <a:spLocks noChangeShapeType="1"/>
              </p:cNvSpPr>
              <p:nvPr/>
            </p:nvSpPr>
            <p:spPr bwMode="auto">
              <a:xfrm rot="-5400000">
                <a:off x="3552" y="1296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95272" name="Picture 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2414588"/>
            <a:ext cx="41148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73" name="Text Box 41"/>
          <p:cNvSpPr txBox="1">
            <a:spLocks noChangeArrowheads="1"/>
          </p:cNvSpPr>
          <p:nvPr/>
        </p:nvSpPr>
        <p:spPr bwMode="auto">
          <a:xfrm>
            <a:off x="323850" y="2492375"/>
            <a:ext cx="2089150" cy="164782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  <a:spcBef>
                <a:spcPct val="60000"/>
              </a:spcBef>
            </a:pPr>
            <a:r>
              <a:rPr lang="zh-CN" altLang="en-US" sz="2400" b="1">
                <a:solidFill>
                  <a:schemeClr val="folHlink"/>
                </a:solidFill>
                <a:ea typeface="华文新魏" pitchFamily="2" charset="-122"/>
              </a:rPr>
              <a:t>提示：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folHlink"/>
                </a:solidFill>
                <a:ea typeface="华文新魏" pitchFamily="2" charset="-122"/>
              </a:rPr>
              <a:t>先把满格的和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folHlink"/>
                </a:solidFill>
                <a:ea typeface="华文新魏" pitchFamily="2" charset="-122"/>
              </a:rPr>
              <a:t>不满格的分别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folHlink"/>
                </a:solidFill>
                <a:ea typeface="华文新魏" pitchFamily="2" charset="-122"/>
              </a:rPr>
              <a:t>涂上不同的颜</a:t>
            </a:r>
          </a:p>
          <a:p>
            <a:pPr>
              <a:lnSpc>
                <a:spcPct val="4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folHlink"/>
                </a:solidFill>
                <a:ea typeface="华文新魏" pitchFamily="2" charset="-122"/>
              </a:rPr>
              <a:t>色，再数一数。</a:t>
            </a:r>
          </a:p>
        </p:txBody>
      </p:sp>
      <p:sp>
        <p:nvSpPr>
          <p:cNvPr id="95274" name="Rectangle 42"/>
          <p:cNvSpPr>
            <a:spLocks noChangeArrowheads="1"/>
          </p:cNvSpPr>
          <p:nvPr/>
        </p:nvSpPr>
        <p:spPr bwMode="auto">
          <a:xfrm>
            <a:off x="107950" y="5300663"/>
            <a:ext cx="7510463" cy="10080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共有</a:t>
            </a:r>
            <a:r>
              <a:rPr lang="en-US" altLang="zh-CN" sz="3200" b="1">
                <a:latin typeface="Calibri" pitchFamily="34" charset="0"/>
                <a:ea typeface="华文新魏" pitchFamily="2" charset="-122"/>
              </a:rPr>
              <a:t>55</a:t>
            </a:r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个整格和</a:t>
            </a:r>
            <a:r>
              <a:rPr lang="en-US" altLang="zh-CN" sz="3200" b="1">
                <a:latin typeface="Calibri" pitchFamily="34" charset="0"/>
                <a:ea typeface="华文新魏" pitchFamily="2" charset="-122"/>
              </a:rPr>
              <a:t>36</a:t>
            </a:r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个半格，湖泊的面积大约是</a:t>
            </a:r>
            <a:r>
              <a:rPr lang="en-US" altLang="zh-CN" sz="3200" b="1">
                <a:latin typeface="Calibri" pitchFamily="34" charset="0"/>
                <a:ea typeface="华文新魏" pitchFamily="2" charset="-122"/>
              </a:rPr>
              <a:t>55+36÷2=73</a:t>
            </a:r>
            <a:r>
              <a:rPr lang="zh-CN" altLang="en-US" sz="3200" b="1">
                <a:latin typeface="Calibri" pitchFamily="34" charset="0"/>
                <a:ea typeface="华文新魏" pitchFamily="2" charset="-122"/>
              </a:rPr>
              <a:t>（公顷）</a:t>
            </a:r>
          </a:p>
        </p:txBody>
      </p:sp>
      <p:sp>
        <p:nvSpPr>
          <p:cNvPr id="22" name="同侧圆角矩形 21"/>
          <p:cNvSpPr/>
          <p:nvPr/>
        </p:nvSpPr>
        <p:spPr>
          <a:xfrm>
            <a:off x="395288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11163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5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52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52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95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73" grpId="0" animBg="1"/>
      <p:bldP spid="9527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9488" y="4076700"/>
            <a:ext cx="30845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827088" y="3644900"/>
            <a:ext cx="71628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小组活动要求：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）先确定估计的方法。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）按确定的方法数一数，算一算。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）说一说估算的过程，用恰当的</a:t>
            </a:r>
          </a:p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方法表示出估算的结果。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444500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44500" y="15636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390" name="Picture 9" descr=")C7FWEZ@I{L]MP(T`W5%~P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700213"/>
            <a:ext cx="23050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Rectangle 10"/>
          <p:cNvSpPr>
            <a:spLocks noChangeArrowheads="1"/>
          </p:cNvSpPr>
          <p:nvPr/>
        </p:nvSpPr>
        <p:spPr bwMode="auto">
          <a:xfrm>
            <a:off x="3492500" y="1844675"/>
            <a:ext cx="494823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估计一下，左图中树叶的面积</a:t>
            </a:r>
          </a:p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大约是多少平方厘米吗？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（每个小方格表示</a:t>
            </a:r>
            <a:r>
              <a: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平方厘米）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676400"/>
            <a:ext cx="4114800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Line 5"/>
          <p:cNvSpPr>
            <a:spLocks noChangeShapeType="1"/>
          </p:cNvSpPr>
          <p:nvPr/>
        </p:nvSpPr>
        <p:spPr bwMode="auto">
          <a:xfrm>
            <a:off x="1219200" y="28956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2" name="Line 6"/>
          <p:cNvSpPr>
            <a:spLocks noChangeShapeType="1"/>
          </p:cNvSpPr>
          <p:nvPr/>
        </p:nvSpPr>
        <p:spPr bwMode="auto">
          <a:xfrm>
            <a:off x="1219200" y="33528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3" name="Line 7"/>
          <p:cNvSpPr>
            <a:spLocks noChangeShapeType="1"/>
          </p:cNvSpPr>
          <p:nvPr/>
        </p:nvSpPr>
        <p:spPr bwMode="auto">
          <a:xfrm>
            <a:off x="1676400" y="37338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4" name="Line 8"/>
          <p:cNvSpPr>
            <a:spLocks noChangeShapeType="1"/>
          </p:cNvSpPr>
          <p:nvPr/>
        </p:nvSpPr>
        <p:spPr bwMode="auto">
          <a:xfrm>
            <a:off x="4038600" y="28956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5" name="Line 9"/>
          <p:cNvSpPr>
            <a:spLocks noChangeShapeType="1"/>
          </p:cNvSpPr>
          <p:nvPr/>
        </p:nvSpPr>
        <p:spPr bwMode="auto">
          <a:xfrm>
            <a:off x="4038600" y="33528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6" name="Line 10"/>
          <p:cNvSpPr>
            <a:spLocks noChangeShapeType="1"/>
          </p:cNvSpPr>
          <p:nvPr/>
        </p:nvSpPr>
        <p:spPr bwMode="auto">
          <a:xfrm>
            <a:off x="3733800" y="37338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7" name="Line 11"/>
          <p:cNvSpPr>
            <a:spLocks noChangeShapeType="1"/>
          </p:cNvSpPr>
          <p:nvPr/>
        </p:nvSpPr>
        <p:spPr bwMode="auto">
          <a:xfrm>
            <a:off x="1676400" y="2514600"/>
            <a:ext cx="838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8" name="Line 12"/>
          <p:cNvSpPr>
            <a:spLocks noChangeShapeType="1"/>
          </p:cNvSpPr>
          <p:nvPr/>
        </p:nvSpPr>
        <p:spPr bwMode="auto">
          <a:xfrm>
            <a:off x="2514600" y="2895600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9" name="Line 13"/>
          <p:cNvSpPr>
            <a:spLocks noChangeShapeType="1"/>
          </p:cNvSpPr>
          <p:nvPr/>
        </p:nvSpPr>
        <p:spPr bwMode="auto">
          <a:xfrm>
            <a:off x="2057400" y="4156075"/>
            <a:ext cx="1676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0" name="Line 14"/>
          <p:cNvSpPr>
            <a:spLocks noChangeShapeType="1"/>
          </p:cNvSpPr>
          <p:nvPr/>
        </p:nvSpPr>
        <p:spPr bwMode="auto">
          <a:xfrm>
            <a:off x="3276600" y="2514600"/>
            <a:ext cx="838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1" name="Line 15"/>
          <p:cNvSpPr>
            <a:spLocks noChangeShapeType="1"/>
          </p:cNvSpPr>
          <p:nvPr/>
        </p:nvSpPr>
        <p:spPr bwMode="auto">
          <a:xfrm rot="-5400000">
            <a:off x="990600" y="31242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2" name="Line 16"/>
          <p:cNvSpPr>
            <a:spLocks noChangeShapeType="1"/>
          </p:cNvSpPr>
          <p:nvPr/>
        </p:nvSpPr>
        <p:spPr bwMode="auto">
          <a:xfrm rot="-5400000">
            <a:off x="1485900" y="27051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3" name="Line 17"/>
          <p:cNvSpPr>
            <a:spLocks noChangeShapeType="1"/>
          </p:cNvSpPr>
          <p:nvPr/>
        </p:nvSpPr>
        <p:spPr bwMode="auto">
          <a:xfrm rot="-5400000">
            <a:off x="1485900" y="35433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4" name="Line 18"/>
          <p:cNvSpPr>
            <a:spLocks noChangeShapeType="1"/>
          </p:cNvSpPr>
          <p:nvPr/>
        </p:nvSpPr>
        <p:spPr bwMode="auto">
          <a:xfrm rot="-5400000">
            <a:off x="2289175" y="27051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5" name="Line 19"/>
          <p:cNvSpPr>
            <a:spLocks noChangeShapeType="1"/>
          </p:cNvSpPr>
          <p:nvPr/>
        </p:nvSpPr>
        <p:spPr bwMode="auto">
          <a:xfrm rot="-5400000">
            <a:off x="3086100" y="27051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6" name="Line 20"/>
          <p:cNvSpPr>
            <a:spLocks noChangeShapeType="1"/>
          </p:cNvSpPr>
          <p:nvPr/>
        </p:nvSpPr>
        <p:spPr bwMode="auto">
          <a:xfrm rot="-5400000">
            <a:off x="3848100" y="27051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7" name="Line 21"/>
          <p:cNvSpPr>
            <a:spLocks noChangeShapeType="1"/>
          </p:cNvSpPr>
          <p:nvPr/>
        </p:nvSpPr>
        <p:spPr bwMode="auto">
          <a:xfrm rot="-5400000">
            <a:off x="4244975" y="31242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8" name="Line 22"/>
          <p:cNvSpPr>
            <a:spLocks noChangeShapeType="1"/>
          </p:cNvSpPr>
          <p:nvPr/>
        </p:nvSpPr>
        <p:spPr bwMode="auto">
          <a:xfrm rot="-5400000">
            <a:off x="3924300" y="35433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9" name="Line 23"/>
          <p:cNvSpPr>
            <a:spLocks noChangeShapeType="1"/>
          </p:cNvSpPr>
          <p:nvPr/>
        </p:nvSpPr>
        <p:spPr bwMode="auto">
          <a:xfrm rot="-5400000">
            <a:off x="3543300" y="39243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30" name="Line 24"/>
          <p:cNvSpPr>
            <a:spLocks noChangeShapeType="1"/>
          </p:cNvSpPr>
          <p:nvPr/>
        </p:nvSpPr>
        <p:spPr bwMode="auto">
          <a:xfrm rot="-5400000">
            <a:off x="1866900" y="39243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801" name="Text Box 25"/>
          <p:cNvSpPr txBox="1">
            <a:spLocks noChangeArrowheads="1"/>
          </p:cNvSpPr>
          <p:nvPr/>
        </p:nvSpPr>
        <p:spPr bwMode="auto">
          <a:xfrm>
            <a:off x="5334000" y="16002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整格的：</a:t>
            </a: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22</a:t>
            </a: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个</a:t>
            </a:r>
          </a:p>
        </p:txBody>
      </p:sp>
      <p:sp>
        <p:nvSpPr>
          <p:cNvPr id="75802" name="Text Box 26"/>
          <p:cNvSpPr txBox="1">
            <a:spLocks noChangeArrowheads="1"/>
          </p:cNvSpPr>
          <p:nvPr/>
        </p:nvSpPr>
        <p:spPr bwMode="auto">
          <a:xfrm>
            <a:off x="5334000" y="3962400"/>
            <a:ext cx="3810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22</a:t>
            </a: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34÷2 </a:t>
            </a: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39</a:t>
            </a: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（平方厘米）</a:t>
            </a:r>
          </a:p>
        </p:txBody>
      </p:sp>
      <p:sp>
        <p:nvSpPr>
          <p:cNvPr id="75803" name="Text Box 27"/>
          <p:cNvSpPr txBox="1">
            <a:spLocks noChangeArrowheads="1"/>
          </p:cNvSpPr>
          <p:nvPr/>
        </p:nvSpPr>
        <p:spPr bwMode="auto">
          <a:xfrm>
            <a:off x="5334000" y="1981200"/>
            <a:ext cx="2895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不满整格的：</a:t>
            </a: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34</a:t>
            </a: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个</a:t>
            </a:r>
          </a:p>
        </p:txBody>
      </p:sp>
      <p:sp>
        <p:nvSpPr>
          <p:cNvPr id="75804" name="Text Box 28"/>
          <p:cNvSpPr txBox="1">
            <a:spLocks noChangeArrowheads="1"/>
          </p:cNvSpPr>
          <p:nvPr/>
        </p:nvSpPr>
        <p:spPr bwMode="auto">
          <a:xfrm>
            <a:off x="5334000" y="257492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22</a:t>
            </a: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34</a:t>
            </a: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56</a:t>
            </a: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（个）</a:t>
            </a:r>
          </a:p>
        </p:txBody>
      </p:sp>
      <p:sp>
        <p:nvSpPr>
          <p:cNvPr id="75805" name="Text Box 29"/>
          <p:cNvSpPr txBox="1">
            <a:spLocks noChangeArrowheads="1"/>
          </p:cNvSpPr>
          <p:nvPr/>
        </p:nvSpPr>
        <p:spPr bwMode="auto">
          <a:xfrm>
            <a:off x="5334000" y="2879725"/>
            <a:ext cx="3200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答：面积大约是在</a:t>
            </a: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22</a:t>
            </a: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～</a:t>
            </a: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56</a:t>
            </a: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平方厘米之间。</a:t>
            </a:r>
          </a:p>
        </p:txBody>
      </p:sp>
      <p:sp>
        <p:nvSpPr>
          <p:cNvPr id="75806" name="Text Box 30"/>
          <p:cNvSpPr txBox="1">
            <a:spLocks noChangeArrowheads="1"/>
          </p:cNvSpPr>
          <p:nvPr/>
        </p:nvSpPr>
        <p:spPr bwMode="auto">
          <a:xfrm>
            <a:off x="5334000" y="4327525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答：面积大约是</a:t>
            </a: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39</a:t>
            </a:r>
            <a:r>
              <a:rPr lang="zh-CN" altLang="en-US" sz="2000" b="1">
                <a:latin typeface="华文新魏" pitchFamily="2" charset="-122"/>
                <a:ea typeface="华文新魏" pitchFamily="2" charset="-122"/>
              </a:rPr>
              <a:t>平方厘米。</a:t>
            </a:r>
          </a:p>
        </p:txBody>
      </p:sp>
      <p:pic>
        <p:nvPicPr>
          <p:cNvPr id="75807" name="Picture 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1676400"/>
            <a:ext cx="4114800" cy="330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同侧圆角矩形 15"/>
          <p:cNvSpPr/>
          <p:nvPr/>
        </p:nvSpPr>
        <p:spPr>
          <a:xfrm>
            <a:off x="444500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44500" y="15636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758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5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5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5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01" grpId="0"/>
      <p:bldP spid="75802" grpId="0"/>
      <p:bldP spid="75803" grpId="0"/>
      <p:bldP spid="75804" grpId="0"/>
      <p:bldP spid="75805" grpId="0"/>
      <p:bldP spid="758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28" name="矩形 10"/>
          <p:cNvSpPr>
            <a:spLocks noChangeArrowheads="1"/>
          </p:cNvSpPr>
          <p:nvPr/>
        </p:nvSpPr>
        <p:spPr bwMode="auto">
          <a:xfrm>
            <a:off x="1187450" y="2276475"/>
            <a:ext cx="6121400" cy="20510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在实际数方格的时候，可以要按照一定的顺序，从左往右，从上而下一格一格地数，每数一格，可以用铅笔画个</a:t>
            </a:r>
            <a:r>
              <a:rPr lang="zh-CN" altLang="zh-CN" sz="3200">
                <a:solidFill>
                  <a:srgbClr val="FF0000"/>
                </a:solidFill>
                <a:ea typeface="华文新魏" pitchFamily="2" charset="-122"/>
              </a:rPr>
              <a:t>√</a:t>
            </a:r>
            <a:r>
              <a:rPr lang="zh-CN" altLang="en-US" sz="3200">
                <a:solidFill>
                  <a:srgbClr val="FF0000"/>
                </a:solidFill>
                <a:ea typeface="华文新魏" pitchFamily="2" charset="-122"/>
              </a:rPr>
              <a:t>。</a:t>
            </a:r>
            <a:endParaRPr lang="zh-CN" altLang="zh-CN" sz="320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1026" r:id="rId3" imgW="114468" imgH="215936" progId="Equations">
              <p:embed/>
            </p:oleObj>
          </a:graphicData>
        </a:graphic>
      </p:graphicFrame>
      <p:pic>
        <p:nvPicPr>
          <p:cNvPr id="1031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684213" y="5013325"/>
            <a:ext cx="7162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小组活动要求：</a:t>
            </a:r>
          </a:p>
          <a:p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0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）同桌合作，完成对其中一张树叶的面积估计。</a:t>
            </a:r>
          </a:p>
          <a:p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0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）小组交流，互相检验。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437" name="Rectangle 12"/>
          <p:cNvSpPr>
            <a:spLocks noChangeArrowheads="1"/>
          </p:cNvSpPr>
          <p:nvPr/>
        </p:nvSpPr>
        <p:spPr bwMode="auto">
          <a:xfrm>
            <a:off x="395288" y="1484313"/>
            <a:ext cx="72961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采集一片树叶，把它的轮廓线描在方格纸上，</a:t>
            </a:r>
          </a:p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估计它的面积。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8438" name="Picture 13" descr="Y%LWY[N{QI6)LU6IV_A8VP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349500"/>
            <a:ext cx="50577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60" name="Rectangle 7"/>
          <p:cNvSpPr>
            <a:spLocks noChangeArrowheads="1"/>
          </p:cNvSpPr>
          <p:nvPr/>
        </p:nvSpPr>
        <p:spPr bwMode="auto">
          <a:xfrm>
            <a:off x="611188" y="1341438"/>
            <a:ext cx="77898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下面三个大正方形的边长都是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32 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厘米，先计算每</a:t>
            </a:r>
          </a:p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个正方形中小方格的面积，再估计荷叶的面积。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9461" name="Picture 8" descr="NRS7CUW[IYM8{F4_A}BRS3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205038"/>
            <a:ext cx="72961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Text Box 10"/>
          <p:cNvSpPr txBox="1">
            <a:spLocks noChangeArrowheads="1"/>
          </p:cNvSpPr>
          <p:nvPr/>
        </p:nvSpPr>
        <p:spPr bwMode="auto">
          <a:xfrm>
            <a:off x="684213" y="4005263"/>
            <a:ext cx="22098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CC"/>
                </a:solidFill>
                <a:ea typeface="黑体" pitchFamily="49" charset="-122"/>
              </a:rPr>
              <a:t>大约是</a:t>
            </a:r>
            <a:r>
              <a:rPr lang="en-US" altLang="zh-CN" b="1">
                <a:solidFill>
                  <a:srgbClr val="0033CC"/>
                </a:solidFill>
                <a:ea typeface="黑体" pitchFamily="49" charset="-122"/>
              </a:rPr>
              <a:t>256~1024</a:t>
            </a:r>
          </a:p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CC"/>
                </a:solidFill>
                <a:ea typeface="黑体" pitchFamily="49" charset="-122"/>
              </a:rPr>
              <a:t>平方厘米</a:t>
            </a:r>
          </a:p>
        </p:txBody>
      </p:sp>
      <p:sp>
        <p:nvSpPr>
          <p:cNvPr id="78859" name="Text Box 11"/>
          <p:cNvSpPr txBox="1">
            <a:spLocks noChangeArrowheads="1"/>
          </p:cNvSpPr>
          <p:nvPr/>
        </p:nvSpPr>
        <p:spPr bwMode="auto">
          <a:xfrm>
            <a:off x="3419475" y="4005263"/>
            <a:ext cx="19812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CC"/>
                </a:solidFill>
                <a:ea typeface="黑体" pitchFamily="49" charset="-122"/>
              </a:rPr>
              <a:t>大约是</a:t>
            </a:r>
            <a:r>
              <a:rPr lang="en-US" altLang="zh-CN" b="1">
                <a:solidFill>
                  <a:srgbClr val="0033CC"/>
                </a:solidFill>
                <a:ea typeface="黑体" pitchFamily="49" charset="-122"/>
              </a:rPr>
              <a:t>496~944</a:t>
            </a:r>
          </a:p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CC"/>
                </a:solidFill>
                <a:ea typeface="黑体" pitchFamily="49" charset="-122"/>
              </a:rPr>
              <a:t>平方厘米</a:t>
            </a:r>
          </a:p>
        </p:txBody>
      </p:sp>
      <p:sp>
        <p:nvSpPr>
          <p:cNvPr id="78860" name="Text Box 12"/>
          <p:cNvSpPr txBox="1">
            <a:spLocks noChangeArrowheads="1"/>
          </p:cNvSpPr>
          <p:nvPr/>
        </p:nvSpPr>
        <p:spPr bwMode="auto">
          <a:xfrm>
            <a:off x="6156325" y="4005263"/>
            <a:ext cx="20574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CC"/>
                </a:solidFill>
                <a:ea typeface="黑体" pitchFamily="49" charset="-122"/>
              </a:rPr>
              <a:t>大约是</a:t>
            </a:r>
            <a:r>
              <a:rPr lang="en-US" altLang="zh-CN" b="1">
                <a:solidFill>
                  <a:srgbClr val="0033CC"/>
                </a:solidFill>
                <a:ea typeface="黑体" pitchFamily="49" charset="-122"/>
              </a:rPr>
              <a:t>616~824</a:t>
            </a:r>
          </a:p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CC"/>
                </a:solidFill>
                <a:ea typeface="黑体" pitchFamily="49" charset="-122"/>
              </a:rPr>
              <a:t>平方厘米</a:t>
            </a:r>
          </a:p>
        </p:txBody>
      </p:sp>
      <p:sp>
        <p:nvSpPr>
          <p:cNvPr id="78862" name="AutoShape 14"/>
          <p:cNvSpPr>
            <a:spLocks noChangeArrowheads="1"/>
          </p:cNvSpPr>
          <p:nvPr/>
        </p:nvSpPr>
        <p:spPr bwMode="auto">
          <a:xfrm>
            <a:off x="611188" y="4797425"/>
            <a:ext cx="7859712" cy="719138"/>
          </a:xfrm>
          <a:prstGeom prst="wedgeEllipseCallout">
            <a:avLst>
              <a:gd name="adj1" fmla="val -44676"/>
              <a:gd name="adj2" fmla="val 53806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78863" name="Rectangle 15"/>
          <p:cNvSpPr>
            <a:spLocks noChangeArrowheads="1"/>
          </p:cNvSpPr>
          <p:nvPr/>
        </p:nvSpPr>
        <p:spPr bwMode="auto">
          <a:xfrm>
            <a:off x="971550" y="4941888"/>
            <a:ext cx="7499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在哪个图中估计的荷叶面积更接近实际面积？为什么？</a:t>
            </a:r>
            <a:endParaRPr lang="zh-CN" altLang="en-US" sz="24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8864" name="Rectangle 16"/>
          <p:cNvSpPr>
            <a:spLocks noChangeArrowheads="1"/>
          </p:cNvSpPr>
          <p:nvPr/>
        </p:nvSpPr>
        <p:spPr bwMode="auto">
          <a:xfrm>
            <a:off x="611188" y="5589588"/>
            <a:ext cx="7704137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答：图</a:t>
            </a:r>
            <a:r>
              <a:rPr lang="en-US" altLang="zh-CN" sz="2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估计的荷叶面积更接近实际面积，因为大正方形里的小方格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分得越多，得到的答案越接近实际数。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8" grpId="0"/>
      <p:bldP spid="78859" grpId="0"/>
      <p:bldP spid="78860" grpId="0"/>
      <p:bldP spid="78862" grpId="0" animBg="1"/>
      <p:bldP spid="78863" grpId="0"/>
      <p:bldP spid="7886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4" name="Rectangle 7"/>
          <p:cNvSpPr>
            <a:spLocks noChangeArrowheads="1"/>
          </p:cNvSpPr>
          <p:nvPr/>
        </p:nvSpPr>
        <p:spPr bwMode="auto">
          <a:xfrm>
            <a:off x="395288" y="1484313"/>
            <a:ext cx="83629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先在方格纸上描出自己手掌的轮廓线，再用数方格的</a:t>
            </a:r>
          </a:p>
          <a:p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方法估计自己手掌的面积大约是多少平方厘米。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8090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492375"/>
            <a:ext cx="2928938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409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3363" y="4868863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288" y="2852738"/>
            <a:ext cx="813117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通过用数格子方法和近似图形求积法估计不规则图形的面积。</a:t>
            </a:r>
          </a:p>
          <a:p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701800"/>
            <a:ext cx="82089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初步掌握通过将不规则图形近似地看作可求规则图形的面积。</a:t>
            </a:r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323850" y="1557338"/>
            <a:ext cx="2228850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468313" y="4005263"/>
            <a:ext cx="81311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培养语言表达能力和合作探究精神，发展思维的灵活性。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5125" y="1676400"/>
            <a:ext cx="29368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1685925"/>
            <a:ext cx="2928937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2492375"/>
            <a:ext cx="297180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同侧圆角矩形 4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68313" y="3856038"/>
            <a:ext cx="8280400" cy="9461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28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把不满整格的也当作整格数，实际面积比数出</a:t>
            </a:r>
          </a:p>
          <a:p>
            <a:pPr>
              <a:defRPr/>
            </a:pPr>
            <a:r>
              <a:rPr lang="zh-CN" altLang="en-US" sz="28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的要小一些。</a:t>
            </a:r>
            <a:endParaRPr lang="zh-CN" altLang="en-US" sz="28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971550" y="1773238"/>
            <a:ext cx="3529013" cy="1152525"/>
            <a:chOff x="340" y="1422"/>
            <a:chExt cx="1587" cy="726"/>
          </a:xfrm>
        </p:grpSpPr>
        <p:sp>
          <p:nvSpPr>
            <p:cNvPr id="22539" name="AutoShape 27"/>
            <p:cNvSpPr>
              <a:spLocks noChangeArrowheads="1"/>
            </p:cNvSpPr>
            <p:nvPr/>
          </p:nvSpPr>
          <p:spPr bwMode="auto">
            <a:xfrm>
              <a:off x="340" y="1434"/>
              <a:ext cx="1542" cy="714"/>
            </a:xfrm>
            <a:prstGeom prst="wedgeRoundRectCallout">
              <a:avLst>
                <a:gd name="adj1" fmla="val 64014"/>
                <a:gd name="adj2" fmla="val -780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/>
            </a:p>
          </p:txBody>
        </p:sp>
        <p:sp>
          <p:nvSpPr>
            <p:cNvPr id="22540" name="Rectangle 13"/>
            <p:cNvSpPr>
              <a:spLocks noChangeArrowheads="1"/>
            </p:cNvSpPr>
            <p:nvPr/>
          </p:nvSpPr>
          <p:spPr bwMode="auto">
            <a:xfrm>
              <a:off x="340" y="1422"/>
              <a:ext cx="1587" cy="7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怎样估计不规则图形的面积？</a:t>
              </a: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5003800" y="1412875"/>
            <a:ext cx="2447925" cy="1871663"/>
            <a:chOff x="1973" y="1156"/>
            <a:chExt cx="1950" cy="1406"/>
          </a:xfrm>
        </p:grpSpPr>
        <p:pic>
          <p:nvPicPr>
            <p:cNvPr id="22537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8313" y="3284538"/>
            <a:ext cx="8280400" cy="519112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只数整格的，实际面积比数出的结果要大一些。</a:t>
            </a: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68313" y="4868863"/>
            <a:ext cx="8280400" cy="94615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先数整格的，再数不满整格的，不满整格的按半格计算。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611188" y="1268413"/>
            <a:ext cx="8001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说说下面每个图形的面积各是多少？（每个小方格表示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平方厘米）</a:t>
            </a:r>
          </a:p>
        </p:txBody>
      </p:sp>
      <p:graphicFrame>
        <p:nvGraphicFramePr>
          <p:cNvPr id="71868" name="Group 188"/>
          <p:cNvGraphicFramePr>
            <a:graphicFrameLocks noGrp="1"/>
          </p:cNvGraphicFramePr>
          <p:nvPr/>
        </p:nvGraphicFramePr>
        <p:xfrm>
          <a:off x="971550" y="2205038"/>
          <a:ext cx="6553200" cy="4116388"/>
        </p:xfrm>
        <a:graphic>
          <a:graphicData uri="http://schemas.openxmlformats.org/drawingml/2006/table">
            <a:tbl>
              <a:tblPr/>
              <a:tblGrid>
                <a:gridCol w="409575"/>
                <a:gridCol w="409575"/>
                <a:gridCol w="404813"/>
                <a:gridCol w="414337"/>
                <a:gridCol w="409575"/>
                <a:gridCol w="409575"/>
                <a:gridCol w="409575"/>
                <a:gridCol w="409575"/>
                <a:gridCol w="409575"/>
                <a:gridCol w="409575"/>
                <a:gridCol w="409575"/>
                <a:gridCol w="409575"/>
                <a:gridCol w="409575"/>
                <a:gridCol w="425450"/>
                <a:gridCol w="393700"/>
                <a:gridCol w="409575"/>
              </a:tblGrid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同侧圆角矩形 6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3335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863" name="Rectangle 183"/>
          <p:cNvSpPr>
            <a:spLocks noChangeArrowheads="1"/>
          </p:cNvSpPr>
          <p:nvPr/>
        </p:nvSpPr>
        <p:spPr bwMode="auto">
          <a:xfrm>
            <a:off x="1692275" y="2647950"/>
            <a:ext cx="1228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6DFF44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b="1">
                <a:solidFill>
                  <a:srgbClr val="6DFF44"/>
                </a:solidFill>
                <a:latin typeface="华文新魏" pitchFamily="2" charset="-122"/>
                <a:ea typeface="华文新魏" pitchFamily="2" charset="-122"/>
              </a:rPr>
              <a:t>平方厘米</a:t>
            </a:r>
          </a:p>
        </p:txBody>
      </p:sp>
      <p:sp>
        <p:nvSpPr>
          <p:cNvPr id="71864" name="Rectangle 184"/>
          <p:cNvSpPr>
            <a:spLocks noChangeArrowheads="1"/>
          </p:cNvSpPr>
          <p:nvPr/>
        </p:nvSpPr>
        <p:spPr bwMode="auto">
          <a:xfrm>
            <a:off x="5003800" y="2708275"/>
            <a:ext cx="1319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6DFF44"/>
                </a:solidFill>
                <a:latin typeface="华文新魏" pitchFamily="2" charset="-122"/>
                <a:ea typeface="华文新魏" pitchFamily="2" charset="-122"/>
              </a:rPr>
              <a:t>12</a:t>
            </a:r>
            <a:r>
              <a:rPr lang="zh-CN" altLang="en-US" b="1">
                <a:solidFill>
                  <a:srgbClr val="6DFF44"/>
                </a:solidFill>
                <a:latin typeface="华文新魏" pitchFamily="2" charset="-122"/>
                <a:ea typeface="华文新魏" pitchFamily="2" charset="-122"/>
              </a:rPr>
              <a:t>平方厘米</a:t>
            </a:r>
          </a:p>
        </p:txBody>
      </p:sp>
      <p:sp>
        <p:nvSpPr>
          <p:cNvPr id="71865" name="Rectangle 185"/>
          <p:cNvSpPr>
            <a:spLocks noChangeArrowheads="1"/>
          </p:cNvSpPr>
          <p:nvPr/>
        </p:nvSpPr>
        <p:spPr bwMode="auto">
          <a:xfrm>
            <a:off x="3779838" y="4953000"/>
            <a:ext cx="1358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6DFF44"/>
                </a:solidFill>
                <a:latin typeface="华文新魏" pitchFamily="2" charset="-122"/>
                <a:ea typeface="华文新魏" pitchFamily="2" charset="-122"/>
              </a:rPr>
              <a:t>23</a:t>
            </a:r>
            <a:r>
              <a:rPr lang="zh-CN" altLang="en-US" b="1">
                <a:solidFill>
                  <a:srgbClr val="6DFF44"/>
                </a:solidFill>
                <a:latin typeface="华文新魏" pitchFamily="2" charset="-122"/>
                <a:ea typeface="华文新魏" pitchFamily="2" charset="-122"/>
              </a:rPr>
              <a:t>平方厘米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3" grpId="0"/>
      <p:bldP spid="71864" grpId="0"/>
      <p:bldP spid="718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96913" y="1412875"/>
            <a:ext cx="8447087" cy="1009650"/>
          </a:xfrm>
          <a:solidFill>
            <a:srgbClr val="FFFFFF"/>
          </a:solidFill>
        </p:spPr>
        <p:txBody>
          <a:bodyPr/>
          <a:lstStyle/>
          <a:p>
            <a:pPr algn="l" eaLnBrk="1" hangingPunct="1"/>
            <a:r>
              <a:rPr lang="zh-CN" altLang="en-US" sz="2800" b="1" smtClean="0">
                <a:latin typeface="华文新魏" pitchFamily="2" charset="-122"/>
                <a:ea typeface="华文新魏" pitchFamily="2" charset="-122"/>
              </a:rPr>
              <a:t>如果每个小方格表示</a:t>
            </a:r>
            <a:r>
              <a:rPr lang="en-US" altLang="zh-CN" sz="2800" b="1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 smtClean="0">
                <a:latin typeface="华文新魏" pitchFamily="2" charset="-122"/>
                <a:ea typeface="华文新魏" pitchFamily="2" charset="-122"/>
              </a:rPr>
              <a:t>平方厘米，你能说说下面每个图形的面积是多少平方厘米吗？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2349500"/>
            <a:ext cx="3455988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6100" y="2205038"/>
            <a:ext cx="4033838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2916238" y="4941888"/>
            <a:ext cx="4752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hlink"/>
                </a:solidFill>
                <a:ea typeface="华文新魏" pitchFamily="2" charset="-122"/>
              </a:rPr>
              <a:t>你是怎样数的？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4049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52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581525"/>
            <a:ext cx="21209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2349500"/>
            <a:ext cx="3455988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539750" y="1557338"/>
            <a:ext cx="2376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ea typeface="华文新魏" pitchFamily="2" charset="-122"/>
              </a:rPr>
              <a:t>方法一：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4049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74" name="Line 7"/>
          <p:cNvSpPr>
            <a:spLocks noChangeShapeType="1"/>
          </p:cNvSpPr>
          <p:nvPr/>
        </p:nvSpPr>
        <p:spPr bwMode="auto">
          <a:xfrm>
            <a:off x="1619250" y="2492375"/>
            <a:ext cx="0" cy="19446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4067175" y="2133600"/>
            <a:ext cx="5175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①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8×4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32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4067175" y="2781300"/>
            <a:ext cx="52054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②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2×9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18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6026" name="Rectangle 10"/>
          <p:cNvSpPr>
            <a:spLocks noChangeArrowheads="1"/>
          </p:cNvSpPr>
          <p:nvPr/>
        </p:nvSpPr>
        <p:spPr bwMode="auto">
          <a:xfrm>
            <a:off x="4140200" y="3429000"/>
            <a:ext cx="5275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③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4×6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24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>
            <a:off x="4356100" y="4076700"/>
            <a:ext cx="35925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32</a:t>
            </a:r>
            <a:r>
              <a:rPr lang="zh-CN" altLang="zh-CN" sz="3200" b="1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zh-CN" sz="3200" b="1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74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179" name="Rectangle 12"/>
          <p:cNvSpPr>
            <a:spLocks noChangeArrowheads="1"/>
          </p:cNvSpPr>
          <p:nvPr/>
        </p:nvSpPr>
        <p:spPr bwMode="auto">
          <a:xfrm>
            <a:off x="827088" y="3167063"/>
            <a:ext cx="41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①</a:t>
            </a:r>
          </a:p>
        </p:txBody>
      </p:sp>
      <p:sp>
        <p:nvSpPr>
          <p:cNvPr id="7180" name="Rectangle 13"/>
          <p:cNvSpPr>
            <a:spLocks noChangeArrowheads="1"/>
          </p:cNvSpPr>
          <p:nvPr/>
        </p:nvSpPr>
        <p:spPr bwMode="auto">
          <a:xfrm>
            <a:off x="2273300" y="2705100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②</a:t>
            </a:r>
          </a:p>
        </p:txBody>
      </p:sp>
      <p:sp>
        <p:nvSpPr>
          <p:cNvPr id="7181" name="Rectangle 14"/>
          <p:cNvSpPr>
            <a:spLocks noChangeArrowheads="1"/>
          </p:cNvSpPr>
          <p:nvPr/>
        </p:nvSpPr>
        <p:spPr bwMode="auto">
          <a:xfrm>
            <a:off x="2268538" y="3684588"/>
            <a:ext cx="41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③</a:t>
            </a:r>
          </a:p>
        </p:txBody>
      </p:sp>
      <p:pic>
        <p:nvPicPr>
          <p:cNvPr id="7182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581525"/>
            <a:ext cx="21209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4" grpId="0"/>
      <p:bldP spid="86025" grpId="0"/>
      <p:bldP spid="86026" grpId="0"/>
      <p:bldP spid="860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2349500"/>
            <a:ext cx="3455988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39750" y="1557338"/>
            <a:ext cx="2376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ea typeface="华文新魏" pitchFamily="2" charset="-122"/>
              </a:rPr>
              <a:t>方法二：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4049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198" name="Line 6"/>
          <p:cNvSpPr>
            <a:spLocks noChangeShapeType="1"/>
          </p:cNvSpPr>
          <p:nvPr/>
        </p:nvSpPr>
        <p:spPr bwMode="auto">
          <a:xfrm flipH="1">
            <a:off x="655638" y="2997200"/>
            <a:ext cx="10080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3995738" y="2133600"/>
            <a:ext cx="5337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①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2×13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26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3995738" y="2781300"/>
            <a:ext cx="50434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②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2×4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8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3851275" y="3429000"/>
            <a:ext cx="5453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③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4×10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40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7050" name="Rectangle 10"/>
          <p:cNvSpPr>
            <a:spLocks noChangeArrowheads="1"/>
          </p:cNvSpPr>
          <p:nvPr/>
        </p:nvSpPr>
        <p:spPr bwMode="auto">
          <a:xfrm>
            <a:off x="3519488" y="4284663"/>
            <a:ext cx="56245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26</a:t>
            </a:r>
            <a:r>
              <a:rPr lang="zh-CN" altLang="zh-CN" sz="3200" b="1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zh-CN" sz="3200" b="1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40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74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1042988" y="2492375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①</a:t>
            </a: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1063625" y="3175000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②</a:t>
            </a:r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1052513" y="3917950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③</a:t>
            </a:r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 flipH="1">
            <a:off x="630238" y="3490913"/>
            <a:ext cx="10080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20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724400"/>
            <a:ext cx="21209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/>
      <p:bldP spid="87048" grpId="0"/>
      <p:bldP spid="87049" grpId="0"/>
      <p:bldP spid="870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05038"/>
            <a:ext cx="4033838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同侧圆角矩形 6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4049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21" name="Text Box 9"/>
          <p:cNvSpPr txBox="1">
            <a:spLocks noChangeArrowheads="1"/>
          </p:cNvSpPr>
          <p:nvPr/>
        </p:nvSpPr>
        <p:spPr bwMode="auto">
          <a:xfrm>
            <a:off x="539750" y="1557338"/>
            <a:ext cx="2376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ea typeface="华文新魏" pitchFamily="2" charset="-122"/>
              </a:rPr>
              <a:t>方法一：</a:t>
            </a:r>
          </a:p>
        </p:txBody>
      </p:sp>
      <p:sp>
        <p:nvSpPr>
          <p:cNvPr id="83978" name="Rectangle 10"/>
          <p:cNvSpPr>
            <a:spLocks noChangeArrowheads="1"/>
          </p:cNvSpPr>
          <p:nvPr/>
        </p:nvSpPr>
        <p:spPr bwMode="auto">
          <a:xfrm>
            <a:off x="3995738" y="2133600"/>
            <a:ext cx="5027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①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4×3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12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</a:p>
        </p:txBody>
      </p:sp>
      <p:sp>
        <p:nvSpPr>
          <p:cNvPr id="83979" name="Rectangle 11"/>
          <p:cNvSpPr>
            <a:spLocks noChangeArrowheads="1"/>
          </p:cNvSpPr>
          <p:nvPr/>
        </p:nvSpPr>
        <p:spPr bwMode="auto">
          <a:xfrm>
            <a:off x="3995738" y="2781300"/>
            <a:ext cx="4968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②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7×5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35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3980" name="Rectangle 12"/>
          <p:cNvSpPr>
            <a:spLocks noChangeArrowheads="1"/>
          </p:cNvSpPr>
          <p:nvPr/>
        </p:nvSpPr>
        <p:spPr bwMode="auto">
          <a:xfrm>
            <a:off x="3995738" y="3429000"/>
            <a:ext cx="5137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③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6×6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36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3981" name="Rectangle 13"/>
          <p:cNvSpPr>
            <a:spLocks noChangeArrowheads="1"/>
          </p:cNvSpPr>
          <p:nvPr/>
        </p:nvSpPr>
        <p:spPr bwMode="auto">
          <a:xfrm>
            <a:off x="4356100" y="4076700"/>
            <a:ext cx="33845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12</a:t>
            </a:r>
            <a:r>
              <a:rPr lang="zh-CN" altLang="zh-CN" sz="3200" b="1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35</a:t>
            </a:r>
            <a:r>
              <a:rPr lang="zh-CN" altLang="zh-CN" sz="3200" b="1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36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83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226" name="Line 15"/>
          <p:cNvSpPr>
            <a:spLocks noChangeShapeType="1"/>
          </p:cNvSpPr>
          <p:nvPr/>
        </p:nvSpPr>
        <p:spPr bwMode="auto">
          <a:xfrm>
            <a:off x="2268538" y="2276475"/>
            <a:ext cx="0" cy="19446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7" name="Rectangle 16"/>
          <p:cNvSpPr>
            <a:spLocks noChangeArrowheads="1"/>
          </p:cNvSpPr>
          <p:nvPr/>
        </p:nvSpPr>
        <p:spPr bwMode="auto">
          <a:xfrm>
            <a:off x="323850" y="3068638"/>
            <a:ext cx="41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①</a:t>
            </a:r>
          </a:p>
        </p:txBody>
      </p:sp>
      <p:sp>
        <p:nvSpPr>
          <p:cNvPr id="9228" name="Rectangle 17"/>
          <p:cNvSpPr>
            <a:spLocks noChangeArrowheads="1"/>
          </p:cNvSpPr>
          <p:nvPr/>
        </p:nvSpPr>
        <p:spPr bwMode="auto">
          <a:xfrm>
            <a:off x="1403350" y="3068638"/>
            <a:ext cx="41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②</a:t>
            </a:r>
          </a:p>
        </p:txBody>
      </p:sp>
      <p:sp>
        <p:nvSpPr>
          <p:cNvPr id="9229" name="Rectangle 18"/>
          <p:cNvSpPr>
            <a:spLocks noChangeArrowheads="1"/>
          </p:cNvSpPr>
          <p:nvPr/>
        </p:nvSpPr>
        <p:spPr bwMode="auto">
          <a:xfrm>
            <a:off x="2700338" y="3068638"/>
            <a:ext cx="41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③</a:t>
            </a:r>
          </a:p>
        </p:txBody>
      </p:sp>
      <p:sp>
        <p:nvSpPr>
          <p:cNvPr id="9230" name="Line 19"/>
          <p:cNvSpPr>
            <a:spLocks noChangeShapeType="1"/>
          </p:cNvSpPr>
          <p:nvPr/>
        </p:nvSpPr>
        <p:spPr bwMode="auto">
          <a:xfrm>
            <a:off x="933450" y="2565400"/>
            <a:ext cx="0" cy="1079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231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581525"/>
            <a:ext cx="21209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8" grpId="0"/>
      <p:bldP spid="83979" grpId="0"/>
      <p:bldP spid="83980" grpId="0"/>
      <p:bldP spid="839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05038"/>
            <a:ext cx="4033838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同侧圆角矩形 6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4049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39750" y="1557338"/>
            <a:ext cx="2376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ea typeface="华文新魏" pitchFamily="2" charset="-122"/>
              </a:rPr>
              <a:t>方法二：</a:t>
            </a: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3995738" y="2133600"/>
            <a:ext cx="5027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①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1×5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3995738" y="2781300"/>
            <a:ext cx="5148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②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4×14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56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8072" name="Rectangle 8"/>
          <p:cNvSpPr>
            <a:spLocks noChangeArrowheads="1"/>
          </p:cNvSpPr>
          <p:nvPr/>
        </p:nvSpPr>
        <p:spPr bwMode="auto">
          <a:xfrm>
            <a:off x="3995738" y="3429000"/>
            <a:ext cx="5137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③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2×11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22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8073" name="Rectangle 9"/>
          <p:cNvSpPr>
            <a:spLocks noChangeArrowheads="1"/>
          </p:cNvSpPr>
          <p:nvPr/>
        </p:nvSpPr>
        <p:spPr bwMode="auto">
          <a:xfrm>
            <a:off x="4356100" y="4076700"/>
            <a:ext cx="33845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zh-CN" sz="3200" b="1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56</a:t>
            </a:r>
            <a:r>
              <a:rPr lang="zh-CN" altLang="zh-CN" sz="3200" b="1"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22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83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（平方厘米）</a:t>
            </a:r>
            <a:endParaRPr lang="en-US" altLang="zh-CN" sz="32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900113" y="3644900"/>
            <a:ext cx="30241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403350" y="2276475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①</a:t>
            </a: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1403350" y="3068638"/>
            <a:ext cx="41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②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1403350" y="3860800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a typeface="华文新魏" pitchFamily="2" charset="-122"/>
              </a:rPr>
              <a:t>③</a:t>
            </a:r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900113" y="2565400"/>
            <a:ext cx="13684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255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581525"/>
            <a:ext cx="21209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/>
      <p:bldP spid="88071" grpId="0"/>
      <p:bldP spid="88072" grpId="0"/>
      <p:bldP spid="880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4076700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13"/>
          <p:cNvSpPr txBox="1">
            <a:spLocks noChangeArrowheads="1"/>
          </p:cNvSpPr>
          <p:nvPr/>
        </p:nvSpPr>
        <p:spPr bwMode="auto">
          <a:xfrm>
            <a:off x="323850" y="1412875"/>
            <a:ext cx="856932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下面是一个湖泊的平面图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（每个小方格表示</a:t>
            </a: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公顷）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。你能估计这个湖泊的面积大约是多少公顷吗？</a:t>
            </a:r>
          </a:p>
        </p:txBody>
      </p:sp>
      <p:sp>
        <p:nvSpPr>
          <p:cNvPr id="18" name="同侧圆角矩形 17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70" name="Picture 16" descr="SI}$X)B2RE914J_}$9U`(O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2565400"/>
            <a:ext cx="4176712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Text Box 17"/>
          <p:cNvSpPr txBox="1">
            <a:spLocks noChangeArrowheads="1"/>
          </p:cNvSpPr>
          <p:nvPr/>
        </p:nvSpPr>
        <p:spPr bwMode="auto">
          <a:xfrm>
            <a:off x="1258888" y="5445125"/>
            <a:ext cx="5761037" cy="5889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华文新魏" pitchFamily="2" charset="-122"/>
              </a:rPr>
              <a:t>你准备怎样估计？与同学交流。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974</Words>
  <PresentationFormat>全屏显示(4:3)</PresentationFormat>
  <Paragraphs>124</Paragraphs>
  <Slides>21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Microsoft 公式</vt:lpstr>
      <vt:lpstr>幻灯片 1</vt:lpstr>
      <vt:lpstr>幻灯片 2</vt:lpstr>
      <vt:lpstr>幻灯片 3</vt:lpstr>
      <vt:lpstr>如果每个小方格表示1平方厘米，你能说说下面每个图形的面积是多少平方厘米吗？</vt:lpstr>
      <vt:lpstr>幻灯片 5</vt:lpstr>
      <vt:lpstr>幻灯片 6</vt:lpstr>
      <vt:lpstr>幻灯片 7</vt:lpstr>
      <vt:lpstr>幻灯片 8</vt:lpstr>
      <vt:lpstr>幻灯片 9</vt:lpstr>
      <vt:lpstr>方法一：只数整格的，实际面积比数出的                   结果要大一些。</vt:lpstr>
      <vt:lpstr>幻灯片 11</vt:lpstr>
      <vt:lpstr>方法一：只数整格的，实际面积比数出的结果要大一些。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2016-10-24T08:16:14Z</dcterms:created>
  <dcterms:modified xsi:type="dcterms:W3CDTF">2016-10-24T08:16:28Z</dcterms:modified>
</cp:coreProperties>
</file>