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90" y="-4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4CB5FA-30C1-4F7C-9365-7DF22D61B262}" type="datetimeFigureOut">
              <a:rPr lang="zh-CN" altLang="en-US" smtClean="0"/>
              <a:t>2016/10/24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7036FF-778D-4CBB-94FC-2343756EDA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355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F7526A8-8321-4EAA-8776-0A60EBD6991A}" type="slidenum">
              <a:rPr lang="zh-CN" altLang="en-US" smtClean="0">
                <a:latin typeface="Calibri" pitchFamily="34" charset="0"/>
                <a:ea typeface="宋体" charset="-122"/>
              </a:rPr>
              <a:pPr/>
              <a:t>2</a:t>
            </a:fld>
            <a:endParaRPr lang="en-US" altLang="zh-CN" smtClean="0"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0.jpeg"/><Relationship Id="rId4" Type="http://schemas.openxmlformats.org/officeDocument/2006/relationships/oleObject" Target="../embeddings/oleObject3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9.jpeg"/><Relationship Id="rId4" Type="http://schemas.openxmlformats.org/officeDocument/2006/relationships/oleObject" Target="../embeddings/oleObject5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188" y="908050"/>
            <a:ext cx="6265862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单元  负数的初步认识</a:t>
            </a:r>
            <a:endParaRPr lang="zh-CN" altLang="en-US" sz="360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3419475" y="2997200"/>
            <a:ext cx="4032250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148" name="Picture 4" descr="C:\Users\duyanlin\Desktop\二年级上学路上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2636838"/>
            <a:ext cx="5167312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3276600" y="2133600"/>
            <a:ext cx="4176713" cy="8239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 sz="48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2  </a:t>
            </a:r>
            <a:r>
              <a:rPr kumimoji="1" lang="zh-CN" altLang="en-US" sz="48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负数的应用</a:t>
            </a:r>
            <a:endParaRPr lang="zh-CN" altLang="en-US" sz="48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同侧圆角矩形 15"/>
          <p:cNvSpPr/>
          <p:nvPr/>
        </p:nvSpPr>
        <p:spPr>
          <a:xfrm>
            <a:off x="468313" y="9667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典题精讲</a:t>
            </a:r>
          </a:p>
        </p:txBody>
      </p:sp>
      <p:cxnSp>
        <p:nvCxnSpPr>
          <p:cNvPr id="17" name="直线连接符 21"/>
          <p:cNvCxnSpPr/>
          <p:nvPr/>
        </p:nvCxnSpPr>
        <p:spPr>
          <a:xfrm flipV="1">
            <a:off x="468313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252413" y="1844675"/>
            <a:ext cx="8891587" cy="3887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/>
          <a:lstStyle/>
          <a:p>
            <a:pPr marL="342900" indent="-34290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①一幢大楼</a:t>
            </a:r>
            <a:r>
              <a:rPr lang="en-US" altLang="zh-CN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18</a:t>
            </a:r>
            <a:r>
              <a:rPr lang="zh-CN" altLang="en-US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层，地面以下有</a:t>
            </a:r>
            <a:r>
              <a:rPr lang="en-US" altLang="zh-CN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层。地面以上第</a:t>
            </a:r>
            <a:r>
              <a:rPr lang="en-US" altLang="zh-CN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层记作＋</a:t>
            </a:r>
            <a:r>
              <a:rPr lang="en-US" altLang="zh-CN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层，地面以下第</a:t>
            </a:r>
            <a:r>
              <a:rPr lang="en-US" altLang="zh-CN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层记作（   ）层。</a:t>
            </a:r>
          </a:p>
          <a:p>
            <a:pPr marL="342900" indent="-34290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②学校举行竞赛，答对一题加</a:t>
            </a:r>
            <a:r>
              <a:rPr lang="en-US" altLang="zh-CN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100</a:t>
            </a:r>
            <a:r>
              <a:rPr lang="zh-CN" altLang="en-US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分，答错一题扣</a:t>
            </a:r>
            <a:r>
              <a:rPr lang="en-US" altLang="zh-CN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10</a:t>
            </a:r>
            <a:r>
              <a:rPr lang="zh-CN" altLang="en-US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分，如果把加</a:t>
            </a:r>
            <a:r>
              <a:rPr lang="en-US" altLang="zh-CN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100</a:t>
            </a:r>
            <a:r>
              <a:rPr lang="zh-CN" altLang="en-US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分记作＋</a:t>
            </a:r>
            <a:r>
              <a:rPr lang="en-US" altLang="zh-CN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100</a:t>
            </a:r>
            <a:r>
              <a:rPr lang="zh-CN" altLang="en-US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分，那么扣</a:t>
            </a:r>
            <a:r>
              <a:rPr lang="en-US" altLang="zh-CN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10</a:t>
            </a:r>
            <a:r>
              <a:rPr lang="zh-CN" altLang="en-US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分应记作（       ）分。</a:t>
            </a:r>
          </a:p>
          <a:p>
            <a:pPr marL="342900" indent="-34290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3200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③</a:t>
            </a:r>
            <a:r>
              <a:rPr lang="zh-CN" altLang="en-US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学校小卖部赚了</a:t>
            </a:r>
            <a:r>
              <a:rPr lang="en-US" altLang="zh-CN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800</a:t>
            </a:r>
            <a:r>
              <a:rPr lang="zh-CN" altLang="en-US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元，记作 （              ），那么亏了</a:t>
            </a:r>
            <a:r>
              <a:rPr lang="en-US" altLang="zh-CN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500</a:t>
            </a:r>
            <a:r>
              <a:rPr lang="zh-CN" altLang="en-US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元记作（                   ）。</a:t>
            </a:r>
          </a:p>
        </p:txBody>
      </p:sp>
      <p:sp>
        <p:nvSpPr>
          <p:cNvPr id="28683" name="Text Box 11"/>
          <p:cNvSpPr txBox="1">
            <a:spLocks noChangeArrowheads="1"/>
          </p:cNvSpPr>
          <p:nvPr/>
        </p:nvSpPr>
        <p:spPr bwMode="auto">
          <a:xfrm>
            <a:off x="5580063" y="2205038"/>
            <a:ext cx="5762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-1</a:t>
            </a:r>
            <a:endParaRPr lang="zh-CN" altLang="en-US" sz="28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8684" name="Text Box 12"/>
          <p:cNvSpPr txBox="1">
            <a:spLocks noChangeArrowheads="1"/>
          </p:cNvSpPr>
          <p:nvPr/>
        </p:nvSpPr>
        <p:spPr bwMode="auto">
          <a:xfrm>
            <a:off x="900113" y="3789363"/>
            <a:ext cx="10080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10</a:t>
            </a:r>
            <a:endParaRPr lang="zh-CN" altLang="en-US" sz="28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8685" name="Text Box 13"/>
          <p:cNvSpPr txBox="1">
            <a:spLocks noChangeArrowheads="1"/>
          </p:cNvSpPr>
          <p:nvPr/>
        </p:nvSpPr>
        <p:spPr bwMode="auto">
          <a:xfrm>
            <a:off x="6011863" y="4529138"/>
            <a:ext cx="14001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+800</a:t>
            </a:r>
            <a:r>
              <a:rPr lang="zh-CN" altLang="en-US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元</a:t>
            </a:r>
          </a:p>
        </p:txBody>
      </p:sp>
      <p:sp>
        <p:nvSpPr>
          <p:cNvPr id="28686" name="Text Box 14"/>
          <p:cNvSpPr txBox="1">
            <a:spLocks noChangeArrowheads="1"/>
          </p:cNvSpPr>
          <p:nvPr/>
        </p:nvSpPr>
        <p:spPr bwMode="auto">
          <a:xfrm>
            <a:off x="3563938" y="4941888"/>
            <a:ext cx="15160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500</a:t>
            </a:r>
            <a:r>
              <a:rPr lang="zh-CN" altLang="en-US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8313" y="9667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典题精讲</a:t>
            </a: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8313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79388" y="4076700"/>
            <a:ext cx="23764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解题思路：</a:t>
            </a: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4427538" y="2420938"/>
          <a:ext cx="114300" cy="215900"/>
        </p:xfrm>
        <a:graphic>
          <a:graphicData uri="http://schemas.openxmlformats.org/presentationml/2006/ole">
            <p:oleObj spid="_x0000_s2050" r:id="rId3" imgW="114468" imgH="215936" progId="Equations">
              <p:embed/>
            </p:oleObj>
          </a:graphicData>
        </a:graphic>
      </p:graphicFrame>
      <p:sp>
        <p:nvSpPr>
          <p:cNvPr id="55307" name="Text Box 11"/>
          <p:cNvSpPr txBox="1">
            <a:spLocks noChangeArrowheads="1"/>
          </p:cNvSpPr>
          <p:nvPr/>
        </p:nvSpPr>
        <p:spPr bwMode="auto">
          <a:xfrm>
            <a:off x="1042988" y="4797425"/>
            <a:ext cx="60515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-2</a:t>
            </a:r>
            <a:r>
              <a:rPr lang="zh-CN" altLang="en-US" sz="24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和</a:t>
            </a:r>
            <a:r>
              <a:rPr lang="en-US" altLang="zh-CN" sz="24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24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相距</a:t>
            </a:r>
            <a:r>
              <a:rPr lang="en-US" altLang="zh-CN" sz="24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24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个单位，</a:t>
            </a:r>
            <a:r>
              <a:rPr lang="en-US" altLang="zh-CN" sz="24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-4</a:t>
            </a:r>
            <a:r>
              <a:rPr lang="zh-CN" altLang="en-US" sz="24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和</a:t>
            </a:r>
            <a:r>
              <a:rPr lang="en-US" altLang="zh-CN" sz="24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24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相距</a:t>
            </a:r>
            <a:r>
              <a:rPr lang="en-US" altLang="zh-CN" sz="24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4</a:t>
            </a:r>
            <a:r>
              <a:rPr lang="zh-CN" altLang="en-US" sz="24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个单位。。</a:t>
            </a:r>
          </a:p>
        </p:txBody>
      </p:sp>
      <p:sp>
        <p:nvSpPr>
          <p:cNvPr id="2055" name="Line 12"/>
          <p:cNvSpPr>
            <a:spLocks noChangeShapeType="1"/>
          </p:cNvSpPr>
          <p:nvPr/>
        </p:nvSpPr>
        <p:spPr bwMode="auto">
          <a:xfrm>
            <a:off x="590550" y="2489200"/>
            <a:ext cx="75961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6" name="Line 14"/>
          <p:cNvSpPr>
            <a:spLocks noChangeShapeType="1"/>
          </p:cNvSpPr>
          <p:nvPr/>
        </p:nvSpPr>
        <p:spPr bwMode="auto">
          <a:xfrm>
            <a:off x="4767263" y="2344738"/>
            <a:ext cx="0" cy="142875"/>
          </a:xfrm>
          <a:prstGeom prst="line">
            <a:avLst/>
          </a:prstGeom>
          <a:noFill/>
          <a:ln w="38100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7" name="Line 15"/>
          <p:cNvSpPr>
            <a:spLocks noChangeShapeType="1"/>
          </p:cNvSpPr>
          <p:nvPr/>
        </p:nvSpPr>
        <p:spPr bwMode="auto">
          <a:xfrm>
            <a:off x="6062663" y="2344738"/>
            <a:ext cx="0" cy="142875"/>
          </a:xfrm>
          <a:prstGeom prst="line">
            <a:avLst/>
          </a:prstGeom>
          <a:noFill/>
          <a:ln w="38100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8" name="Line 16"/>
          <p:cNvSpPr>
            <a:spLocks noChangeShapeType="1"/>
          </p:cNvSpPr>
          <p:nvPr/>
        </p:nvSpPr>
        <p:spPr bwMode="auto">
          <a:xfrm>
            <a:off x="5414963" y="2344738"/>
            <a:ext cx="0" cy="142875"/>
          </a:xfrm>
          <a:prstGeom prst="line">
            <a:avLst/>
          </a:prstGeom>
          <a:noFill/>
          <a:ln w="38100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9" name="Line 17"/>
          <p:cNvSpPr>
            <a:spLocks noChangeShapeType="1"/>
          </p:cNvSpPr>
          <p:nvPr/>
        </p:nvSpPr>
        <p:spPr bwMode="auto">
          <a:xfrm>
            <a:off x="6711950" y="2344738"/>
            <a:ext cx="0" cy="142875"/>
          </a:xfrm>
          <a:prstGeom prst="line">
            <a:avLst/>
          </a:prstGeom>
          <a:noFill/>
          <a:ln w="38100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60" name="Line 18"/>
          <p:cNvSpPr>
            <a:spLocks noChangeShapeType="1"/>
          </p:cNvSpPr>
          <p:nvPr/>
        </p:nvSpPr>
        <p:spPr bwMode="auto">
          <a:xfrm>
            <a:off x="3398838" y="2344738"/>
            <a:ext cx="0" cy="144462"/>
          </a:xfrm>
          <a:prstGeom prst="line">
            <a:avLst/>
          </a:prstGeom>
          <a:noFill/>
          <a:ln w="38100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61" name="Line 19"/>
          <p:cNvSpPr>
            <a:spLocks noChangeShapeType="1"/>
          </p:cNvSpPr>
          <p:nvPr/>
        </p:nvSpPr>
        <p:spPr bwMode="auto">
          <a:xfrm>
            <a:off x="2751138" y="2344738"/>
            <a:ext cx="0" cy="142875"/>
          </a:xfrm>
          <a:prstGeom prst="line">
            <a:avLst/>
          </a:prstGeom>
          <a:noFill/>
          <a:ln w="38100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62" name="Line 20"/>
          <p:cNvSpPr>
            <a:spLocks noChangeShapeType="1"/>
          </p:cNvSpPr>
          <p:nvPr/>
        </p:nvSpPr>
        <p:spPr bwMode="auto">
          <a:xfrm>
            <a:off x="2103438" y="2344738"/>
            <a:ext cx="0" cy="142875"/>
          </a:xfrm>
          <a:prstGeom prst="line">
            <a:avLst/>
          </a:prstGeom>
          <a:noFill/>
          <a:ln w="38100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63" name="Line 21"/>
          <p:cNvSpPr>
            <a:spLocks noChangeShapeType="1"/>
          </p:cNvSpPr>
          <p:nvPr/>
        </p:nvSpPr>
        <p:spPr bwMode="auto">
          <a:xfrm>
            <a:off x="1454150" y="2344738"/>
            <a:ext cx="0" cy="142875"/>
          </a:xfrm>
          <a:prstGeom prst="line">
            <a:avLst/>
          </a:prstGeom>
          <a:noFill/>
          <a:ln w="38100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64" name="Line 24"/>
          <p:cNvSpPr>
            <a:spLocks noChangeShapeType="1"/>
          </p:cNvSpPr>
          <p:nvPr/>
        </p:nvSpPr>
        <p:spPr bwMode="auto">
          <a:xfrm>
            <a:off x="4081463" y="2344738"/>
            <a:ext cx="0" cy="142875"/>
          </a:xfrm>
          <a:prstGeom prst="line">
            <a:avLst/>
          </a:prstGeom>
          <a:noFill/>
          <a:ln w="38100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65" name="Text Box 28"/>
          <p:cNvSpPr txBox="1">
            <a:spLocks noChangeArrowheads="1"/>
          </p:cNvSpPr>
          <p:nvPr/>
        </p:nvSpPr>
        <p:spPr bwMode="auto">
          <a:xfrm>
            <a:off x="3830638" y="2647950"/>
            <a:ext cx="3635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0</a:t>
            </a:r>
          </a:p>
        </p:txBody>
      </p:sp>
      <p:sp>
        <p:nvSpPr>
          <p:cNvPr id="2066" name="Text Box 29"/>
          <p:cNvSpPr txBox="1">
            <a:spLocks noChangeArrowheads="1"/>
          </p:cNvSpPr>
          <p:nvPr/>
        </p:nvSpPr>
        <p:spPr bwMode="auto">
          <a:xfrm>
            <a:off x="4551363" y="2647950"/>
            <a:ext cx="30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1</a:t>
            </a:r>
          </a:p>
        </p:txBody>
      </p:sp>
      <p:sp>
        <p:nvSpPr>
          <p:cNvPr id="2067" name="Text Box 30"/>
          <p:cNvSpPr txBox="1">
            <a:spLocks noChangeArrowheads="1"/>
          </p:cNvSpPr>
          <p:nvPr/>
        </p:nvSpPr>
        <p:spPr bwMode="auto">
          <a:xfrm>
            <a:off x="5199063" y="2647950"/>
            <a:ext cx="3571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2</a:t>
            </a:r>
          </a:p>
        </p:txBody>
      </p:sp>
      <p:sp>
        <p:nvSpPr>
          <p:cNvPr id="2068" name="Text Box 32"/>
          <p:cNvSpPr txBox="1">
            <a:spLocks noChangeArrowheads="1"/>
          </p:cNvSpPr>
          <p:nvPr/>
        </p:nvSpPr>
        <p:spPr bwMode="auto">
          <a:xfrm>
            <a:off x="6496050" y="2647950"/>
            <a:ext cx="3571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4</a:t>
            </a:r>
          </a:p>
        </p:txBody>
      </p:sp>
      <p:sp>
        <p:nvSpPr>
          <p:cNvPr id="2069" name="Text Box 33"/>
          <p:cNvSpPr txBox="1">
            <a:spLocks noChangeArrowheads="1"/>
          </p:cNvSpPr>
          <p:nvPr/>
        </p:nvSpPr>
        <p:spPr bwMode="auto">
          <a:xfrm>
            <a:off x="3111500" y="264795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1</a:t>
            </a:r>
          </a:p>
        </p:txBody>
      </p:sp>
      <p:sp>
        <p:nvSpPr>
          <p:cNvPr id="2070" name="Text Box 34"/>
          <p:cNvSpPr txBox="1">
            <a:spLocks noChangeArrowheads="1"/>
          </p:cNvSpPr>
          <p:nvPr/>
        </p:nvSpPr>
        <p:spPr bwMode="auto">
          <a:xfrm>
            <a:off x="2463800" y="2647950"/>
            <a:ext cx="6619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2</a:t>
            </a:r>
          </a:p>
        </p:txBody>
      </p:sp>
      <p:sp>
        <p:nvSpPr>
          <p:cNvPr id="2071" name="Line 37"/>
          <p:cNvSpPr>
            <a:spLocks noChangeShapeType="1"/>
          </p:cNvSpPr>
          <p:nvPr/>
        </p:nvSpPr>
        <p:spPr bwMode="auto">
          <a:xfrm>
            <a:off x="6059488" y="2492375"/>
            <a:ext cx="0" cy="2159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72" name="Line 38"/>
          <p:cNvSpPr>
            <a:spLocks noChangeShapeType="1"/>
          </p:cNvSpPr>
          <p:nvPr/>
        </p:nvSpPr>
        <p:spPr bwMode="auto">
          <a:xfrm>
            <a:off x="7356475" y="2473325"/>
            <a:ext cx="0" cy="2159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73" name="Line 39"/>
          <p:cNvSpPr>
            <a:spLocks noChangeShapeType="1"/>
          </p:cNvSpPr>
          <p:nvPr/>
        </p:nvSpPr>
        <p:spPr bwMode="auto">
          <a:xfrm>
            <a:off x="1447800" y="2492375"/>
            <a:ext cx="0" cy="2159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74" name="Line 40"/>
          <p:cNvSpPr>
            <a:spLocks noChangeShapeType="1"/>
          </p:cNvSpPr>
          <p:nvPr/>
        </p:nvSpPr>
        <p:spPr bwMode="auto">
          <a:xfrm>
            <a:off x="2105025" y="2482850"/>
            <a:ext cx="0" cy="2159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75" name="Line 41"/>
          <p:cNvSpPr>
            <a:spLocks noChangeShapeType="1"/>
          </p:cNvSpPr>
          <p:nvPr/>
        </p:nvSpPr>
        <p:spPr bwMode="auto">
          <a:xfrm>
            <a:off x="7366000" y="2349500"/>
            <a:ext cx="0" cy="142875"/>
          </a:xfrm>
          <a:prstGeom prst="line">
            <a:avLst/>
          </a:prstGeom>
          <a:noFill/>
          <a:ln w="38100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76" name="Line 42"/>
          <p:cNvSpPr>
            <a:spLocks noChangeShapeType="1"/>
          </p:cNvSpPr>
          <p:nvPr/>
        </p:nvSpPr>
        <p:spPr bwMode="auto">
          <a:xfrm>
            <a:off x="836613" y="2333625"/>
            <a:ext cx="0" cy="142875"/>
          </a:xfrm>
          <a:prstGeom prst="line">
            <a:avLst/>
          </a:prstGeom>
          <a:noFill/>
          <a:ln w="38100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77" name="Text Box 43"/>
          <p:cNvSpPr txBox="1">
            <a:spLocks noChangeArrowheads="1"/>
          </p:cNvSpPr>
          <p:nvPr/>
        </p:nvSpPr>
        <p:spPr bwMode="auto">
          <a:xfrm>
            <a:off x="539750" y="2565400"/>
            <a:ext cx="6619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5</a:t>
            </a:r>
          </a:p>
        </p:txBody>
      </p:sp>
      <p:sp>
        <p:nvSpPr>
          <p:cNvPr id="2078" name="Rectangle 44"/>
          <p:cNvSpPr>
            <a:spLocks noChangeArrowheads="1"/>
          </p:cNvSpPr>
          <p:nvPr/>
        </p:nvSpPr>
        <p:spPr bwMode="auto">
          <a:xfrm>
            <a:off x="1201738" y="2708275"/>
            <a:ext cx="503237" cy="28892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79" name="Rectangle 45"/>
          <p:cNvSpPr>
            <a:spLocks noChangeArrowheads="1"/>
          </p:cNvSpPr>
          <p:nvPr/>
        </p:nvSpPr>
        <p:spPr bwMode="auto">
          <a:xfrm>
            <a:off x="1835150" y="2708275"/>
            <a:ext cx="503238" cy="28892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80" name="Rectangle 46"/>
          <p:cNvSpPr>
            <a:spLocks noChangeArrowheads="1"/>
          </p:cNvSpPr>
          <p:nvPr/>
        </p:nvSpPr>
        <p:spPr bwMode="auto">
          <a:xfrm>
            <a:off x="5795963" y="2708275"/>
            <a:ext cx="503237" cy="28892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81" name="Rectangle 47"/>
          <p:cNvSpPr>
            <a:spLocks noChangeArrowheads="1"/>
          </p:cNvSpPr>
          <p:nvPr/>
        </p:nvSpPr>
        <p:spPr bwMode="auto">
          <a:xfrm>
            <a:off x="7092950" y="2708275"/>
            <a:ext cx="503238" cy="28892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44" name="Text Box 48"/>
          <p:cNvSpPr txBox="1">
            <a:spLocks noChangeArrowheads="1"/>
          </p:cNvSpPr>
          <p:nvPr/>
        </p:nvSpPr>
        <p:spPr bwMode="auto">
          <a:xfrm>
            <a:off x="7164388" y="2632075"/>
            <a:ext cx="3571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5</a:t>
            </a:r>
          </a:p>
        </p:txBody>
      </p:sp>
      <p:sp>
        <p:nvSpPr>
          <p:cNvPr id="55327" name="Text Box 31"/>
          <p:cNvSpPr txBox="1">
            <a:spLocks noChangeArrowheads="1"/>
          </p:cNvSpPr>
          <p:nvPr/>
        </p:nvSpPr>
        <p:spPr bwMode="auto">
          <a:xfrm>
            <a:off x="5867400" y="2636838"/>
            <a:ext cx="3571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3</a:t>
            </a:r>
          </a:p>
        </p:txBody>
      </p:sp>
      <p:sp>
        <p:nvSpPr>
          <p:cNvPr id="55331" name="Text Box 35"/>
          <p:cNvSpPr txBox="1">
            <a:spLocks noChangeArrowheads="1"/>
          </p:cNvSpPr>
          <p:nvPr/>
        </p:nvSpPr>
        <p:spPr bwMode="auto">
          <a:xfrm>
            <a:off x="1730375" y="2641600"/>
            <a:ext cx="6619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3</a:t>
            </a:r>
          </a:p>
        </p:txBody>
      </p:sp>
      <p:sp>
        <p:nvSpPr>
          <p:cNvPr id="55332" name="Text Box 36"/>
          <p:cNvSpPr txBox="1">
            <a:spLocks noChangeArrowheads="1"/>
          </p:cNvSpPr>
          <p:nvPr/>
        </p:nvSpPr>
        <p:spPr bwMode="auto">
          <a:xfrm>
            <a:off x="1087438" y="2613025"/>
            <a:ext cx="6619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4</a:t>
            </a:r>
          </a:p>
        </p:txBody>
      </p:sp>
      <p:grpSp>
        <p:nvGrpSpPr>
          <p:cNvPr id="4" name="Group 52"/>
          <p:cNvGrpSpPr>
            <a:grpSpLocks/>
          </p:cNvGrpSpPr>
          <p:nvPr/>
        </p:nvGrpSpPr>
        <p:grpSpPr bwMode="auto">
          <a:xfrm>
            <a:off x="4067175" y="3573463"/>
            <a:ext cx="3081338" cy="577850"/>
            <a:chOff x="2270" y="3384"/>
            <a:chExt cx="1941" cy="364"/>
          </a:xfrm>
        </p:grpSpPr>
        <p:sp>
          <p:nvSpPr>
            <p:cNvPr id="2089" name="AutoShape 27"/>
            <p:cNvSpPr>
              <a:spLocks noChangeArrowheads="1"/>
            </p:cNvSpPr>
            <p:nvPr/>
          </p:nvSpPr>
          <p:spPr bwMode="auto">
            <a:xfrm>
              <a:off x="2290" y="3384"/>
              <a:ext cx="1921" cy="364"/>
            </a:xfrm>
            <a:prstGeom prst="wedgeRoundRectCallout">
              <a:avLst>
                <a:gd name="adj1" fmla="val 48745"/>
                <a:gd name="adj2" fmla="val 23597"/>
                <a:gd name="adj3" fmla="val 16667"/>
              </a:avLst>
            </a:prstGeom>
            <a:solidFill>
              <a:srgbClr val="92D050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/>
              <a:endParaRPr lang="zh-CN" altLang="en-US" sz="20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endParaRPr lang="en-US" altLang="zh-CN">
                <a:solidFill>
                  <a:srgbClr val="FF0000"/>
                </a:solidFill>
              </a:endParaRPr>
            </a:p>
          </p:txBody>
        </p:sp>
        <p:sp>
          <p:nvSpPr>
            <p:cNvPr id="2090" name="Rectangle 51"/>
            <p:cNvSpPr>
              <a:spLocks noChangeArrowheads="1"/>
            </p:cNvSpPr>
            <p:nvPr/>
          </p:nvSpPr>
          <p:spPr bwMode="auto">
            <a:xfrm>
              <a:off x="2270" y="3430"/>
              <a:ext cx="193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000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-2</a:t>
              </a:r>
              <a:r>
                <a:rPr lang="zh-CN" altLang="en-US" sz="2000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和</a:t>
              </a:r>
              <a:r>
                <a:rPr lang="en-US" altLang="zh-CN" sz="2000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-4</a:t>
              </a:r>
              <a:r>
                <a:rPr lang="zh-CN" altLang="en-US" sz="2000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，哪个数更接近</a:t>
              </a:r>
              <a:r>
                <a:rPr lang="en-US" altLang="zh-CN" sz="2000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0</a:t>
              </a:r>
              <a:r>
                <a:rPr lang="zh-CN" altLang="en-US" sz="2000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？</a:t>
              </a:r>
            </a:p>
          </p:txBody>
        </p:sp>
      </p:grpSp>
      <p:pic>
        <p:nvPicPr>
          <p:cNvPr id="2087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5913" y="4365625"/>
            <a:ext cx="2376487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49" name="Text Box 53"/>
          <p:cNvSpPr txBox="1">
            <a:spLocks noChangeArrowheads="1"/>
          </p:cNvSpPr>
          <p:nvPr/>
        </p:nvSpPr>
        <p:spPr bwMode="auto">
          <a:xfrm>
            <a:off x="1187450" y="5300663"/>
            <a:ext cx="42513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-2</a:t>
            </a:r>
            <a:r>
              <a:rPr lang="zh-CN" altLang="en-US" sz="24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在</a:t>
            </a:r>
            <a:r>
              <a:rPr lang="en-US" altLang="zh-CN" sz="24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24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的左边，</a:t>
            </a:r>
            <a:r>
              <a:rPr lang="en-US" altLang="zh-CN" sz="24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-4</a:t>
            </a:r>
            <a:r>
              <a:rPr lang="zh-CN" altLang="en-US" sz="24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在</a:t>
            </a:r>
            <a:r>
              <a:rPr lang="en-US" altLang="zh-CN" sz="24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-2</a:t>
            </a:r>
            <a:r>
              <a:rPr lang="zh-CN" altLang="en-US" sz="24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的左边。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1" dur="2000"/>
                                        <p:tgtEl>
                                          <p:spTgt spid="55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55307" grpId="0"/>
      <p:bldP spid="55344" grpId="0"/>
      <p:bldP spid="55327" grpId="0"/>
      <p:bldP spid="55331" grpId="0"/>
      <p:bldP spid="55332" grpId="0"/>
      <p:bldP spid="5534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pic>
        <p:nvPicPr>
          <p:cNvPr id="3076" name="例.eps" descr="id:2147501035;FounderC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1828800"/>
            <a:ext cx="5080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 rot="-3301958">
            <a:off x="3598862" y="2098676"/>
            <a:ext cx="2225675" cy="711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错误解答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468313" y="9667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易错提醒</a:t>
            </a: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468313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3074" name="Object 3"/>
          <p:cNvGraphicFramePr>
            <a:graphicFrameLocks noChangeAspect="1"/>
          </p:cNvGraphicFramePr>
          <p:nvPr/>
        </p:nvGraphicFramePr>
        <p:xfrm>
          <a:off x="1979613" y="3321050"/>
          <a:ext cx="114300" cy="215900"/>
        </p:xfrm>
        <a:graphic>
          <a:graphicData uri="http://schemas.openxmlformats.org/presentationml/2006/ole">
            <p:oleObj spid="_x0000_s3074" r:id="rId4" imgW="114468" imgH="215936" progId="Equations">
              <p:embed/>
            </p:oleObj>
          </a:graphicData>
        </a:graphic>
      </p:graphicFrame>
      <p:pic>
        <p:nvPicPr>
          <p:cNvPr id="3080" name="Picture 5" descr="F:\七彩课堂插图板式封面\排版用图标、页眉页脚\标题jpg\我会找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08625" y="4149725"/>
            <a:ext cx="3084513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1" name="Text Box 15"/>
          <p:cNvSpPr txBox="1">
            <a:spLocks noChangeArrowheads="1"/>
          </p:cNvSpPr>
          <p:nvPr/>
        </p:nvSpPr>
        <p:spPr bwMode="auto">
          <a:xfrm>
            <a:off x="1692275" y="1773238"/>
            <a:ext cx="71215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大于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-3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而小于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之间有（      ）个整数。</a:t>
            </a:r>
          </a:p>
        </p:txBody>
      </p:sp>
      <p:sp>
        <p:nvSpPr>
          <p:cNvPr id="3088" name="Text Box 16"/>
          <p:cNvSpPr txBox="1">
            <a:spLocks noChangeArrowheads="1"/>
          </p:cNvSpPr>
          <p:nvPr/>
        </p:nvSpPr>
        <p:spPr bwMode="auto">
          <a:xfrm>
            <a:off x="6084888" y="1844675"/>
            <a:ext cx="3571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3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08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3" name="同侧圆角矩形 12"/>
          <p:cNvSpPr/>
          <p:nvPr/>
        </p:nvSpPr>
        <p:spPr>
          <a:xfrm>
            <a:off x="468313" y="9667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易错提醒</a:t>
            </a:r>
          </a:p>
        </p:txBody>
      </p:sp>
      <p:cxnSp>
        <p:nvCxnSpPr>
          <p:cNvPr id="14" name="直线连接符 21"/>
          <p:cNvCxnSpPr/>
          <p:nvPr/>
        </p:nvCxnSpPr>
        <p:spPr>
          <a:xfrm flipV="1">
            <a:off x="468313" y="16287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59397" name="Object 2"/>
          <p:cNvGraphicFramePr>
            <a:graphicFrameLocks noChangeAspect="1"/>
          </p:cNvGraphicFramePr>
          <p:nvPr/>
        </p:nvGraphicFramePr>
        <p:xfrm>
          <a:off x="5508625" y="3536950"/>
          <a:ext cx="114300" cy="215900"/>
        </p:xfrm>
        <a:graphic>
          <a:graphicData uri="http://schemas.openxmlformats.org/presentationml/2006/ole">
            <p:oleObj spid="_x0000_s4098" r:id="rId3" imgW="114468" imgH="215936" progId="Equations">
              <p:embed/>
            </p:oleObj>
          </a:graphicData>
        </a:graphic>
      </p:graphicFrame>
      <p:graphicFrame>
        <p:nvGraphicFramePr>
          <p:cNvPr id="59398" name="Object 4"/>
          <p:cNvGraphicFramePr>
            <a:graphicFrameLocks noChangeAspect="1"/>
          </p:cNvGraphicFramePr>
          <p:nvPr/>
        </p:nvGraphicFramePr>
        <p:xfrm>
          <a:off x="1979613" y="3392488"/>
          <a:ext cx="114300" cy="215900"/>
        </p:xfrm>
        <a:graphic>
          <a:graphicData uri="http://schemas.openxmlformats.org/presentationml/2006/ole">
            <p:oleObj spid="_x0000_s4099" r:id="rId4" imgW="114468" imgH="215936" progId="Equations">
              <p:embed/>
            </p:oleObj>
          </a:graphicData>
        </a:graphic>
      </p:graphicFrame>
      <p:pic>
        <p:nvPicPr>
          <p:cNvPr id="4105" name="例.eps" descr="id:2147501035;FounderCE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42988" y="1828800"/>
            <a:ext cx="5080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 rot="-3301958">
            <a:off x="4030662" y="1593851"/>
            <a:ext cx="2225675" cy="711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错误解答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8313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59402" name="Object 3"/>
          <p:cNvGraphicFramePr>
            <a:graphicFrameLocks noChangeAspect="1"/>
          </p:cNvGraphicFramePr>
          <p:nvPr/>
        </p:nvGraphicFramePr>
        <p:xfrm>
          <a:off x="2555875" y="3392488"/>
          <a:ext cx="114300" cy="215900"/>
        </p:xfrm>
        <a:graphic>
          <a:graphicData uri="http://schemas.openxmlformats.org/presentationml/2006/ole">
            <p:oleObj spid="_x0000_s4100" r:id="rId6" imgW="114468" imgH="215936" progId="Equations">
              <p:embed/>
            </p:oleObj>
          </a:graphicData>
        </a:graphic>
      </p:graphicFrame>
      <p:sp>
        <p:nvSpPr>
          <p:cNvPr id="4108" name="Text Box 11"/>
          <p:cNvSpPr txBox="1">
            <a:spLocks noChangeArrowheads="1"/>
          </p:cNvSpPr>
          <p:nvPr/>
        </p:nvSpPr>
        <p:spPr bwMode="auto">
          <a:xfrm>
            <a:off x="1692275" y="1773238"/>
            <a:ext cx="71215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大于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-3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而小于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之间有（      ）个整数。</a:t>
            </a:r>
          </a:p>
        </p:txBody>
      </p:sp>
      <p:sp>
        <p:nvSpPr>
          <p:cNvPr id="4109" name="Text Box 12"/>
          <p:cNvSpPr txBox="1">
            <a:spLocks noChangeArrowheads="1"/>
          </p:cNvSpPr>
          <p:nvPr/>
        </p:nvSpPr>
        <p:spPr bwMode="auto">
          <a:xfrm>
            <a:off x="6084888" y="1844675"/>
            <a:ext cx="3571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3</a:t>
            </a:r>
          </a:p>
        </p:txBody>
      </p:sp>
      <p:graphicFrame>
        <p:nvGraphicFramePr>
          <p:cNvPr id="59405" name="Object 2"/>
          <p:cNvGraphicFramePr>
            <a:graphicFrameLocks noChangeAspect="1"/>
          </p:cNvGraphicFramePr>
          <p:nvPr/>
        </p:nvGraphicFramePr>
        <p:xfrm>
          <a:off x="4953000" y="3576638"/>
          <a:ext cx="114300" cy="215900"/>
        </p:xfrm>
        <a:graphic>
          <a:graphicData uri="http://schemas.openxmlformats.org/presentationml/2006/ole">
            <p:oleObj spid="_x0000_s4101" r:id="rId7" imgW="114468" imgH="215936" progId="Equations">
              <p:embed/>
            </p:oleObj>
          </a:graphicData>
        </a:graphic>
      </p:graphicFrame>
      <p:sp>
        <p:nvSpPr>
          <p:cNvPr id="59406" name="Line 14"/>
          <p:cNvSpPr>
            <a:spLocks noChangeShapeType="1"/>
          </p:cNvSpPr>
          <p:nvPr/>
        </p:nvSpPr>
        <p:spPr bwMode="auto">
          <a:xfrm>
            <a:off x="1763713" y="3644900"/>
            <a:ext cx="51847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407" name="Line 15"/>
          <p:cNvSpPr>
            <a:spLocks noChangeShapeType="1"/>
          </p:cNvSpPr>
          <p:nvPr/>
        </p:nvSpPr>
        <p:spPr bwMode="auto">
          <a:xfrm>
            <a:off x="5292725" y="3500438"/>
            <a:ext cx="0" cy="142875"/>
          </a:xfrm>
          <a:prstGeom prst="line">
            <a:avLst/>
          </a:prstGeom>
          <a:noFill/>
          <a:ln w="38100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408" name="Line 16"/>
          <p:cNvSpPr>
            <a:spLocks noChangeShapeType="1"/>
          </p:cNvSpPr>
          <p:nvPr/>
        </p:nvSpPr>
        <p:spPr bwMode="auto">
          <a:xfrm>
            <a:off x="5940425" y="3500438"/>
            <a:ext cx="0" cy="142875"/>
          </a:xfrm>
          <a:prstGeom prst="line">
            <a:avLst/>
          </a:prstGeom>
          <a:noFill/>
          <a:ln w="38100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409" name="Line 17"/>
          <p:cNvSpPr>
            <a:spLocks noChangeShapeType="1"/>
          </p:cNvSpPr>
          <p:nvPr/>
        </p:nvSpPr>
        <p:spPr bwMode="auto">
          <a:xfrm>
            <a:off x="3924300" y="3500438"/>
            <a:ext cx="0" cy="144462"/>
          </a:xfrm>
          <a:prstGeom prst="line">
            <a:avLst/>
          </a:prstGeom>
          <a:noFill/>
          <a:ln w="38100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410" name="Line 18"/>
          <p:cNvSpPr>
            <a:spLocks noChangeShapeType="1"/>
          </p:cNvSpPr>
          <p:nvPr/>
        </p:nvSpPr>
        <p:spPr bwMode="auto">
          <a:xfrm>
            <a:off x="3276600" y="3500438"/>
            <a:ext cx="0" cy="142875"/>
          </a:xfrm>
          <a:prstGeom prst="line">
            <a:avLst/>
          </a:prstGeom>
          <a:noFill/>
          <a:ln w="38100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411" name="Line 19"/>
          <p:cNvSpPr>
            <a:spLocks noChangeShapeType="1"/>
          </p:cNvSpPr>
          <p:nvPr/>
        </p:nvSpPr>
        <p:spPr bwMode="auto">
          <a:xfrm>
            <a:off x="2628900" y="3500438"/>
            <a:ext cx="0" cy="142875"/>
          </a:xfrm>
          <a:prstGeom prst="line">
            <a:avLst/>
          </a:prstGeom>
          <a:noFill/>
          <a:ln w="38100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412" name="Line 20"/>
          <p:cNvSpPr>
            <a:spLocks noChangeShapeType="1"/>
          </p:cNvSpPr>
          <p:nvPr/>
        </p:nvSpPr>
        <p:spPr bwMode="auto">
          <a:xfrm>
            <a:off x="4606925" y="3500438"/>
            <a:ext cx="0" cy="142875"/>
          </a:xfrm>
          <a:prstGeom prst="line">
            <a:avLst/>
          </a:prstGeom>
          <a:noFill/>
          <a:ln w="38100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413" name="Text Box 21"/>
          <p:cNvSpPr txBox="1">
            <a:spLocks noChangeArrowheads="1"/>
          </p:cNvSpPr>
          <p:nvPr/>
        </p:nvSpPr>
        <p:spPr bwMode="auto">
          <a:xfrm>
            <a:off x="4356100" y="3803650"/>
            <a:ext cx="3635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0</a:t>
            </a:r>
          </a:p>
        </p:txBody>
      </p:sp>
      <p:sp>
        <p:nvSpPr>
          <p:cNvPr id="59414" name="Text Box 22"/>
          <p:cNvSpPr txBox="1">
            <a:spLocks noChangeArrowheads="1"/>
          </p:cNvSpPr>
          <p:nvPr/>
        </p:nvSpPr>
        <p:spPr bwMode="auto">
          <a:xfrm>
            <a:off x="5076825" y="3803650"/>
            <a:ext cx="30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</a:t>
            </a:r>
          </a:p>
        </p:txBody>
      </p:sp>
      <p:sp>
        <p:nvSpPr>
          <p:cNvPr id="59415" name="Text Box 23"/>
          <p:cNvSpPr txBox="1">
            <a:spLocks noChangeArrowheads="1"/>
          </p:cNvSpPr>
          <p:nvPr/>
        </p:nvSpPr>
        <p:spPr bwMode="auto">
          <a:xfrm>
            <a:off x="5724525" y="3803650"/>
            <a:ext cx="3571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2</a:t>
            </a:r>
          </a:p>
        </p:txBody>
      </p:sp>
      <p:sp>
        <p:nvSpPr>
          <p:cNvPr id="59416" name="Text Box 24"/>
          <p:cNvSpPr txBox="1">
            <a:spLocks noChangeArrowheads="1"/>
          </p:cNvSpPr>
          <p:nvPr/>
        </p:nvSpPr>
        <p:spPr bwMode="auto">
          <a:xfrm>
            <a:off x="3636963" y="380365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</a:t>
            </a:r>
          </a:p>
        </p:txBody>
      </p:sp>
      <p:sp>
        <p:nvSpPr>
          <p:cNvPr id="59417" name="Text Box 25"/>
          <p:cNvSpPr txBox="1">
            <a:spLocks noChangeArrowheads="1"/>
          </p:cNvSpPr>
          <p:nvPr/>
        </p:nvSpPr>
        <p:spPr bwMode="auto">
          <a:xfrm>
            <a:off x="2989263" y="3803650"/>
            <a:ext cx="6619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2</a:t>
            </a:r>
          </a:p>
        </p:txBody>
      </p:sp>
      <p:sp>
        <p:nvSpPr>
          <p:cNvPr id="59418" name="Text Box 26"/>
          <p:cNvSpPr txBox="1">
            <a:spLocks noChangeArrowheads="1"/>
          </p:cNvSpPr>
          <p:nvPr/>
        </p:nvSpPr>
        <p:spPr bwMode="auto">
          <a:xfrm>
            <a:off x="2268538" y="3787775"/>
            <a:ext cx="6619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3</a:t>
            </a:r>
          </a:p>
        </p:txBody>
      </p:sp>
      <p:sp>
        <p:nvSpPr>
          <p:cNvPr id="4123" name="矩形 10"/>
          <p:cNvSpPr>
            <a:spLocks noChangeArrowheads="1"/>
          </p:cNvSpPr>
          <p:nvPr/>
        </p:nvSpPr>
        <p:spPr bwMode="auto">
          <a:xfrm>
            <a:off x="539750" y="2636838"/>
            <a:ext cx="2879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错解分析：</a:t>
            </a:r>
            <a:endParaRPr lang="zh-CN" altLang="zh-CN" sz="36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9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9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9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9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9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9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9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9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9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9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9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9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9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9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9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9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9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9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9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9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9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9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9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9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9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9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9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9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9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9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9406" grpId="0" animBg="1"/>
      <p:bldP spid="59407" grpId="0" animBg="1"/>
      <p:bldP spid="59408" grpId="0" animBg="1"/>
      <p:bldP spid="59409" grpId="0" animBg="1"/>
      <p:bldP spid="59410" grpId="0" animBg="1"/>
      <p:bldP spid="59411" grpId="0" animBg="1"/>
      <p:bldP spid="59412" grpId="0" animBg="1"/>
      <p:bldP spid="59413" grpId="0"/>
      <p:bldP spid="59414" grpId="0"/>
      <p:bldP spid="59415" grpId="0"/>
      <p:bldP spid="59416" grpId="0"/>
      <p:bldP spid="59417" grpId="0"/>
      <p:bldP spid="594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3" name="同侧圆角矩形 12"/>
          <p:cNvSpPr/>
          <p:nvPr/>
        </p:nvSpPr>
        <p:spPr>
          <a:xfrm>
            <a:off x="468313" y="9667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易错提醒</a:t>
            </a:r>
          </a:p>
        </p:txBody>
      </p:sp>
      <p:cxnSp>
        <p:nvCxnSpPr>
          <p:cNvPr id="14" name="直线连接符 21"/>
          <p:cNvCxnSpPr/>
          <p:nvPr/>
        </p:nvCxnSpPr>
        <p:spPr>
          <a:xfrm flipV="1">
            <a:off x="468313" y="16287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矩形 15"/>
          <p:cNvSpPr>
            <a:spLocks noChangeArrowheads="1"/>
          </p:cNvSpPr>
          <p:nvPr/>
        </p:nvSpPr>
        <p:spPr bwMode="auto">
          <a:xfrm rot="-3301958">
            <a:off x="2806700" y="4330701"/>
            <a:ext cx="2225675" cy="711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正确</a:t>
            </a:r>
            <a:r>
              <a:rPr lang="zh-CN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解答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15366" name="例.eps" descr="id:2147501035;FounderC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1828800"/>
            <a:ext cx="5080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 rot="-3301958">
            <a:off x="4030662" y="1593851"/>
            <a:ext cx="2225675" cy="711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错误解答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8313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369" name="Text Box 23"/>
          <p:cNvSpPr txBox="1">
            <a:spLocks noChangeArrowheads="1"/>
          </p:cNvSpPr>
          <p:nvPr/>
        </p:nvSpPr>
        <p:spPr bwMode="auto">
          <a:xfrm>
            <a:off x="1692275" y="1773238"/>
            <a:ext cx="71215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大于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-3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而小于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之间有（      ）个整数。</a:t>
            </a:r>
          </a:p>
        </p:txBody>
      </p:sp>
      <p:sp>
        <p:nvSpPr>
          <p:cNvPr id="15370" name="Text Box 24"/>
          <p:cNvSpPr txBox="1">
            <a:spLocks noChangeArrowheads="1"/>
          </p:cNvSpPr>
          <p:nvPr/>
        </p:nvSpPr>
        <p:spPr bwMode="auto">
          <a:xfrm>
            <a:off x="6084888" y="1844675"/>
            <a:ext cx="3571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3</a:t>
            </a:r>
          </a:p>
        </p:txBody>
      </p:sp>
      <p:sp>
        <p:nvSpPr>
          <p:cNvPr id="4153" name="Text Box 57"/>
          <p:cNvSpPr txBox="1">
            <a:spLocks noChangeArrowheads="1"/>
          </p:cNvSpPr>
          <p:nvPr/>
        </p:nvSpPr>
        <p:spPr bwMode="auto">
          <a:xfrm>
            <a:off x="1116013" y="4221163"/>
            <a:ext cx="71215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大于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-3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而小于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之间有（      ）个整数。</a:t>
            </a:r>
          </a:p>
        </p:txBody>
      </p:sp>
      <p:sp>
        <p:nvSpPr>
          <p:cNvPr id="4154" name="Text Box 58"/>
          <p:cNvSpPr txBox="1">
            <a:spLocks noChangeArrowheads="1"/>
          </p:cNvSpPr>
          <p:nvPr/>
        </p:nvSpPr>
        <p:spPr bwMode="auto">
          <a:xfrm>
            <a:off x="5580063" y="4292600"/>
            <a:ext cx="3571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4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" grpId="0" animBg="1"/>
      <p:bldP spid="4153" grpId="0"/>
      <p:bldP spid="415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侧圆角矩形 8"/>
          <p:cNvSpPr/>
          <p:nvPr/>
        </p:nvSpPr>
        <p:spPr>
          <a:xfrm>
            <a:off x="468313" y="9683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学以致用</a:t>
            </a: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388" name="Rectangle 18"/>
          <p:cNvSpPr>
            <a:spLocks noChangeArrowheads="1"/>
          </p:cNvSpPr>
          <p:nvPr/>
        </p:nvSpPr>
        <p:spPr bwMode="auto">
          <a:xfrm>
            <a:off x="228600" y="1484313"/>
            <a:ext cx="8915400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、下面是一个水库的水位变化情况记录。如</a:t>
            </a:r>
            <a:br>
              <a:rPr lang="zh-CN" altLang="en-US" sz="3200">
                <a:latin typeface="华文新魏" pitchFamily="2" charset="-122"/>
                <a:ea typeface="华文新魏" pitchFamily="2" charset="-122"/>
              </a:rPr>
            </a:b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果把上升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5cm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记作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+5cm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，那么其余的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4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次记</a:t>
            </a:r>
            <a:br>
              <a:rPr lang="zh-CN" altLang="en-US" sz="3200">
                <a:latin typeface="华文新魏" pitchFamily="2" charset="-122"/>
                <a:ea typeface="华文新魏" pitchFamily="2" charset="-122"/>
              </a:rPr>
            </a:b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录可以怎样表示？</a:t>
            </a:r>
          </a:p>
        </p:txBody>
      </p:sp>
      <p:graphicFrame>
        <p:nvGraphicFramePr>
          <p:cNvPr id="30816" name="Group 96"/>
          <p:cNvGraphicFramePr>
            <a:graphicFrameLocks noGrp="1"/>
          </p:cNvGraphicFramePr>
          <p:nvPr/>
        </p:nvGraphicFramePr>
        <p:xfrm>
          <a:off x="395288" y="3429000"/>
          <a:ext cx="8458200" cy="1889125"/>
        </p:xfrm>
        <a:graphic>
          <a:graphicData uri="http://schemas.openxmlformats.org/drawingml/2006/table">
            <a:tbl>
              <a:tblPr/>
              <a:tblGrid>
                <a:gridCol w="1692275"/>
                <a:gridCol w="1690687"/>
                <a:gridCol w="1692275"/>
                <a:gridCol w="1690688"/>
                <a:gridCol w="1692275"/>
              </a:tblGrid>
              <a:tr h="977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上升</a:t>
                      </a: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5cm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上升</a:t>
                      </a: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3cm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下降</a:t>
                      </a: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3cm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上升</a:t>
                      </a: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4cm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下降</a:t>
                      </a: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5cm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+5cm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761" name="Text Box 41"/>
          <p:cNvSpPr txBox="1">
            <a:spLocks noChangeArrowheads="1"/>
          </p:cNvSpPr>
          <p:nvPr/>
        </p:nvSpPr>
        <p:spPr bwMode="auto">
          <a:xfrm>
            <a:off x="2339975" y="4629150"/>
            <a:ext cx="12096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+3cm</a:t>
            </a:r>
          </a:p>
        </p:txBody>
      </p:sp>
      <p:sp>
        <p:nvSpPr>
          <p:cNvPr id="30762" name="Text Box 42"/>
          <p:cNvSpPr txBox="1">
            <a:spLocks noChangeArrowheads="1"/>
          </p:cNvSpPr>
          <p:nvPr/>
        </p:nvSpPr>
        <p:spPr bwMode="auto">
          <a:xfrm>
            <a:off x="3851275" y="4648200"/>
            <a:ext cx="18383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3cm</a:t>
            </a:r>
          </a:p>
        </p:txBody>
      </p:sp>
      <p:sp>
        <p:nvSpPr>
          <p:cNvPr id="30763" name="Text Box 43"/>
          <p:cNvSpPr txBox="1">
            <a:spLocks noChangeArrowheads="1"/>
          </p:cNvSpPr>
          <p:nvPr/>
        </p:nvSpPr>
        <p:spPr bwMode="auto">
          <a:xfrm>
            <a:off x="5795963" y="4638675"/>
            <a:ext cx="12096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+4cm</a:t>
            </a:r>
          </a:p>
        </p:txBody>
      </p:sp>
      <p:sp>
        <p:nvSpPr>
          <p:cNvPr id="30764" name="Text Box 44"/>
          <p:cNvSpPr txBox="1">
            <a:spLocks noChangeArrowheads="1"/>
          </p:cNvSpPr>
          <p:nvPr/>
        </p:nvSpPr>
        <p:spPr bwMode="auto">
          <a:xfrm>
            <a:off x="7239000" y="4652963"/>
            <a:ext cx="1905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5cm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0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0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1" grpId="0"/>
      <p:bldP spid="30762" grpId="0"/>
      <p:bldP spid="30763" grpId="0"/>
      <p:bldP spid="3076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395288" y="7651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学以致用</a:t>
            </a:r>
          </a:p>
        </p:txBody>
      </p:sp>
      <p:cxnSp>
        <p:nvCxnSpPr>
          <p:cNvPr id="9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7412" name="Picture 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268413"/>
            <a:ext cx="8351838" cy="236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86" name="Text Box 18"/>
          <p:cNvSpPr txBox="1">
            <a:spLocks noChangeArrowheads="1"/>
          </p:cNvSpPr>
          <p:nvPr/>
        </p:nvSpPr>
        <p:spPr bwMode="auto">
          <a:xfrm>
            <a:off x="468313" y="3429000"/>
            <a:ext cx="5518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⑴说说中途各站上、下车的人数。</a:t>
            </a:r>
          </a:p>
        </p:txBody>
      </p:sp>
      <p:sp>
        <p:nvSpPr>
          <p:cNvPr id="32787" name="Text Box 19"/>
          <p:cNvSpPr txBox="1">
            <a:spLocks noChangeArrowheads="1"/>
          </p:cNvSpPr>
          <p:nvPr/>
        </p:nvSpPr>
        <p:spPr bwMode="auto">
          <a:xfrm>
            <a:off x="276225" y="5426075"/>
            <a:ext cx="89201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⑵中途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个站，哪个站没有人上车？哪个站没有人下车？</a:t>
            </a:r>
          </a:p>
        </p:txBody>
      </p:sp>
      <p:sp>
        <p:nvSpPr>
          <p:cNvPr id="32788" name="Text Box 20"/>
          <p:cNvSpPr txBox="1">
            <a:spLocks noChangeArrowheads="1"/>
          </p:cNvSpPr>
          <p:nvPr/>
        </p:nvSpPr>
        <p:spPr bwMode="auto">
          <a:xfrm>
            <a:off x="250825" y="3933825"/>
            <a:ext cx="49958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答：中途第</a:t>
            </a:r>
            <a:r>
              <a:rPr lang="en-US" altLang="zh-CN" sz="28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28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站上</a:t>
            </a:r>
            <a:r>
              <a:rPr lang="en-US" altLang="zh-CN" sz="28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8</a:t>
            </a:r>
            <a:r>
              <a:rPr lang="zh-CN" altLang="en-US" sz="28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人，下</a:t>
            </a:r>
            <a:r>
              <a:rPr lang="en-US" altLang="zh-CN" sz="28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28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人；</a:t>
            </a:r>
          </a:p>
        </p:txBody>
      </p:sp>
      <p:sp>
        <p:nvSpPr>
          <p:cNvPr id="32789" name="Text Box 21"/>
          <p:cNvSpPr txBox="1">
            <a:spLocks noChangeArrowheads="1"/>
          </p:cNvSpPr>
          <p:nvPr/>
        </p:nvSpPr>
        <p:spPr bwMode="auto">
          <a:xfrm>
            <a:off x="4799013" y="3933825"/>
            <a:ext cx="43449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中途第</a:t>
            </a:r>
            <a:r>
              <a:rPr lang="en-US" altLang="zh-CN" sz="28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28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站上</a:t>
            </a:r>
            <a:r>
              <a:rPr lang="en-US" altLang="zh-CN" sz="28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28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人，下</a:t>
            </a:r>
            <a:r>
              <a:rPr lang="en-US" altLang="zh-CN" sz="28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4</a:t>
            </a:r>
            <a:r>
              <a:rPr lang="zh-CN" altLang="en-US" sz="28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人；</a:t>
            </a:r>
          </a:p>
        </p:txBody>
      </p:sp>
      <p:sp>
        <p:nvSpPr>
          <p:cNvPr id="32790" name="Text Box 22"/>
          <p:cNvSpPr txBox="1">
            <a:spLocks noChangeArrowheads="1"/>
          </p:cNvSpPr>
          <p:nvPr/>
        </p:nvSpPr>
        <p:spPr bwMode="auto">
          <a:xfrm>
            <a:off x="395288" y="4456113"/>
            <a:ext cx="48545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中途第</a:t>
            </a:r>
            <a:r>
              <a:rPr lang="en-US" altLang="zh-CN" sz="28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28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站上</a:t>
            </a:r>
            <a:r>
              <a:rPr lang="en-US" altLang="zh-CN" sz="28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4</a:t>
            </a:r>
            <a:r>
              <a:rPr lang="zh-CN" altLang="en-US" sz="28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人，没人下车；</a:t>
            </a:r>
          </a:p>
        </p:txBody>
      </p:sp>
      <p:sp>
        <p:nvSpPr>
          <p:cNvPr id="32791" name="Text Box 23"/>
          <p:cNvSpPr txBox="1">
            <a:spLocks noChangeArrowheads="1"/>
          </p:cNvSpPr>
          <p:nvPr/>
        </p:nvSpPr>
        <p:spPr bwMode="auto">
          <a:xfrm>
            <a:off x="4859338" y="4508500"/>
            <a:ext cx="42846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中途第</a:t>
            </a:r>
            <a:r>
              <a:rPr lang="en-US" altLang="zh-CN" sz="28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4</a:t>
            </a:r>
            <a:r>
              <a:rPr lang="zh-CN" altLang="en-US" sz="28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站上</a:t>
            </a:r>
            <a:r>
              <a:rPr lang="en-US" altLang="zh-CN" sz="28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28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人，下</a:t>
            </a:r>
            <a:r>
              <a:rPr lang="en-US" altLang="zh-CN" sz="28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7</a:t>
            </a:r>
            <a:r>
              <a:rPr lang="zh-CN" altLang="en-US" sz="28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人；</a:t>
            </a:r>
          </a:p>
        </p:txBody>
      </p:sp>
      <p:sp>
        <p:nvSpPr>
          <p:cNvPr id="32792" name="Text Box 24"/>
          <p:cNvSpPr txBox="1">
            <a:spLocks noChangeArrowheads="1"/>
          </p:cNvSpPr>
          <p:nvPr/>
        </p:nvSpPr>
        <p:spPr bwMode="auto">
          <a:xfrm>
            <a:off x="374650" y="4941888"/>
            <a:ext cx="48545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中途第</a:t>
            </a:r>
            <a:r>
              <a:rPr lang="en-US" altLang="zh-CN" sz="28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28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站没人上车，下</a:t>
            </a:r>
            <a:r>
              <a:rPr lang="en-US" altLang="zh-CN" sz="28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9</a:t>
            </a:r>
            <a:r>
              <a:rPr lang="zh-CN" altLang="en-US" sz="28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人。</a:t>
            </a:r>
          </a:p>
        </p:txBody>
      </p:sp>
      <p:sp>
        <p:nvSpPr>
          <p:cNvPr id="32793" name="Text Box 25"/>
          <p:cNvSpPr txBox="1">
            <a:spLocks noChangeArrowheads="1"/>
          </p:cNvSpPr>
          <p:nvPr/>
        </p:nvSpPr>
        <p:spPr bwMode="auto">
          <a:xfrm>
            <a:off x="104775" y="5857875"/>
            <a:ext cx="89677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答：中途</a:t>
            </a:r>
            <a:r>
              <a:rPr lang="en-US" altLang="zh-CN" sz="28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28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个站，第</a:t>
            </a:r>
            <a:r>
              <a:rPr lang="en-US" altLang="zh-CN" sz="28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28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站没有人上车，第</a:t>
            </a:r>
            <a:r>
              <a:rPr lang="en-US" altLang="zh-CN" sz="28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28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站没有人下车。</a:t>
            </a:r>
          </a:p>
        </p:txBody>
      </p:sp>
      <p:sp>
        <p:nvSpPr>
          <p:cNvPr id="17421" name="Rectangle 26"/>
          <p:cNvSpPr>
            <a:spLocks noChangeArrowheads="1"/>
          </p:cNvSpPr>
          <p:nvPr/>
        </p:nvSpPr>
        <p:spPr bwMode="auto">
          <a:xfrm>
            <a:off x="250825" y="1341438"/>
            <a:ext cx="358775" cy="3333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   2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32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2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86" grpId="0"/>
      <p:bldP spid="32787" grpId="0"/>
      <p:bldP spid="32788" grpId="0"/>
      <p:bldP spid="32789" grpId="0"/>
      <p:bldP spid="32790" grpId="0"/>
      <p:bldP spid="32791" grpId="0"/>
      <p:bldP spid="32792" grpId="0"/>
      <p:bldP spid="3279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395288" y="7651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学以致用</a:t>
            </a:r>
          </a:p>
        </p:txBody>
      </p:sp>
      <p:sp>
        <p:nvSpPr>
          <p:cNvPr id="18435" name="Text Box 14"/>
          <p:cNvSpPr txBox="1">
            <a:spLocks noChangeArrowheads="1"/>
          </p:cNvSpPr>
          <p:nvPr/>
        </p:nvSpPr>
        <p:spPr bwMode="auto">
          <a:xfrm>
            <a:off x="395288" y="1412875"/>
            <a:ext cx="8096250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、拓展训练。</a:t>
            </a:r>
          </a:p>
          <a:p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   数学竞赛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85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分以上为优秀，以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85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分为基准记数，</a:t>
            </a:r>
          </a:p>
          <a:p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例如，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89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分记作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+4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分，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83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分记作－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分。某班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6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位</a:t>
            </a:r>
          </a:p>
          <a:p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同学的成绩分别记作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+9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分，－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分，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分，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+6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分，</a:t>
            </a:r>
          </a:p>
          <a:p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4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分，－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分，则这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6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位同学的竞赛成绩依次为</a:t>
            </a:r>
            <a:endParaRPr lang="zh-CN" altLang="en-US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8436" name="Line 15"/>
          <p:cNvSpPr>
            <a:spLocks noChangeShapeType="1"/>
          </p:cNvSpPr>
          <p:nvPr/>
        </p:nvSpPr>
        <p:spPr bwMode="auto">
          <a:xfrm>
            <a:off x="630238" y="4346575"/>
            <a:ext cx="43211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37" name="Line 16"/>
          <p:cNvSpPr>
            <a:spLocks noChangeShapeType="1"/>
          </p:cNvSpPr>
          <p:nvPr/>
        </p:nvSpPr>
        <p:spPr bwMode="auto">
          <a:xfrm>
            <a:off x="4749800" y="4346575"/>
            <a:ext cx="241141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289" name="Text Box 17"/>
          <p:cNvSpPr txBox="1">
            <a:spLocks noChangeArrowheads="1"/>
          </p:cNvSpPr>
          <p:nvPr/>
        </p:nvSpPr>
        <p:spPr bwMode="auto">
          <a:xfrm>
            <a:off x="703263" y="3933825"/>
            <a:ext cx="12985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94</a:t>
            </a:r>
            <a:r>
              <a:rPr lang="zh-CN" altLang="en-US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分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，</a:t>
            </a:r>
          </a:p>
        </p:txBody>
      </p:sp>
      <p:sp>
        <p:nvSpPr>
          <p:cNvPr id="54290" name="Text Box 18"/>
          <p:cNvSpPr txBox="1">
            <a:spLocks noChangeArrowheads="1"/>
          </p:cNvSpPr>
          <p:nvPr/>
        </p:nvSpPr>
        <p:spPr bwMode="auto">
          <a:xfrm>
            <a:off x="1711325" y="3933825"/>
            <a:ext cx="13065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80</a:t>
            </a:r>
            <a:r>
              <a:rPr lang="zh-CN" altLang="en-US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分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，</a:t>
            </a:r>
          </a:p>
        </p:txBody>
      </p:sp>
      <p:sp>
        <p:nvSpPr>
          <p:cNvPr id="54291" name="Text Box 19"/>
          <p:cNvSpPr txBox="1">
            <a:spLocks noChangeArrowheads="1"/>
          </p:cNvSpPr>
          <p:nvPr/>
        </p:nvSpPr>
        <p:spPr bwMode="auto">
          <a:xfrm>
            <a:off x="2719388" y="3933825"/>
            <a:ext cx="12985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85</a:t>
            </a:r>
            <a:r>
              <a:rPr lang="zh-CN" altLang="en-US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分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，</a:t>
            </a:r>
          </a:p>
        </p:txBody>
      </p:sp>
      <p:sp>
        <p:nvSpPr>
          <p:cNvPr id="54292" name="Text Box 20"/>
          <p:cNvSpPr txBox="1">
            <a:spLocks noChangeArrowheads="1"/>
          </p:cNvSpPr>
          <p:nvPr/>
        </p:nvSpPr>
        <p:spPr bwMode="auto">
          <a:xfrm>
            <a:off x="3727450" y="3933825"/>
            <a:ext cx="12382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91</a:t>
            </a:r>
            <a:r>
              <a:rPr lang="zh-CN" altLang="en-US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分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，</a:t>
            </a:r>
          </a:p>
        </p:txBody>
      </p:sp>
      <p:sp>
        <p:nvSpPr>
          <p:cNvPr id="54293" name="Text Box 21"/>
          <p:cNvSpPr txBox="1">
            <a:spLocks noChangeArrowheads="1"/>
          </p:cNvSpPr>
          <p:nvPr/>
        </p:nvSpPr>
        <p:spPr bwMode="auto">
          <a:xfrm>
            <a:off x="4749800" y="3933825"/>
            <a:ext cx="12382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81</a:t>
            </a:r>
            <a:r>
              <a:rPr lang="zh-CN" altLang="en-US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分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，</a:t>
            </a:r>
          </a:p>
        </p:txBody>
      </p:sp>
      <p:sp>
        <p:nvSpPr>
          <p:cNvPr id="54294" name="Text Box 22"/>
          <p:cNvSpPr txBox="1">
            <a:spLocks noChangeArrowheads="1"/>
          </p:cNvSpPr>
          <p:nvPr/>
        </p:nvSpPr>
        <p:spPr bwMode="auto">
          <a:xfrm>
            <a:off x="5865813" y="3933825"/>
            <a:ext cx="12985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84</a:t>
            </a:r>
            <a:r>
              <a:rPr lang="zh-CN" altLang="en-US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分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9" grpId="0"/>
      <p:bldP spid="54290" grpId="0"/>
      <p:bldP spid="54291" grpId="0"/>
      <p:bldP spid="54292" grpId="0"/>
      <p:bldP spid="54293" grpId="0"/>
      <p:bldP spid="5429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学以致用</a:t>
            </a:r>
          </a:p>
        </p:txBody>
      </p:sp>
      <p:cxnSp>
        <p:nvCxnSpPr>
          <p:cNvPr id="9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9460" name="Picture 6" descr="{SLQ1B(($2215B2F)0]H1)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989138"/>
            <a:ext cx="7996237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学以致用</a:t>
            </a:r>
          </a:p>
        </p:txBody>
      </p:sp>
      <p:cxnSp>
        <p:nvCxnSpPr>
          <p:cNvPr id="9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0484" name="Picture 5" descr="5J`MA%5UB%$XWT}1N~LKM}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628775"/>
            <a:ext cx="8370888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同侧圆角矩形 23"/>
          <p:cNvSpPr/>
          <p:nvPr/>
        </p:nvSpPr>
        <p:spPr>
          <a:xfrm>
            <a:off x="452438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学习目标</a:t>
            </a:r>
          </a:p>
        </p:txBody>
      </p:sp>
      <p:pic>
        <p:nvPicPr>
          <p:cNvPr id="7171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16688" y="4581525"/>
            <a:ext cx="2016125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55650" y="4005263"/>
            <a:ext cx="75596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zh-CN" sz="3600">
                <a:latin typeface="华文新魏" pitchFamily="2" charset="-122"/>
                <a:ea typeface="华文新魏" pitchFamily="2" charset="-122"/>
              </a:rPr>
              <a:t>体验数学与日常生活密切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相关</a:t>
            </a:r>
            <a:r>
              <a:rPr lang="zh-CN" altLang="zh-CN" sz="3600">
                <a:latin typeface="华文新魏" pitchFamily="2" charset="-122"/>
                <a:ea typeface="华文新魏" pitchFamily="2" charset="-122"/>
              </a:rPr>
              <a:t>，激发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学习</a:t>
            </a:r>
            <a:r>
              <a:rPr lang="zh-CN" altLang="zh-CN" sz="3600">
                <a:latin typeface="华文新魏" pitchFamily="2" charset="-122"/>
                <a:ea typeface="华文新魏" pitchFamily="2" charset="-122"/>
              </a:rPr>
              <a:t>数学的兴趣。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84213" y="1773238"/>
            <a:ext cx="763270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感受在盈与亏、收与支、升与降、增与减及朝两个相反方向运动等现实的情境中应用负数，进一步理解负数的意义。</a:t>
            </a:r>
            <a:r>
              <a:rPr lang="zh-CN" altLang="en-US"/>
              <a:t> </a:t>
            </a:r>
            <a:endParaRPr lang="zh-CN" altLang="zh-CN"/>
          </a:p>
        </p:txBody>
      </p:sp>
      <p:cxnSp>
        <p:nvCxnSpPr>
          <p:cNvPr id="12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同侧圆角矩形 12"/>
          <p:cNvSpPr/>
          <p:nvPr/>
        </p:nvSpPr>
        <p:spPr>
          <a:xfrm>
            <a:off x="468313" y="9683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课堂小结</a:t>
            </a:r>
          </a:p>
        </p:txBody>
      </p:sp>
      <p:cxnSp>
        <p:nvCxnSpPr>
          <p:cNvPr id="15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684213" y="1773238"/>
            <a:ext cx="4103687" cy="1152525"/>
            <a:chOff x="340" y="1422"/>
            <a:chExt cx="1587" cy="726"/>
          </a:xfrm>
        </p:grpSpPr>
        <p:sp>
          <p:nvSpPr>
            <p:cNvPr id="21513" name="AutoShape 27"/>
            <p:cNvSpPr>
              <a:spLocks noChangeArrowheads="1"/>
            </p:cNvSpPr>
            <p:nvPr/>
          </p:nvSpPr>
          <p:spPr bwMode="auto">
            <a:xfrm>
              <a:off x="340" y="1434"/>
              <a:ext cx="1542" cy="714"/>
            </a:xfrm>
            <a:prstGeom prst="wedgeRoundRectCallout">
              <a:avLst>
                <a:gd name="adj1" fmla="val 55894"/>
                <a:gd name="adj2" fmla="val -35532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/>
              <a:endParaRPr lang="zh-CN" altLang="en-US" sz="2000">
                <a:solidFill>
                  <a:srgbClr val="1C1C1C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endParaRPr lang="en-US" altLang="zh-CN"/>
            </a:p>
          </p:txBody>
        </p:sp>
        <p:sp>
          <p:nvSpPr>
            <p:cNvPr id="21514" name="Rectangle 13"/>
            <p:cNvSpPr>
              <a:spLocks noChangeArrowheads="1"/>
            </p:cNvSpPr>
            <p:nvPr/>
          </p:nvSpPr>
          <p:spPr bwMode="auto">
            <a:xfrm>
              <a:off x="340" y="1422"/>
              <a:ext cx="1587" cy="7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>
                  <a:latin typeface="华文新魏" pitchFamily="2" charset="-122"/>
                  <a:ea typeface="华文新魏" pitchFamily="2" charset="-122"/>
                </a:rPr>
                <a:t>    大家想一想，生活中什么时候用到正、负数？</a:t>
              </a:r>
            </a:p>
          </p:txBody>
        </p:sp>
      </p:grpSp>
      <p:grpSp>
        <p:nvGrpSpPr>
          <p:cNvPr id="3" name="Group 23"/>
          <p:cNvGrpSpPr>
            <a:grpSpLocks/>
          </p:cNvGrpSpPr>
          <p:nvPr/>
        </p:nvGrpSpPr>
        <p:grpSpPr bwMode="auto">
          <a:xfrm>
            <a:off x="4787900" y="1268413"/>
            <a:ext cx="2447925" cy="1871662"/>
            <a:chOff x="1973" y="1156"/>
            <a:chExt cx="1950" cy="1406"/>
          </a:xfrm>
        </p:grpSpPr>
        <p:pic>
          <p:nvPicPr>
            <p:cNvPr id="21511" name="Picture 10" descr="76副本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892" y="1156"/>
              <a:ext cx="1031" cy="1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12" name="Picture 22" descr="95副本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973" y="1253"/>
              <a:ext cx="1024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68313" y="3284538"/>
            <a:ext cx="8280400" cy="946150"/>
          </a:xfrm>
          <a:prstGeom prst="rect">
            <a:avLst/>
          </a:prstGeom>
          <a:solidFill>
            <a:srgbClr val="F2DCDB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在盈与亏、收与支、升与降、增与减及朝两个相反方向运动时可以用正、负数表示。</a:t>
            </a:r>
            <a:endParaRPr lang="zh-CN" altLang="zh-CN" sz="280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625" y="908050"/>
            <a:ext cx="2376488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同侧圆角矩形 9"/>
          <p:cNvSpPr/>
          <p:nvPr/>
        </p:nvSpPr>
        <p:spPr>
          <a:xfrm>
            <a:off x="452438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复习导入</a:t>
            </a:r>
          </a:p>
        </p:txBody>
      </p:sp>
      <p:cxnSp>
        <p:nvCxnSpPr>
          <p:cNvPr id="11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197" name="Oval 11"/>
          <p:cNvSpPr>
            <a:spLocks noChangeArrowheads="1"/>
          </p:cNvSpPr>
          <p:nvPr/>
        </p:nvSpPr>
        <p:spPr bwMode="auto">
          <a:xfrm>
            <a:off x="4643438" y="3571875"/>
            <a:ext cx="3779837" cy="1728788"/>
          </a:xfrm>
          <a:prstGeom prst="ellipse">
            <a:avLst/>
          </a:prstGeom>
          <a:solidFill>
            <a:srgbClr val="FFFFFF"/>
          </a:solidFill>
          <a:ln w="381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98" name="Oval 12"/>
          <p:cNvSpPr>
            <a:spLocks noChangeArrowheads="1"/>
          </p:cNvSpPr>
          <p:nvPr/>
        </p:nvSpPr>
        <p:spPr bwMode="auto">
          <a:xfrm>
            <a:off x="468313" y="3357563"/>
            <a:ext cx="3600450" cy="1943100"/>
          </a:xfrm>
          <a:prstGeom prst="ellipse">
            <a:avLst/>
          </a:prstGeom>
          <a:solidFill>
            <a:srgbClr val="FFFFFF"/>
          </a:solidFill>
          <a:ln w="381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99" name="Rectangle 13"/>
          <p:cNvSpPr>
            <a:spLocks noChangeArrowheads="1"/>
          </p:cNvSpPr>
          <p:nvPr/>
        </p:nvSpPr>
        <p:spPr bwMode="auto">
          <a:xfrm>
            <a:off x="250825" y="1562100"/>
            <a:ext cx="8077200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571500" algn="just" defTabSz="0">
              <a:tabLst>
                <a:tab pos="673100" algn="l"/>
                <a:tab pos="1347788" algn="l"/>
                <a:tab pos="2022475" algn="l"/>
                <a:tab pos="2695575" algn="l"/>
                <a:tab pos="3370263" algn="l"/>
                <a:tab pos="4044950" algn="l"/>
              </a:tabLst>
            </a:pPr>
            <a:r>
              <a:rPr lang="zh-CN" altLang="en-US" sz="2800" b="1">
                <a:solidFill>
                  <a:srgbClr val="FF66FF"/>
                </a:solidFill>
                <a:latin typeface="华文新魏" pitchFamily="2" charset="-122"/>
                <a:ea typeface="华文新魏" pitchFamily="2" charset="-122"/>
              </a:rPr>
              <a:t>读一读，分一分。</a:t>
            </a:r>
          </a:p>
          <a:p>
            <a:pPr indent="571500" defTabSz="0" eaLnBrk="0" hangingPunct="0">
              <a:tabLst>
                <a:tab pos="673100" algn="l"/>
                <a:tab pos="1347788" algn="l"/>
                <a:tab pos="2022475" algn="l"/>
                <a:tab pos="2695575" algn="l"/>
                <a:tab pos="3370263" algn="l"/>
                <a:tab pos="4044950" algn="l"/>
              </a:tabLst>
            </a:pP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   </a:t>
            </a: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+20	         -2.3           1425	                      	 +2700        -9	    +54       0</a:t>
            </a:r>
          </a:p>
          <a:p>
            <a:pPr indent="571500" algn="just" defTabSz="0" eaLnBrk="0" hangingPunct="0">
              <a:tabLst>
                <a:tab pos="673100" algn="l"/>
                <a:tab pos="1347788" algn="l"/>
                <a:tab pos="2022475" algn="l"/>
                <a:tab pos="2695575" algn="l"/>
                <a:tab pos="3370263" algn="l"/>
                <a:tab pos="4044950" algn="l"/>
              </a:tabLst>
            </a:pPr>
            <a:r>
              <a:rPr lang="en-US" altLang="zh-CN" sz="28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   </a:t>
            </a:r>
            <a:r>
              <a:rPr lang="zh-CN" altLang="en-US" sz="28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负    数                                        正   数</a:t>
            </a:r>
          </a:p>
          <a:p>
            <a:pPr indent="571500" defTabSz="0" eaLnBrk="0" hangingPunct="0">
              <a:tabLst>
                <a:tab pos="673100" algn="l"/>
                <a:tab pos="1347788" algn="l"/>
                <a:tab pos="2022475" algn="l"/>
                <a:tab pos="2695575" algn="l"/>
                <a:tab pos="3370263" algn="l"/>
                <a:tab pos="4044950" algn="l"/>
              </a:tabLst>
            </a:pPr>
            <a:endParaRPr lang="zh-CN" altLang="en-US" sz="2800" b="1">
              <a:solidFill>
                <a:schemeClr val="accent2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1518" name="Rectangle 14"/>
          <p:cNvSpPr>
            <a:spLocks noChangeArrowheads="1"/>
          </p:cNvSpPr>
          <p:nvPr/>
        </p:nvSpPr>
        <p:spPr bwMode="auto">
          <a:xfrm>
            <a:off x="5219700" y="3860800"/>
            <a:ext cx="8366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+20</a:t>
            </a:r>
          </a:p>
        </p:txBody>
      </p:sp>
      <p:sp>
        <p:nvSpPr>
          <p:cNvPr id="21519" name="Rectangle 15"/>
          <p:cNvSpPr>
            <a:spLocks noChangeArrowheads="1"/>
          </p:cNvSpPr>
          <p:nvPr/>
        </p:nvSpPr>
        <p:spPr bwMode="auto">
          <a:xfrm>
            <a:off x="6443663" y="3860800"/>
            <a:ext cx="9350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1425</a:t>
            </a:r>
          </a:p>
        </p:txBody>
      </p:sp>
      <p:sp>
        <p:nvSpPr>
          <p:cNvPr id="21520" name="Rectangle 16"/>
          <p:cNvSpPr>
            <a:spLocks noChangeArrowheads="1"/>
          </p:cNvSpPr>
          <p:nvPr/>
        </p:nvSpPr>
        <p:spPr bwMode="auto">
          <a:xfrm>
            <a:off x="5146675" y="4437063"/>
            <a:ext cx="12493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+2700</a:t>
            </a:r>
          </a:p>
        </p:txBody>
      </p:sp>
      <p:sp>
        <p:nvSpPr>
          <p:cNvPr id="21521" name="Rectangle 17"/>
          <p:cNvSpPr>
            <a:spLocks noChangeArrowheads="1"/>
          </p:cNvSpPr>
          <p:nvPr/>
        </p:nvSpPr>
        <p:spPr bwMode="auto">
          <a:xfrm>
            <a:off x="6659563" y="4437063"/>
            <a:ext cx="8302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+54</a:t>
            </a:r>
          </a:p>
        </p:txBody>
      </p:sp>
      <p:sp>
        <p:nvSpPr>
          <p:cNvPr id="21522" name="Rectangle 18"/>
          <p:cNvSpPr>
            <a:spLocks noChangeArrowheads="1"/>
          </p:cNvSpPr>
          <p:nvPr/>
        </p:nvSpPr>
        <p:spPr bwMode="auto">
          <a:xfrm>
            <a:off x="973138" y="4003675"/>
            <a:ext cx="1098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-2.3	</a:t>
            </a:r>
          </a:p>
        </p:txBody>
      </p:sp>
      <p:sp>
        <p:nvSpPr>
          <p:cNvPr id="21523" name="Rectangle 19"/>
          <p:cNvSpPr>
            <a:spLocks noChangeArrowheads="1"/>
          </p:cNvSpPr>
          <p:nvPr/>
        </p:nvSpPr>
        <p:spPr bwMode="auto">
          <a:xfrm>
            <a:off x="2486025" y="4003675"/>
            <a:ext cx="1098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-9	</a:t>
            </a:r>
          </a:p>
        </p:txBody>
      </p:sp>
      <p:sp>
        <p:nvSpPr>
          <p:cNvPr id="21524" name="Text Box 20"/>
          <p:cNvSpPr txBox="1">
            <a:spLocks noChangeArrowheads="1"/>
          </p:cNvSpPr>
          <p:nvPr/>
        </p:nvSpPr>
        <p:spPr bwMode="auto">
          <a:xfrm>
            <a:off x="4067175" y="2852738"/>
            <a:ext cx="431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0</a:t>
            </a:r>
            <a:endParaRPr lang="zh-CN" altLang="en-US" sz="28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8" grpId="0"/>
      <p:bldP spid="21519" grpId="0"/>
      <p:bldP spid="21520" grpId="0"/>
      <p:bldP spid="21521" grpId="0"/>
      <p:bldP spid="21522" grpId="0"/>
      <p:bldP spid="21523" grpId="0"/>
      <p:bldP spid="215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788" y="4595813"/>
            <a:ext cx="2376487" cy="166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同侧圆角矩形 9"/>
          <p:cNvSpPr/>
          <p:nvPr/>
        </p:nvSpPr>
        <p:spPr>
          <a:xfrm>
            <a:off x="452438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复习导入</a:t>
            </a:r>
          </a:p>
        </p:txBody>
      </p:sp>
      <p:cxnSp>
        <p:nvCxnSpPr>
          <p:cNvPr id="11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468313" y="1916113"/>
            <a:ext cx="8208962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表示温度，零上</a:t>
            </a: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4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摄氏度记作（      ） </a:t>
            </a: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℃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 。</a:t>
            </a:r>
          </a:p>
          <a:p>
            <a:pPr>
              <a:lnSpc>
                <a:spcPct val="125000"/>
              </a:lnSpc>
            </a:pP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   也可以写成（      ） </a:t>
            </a: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℃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 。</a:t>
            </a:r>
          </a:p>
          <a:p>
            <a:pPr>
              <a:lnSpc>
                <a:spcPct val="125000"/>
              </a:lnSpc>
            </a:pP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   零下</a:t>
            </a: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4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摄氏度记作（       ） </a:t>
            </a: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℃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 。</a:t>
            </a:r>
          </a:p>
          <a:p>
            <a:pPr>
              <a:lnSpc>
                <a:spcPct val="125000"/>
              </a:lnSpc>
            </a:pPr>
            <a:endParaRPr lang="zh-CN" altLang="en-US" sz="2800" b="1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2.0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既不是（        ），也不是（        ）。</a:t>
            </a:r>
          </a:p>
          <a:p>
            <a:pPr>
              <a:lnSpc>
                <a:spcPct val="125000"/>
              </a:lnSpc>
            </a:pP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正数都（        ）</a:t>
            </a: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，负数都（        ）</a:t>
            </a: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5580063" y="2046288"/>
            <a:ext cx="6270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+4</a:t>
            </a:r>
          </a:p>
        </p:txBody>
      </p:sp>
      <p:sp>
        <p:nvSpPr>
          <p:cNvPr id="50183" name="Rectangle 7"/>
          <p:cNvSpPr>
            <a:spLocks noChangeArrowheads="1"/>
          </p:cNvSpPr>
          <p:nvPr/>
        </p:nvSpPr>
        <p:spPr bwMode="auto">
          <a:xfrm>
            <a:off x="3059113" y="2549525"/>
            <a:ext cx="387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4</a:t>
            </a:r>
          </a:p>
        </p:txBody>
      </p:sp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3779838" y="3068638"/>
            <a:ext cx="7493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4</a:t>
            </a:r>
          </a:p>
        </p:txBody>
      </p:sp>
      <p:sp>
        <p:nvSpPr>
          <p:cNvPr id="50185" name="Rectangle 9"/>
          <p:cNvSpPr>
            <a:spLocks noChangeArrowheads="1"/>
          </p:cNvSpPr>
          <p:nvPr/>
        </p:nvSpPr>
        <p:spPr bwMode="auto">
          <a:xfrm>
            <a:off x="2381250" y="4133850"/>
            <a:ext cx="895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正数</a:t>
            </a:r>
          </a:p>
        </p:txBody>
      </p:sp>
      <p:sp>
        <p:nvSpPr>
          <p:cNvPr id="50186" name="Rectangle 10"/>
          <p:cNvSpPr>
            <a:spLocks noChangeArrowheads="1"/>
          </p:cNvSpPr>
          <p:nvPr/>
        </p:nvSpPr>
        <p:spPr bwMode="auto">
          <a:xfrm>
            <a:off x="5292725" y="4076700"/>
            <a:ext cx="895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负数</a:t>
            </a:r>
          </a:p>
        </p:txBody>
      </p:sp>
      <p:sp>
        <p:nvSpPr>
          <p:cNvPr id="50187" name="Rectangle 11"/>
          <p:cNvSpPr>
            <a:spLocks noChangeArrowheads="1"/>
          </p:cNvSpPr>
          <p:nvPr/>
        </p:nvSpPr>
        <p:spPr bwMode="auto">
          <a:xfrm>
            <a:off x="1908175" y="4652963"/>
            <a:ext cx="8953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大于</a:t>
            </a:r>
          </a:p>
        </p:txBody>
      </p:sp>
      <p:sp>
        <p:nvSpPr>
          <p:cNvPr id="50188" name="Rectangle 12"/>
          <p:cNvSpPr>
            <a:spLocks noChangeArrowheads="1"/>
          </p:cNvSpPr>
          <p:nvPr/>
        </p:nvSpPr>
        <p:spPr bwMode="auto">
          <a:xfrm>
            <a:off x="4932363" y="4652963"/>
            <a:ext cx="8953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小于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0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0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0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2" grpId="0"/>
      <p:bldP spid="50183" grpId="0"/>
      <p:bldP spid="50184" grpId="0"/>
      <p:bldP spid="50185" grpId="0"/>
      <p:bldP spid="50186" grpId="0"/>
      <p:bldP spid="50187" grpId="0"/>
      <p:bldP spid="5018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同侧圆角矩形 17"/>
          <p:cNvSpPr/>
          <p:nvPr/>
        </p:nvSpPr>
        <p:spPr>
          <a:xfrm>
            <a:off x="468313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情景导入</a:t>
            </a:r>
            <a:r>
              <a:rPr lang="en-US" altLang="zh-CN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1</a:t>
            </a:r>
            <a:endParaRPr lang="zh-CN" altLang="en-US" sz="3000" b="1" noProof="1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19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244" name="Text Box 24"/>
          <p:cNvSpPr txBox="1">
            <a:spLocks noChangeArrowheads="1"/>
          </p:cNvSpPr>
          <p:nvPr/>
        </p:nvSpPr>
        <p:spPr bwMode="auto">
          <a:xfrm>
            <a:off x="349250" y="3284538"/>
            <a:ext cx="8543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通常情况下，盈利用（       ）数表示，亏损用（       ）数表示。</a:t>
            </a:r>
          </a:p>
        </p:txBody>
      </p:sp>
      <p:sp>
        <p:nvSpPr>
          <p:cNvPr id="24601" name="Text Box 25"/>
          <p:cNvSpPr txBox="1">
            <a:spLocks noChangeArrowheads="1"/>
          </p:cNvSpPr>
          <p:nvPr/>
        </p:nvSpPr>
        <p:spPr bwMode="auto">
          <a:xfrm>
            <a:off x="539750" y="3852863"/>
            <a:ext cx="5108575" cy="461962"/>
          </a:xfrm>
          <a:prstGeom prst="rect">
            <a:avLst/>
          </a:prstGeom>
          <a:solidFill>
            <a:schemeClr val="accent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ea typeface="华文新魏" pitchFamily="2" charset="-122"/>
              </a:rPr>
              <a:t>从表中你能知道什么？与同桌交流。</a:t>
            </a:r>
          </a:p>
        </p:txBody>
      </p:sp>
      <p:sp>
        <p:nvSpPr>
          <p:cNvPr id="24603" name="Text Box 27"/>
          <p:cNvSpPr txBox="1">
            <a:spLocks noChangeArrowheads="1"/>
          </p:cNvSpPr>
          <p:nvPr/>
        </p:nvSpPr>
        <p:spPr bwMode="auto">
          <a:xfrm>
            <a:off x="3517900" y="3284538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ea typeface="华文新魏" pitchFamily="2" charset="-122"/>
              </a:rPr>
              <a:t>正</a:t>
            </a:r>
          </a:p>
        </p:txBody>
      </p:sp>
      <p:sp>
        <p:nvSpPr>
          <p:cNvPr id="24604" name="Text Box 28"/>
          <p:cNvSpPr txBox="1">
            <a:spLocks noChangeArrowheads="1"/>
          </p:cNvSpPr>
          <p:nvPr/>
        </p:nvSpPr>
        <p:spPr bwMode="auto">
          <a:xfrm>
            <a:off x="6831013" y="3284538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ea typeface="华文新魏" pitchFamily="2" charset="-122"/>
              </a:rPr>
              <a:t>负</a:t>
            </a:r>
          </a:p>
        </p:txBody>
      </p:sp>
      <p:pic>
        <p:nvPicPr>
          <p:cNvPr id="10248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84888" y="4508500"/>
            <a:ext cx="2519362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Picture 32" descr="SQ5[5V085YY4E26TI[CFJ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2060575"/>
            <a:ext cx="7812087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0" name="Rectangle 33"/>
          <p:cNvSpPr>
            <a:spLocks noChangeArrowheads="1"/>
          </p:cNvSpPr>
          <p:nvPr/>
        </p:nvSpPr>
        <p:spPr bwMode="auto">
          <a:xfrm>
            <a:off x="539750" y="1628775"/>
            <a:ext cx="7343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ea typeface="华文新魏" pitchFamily="2" charset="-122"/>
              </a:rPr>
              <a:t>新光服装店今年上半年每月的盈亏情况如下表。</a:t>
            </a:r>
          </a:p>
        </p:txBody>
      </p:sp>
      <p:sp>
        <p:nvSpPr>
          <p:cNvPr id="24610" name="Rectangle 34"/>
          <p:cNvSpPr>
            <a:spLocks noChangeArrowheads="1"/>
          </p:cNvSpPr>
          <p:nvPr/>
        </p:nvSpPr>
        <p:spPr bwMode="auto">
          <a:xfrm>
            <a:off x="611188" y="4652963"/>
            <a:ext cx="482441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chemeClr val="accent2"/>
                </a:solidFill>
                <a:ea typeface="华文新魏" pitchFamily="2" charset="-122"/>
              </a:rPr>
              <a:t>一、二、四、六</a:t>
            </a:r>
            <a:r>
              <a:rPr lang="en-US" altLang="zh-CN" sz="2400">
                <a:solidFill>
                  <a:schemeClr val="accent2"/>
                </a:solidFill>
                <a:ea typeface="华文新魏" pitchFamily="2" charset="-122"/>
              </a:rPr>
              <a:t>4</a:t>
            </a:r>
            <a:r>
              <a:rPr lang="zh-CN" altLang="en-US" sz="2400">
                <a:solidFill>
                  <a:schemeClr val="accent2"/>
                </a:solidFill>
                <a:ea typeface="华文新魏" pitchFamily="2" charset="-122"/>
              </a:rPr>
              <a:t>个月份盈利，</a:t>
            </a:r>
          </a:p>
          <a:p>
            <a:r>
              <a:rPr lang="zh-CN" altLang="en-US" sz="2400">
                <a:solidFill>
                  <a:schemeClr val="accent2"/>
                </a:solidFill>
                <a:ea typeface="华文新魏" pitchFamily="2" charset="-122"/>
              </a:rPr>
              <a:t>三、五</a:t>
            </a:r>
            <a:r>
              <a:rPr lang="en-US" altLang="zh-CN" sz="2400">
                <a:solidFill>
                  <a:schemeClr val="accent2"/>
                </a:solidFill>
                <a:ea typeface="华文新魏" pitchFamily="2" charset="-122"/>
              </a:rPr>
              <a:t>2</a:t>
            </a:r>
            <a:r>
              <a:rPr lang="zh-CN" altLang="en-US" sz="2400">
                <a:solidFill>
                  <a:schemeClr val="accent2"/>
                </a:solidFill>
                <a:ea typeface="华文新魏" pitchFamily="2" charset="-122"/>
              </a:rPr>
              <a:t>个月份亏损。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01" grpId="0" animBg="1"/>
      <p:bldP spid="24603" grpId="0"/>
      <p:bldP spid="24604" grpId="0"/>
      <p:bldP spid="246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8313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sp>
        <p:nvSpPr>
          <p:cNvPr id="25617" name="Text Box 17"/>
          <p:cNvSpPr txBox="1">
            <a:spLocks noChangeArrowheads="1"/>
          </p:cNvSpPr>
          <p:nvPr/>
        </p:nvSpPr>
        <p:spPr bwMode="auto">
          <a:xfrm>
            <a:off x="395288" y="1700213"/>
            <a:ext cx="8229600" cy="2227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2800" noProof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</a:t>
            </a:r>
            <a:r>
              <a:rPr lang="zh-CN" altLang="en-US" sz="28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根据新光服装店去年下半年每月的盈亏情况，填写下表。</a:t>
            </a:r>
          </a:p>
          <a:p>
            <a:pPr eaLnBrk="0" hangingPunct="0">
              <a:defRPr/>
            </a:pPr>
            <a:r>
              <a:rPr lang="zh-CN" altLang="en-US" sz="28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七月份：亏损</a:t>
            </a:r>
            <a:r>
              <a:rPr lang="en-US" altLang="zh-CN" sz="28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1200</a:t>
            </a:r>
            <a:r>
              <a:rPr lang="zh-CN" altLang="en-US" sz="28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元</a:t>
            </a:r>
            <a:r>
              <a:rPr lang="en-US" altLang="zh-CN" sz="28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;         </a:t>
            </a:r>
            <a:r>
              <a:rPr lang="zh-CN" altLang="en-US" sz="28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八月份：亏损</a:t>
            </a:r>
            <a:r>
              <a:rPr lang="en-US" altLang="zh-CN" sz="28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650</a:t>
            </a:r>
            <a:r>
              <a:rPr lang="zh-CN" altLang="en-US" sz="28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元</a:t>
            </a:r>
            <a:r>
              <a:rPr lang="en-US" altLang="zh-CN" sz="28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;</a:t>
            </a:r>
          </a:p>
          <a:p>
            <a:pPr eaLnBrk="0" hangingPunct="0">
              <a:defRPr/>
            </a:pPr>
            <a:r>
              <a:rPr lang="zh-CN" altLang="en-US" sz="28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九月份：盈利</a:t>
            </a:r>
            <a:r>
              <a:rPr lang="en-US" altLang="zh-CN" sz="28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2500</a:t>
            </a:r>
            <a:r>
              <a:rPr lang="zh-CN" altLang="en-US" sz="28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元</a:t>
            </a:r>
            <a:r>
              <a:rPr lang="en-US" altLang="zh-CN" sz="28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;        </a:t>
            </a:r>
            <a:r>
              <a:rPr lang="zh-CN" altLang="en-US" sz="28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十月份：盈利</a:t>
            </a:r>
            <a:r>
              <a:rPr lang="en-US" altLang="zh-CN" sz="28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4300</a:t>
            </a:r>
            <a:r>
              <a:rPr lang="zh-CN" altLang="en-US" sz="28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元</a:t>
            </a:r>
            <a:r>
              <a:rPr lang="en-US" altLang="zh-CN" sz="28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;</a:t>
            </a:r>
          </a:p>
          <a:p>
            <a:pPr eaLnBrk="0" hangingPunct="0">
              <a:defRPr/>
            </a:pPr>
            <a:r>
              <a:rPr lang="zh-CN" altLang="en-US" sz="28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十一月份：盈利</a:t>
            </a:r>
            <a:r>
              <a:rPr lang="en-US" altLang="zh-CN" sz="28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3700</a:t>
            </a:r>
            <a:r>
              <a:rPr lang="zh-CN" altLang="en-US" sz="28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元</a:t>
            </a:r>
            <a:r>
              <a:rPr lang="en-US" altLang="zh-CN" sz="28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;    </a:t>
            </a:r>
            <a:r>
              <a:rPr lang="zh-CN" altLang="en-US" sz="28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十二月份：亏损</a:t>
            </a:r>
            <a:r>
              <a:rPr lang="en-US" altLang="zh-CN" sz="28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250</a:t>
            </a:r>
            <a:r>
              <a:rPr lang="zh-CN" altLang="en-US" sz="28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元。</a:t>
            </a:r>
          </a:p>
        </p:txBody>
      </p:sp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400050" y="4286250"/>
            <a:ext cx="7843838" cy="1447800"/>
            <a:chOff x="15" y="0"/>
            <a:chExt cx="4941" cy="912"/>
          </a:xfrm>
        </p:grpSpPr>
        <p:sp>
          <p:nvSpPr>
            <p:cNvPr id="11275" name="Line 19"/>
            <p:cNvSpPr>
              <a:spLocks noChangeShapeType="1"/>
            </p:cNvSpPr>
            <p:nvPr/>
          </p:nvSpPr>
          <p:spPr bwMode="auto">
            <a:xfrm>
              <a:off x="60" y="0"/>
              <a:ext cx="4896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11276" name="Line 20"/>
            <p:cNvSpPr>
              <a:spLocks noChangeShapeType="1"/>
            </p:cNvSpPr>
            <p:nvPr/>
          </p:nvSpPr>
          <p:spPr bwMode="auto">
            <a:xfrm>
              <a:off x="60" y="480"/>
              <a:ext cx="4896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11277" name="Line 21"/>
            <p:cNvSpPr>
              <a:spLocks noChangeShapeType="1"/>
            </p:cNvSpPr>
            <p:nvPr/>
          </p:nvSpPr>
          <p:spPr bwMode="auto">
            <a:xfrm>
              <a:off x="60" y="912"/>
              <a:ext cx="4896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11278" name="Line 22"/>
            <p:cNvSpPr>
              <a:spLocks noChangeShapeType="1"/>
            </p:cNvSpPr>
            <p:nvPr/>
          </p:nvSpPr>
          <p:spPr bwMode="auto">
            <a:xfrm>
              <a:off x="972" y="0"/>
              <a:ext cx="0" cy="912"/>
            </a:xfrm>
            <a:prstGeom prst="line">
              <a:avLst/>
            </a:prstGeom>
            <a:noFill/>
            <a:ln w="19050">
              <a:solidFill>
                <a:schemeClr val="tx2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11279" name="Line 23"/>
            <p:cNvSpPr>
              <a:spLocks noChangeShapeType="1"/>
            </p:cNvSpPr>
            <p:nvPr/>
          </p:nvSpPr>
          <p:spPr bwMode="auto">
            <a:xfrm>
              <a:off x="1596" y="0"/>
              <a:ext cx="0" cy="912"/>
            </a:xfrm>
            <a:prstGeom prst="line">
              <a:avLst/>
            </a:prstGeom>
            <a:noFill/>
            <a:ln w="19050">
              <a:solidFill>
                <a:schemeClr val="tx2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11280" name="Line 24"/>
            <p:cNvSpPr>
              <a:spLocks noChangeShapeType="1"/>
            </p:cNvSpPr>
            <p:nvPr/>
          </p:nvSpPr>
          <p:spPr bwMode="auto">
            <a:xfrm>
              <a:off x="2220" y="0"/>
              <a:ext cx="0" cy="912"/>
            </a:xfrm>
            <a:prstGeom prst="line">
              <a:avLst/>
            </a:prstGeom>
            <a:noFill/>
            <a:ln w="19050">
              <a:solidFill>
                <a:schemeClr val="tx2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11281" name="Line 25"/>
            <p:cNvSpPr>
              <a:spLocks noChangeShapeType="1"/>
            </p:cNvSpPr>
            <p:nvPr/>
          </p:nvSpPr>
          <p:spPr bwMode="auto">
            <a:xfrm>
              <a:off x="2844" y="0"/>
              <a:ext cx="0" cy="912"/>
            </a:xfrm>
            <a:prstGeom prst="line">
              <a:avLst/>
            </a:prstGeom>
            <a:noFill/>
            <a:ln w="19050">
              <a:solidFill>
                <a:schemeClr val="tx2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11282" name="Line 26"/>
            <p:cNvSpPr>
              <a:spLocks noChangeShapeType="1"/>
            </p:cNvSpPr>
            <p:nvPr/>
          </p:nvSpPr>
          <p:spPr bwMode="auto">
            <a:xfrm>
              <a:off x="3516" y="0"/>
              <a:ext cx="0" cy="912"/>
            </a:xfrm>
            <a:prstGeom prst="line">
              <a:avLst/>
            </a:prstGeom>
            <a:noFill/>
            <a:ln w="19050">
              <a:solidFill>
                <a:schemeClr val="tx2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11283" name="Line 27"/>
            <p:cNvSpPr>
              <a:spLocks noChangeShapeType="1"/>
            </p:cNvSpPr>
            <p:nvPr/>
          </p:nvSpPr>
          <p:spPr bwMode="auto">
            <a:xfrm>
              <a:off x="4188" y="0"/>
              <a:ext cx="0" cy="912"/>
            </a:xfrm>
            <a:prstGeom prst="line">
              <a:avLst/>
            </a:prstGeom>
            <a:noFill/>
            <a:ln w="19050">
              <a:solidFill>
                <a:schemeClr val="tx2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11284" name="Text Box 28"/>
            <p:cNvSpPr txBox="1">
              <a:spLocks noChangeArrowheads="1"/>
            </p:cNvSpPr>
            <p:nvPr/>
          </p:nvSpPr>
          <p:spPr bwMode="auto">
            <a:xfrm>
              <a:off x="1088" y="112"/>
              <a:ext cx="35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sz="3000" b="1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</a:rPr>
                <a:t>七</a:t>
              </a:r>
            </a:p>
          </p:txBody>
        </p:sp>
        <p:sp>
          <p:nvSpPr>
            <p:cNvPr id="11285" name="Text Box 29"/>
            <p:cNvSpPr txBox="1">
              <a:spLocks noChangeArrowheads="1"/>
            </p:cNvSpPr>
            <p:nvPr/>
          </p:nvSpPr>
          <p:spPr bwMode="auto">
            <a:xfrm>
              <a:off x="1692" y="112"/>
              <a:ext cx="35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sz="3000" b="1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</a:rPr>
                <a:t>八</a:t>
              </a:r>
            </a:p>
          </p:txBody>
        </p:sp>
        <p:sp>
          <p:nvSpPr>
            <p:cNvPr id="11286" name="Text Box 30"/>
            <p:cNvSpPr txBox="1">
              <a:spLocks noChangeArrowheads="1"/>
            </p:cNvSpPr>
            <p:nvPr/>
          </p:nvSpPr>
          <p:spPr bwMode="auto">
            <a:xfrm>
              <a:off x="2364" y="122"/>
              <a:ext cx="35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sz="3000" b="1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</a:rPr>
                <a:t>九</a:t>
              </a:r>
            </a:p>
          </p:txBody>
        </p:sp>
        <p:sp>
          <p:nvSpPr>
            <p:cNvPr id="11287" name="Text Box 31"/>
            <p:cNvSpPr txBox="1">
              <a:spLocks noChangeArrowheads="1"/>
            </p:cNvSpPr>
            <p:nvPr/>
          </p:nvSpPr>
          <p:spPr bwMode="auto">
            <a:xfrm>
              <a:off x="2988" y="122"/>
              <a:ext cx="35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sz="3000" b="1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</a:rPr>
                <a:t>十</a:t>
              </a:r>
            </a:p>
          </p:txBody>
        </p:sp>
        <p:sp>
          <p:nvSpPr>
            <p:cNvPr id="11288" name="Text Box 32"/>
            <p:cNvSpPr txBox="1">
              <a:spLocks noChangeArrowheads="1"/>
            </p:cNvSpPr>
            <p:nvPr/>
          </p:nvSpPr>
          <p:spPr bwMode="auto">
            <a:xfrm>
              <a:off x="3591" y="122"/>
              <a:ext cx="59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sz="3000" b="1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</a:rPr>
                <a:t>十一</a:t>
              </a:r>
            </a:p>
          </p:txBody>
        </p:sp>
        <p:sp>
          <p:nvSpPr>
            <p:cNvPr id="11289" name="Text Box 33"/>
            <p:cNvSpPr txBox="1">
              <a:spLocks noChangeArrowheads="1"/>
            </p:cNvSpPr>
            <p:nvPr/>
          </p:nvSpPr>
          <p:spPr bwMode="auto">
            <a:xfrm>
              <a:off x="4215" y="122"/>
              <a:ext cx="59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sz="3000" b="1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</a:rPr>
                <a:t>十二</a:t>
              </a:r>
            </a:p>
          </p:txBody>
        </p:sp>
        <p:sp>
          <p:nvSpPr>
            <p:cNvPr id="11290" name="Text Box 34"/>
            <p:cNvSpPr txBox="1">
              <a:spLocks noChangeArrowheads="1"/>
            </p:cNvSpPr>
            <p:nvPr/>
          </p:nvSpPr>
          <p:spPr bwMode="auto">
            <a:xfrm>
              <a:off x="184" y="102"/>
              <a:ext cx="59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sz="3000" b="1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</a:rPr>
                <a:t>月份</a:t>
              </a:r>
            </a:p>
          </p:txBody>
        </p:sp>
        <p:sp>
          <p:nvSpPr>
            <p:cNvPr id="11291" name="Text Box 35"/>
            <p:cNvSpPr txBox="1">
              <a:spLocks noChangeArrowheads="1"/>
            </p:cNvSpPr>
            <p:nvPr/>
          </p:nvSpPr>
          <p:spPr bwMode="auto">
            <a:xfrm>
              <a:off x="15" y="534"/>
              <a:ext cx="925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sz="3000" b="1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</a:rPr>
                <a:t>盈亏</a:t>
              </a:r>
              <a:r>
                <a:rPr lang="en-US" altLang="zh-CN" sz="3000" b="1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</a:rPr>
                <a:t>/</a:t>
              </a:r>
              <a:r>
                <a:rPr lang="zh-CN" altLang="en-US" sz="3000" b="1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</a:rPr>
                <a:t>元</a:t>
              </a:r>
            </a:p>
          </p:txBody>
        </p:sp>
      </p:grpSp>
      <p:sp>
        <p:nvSpPr>
          <p:cNvPr id="25636" name="Text Box 36"/>
          <p:cNvSpPr txBox="1">
            <a:spLocks noChangeArrowheads="1"/>
          </p:cNvSpPr>
          <p:nvPr/>
        </p:nvSpPr>
        <p:spPr bwMode="auto">
          <a:xfrm>
            <a:off x="1789113" y="5203825"/>
            <a:ext cx="1184275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5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25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1200</a:t>
            </a:r>
          </a:p>
        </p:txBody>
      </p:sp>
      <p:sp>
        <p:nvSpPr>
          <p:cNvPr id="25637" name="Text Box 37"/>
          <p:cNvSpPr txBox="1">
            <a:spLocks noChangeArrowheads="1"/>
          </p:cNvSpPr>
          <p:nvPr/>
        </p:nvSpPr>
        <p:spPr bwMode="auto">
          <a:xfrm>
            <a:off x="2806700" y="5203825"/>
            <a:ext cx="1050925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5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25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650</a:t>
            </a:r>
          </a:p>
        </p:txBody>
      </p:sp>
      <p:sp>
        <p:nvSpPr>
          <p:cNvPr id="25638" name="Text Box 38"/>
          <p:cNvSpPr txBox="1">
            <a:spLocks noChangeArrowheads="1"/>
          </p:cNvSpPr>
          <p:nvPr/>
        </p:nvSpPr>
        <p:spPr bwMode="auto">
          <a:xfrm>
            <a:off x="3725863" y="5203825"/>
            <a:ext cx="123825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5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＋</a:t>
            </a:r>
            <a:r>
              <a:rPr lang="en-US" altLang="zh-CN" sz="25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2500</a:t>
            </a:r>
          </a:p>
        </p:txBody>
      </p:sp>
      <p:sp>
        <p:nvSpPr>
          <p:cNvPr id="25639" name="Text Box 39"/>
          <p:cNvSpPr txBox="1">
            <a:spLocks noChangeArrowheads="1"/>
          </p:cNvSpPr>
          <p:nvPr/>
        </p:nvSpPr>
        <p:spPr bwMode="auto">
          <a:xfrm>
            <a:off x="4772025" y="5219700"/>
            <a:ext cx="123825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5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＋</a:t>
            </a:r>
            <a:r>
              <a:rPr lang="en-US" altLang="zh-CN" sz="25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4300</a:t>
            </a:r>
          </a:p>
        </p:txBody>
      </p:sp>
      <p:sp>
        <p:nvSpPr>
          <p:cNvPr id="25640" name="Text Box 40"/>
          <p:cNvSpPr txBox="1">
            <a:spLocks noChangeArrowheads="1"/>
          </p:cNvSpPr>
          <p:nvPr/>
        </p:nvSpPr>
        <p:spPr bwMode="auto">
          <a:xfrm>
            <a:off x="5840413" y="5219700"/>
            <a:ext cx="123825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5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＋</a:t>
            </a:r>
            <a:r>
              <a:rPr lang="en-US" altLang="zh-CN" sz="25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3700</a:t>
            </a:r>
          </a:p>
        </p:txBody>
      </p:sp>
      <p:sp>
        <p:nvSpPr>
          <p:cNvPr id="25641" name="Text Box 41"/>
          <p:cNvSpPr txBox="1">
            <a:spLocks noChangeArrowheads="1"/>
          </p:cNvSpPr>
          <p:nvPr/>
        </p:nvSpPr>
        <p:spPr bwMode="auto">
          <a:xfrm>
            <a:off x="6935788" y="5203825"/>
            <a:ext cx="1050925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5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25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250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5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5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5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5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5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36" grpId="0"/>
      <p:bldP spid="25637" grpId="0"/>
      <p:bldP spid="25638" grpId="0"/>
      <p:bldP spid="25639" grpId="0"/>
      <p:bldP spid="25640" grpId="0"/>
      <p:bldP spid="256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WWYYOS2PB0_EMJU_8)SEOW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989138"/>
            <a:ext cx="784860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539750" y="1196975"/>
            <a:ext cx="73437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ea typeface="华文新魏" pitchFamily="2" charset="-122"/>
              </a:rPr>
              <a:t>以学校为起点，小华向东走</a:t>
            </a:r>
            <a:r>
              <a:rPr lang="en-US" altLang="zh-CN" sz="2800">
                <a:ea typeface="华文新魏" pitchFamily="2" charset="-122"/>
              </a:rPr>
              <a:t>2</a:t>
            </a:r>
            <a:r>
              <a:rPr lang="zh-CN" altLang="en-US" sz="2800">
                <a:ea typeface="华文新魏" pitchFamily="2" charset="-122"/>
              </a:rPr>
              <a:t>千米到邮局，小林向西走</a:t>
            </a:r>
            <a:r>
              <a:rPr lang="en-US" altLang="zh-CN" sz="2800">
                <a:ea typeface="华文新魏" pitchFamily="2" charset="-122"/>
              </a:rPr>
              <a:t>2</a:t>
            </a:r>
            <a:r>
              <a:rPr lang="zh-CN" altLang="en-US" sz="2800">
                <a:ea typeface="华文新魏" pitchFamily="2" charset="-122"/>
              </a:rPr>
              <a:t>千米到公园。</a:t>
            </a: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250825" y="2060575"/>
            <a:ext cx="1943100" cy="6477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684213" y="3386138"/>
            <a:ext cx="7200900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zh-CN" altLang="en-US" sz="2800">
                <a:ea typeface="华文新魏" pitchFamily="2" charset="-122"/>
              </a:rPr>
              <a:t>如果把向东走</a:t>
            </a:r>
            <a:r>
              <a:rPr lang="en-US" altLang="zh-CN" sz="2800">
                <a:ea typeface="华文新魏" pitchFamily="2" charset="-122"/>
              </a:rPr>
              <a:t>2</a:t>
            </a:r>
            <a:r>
              <a:rPr lang="zh-CN" altLang="en-US" sz="2800">
                <a:ea typeface="华文新魏" pitchFamily="2" charset="-122"/>
              </a:rPr>
              <a:t>千米记作</a:t>
            </a:r>
            <a:r>
              <a:rPr lang="en-US" altLang="zh-CN" sz="2800">
                <a:ea typeface="华文新魏" pitchFamily="2" charset="-122"/>
              </a:rPr>
              <a:t>+2</a:t>
            </a:r>
            <a:r>
              <a:rPr lang="zh-CN" altLang="en-US" sz="2800">
                <a:ea typeface="华文新魏" pitchFamily="2" charset="-122"/>
              </a:rPr>
              <a:t>千米，那么向西走</a:t>
            </a:r>
            <a:r>
              <a:rPr lang="en-US" altLang="zh-CN" sz="2800">
                <a:ea typeface="华文新魏" pitchFamily="2" charset="-122"/>
              </a:rPr>
              <a:t>2</a:t>
            </a:r>
            <a:r>
              <a:rPr lang="zh-CN" altLang="en-US" sz="2800">
                <a:ea typeface="华文新魏" pitchFamily="2" charset="-122"/>
              </a:rPr>
              <a:t>千米可以记（          ）。</a:t>
            </a:r>
          </a:p>
        </p:txBody>
      </p:sp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2987675" y="3717925"/>
            <a:ext cx="12128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ea typeface="华文新魏" pitchFamily="2" charset="-122"/>
              </a:rPr>
              <a:t>-2</a:t>
            </a:r>
            <a:r>
              <a:rPr lang="zh-CN" altLang="en-US" sz="2800" b="1">
                <a:solidFill>
                  <a:srgbClr val="FF0000"/>
                </a:solidFill>
                <a:ea typeface="华文新魏" pitchFamily="2" charset="-122"/>
              </a:rPr>
              <a:t>千米</a:t>
            </a:r>
          </a:p>
        </p:txBody>
      </p:sp>
      <p:sp>
        <p:nvSpPr>
          <p:cNvPr id="38" name="同侧圆角矩形 37"/>
          <p:cNvSpPr/>
          <p:nvPr/>
        </p:nvSpPr>
        <p:spPr>
          <a:xfrm>
            <a:off x="468313" y="7508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情景导入</a:t>
            </a:r>
            <a:r>
              <a:rPr lang="en-US" altLang="zh-CN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2</a:t>
            </a:r>
            <a:endParaRPr lang="zh-CN" altLang="en-US" sz="3000" b="1" noProof="1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3" grpId="0"/>
      <p:bldP spid="5325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 descr="WWYYOS2PB0_EMJU_8)SEOW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1557338"/>
            <a:ext cx="784860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6"/>
          <p:cNvSpPr>
            <a:spLocks noChangeArrowheads="1"/>
          </p:cNvSpPr>
          <p:nvPr/>
        </p:nvSpPr>
        <p:spPr bwMode="auto">
          <a:xfrm>
            <a:off x="250825" y="1916113"/>
            <a:ext cx="1943100" cy="6477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539750" y="1196975"/>
            <a:ext cx="73437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ea typeface="华文新魏" pitchFamily="2" charset="-122"/>
              </a:rPr>
              <a:t>以学校为起点，小华向东走</a:t>
            </a:r>
            <a:r>
              <a:rPr lang="en-US" altLang="zh-CN" sz="2800">
                <a:ea typeface="华文新魏" pitchFamily="2" charset="-122"/>
              </a:rPr>
              <a:t>2</a:t>
            </a:r>
            <a:r>
              <a:rPr lang="zh-CN" altLang="en-US" sz="2800">
                <a:ea typeface="华文新魏" pitchFamily="2" charset="-122"/>
              </a:rPr>
              <a:t>千米到邮局，小林向西走</a:t>
            </a:r>
            <a:r>
              <a:rPr lang="en-US" altLang="zh-CN" sz="2800">
                <a:ea typeface="华文新魏" pitchFamily="2" charset="-122"/>
              </a:rPr>
              <a:t>2</a:t>
            </a:r>
            <a:r>
              <a:rPr lang="zh-CN" altLang="en-US" sz="2800">
                <a:ea typeface="华文新魏" pitchFamily="2" charset="-122"/>
              </a:rPr>
              <a:t>千米到公园。</a:t>
            </a:r>
          </a:p>
        </p:txBody>
      </p:sp>
      <p:sp>
        <p:nvSpPr>
          <p:cNvPr id="13317" name="Text Box 7"/>
          <p:cNvSpPr txBox="1">
            <a:spLocks noChangeArrowheads="1"/>
          </p:cNvSpPr>
          <p:nvPr/>
        </p:nvSpPr>
        <p:spPr bwMode="auto">
          <a:xfrm>
            <a:off x="755650" y="3068638"/>
            <a:ext cx="7200900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zh-CN" altLang="en-US" sz="2800">
                <a:ea typeface="华文新魏" pitchFamily="2" charset="-122"/>
              </a:rPr>
              <a:t>如果把向东走</a:t>
            </a:r>
            <a:r>
              <a:rPr lang="en-US" altLang="zh-CN" sz="2800">
                <a:ea typeface="华文新魏" pitchFamily="2" charset="-122"/>
              </a:rPr>
              <a:t>2</a:t>
            </a:r>
            <a:r>
              <a:rPr lang="zh-CN" altLang="en-US" sz="2800">
                <a:ea typeface="华文新魏" pitchFamily="2" charset="-122"/>
              </a:rPr>
              <a:t>千米记作</a:t>
            </a:r>
            <a:r>
              <a:rPr lang="en-US" altLang="zh-CN" sz="2800">
                <a:ea typeface="华文新魏" pitchFamily="2" charset="-122"/>
              </a:rPr>
              <a:t>+2</a:t>
            </a:r>
            <a:r>
              <a:rPr lang="zh-CN" altLang="en-US" sz="2800">
                <a:ea typeface="华文新魏" pitchFamily="2" charset="-122"/>
              </a:rPr>
              <a:t>千米，那么向西走</a:t>
            </a:r>
            <a:r>
              <a:rPr lang="en-US" altLang="zh-CN" sz="2800">
                <a:ea typeface="华文新魏" pitchFamily="2" charset="-122"/>
              </a:rPr>
              <a:t>2</a:t>
            </a:r>
            <a:r>
              <a:rPr lang="zh-CN" altLang="en-US" sz="2800">
                <a:ea typeface="华文新魏" pitchFamily="2" charset="-122"/>
              </a:rPr>
              <a:t>千米可以记（          ）</a:t>
            </a:r>
          </a:p>
        </p:txBody>
      </p:sp>
      <p:sp>
        <p:nvSpPr>
          <p:cNvPr id="13318" name="Rectangle 8"/>
          <p:cNvSpPr>
            <a:spLocks noChangeArrowheads="1"/>
          </p:cNvSpPr>
          <p:nvPr/>
        </p:nvSpPr>
        <p:spPr bwMode="auto">
          <a:xfrm>
            <a:off x="3059113" y="3400425"/>
            <a:ext cx="12128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ea typeface="华文新魏" pitchFamily="2" charset="-122"/>
              </a:rPr>
              <a:t>-2</a:t>
            </a:r>
            <a:r>
              <a:rPr lang="zh-CN" altLang="en-US" sz="2800" b="1">
                <a:solidFill>
                  <a:srgbClr val="FF0000"/>
                </a:solidFill>
                <a:ea typeface="华文新魏" pitchFamily="2" charset="-122"/>
              </a:rPr>
              <a:t>千米</a:t>
            </a:r>
          </a:p>
        </p:txBody>
      </p:sp>
      <p:sp>
        <p:nvSpPr>
          <p:cNvPr id="52233" name="Line 9"/>
          <p:cNvSpPr>
            <a:spLocks noChangeShapeType="1"/>
          </p:cNvSpPr>
          <p:nvPr/>
        </p:nvSpPr>
        <p:spPr bwMode="auto">
          <a:xfrm>
            <a:off x="792163" y="4440238"/>
            <a:ext cx="759618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234" name="Text Box 10"/>
          <p:cNvSpPr txBox="1">
            <a:spLocks noChangeArrowheads="1"/>
          </p:cNvSpPr>
          <p:nvPr/>
        </p:nvSpPr>
        <p:spPr bwMode="auto">
          <a:xfrm>
            <a:off x="3816350" y="3759200"/>
            <a:ext cx="895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学校</a:t>
            </a:r>
          </a:p>
        </p:txBody>
      </p:sp>
      <p:sp>
        <p:nvSpPr>
          <p:cNvPr id="52235" name="Line 11"/>
          <p:cNvSpPr>
            <a:spLocks noChangeShapeType="1"/>
          </p:cNvSpPr>
          <p:nvPr/>
        </p:nvSpPr>
        <p:spPr bwMode="auto">
          <a:xfrm>
            <a:off x="4968875" y="4295775"/>
            <a:ext cx="0" cy="142875"/>
          </a:xfrm>
          <a:prstGeom prst="line">
            <a:avLst/>
          </a:prstGeom>
          <a:noFill/>
          <a:ln w="38100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236" name="Line 12"/>
          <p:cNvSpPr>
            <a:spLocks noChangeShapeType="1"/>
          </p:cNvSpPr>
          <p:nvPr/>
        </p:nvSpPr>
        <p:spPr bwMode="auto">
          <a:xfrm>
            <a:off x="6264275" y="4295775"/>
            <a:ext cx="0" cy="142875"/>
          </a:xfrm>
          <a:prstGeom prst="line">
            <a:avLst/>
          </a:prstGeom>
          <a:noFill/>
          <a:ln w="38100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237" name="Line 13"/>
          <p:cNvSpPr>
            <a:spLocks noChangeShapeType="1"/>
          </p:cNvSpPr>
          <p:nvPr/>
        </p:nvSpPr>
        <p:spPr bwMode="auto">
          <a:xfrm>
            <a:off x="5616575" y="4295775"/>
            <a:ext cx="0" cy="142875"/>
          </a:xfrm>
          <a:prstGeom prst="line">
            <a:avLst/>
          </a:prstGeom>
          <a:noFill/>
          <a:ln w="38100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238" name="Line 14"/>
          <p:cNvSpPr>
            <a:spLocks noChangeShapeType="1"/>
          </p:cNvSpPr>
          <p:nvPr/>
        </p:nvSpPr>
        <p:spPr bwMode="auto">
          <a:xfrm>
            <a:off x="6913563" y="4295775"/>
            <a:ext cx="0" cy="142875"/>
          </a:xfrm>
          <a:prstGeom prst="line">
            <a:avLst/>
          </a:prstGeom>
          <a:noFill/>
          <a:ln w="38100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239" name="Line 15"/>
          <p:cNvSpPr>
            <a:spLocks noChangeShapeType="1"/>
          </p:cNvSpPr>
          <p:nvPr/>
        </p:nvSpPr>
        <p:spPr bwMode="auto">
          <a:xfrm>
            <a:off x="3600450" y="4295775"/>
            <a:ext cx="0" cy="144463"/>
          </a:xfrm>
          <a:prstGeom prst="line">
            <a:avLst/>
          </a:prstGeom>
          <a:noFill/>
          <a:ln w="38100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240" name="Line 16"/>
          <p:cNvSpPr>
            <a:spLocks noChangeShapeType="1"/>
          </p:cNvSpPr>
          <p:nvPr/>
        </p:nvSpPr>
        <p:spPr bwMode="auto">
          <a:xfrm>
            <a:off x="2952750" y="4295775"/>
            <a:ext cx="0" cy="142875"/>
          </a:xfrm>
          <a:prstGeom prst="line">
            <a:avLst/>
          </a:prstGeom>
          <a:noFill/>
          <a:ln w="38100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241" name="Line 17"/>
          <p:cNvSpPr>
            <a:spLocks noChangeShapeType="1"/>
          </p:cNvSpPr>
          <p:nvPr/>
        </p:nvSpPr>
        <p:spPr bwMode="auto">
          <a:xfrm>
            <a:off x="2305050" y="4295775"/>
            <a:ext cx="0" cy="142875"/>
          </a:xfrm>
          <a:prstGeom prst="line">
            <a:avLst/>
          </a:prstGeom>
          <a:noFill/>
          <a:ln w="38100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242" name="Line 18"/>
          <p:cNvSpPr>
            <a:spLocks noChangeShapeType="1"/>
          </p:cNvSpPr>
          <p:nvPr/>
        </p:nvSpPr>
        <p:spPr bwMode="auto">
          <a:xfrm>
            <a:off x="1655763" y="4295775"/>
            <a:ext cx="0" cy="142875"/>
          </a:xfrm>
          <a:prstGeom prst="line">
            <a:avLst/>
          </a:prstGeom>
          <a:noFill/>
          <a:ln w="38100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243" name="Oval 19"/>
          <p:cNvSpPr>
            <a:spLocks noChangeArrowheads="1"/>
          </p:cNvSpPr>
          <p:nvPr/>
        </p:nvSpPr>
        <p:spPr bwMode="auto">
          <a:xfrm>
            <a:off x="4248150" y="4440238"/>
            <a:ext cx="73025" cy="7302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2244" name="Oval 20"/>
          <p:cNvSpPr>
            <a:spLocks noChangeArrowheads="1"/>
          </p:cNvSpPr>
          <p:nvPr/>
        </p:nvSpPr>
        <p:spPr bwMode="auto">
          <a:xfrm>
            <a:off x="5578475" y="4367213"/>
            <a:ext cx="73025" cy="7302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2245" name="Line 21"/>
          <p:cNvSpPr>
            <a:spLocks noChangeShapeType="1"/>
          </p:cNvSpPr>
          <p:nvPr/>
        </p:nvSpPr>
        <p:spPr bwMode="auto">
          <a:xfrm>
            <a:off x="4283075" y="4295775"/>
            <a:ext cx="0" cy="142875"/>
          </a:xfrm>
          <a:prstGeom prst="line">
            <a:avLst/>
          </a:prstGeom>
          <a:noFill/>
          <a:ln w="38100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246" name="Text Box 22"/>
          <p:cNvSpPr txBox="1">
            <a:spLocks noChangeArrowheads="1"/>
          </p:cNvSpPr>
          <p:nvPr/>
        </p:nvSpPr>
        <p:spPr bwMode="auto">
          <a:xfrm>
            <a:off x="5184775" y="3759200"/>
            <a:ext cx="895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邮局</a:t>
            </a:r>
          </a:p>
        </p:txBody>
      </p:sp>
      <p:sp>
        <p:nvSpPr>
          <p:cNvPr id="52247" name="Text Box 23"/>
          <p:cNvSpPr txBox="1">
            <a:spLocks noChangeArrowheads="1"/>
          </p:cNvSpPr>
          <p:nvPr/>
        </p:nvSpPr>
        <p:spPr bwMode="auto">
          <a:xfrm>
            <a:off x="2520950" y="3759200"/>
            <a:ext cx="895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公园</a:t>
            </a:r>
          </a:p>
        </p:txBody>
      </p:sp>
      <p:sp>
        <p:nvSpPr>
          <p:cNvPr id="52248" name="Oval 24"/>
          <p:cNvSpPr>
            <a:spLocks noChangeArrowheads="1"/>
          </p:cNvSpPr>
          <p:nvPr/>
        </p:nvSpPr>
        <p:spPr bwMode="auto">
          <a:xfrm>
            <a:off x="2914650" y="4367213"/>
            <a:ext cx="73025" cy="7302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2249" name="Text Box 25"/>
          <p:cNvSpPr txBox="1">
            <a:spLocks noChangeArrowheads="1"/>
          </p:cNvSpPr>
          <p:nvPr/>
        </p:nvSpPr>
        <p:spPr bwMode="auto">
          <a:xfrm>
            <a:off x="4032250" y="4598988"/>
            <a:ext cx="3635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0</a:t>
            </a:r>
          </a:p>
        </p:txBody>
      </p:sp>
      <p:sp>
        <p:nvSpPr>
          <p:cNvPr id="52250" name="Text Box 26"/>
          <p:cNvSpPr txBox="1">
            <a:spLocks noChangeArrowheads="1"/>
          </p:cNvSpPr>
          <p:nvPr/>
        </p:nvSpPr>
        <p:spPr bwMode="auto">
          <a:xfrm>
            <a:off x="4752975" y="4598988"/>
            <a:ext cx="30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1</a:t>
            </a:r>
          </a:p>
        </p:txBody>
      </p:sp>
      <p:sp>
        <p:nvSpPr>
          <p:cNvPr id="52251" name="Text Box 27"/>
          <p:cNvSpPr txBox="1">
            <a:spLocks noChangeArrowheads="1"/>
          </p:cNvSpPr>
          <p:nvPr/>
        </p:nvSpPr>
        <p:spPr bwMode="auto">
          <a:xfrm>
            <a:off x="5400675" y="4598988"/>
            <a:ext cx="3571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2</a:t>
            </a:r>
          </a:p>
        </p:txBody>
      </p:sp>
      <p:sp>
        <p:nvSpPr>
          <p:cNvPr id="52252" name="Text Box 28"/>
          <p:cNvSpPr txBox="1">
            <a:spLocks noChangeArrowheads="1"/>
          </p:cNvSpPr>
          <p:nvPr/>
        </p:nvSpPr>
        <p:spPr bwMode="auto">
          <a:xfrm>
            <a:off x="6048375" y="4598988"/>
            <a:ext cx="3571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3</a:t>
            </a:r>
          </a:p>
        </p:txBody>
      </p:sp>
      <p:sp>
        <p:nvSpPr>
          <p:cNvPr id="52253" name="Text Box 29"/>
          <p:cNvSpPr txBox="1">
            <a:spLocks noChangeArrowheads="1"/>
          </p:cNvSpPr>
          <p:nvPr/>
        </p:nvSpPr>
        <p:spPr bwMode="auto">
          <a:xfrm>
            <a:off x="6697663" y="4598988"/>
            <a:ext cx="3571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4</a:t>
            </a:r>
          </a:p>
        </p:txBody>
      </p:sp>
      <p:sp>
        <p:nvSpPr>
          <p:cNvPr id="52254" name="Text Box 30"/>
          <p:cNvSpPr txBox="1">
            <a:spLocks noChangeArrowheads="1"/>
          </p:cNvSpPr>
          <p:nvPr/>
        </p:nvSpPr>
        <p:spPr bwMode="auto">
          <a:xfrm>
            <a:off x="3313113" y="4598988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1</a:t>
            </a:r>
          </a:p>
        </p:txBody>
      </p:sp>
      <p:sp>
        <p:nvSpPr>
          <p:cNvPr id="52255" name="Text Box 31"/>
          <p:cNvSpPr txBox="1">
            <a:spLocks noChangeArrowheads="1"/>
          </p:cNvSpPr>
          <p:nvPr/>
        </p:nvSpPr>
        <p:spPr bwMode="auto">
          <a:xfrm>
            <a:off x="2665413" y="4598988"/>
            <a:ext cx="6619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2</a:t>
            </a:r>
          </a:p>
        </p:txBody>
      </p:sp>
      <p:sp>
        <p:nvSpPr>
          <p:cNvPr id="52256" name="Text Box 32"/>
          <p:cNvSpPr txBox="1">
            <a:spLocks noChangeArrowheads="1"/>
          </p:cNvSpPr>
          <p:nvPr/>
        </p:nvSpPr>
        <p:spPr bwMode="auto">
          <a:xfrm>
            <a:off x="1944688" y="4598988"/>
            <a:ext cx="6619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3</a:t>
            </a:r>
          </a:p>
        </p:txBody>
      </p:sp>
      <p:sp>
        <p:nvSpPr>
          <p:cNvPr id="52257" name="Text Box 33"/>
          <p:cNvSpPr txBox="1">
            <a:spLocks noChangeArrowheads="1"/>
          </p:cNvSpPr>
          <p:nvPr/>
        </p:nvSpPr>
        <p:spPr bwMode="auto">
          <a:xfrm>
            <a:off x="1223963" y="4598988"/>
            <a:ext cx="6619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4</a:t>
            </a:r>
          </a:p>
        </p:txBody>
      </p:sp>
      <p:sp>
        <p:nvSpPr>
          <p:cNvPr id="2" name="同侧圆角矩形 1"/>
          <p:cNvSpPr/>
          <p:nvPr/>
        </p:nvSpPr>
        <p:spPr>
          <a:xfrm>
            <a:off x="468313" y="736600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sp>
        <p:nvSpPr>
          <p:cNvPr id="52259" name="Rectangle 35"/>
          <p:cNvSpPr>
            <a:spLocks noChangeArrowheads="1"/>
          </p:cNvSpPr>
          <p:nvPr/>
        </p:nvSpPr>
        <p:spPr bwMode="auto">
          <a:xfrm>
            <a:off x="755650" y="5084763"/>
            <a:ext cx="7343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v"/>
            </a:pPr>
            <a:r>
              <a:rPr lang="en-US" altLang="zh-CN" sz="24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24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右边的数都是正数，左边的数都是负数。</a:t>
            </a:r>
          </a:p>
        </p:txBody>
      </p:sp>
      <p:sp>
        <p:nvSpPr>
          <p:cNvPr id="52260" name="Rectangle 36"/>
          <p:cNvSpPr>
            <a:spLocks noChangeArrowheads="1"/>
          </p:cNvSpPr>
          <p:nvPr/>
        </p:nvSpPr>
        <p:spPr bwMode="auto">
          <a:xfrm>
            <a:off x="755650" y="5516563"/>
            <a:ext cx="7343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v"/>
            </a:pPr>
            <a:r>
              <a:rPr lang="zh-CN" altLang="en-US" sz="24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正数都大于</a:t>
            </a:r>
            <a:r>
              <a:rPr lang="en-US" altLang="zh-CN" sz="24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24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，负数都小于</a:t>
            </a:r>
            <a:r>
              <a:rPr lang="en-US" altLang="zh-CN" sz="24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24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  <p:sp>
        <p:nvSpPr>
          <p:cNvPr id="52261" name="Rectangle 37"/>
          <p:cNvSpPr>
            <a:spLocks noChangeArrowheads="1"/>
          </p:cNvSpPr>
          <p:nvPr/>
        </p:nvSpPr>
        <p:spPr bwMode="auto">
          <a:xfrm>
            <a:off x="765175" y="5940425"/>
            <a:ext cx="7343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v"/>
            </a:pPr>
            <a:r>
              <a:rPr lang="en-US" altLang="zh-CN" sz="24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-2</a:t>
            </a:r>
            <a:r>
              <a:rPr lang="zh-CN" altLang="en-US" sz="24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和</a:t>
            </a:r>
            <a:r>
              <a:rPr lang="en-US" altLang="zh-CN" sz="24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24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到</a:t>
            </a:r>
            <a:r>
              <a:rPr lang="en-US" altLang="zh-CN" sz="24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24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的距离相等。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2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2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3" grpId="0" animBg="1"/>
      <p:bldP spid="52234" grpId="0"/>
      <p:bldP spid="52235" grpId="0" animBg="1"/>
      <p:bldP spid="52236" grpId="0" animBg="1"/>
      <p:bldP spid="52237" grpId="0" animBg="1"/>
      <p:bldP spid="52238" grpId="0" animBg="1"/>
      <p:bldP spid="52239" grpId="0" animBg="1"/>
      <p:bldP spid="52239" grpId="1" animBg="1"/>
      <p:bldP spid="52240" grpId="0" animBg="1"/>
      <p:bldP spid="52241" grpId="0" animBg="1"/>
      <p:bldP spid="52242" grpId="0" animBg="1"/>
      <p:bldP spid="52243" grpId="0" animBg="1"/>
      <p:bldP spid="52244" grpId="0" animBg="1"/>
      <p:bldP spid="52245" grpId="0" animBg="1"/>
      <p:bldP spid="52246" grpId="0"/>
      <p:bldP spid="52247" grpId="0"/>
      <p:bldP spid="52248" grpId="0" animBg="1"/>
      <p:bldP spid="52249" grpId="0"/>
      <p:bldP spid="52250" grpId="0"/>
      <p:bldP spid="52251" grpId="0"/>
      <p:bldP spid="52252" grpId="0"/>
      <p:bldP spid="52253" grpId="0"/>
      <p:bldP spid="52254" grpId="0"/>
      <p:bldP spid="52255" grpId="0"/>
      <p:bldP spid="52256" grpId="0"/>
      <p:bldP spid="52257" grpId="0"/>
      <p:bldP spid="52259" grpId="0"/>
      <p:bldP spid="52260" grpId="0"/>
      <p:bldP spid="5226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19" descr="T4`2}ED3JV$IH$SX([68_5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1916113"/>
            <a:ext cx="577215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同侧圆角矩形 1"/>
          <p:cNvSpPr/>
          <p:nvPr/>
        </p:nvSpPr>
        <p:spPr>
          <a:xfrm>
            <a:off x="468313" y="9667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典题精讲</a:t>
            </a: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8313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68313" y="5373688"/>
            <a:ext cx="23764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解题思路：</a:t>
            </a: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1026" r:id="rId4" imgW="114468" imgH="215936" progId="Equations">
              <p:embed/>
            </p:oleObj>
          </a:graphicData>
        </a:graphic>
      </p:graphicFrame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468313" y="1484313"/>
            <a:ext cx="777557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下面存折中用蓝色线框框出的数各表示几？</a:t>
            </a:r>
            <a:endParaRPr lang="zh-CN" altLang="en-US" sz="2800">
              <a:latin typeface="Calibri" pitchFamily="34" charset="0"/>
            </a:endParaRPr>
          </a:p>
        </p:txBody>
      </p:sp>
      <p:sp>
        <p:nvSpPr>
          <p:cNvPr id="1040" name="Text Box 16"/>
          <p:cNvSpPr txBox="1">
            <a:spLocks noChangeArrowheads="1"/>
          </p:cNvSpPr>
          <p:nvPr/>
        </p:nvSpPr>
        <p:spPr bwMode="auto">
          <a:xfrm>
            <a:off x="323850" y="4365625"/>
            <a:ext cx="87026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2012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年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月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10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日又存入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2000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元，应记作（            ）元；</a:t>
            </a:r>
          </a:p>
          <a:p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月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25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日取出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400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元，应记作（           ）元</a:t>
            </a:r>
          </a:p>
        </p:txBody>
      </p:sp>
      <p:sp>
        <p:nvSpPr>
          <p:cNvPr id="1041" name="Text Box 17"/>
          <p:cNvSpPr txBox="1">
            <a:spLocks noChangeArrowheads="1"/>
          </p:cNvSpPr>
          <p:nvPr/>
        </p:nvSpPr>
        <p:spPr bwMode="auto">
          <a:xfrm>
            <a:off x="6659563" y="4365625"/>
            <a:ext cx="12541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+2000</a:t>
            </a:r>
          </a:p>
        </p:txBody>
      </p:sp>
      <p:sp>
        <p:nvSpPr>
          <p:cNvPr id="1042" name="Text Box 18"/>
          <p:cNvSpPr txBox="1">
            <a:spLocks noChangeArrowheads="1"/>
          </p:cNvSpPr>
          <p:nvPr/>
        </p:nvSpPr>
        <p:spPr bwMode="auto">
          <a:xfrm>
            <a:off x="5076825" y="4797425"/>
            <a:ext cx="11604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400</a:t>
            </a:r>
          </a:p>
        </p:txBody>
      </p:sp>
      <p:sp>
        <p:nvSpPr>
          <p:cNvPr id="1044" name="Text Box 20"/>
          <p:cNvSpPr txBox="1">
            <a:spLocks noChangeArrowheads="1"/>
          </p:cNvSpPr>
          <p:nvPr/>
        </p:nvSpPr>
        <p:spPr bwMode="auto">
          <a:xfrm>
            <a:off x="2843213" y="5445125"/>
            <a:ext cx="5670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根据盈利用正数表示，亏损用负数表示。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1" grpId="0"/>
      <p:bldP spid="1040" grpId="0"/>
      <p:bldP spid="1041" grpId="0"/>
      <p:bldP spid="1042" grpId="0"/>
      <p:bldP spid="104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1072</Words>
  <PresentationFormat>全屏显示(4:3)</PresentationFormat>
  <Paragraphs>174</Paragraphs>
  <Slides>20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Office 主题</vt:lpstr>
      <vt:lpstr>Microsoft 公式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</cp:revision>
  <dcterms:created xsi:type="dcterms:W3CDTF">2016-10-24T08:14:40Z</dcterms:created>
  <dcterms:modified xsi:type="dcterms:W3CDTF">2016-10-24T08:14:56Z</dcterms:modified>
</cp:coreProperties>
</file>