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108C1-C1DF-405E-8904-6EED4135DE07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2A7B5-093C-4382-BA15-7B5E1C3E69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98E504D-9553-43FB-85AA-7F1E7FBB66A3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6F40E1C2-EB0C-417A-A908-F540D7927C02}" type="slidenum">
              <a:rPr lang="zh-CN" altLang="en-US" sz="1200"/>
              <a:pPr algn="r" eaLnBrk="0" hangingPunct="0"/>
              <a:t>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D072888-424A-48B8-9AB8-654027A994B3}" type="slidenum">
              <a:rPr lang="zh-CN" altLang="en-US" sz="1200"/>
              <a:pPr algn="r" eaLnBrk="0" hangingPunct="0"/>
              <a:t>17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21E3DFB-80D5-4497-B1A9-4E03155D34D6}" type="slidenum">
              <a:rPr lang="zh-CN" altLang="en-US" sz="1200"/>
              <a:pPr algn="r" eaLnBrk="0" hangingPunct="0"/>
              <a:t>18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8B1E91C-1F39-41B6-B299-EA11BCEB876E}" type="slidenum">
              <a:rPr lang="zh-CN" altLang="en-US" sz="1200"/>
              <a:pPr algn="r" eaLnBrk="0" hangingPunct="0"/>
              <a:t>19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5113337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多边形的面积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843213" y="3284538"/>
            <a:ext cx="5400675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2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24075" y="2349500"/>
            <a:ext cx="6551613" cy="823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简单组合图形的面积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2700338" y="908050"/>
            <a:ext cx="69135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方法四：</a:t>
            </a: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添补成一个长方形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4284663" y="1844675"/>
            <a:ext cx="46085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列式: 15×10－ (4+10)×3÷2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=150－21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 =129(m</a:t>
            </a:r>
            <a:r>
              <a:rPr lang="zh-CN" altLang="en-US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)</a:t>
            </a:r>
          </a:p>
          <a:p>
            <a:pPr algn="ctr"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          答：这块草坪的面      积是129m</a:t>
            </a:r>
            <a:r>
              <a:rPr lang="zh-CN" altLang="en-US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71550" y="2205038"/>
            <a:ext cx="3959225" cy="3001962"/>
            <a:chOff x="0" y="0"/>
            <a:chExt cx="2495" cy="1911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226"/>
              <a:ext cx="2041" cy="1453"/>
              <a:chOff x="0" y="0"/>
              <a:chExt cx="2041" cy="1453"/>
            </a:xfrm>
          </p:grpSpPr>
          <p:sp>
            <p:nvSpPr>
              <p:cNvPr id="11299" name="Line 6"/>
              <p:cNvSpPr>
                <a:spLocks noChangeShapeType="1"/>
              </p:cNvSpPr>
              <p:nvPr/>
            </p:nvSpPr>
            <p:spPr bwMode="auto">
              <a:xfrm>
                <a:off x="408" y="0"/>
                <a:ext cx="1633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0" name="Line 7"/>
              <p:cNvSpPr>
                <a:spLocks noChangeShapeType="1"/>
              </p:cNvSpPr>
              <p:nvPr/>
            </p:nvSpPr>
            <p:spPr bwMode="auto">
              <a:xfrm>
                <a:off x="2041" y="0"/>
                <a:ext cx="0" cy="145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1" name="Line 8"/>
              <p:cNvSpPr>
                <a:spLocks noChangeShapeType="1"/>
              </p:cNvSpPr>
              <p:nvPr/>
            </p:nvSpPr>
            <p:spPr bwMode="auto">
              <a:xfrm flipH="1">
                <a:off x="0" y="1452"/>
                <a:ext cx="2041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2" name="Line 9"/>
              <p:cNvSpPr>
                <a:spLocks noChangeShapeType="1"/>
              </p:cNvSpPr>
              <p:nvPr/>
            </p:nvSpPr>
            <p:spPr bwMode="auto">
              <a:xfrm flipH="1">
                <a:off x="408" y="0"/>
                <a:ext cx="0" cy="68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3" name="Line 10"/>
              <p:cNvSpPr>
                <a:spLocks noChangeShapeType="1"/>
              </p:cNvSpPr>
              <p:nvPr/>
            </p:nvSpPr>
            <p:spPr bwMode="auto">
              <a:xfrm flipH="1">
                <a:off x="0" y="681"/>
                <a:ext cx="408" cy="77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79" name="Text Box 11"/>
            <p:cNvSpPr txBox="1">
              <a:spLocks noChangeArrowheads="1"/>
            </p:cNvSpPr>
            <p:nvPr/>
          </p:nvSpPr>
          <p:spPr bwMode="auto">
            <a:xfrm>
              <a:off x="1043" y="0"/>
              <a:ext cx="41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12m</a:t>
              </a:r>
            </a:p>
          </p:txBody>
        </p:sp>
        <p:sp>
          <p:nvSpPr>
            <p:cNvPr id="11280" name="Line 12"/>
            <p:cNvSpPr>
              <a:spLocks noChangeShapeType="1"/>
            </p:cNvSpPr>
            <p:nvPr/>
          </p:nvSpPr>
          <p:spPr bwMode="auto">
            <a:xfrm>
              <a:off x="408" y="90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Line 13"/>
            <p:cNvSpPr>
              <a:spLocks noChangeShapeType="1"/>
            </p:cNvSpPr>
            <p:nvPr/>
          </p:nvSpPr>
          <p:spPr bwMode="auto">
            <a:xfrm flipH="1">
              <a:off x="408" y="136"/>
              <a:ext cx="68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Line 14"/>
            <p:cNvSpPr>
              <a:spLocks noChangeShapeType="1"/>
            </p:cNvSpPr>
            <p:nvPr/>
          </p:nvSpPr>
          <p:spPr bwMode="auto">
            <a:xfrm>
              <a:off x="2041" y="45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Line 15"/>
            <p:cNvSpPr>
              <a:spLocks noChangeShapeType="1"/>
            </p:cNvSpPr>
            <p:nvPr/>
          </p:nvSpPr>
          <p:spPr bwMode="auto">
            <a:xfrm>
              <a:off x="1451" y="136"/>
              <a:ext cx="59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Line 16"/>
            <p:cNvSpPr>
              <a:spLocks noChangeShapeType="1"/>
            </p:cNvSpPr>
            <p:nvPr/>
          </p:nvSpPr>
          <p:spPr bwMode="auto">
            <a:xfrm>
              <a:off x="2086" y="226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Line 17"/>
            <p:cNvSpPr>
              <a:spLocks noChangeShapeType="1"/>
            </p:cNvSpPr>
            <p:nvPr/>
          </p:nvSpPr>
          <p:spPr bwMode="auto">
            <a:xfrm flipV="1">
              <a:off x="2132" y="226"/>
              <a:ext cx="0" cy="5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Text Box 18"/>
            <p:cNvSpPr txBox="1">
              <a:spLocks noChangeArrowheads="1"/>
            </p:cNvSpPr>
            <p:nvPr/>
          </p:nvSpPr>
          <p:spPr bwMode="auto">
            <a:xfrm>
              <a:off x="1996" y="816"/>
              <a:ext cx="49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10m</a:t>
              </a:r>
            </a:p>
          </p:txBody>
        </p:sp>
        <p:sp>
          <p:nvSpPr>
            <p:cNvPr id="11287" name="Line 19"/>
            <p:cNvSpPr>
              <a:spLocks noChangeShapeType="1"/>
            </p:cNvSpPr>
            <p:nvPr/>
          </p:nvSpPr>
          <p:spPr bwMode="auto">
            <a:xfrm>
              <a:off x="2086" y="1678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Line 20"/>
            <p:cNvSpPr>
              <a:spLocks noChangeShapeType="1"/>
            </p:cNvSpPr>
            <p:nvPr/>
          </p:nvSpPr>
          <p:spPr bwMode="auto">
            <a:xfrm>
              <a:off x="2132" y="1043"/>
              <a:ext cx="0" cy="63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Line 21"/>
            <p:cNvSpPr>
              <a:spLocks noChangeShapeType="1"/>
            </p:cNvSpPr>
            <p:nvPr/>
          </p:nvSpPr>
          <p:spPr bwMode="auto">
            <a:xfrm>
              <a:off x="0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0" name="Line 22"/>
            <p:cNvSpPr>
              <a:spLocks noChangeShapeType="1"/>
            </p:cNvSpPr>
            <p:nvPr/>
          </p:nvSpPr>
          <p:spPr bwMode="auto">
            <a:xfrm>
              <a:off x="2041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Text Box 23"/>
            <p:cNvSpPr txBox="1">
              <a:spLocks noChangeArrowheads="1"/>
            </p:cNvSpPr>
            <p:nvPr/>
          </p:nvSpPr>
          <p:spPr bwMode="auto">
            <a:xfrm>
              <a:off x="818" y="1677"/>
              <a:ext cx="452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15m</a:t>
              </a:r>
            </a:p>
          </p:txBody>
        </p:sp>
        <p:sp>
          <p:nvSpPr>
            <p:cNvPr id="11292" name="Line 24"/>
            <p:cNvSpPr>
              <a:spLocks noChangeShapeType="1"/>
            </p:cNvSpPr>
            <p:nvPr/>
          </p:nvSpPr>
          <p:spPr bwMode="auto">
            <a:xfrm flipH="1">
              <a:off x="0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Line 25"/>
            <p:cNvSpPr>
              <a:spLocks noChangeShapeType="1"/>
            </p:cNvSpPr>
            <p:nvPr/>
          </p:nvSpPr>
          <p:spPr bwMode="auto">
            <a:xfrm>
              <a:off x="1179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4" name="Line 26"/>
            <p:cNvSpPr>
              <a:spLocks noChangeShapeType="1"/>
            </p:cNvSpPr>
            <p:nvPr/>
          </p:nvSpPr>
          <p:spPr bwMode="auto">
            <a:xfrm>
              <a:off x="272" y="226"/>
              <a:ext cx="9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Line 27"/>
            <p:cNvSpPr>
              <a:spLocks noChangeShapeType="1"/>
            </p:cNvSpPr>
            <p:nvPr/>
          </p:nvSpPr>
          <p:spPr bwMode="auto">
            <a:xfrm>
              <a:off x="272" y="907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Text Box 28"/>
            <p:cNvSpPr txBox="1">
              <a:spLocks noChangeArrowheads="1"/>
            </p:cNvSpPr>
            <p:nvPr/>
          </p:nvSpPr>
          <p:spPr bwMode="auto">
            <a:xfrm>
              <a:off x="136" y="453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4m</a:t>
              </a:r>
            </a:p>
          </p:txBody>
        </p:sp>
        <p:sp>
          <p:nvSpPr>
            <p:cNvPr id="11297" name="Line 29"/>
            <p:cNvSpPr>
              <a:spLocks noChangeShapeType="1"/>
            </p:cNvSpPr>
            <p:nvPr/>
          </p:nvSpPr>
          <p:spPr bwMode="auto">
            <a:xfrm flipV="1">
              <a:off x="317" y="226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Line 30"/>
            <p:cNvSpPr>
              <a:spLocks noChangeShapeType="1"/>
            </p:cNvSpPr>
            <p:nvPr/>
          </p:nvSpPr>
          <p:spPr bwMode="auto">
            <a:xfrm>
              <a:off x="317" y="680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6047" name="Line 31"/>
          <p:cNvSpPr>
            <a:spLocks noChangeShapeType="1"/>
          </p:cNvSpPr>
          <p:nvPr/>
        </p:nvSpPr>
        <p:spPr bwMode="auto">
          <a:xfrm flipH="1" flipV="1">
            <a:off x="971550" y="2565400"/>
            <a:ext cx="1588" cy="21605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48" name="Text Box 32"/>
          <p:cNvSpPr txBox="1">
            <a:spLocks noChangeArrowheads="1"/>
          </p:cNvSpPr>
          <p:nvPr/>
        </p:nvSpPr>
        <p:spPr bwMode="auto">
          <a:xfrm>
            <a:off x="755650" y="1700213"/>
            <a:ext cx="2232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15-12=3</a:t>
            </a:r>
            <a:r>
              <a:rPr lang="zh-CN" altLang="en-US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86049" name="Line 33"/>
          <p:cNvSpPr>
            <a:spLocks noChangeShapeType="1"/>
          </p:cNvSpPr>
          <p:nvPr/>
        </p:nvSpPr>
        <p:spPr bwMode="auto">
          <a:xfrm>
            <a:off x="1187450" y="2205038"/>
            <a:ext cx="0" cy="287337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50" name="Line 34"/>
          <p:cNvSpPr>
            <a:spLocks noChangeShapeType="1"/>
          </p:cNvSpPr>
          <p:nvPr/>
        </p:nvSpPr>
        <p:spPr bwMode="auto">
          <a:xfrm>
            <a:off x="971550" y="2565400"/>
            <a:ext cx="647700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51" name="Line 35"/>
          <p:cNvSpPr>
            <a:spLocks noChangeShapeType="1"/>
          </p:cNvSpPr>
          <p:nvPr/>
        </p:nvSpPr>
        <p:spPr bwMode="auto">
          <a:xfrm>
            <a:off x="971550" y="2565400"/>
            <a:ext cx="6477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Oval 3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16913" y="6021388"/>
            <a:ext cx="35877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同侧圆角矩形 2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7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581525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86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6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6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6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47" grpId="0" animBg="1"/>
      <p:bldP spid="86048" grpId="0"/>
      <p:bldP spid="86049" grpId="0" animBg="1"/>
      <p:bldP spid="86050" grpId="0" animBg="1"/>
      <p:bldP spid="860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781300"/>
            <a:ext cx="576103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2427288" y="3187700"/>
            <a:ext cx="3559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图形内：分割法  求和</a:t>
            </a: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2771775" y="4581525"/>
            <a:ext cx="3816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图形外：添补法  求差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71550" y="1268413"/>
            <a:ext cx="1655763" cy="1227137"/>
            <a:chOff x="0" y="0"/>
            <a:chExt cx="2041" cy="1453"/>
          </a:xfrm>
        </p:grpSpPr>
        <p:sp>
          <p:nvSpPr>
            <p:cNvPr id="12318" name="Line 6"/>
            <p:cNvSpPr>
              <a:spLocks noChangeShapeType="1"/>
            </p:cNvSpPr>
            <p:nvPr/>
          </p:nvSpPr>
          <p:spPr bwMode="auto">
            <a:xfrm>
              <a:off x="408" y="0"/>
              <a:ext cx="163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Line 7"/>
            <p:cNvSpPr>
              <a:spLocks noChangeShapeType="1"/>
            </p:cNvSpPr>
            <p:nvPr/>
          </p:nvSpPr>
          <p:spPr bwMode="auto">
            <a:xfrm>
              <a:off x="2041" y="0"/>
              <a:ext cx="0" cy="14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Line 8"/>
            <p:cNvSpPr>
              <a:spLocks noChangeShapeType="1"/>
            </p:cNvSpPr>
            <p:nvPr/>
          </p:nvSpPr>
          <p:spPr bwMode="auto">
            <a:xfrm flipH="1">
              <a:off x="0" y="1452"/>
              <a:ext cx="2041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Line 9"/>
            <p:cNvSpPr>
              <a:spLocks noChangeShapeType="1"/>
            </p:cNvSpPr>
            <p:nvPr/>
          </p:nvSpPr>
          <p:spPr bwMode="auto">
            <a:xfrm flipH="1">
              <a:off x="408" y="0"/>
              <a:ext cx="0" cy="68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2" name="Line 10"/>
            <p:cNvSpPr>
              <a:spLocks noChangeShapeType="1"/>
            </p:cNvSpPr>
            <p:nvPr/>
          </p:nvSpPr>
          <p:spPr bwMode="auto">
            <a:xfrm flipH="1">
              <a:off x="0" y="681"/>
              <a:ext cx="408" cy="7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4" name="Line 11"/>
          <p:cNvSpPr>
            <a:spLocks noChangeShapeType="1"/>
          </p:cNvSpPr>
          <p:nvPr/>
        </p:nvSpPr>
        <p:spPr bwMode="auto">
          <a:xfrm flipH="1" flipV="1">
            <a:off x="1331913" y="1844675"/>
            <a:ext cx="12239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492500" y="1268413"/>
            <a:ext cx="1655763" cy="1227137"/>
            <a:chOff x="0" y="0"/>
            <a:chExt cx="2041" cy="1453"/>
          </a:xfrm>
        </p:grpSpPr>
        <p:sp>
          <p:nvSpPr>
            <p:cNvPr id="12313" name="Line 13"/>
            <p:cNvSpPr>
              <a:spLocks noChangeShapeType="1"/>
            </p:cNvSpPr>
            <p:nvPr/>
          </p:nvSpPr>
          <p:spPr bwMode="auto">
            <a:xfrm>
              <a:off x="408" y="0"/>
              <a:ext cx="163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Line 14"/>
            <p:cNvSpPr>
              <a:spLocks noChangeShapeType="1"/>
            </p:cNvSpPr>
            <p:nvPr/>
          </p:nvSpPr>
          <p:spPr bwMode="auto">
            <a:xfrm>
              <a:off x="2041" y="0"/>
              <a:ext cx="0" cy="14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Line 15"/>
            <p:cNvSpPr>
              <a:spLocks noChangeShapeType="1"/>
            </p:cNvSpPr>
            <p:nvPr/>
          </p:nvSpPr>
          <p:spPr bwMode="auto">
            <a:xfrm flipH="1">
              <a:off x="0" y="1452"/>
              <a:ext cx="2041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6" name="Line 16"/>
            <p:cNvSpPr>
              <a:spLocks noChangeShapeType="1"/>
            </p:cNvSpPr>
            <p:nvPr/>
          </p:nvSpPr>
          <p:spPr bwMode="auto">
            <a:xfrm flipH="1">
              <a:off x="408" y="0"/>
              <a:ext cx="0" cy="68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7" name="Line 17"/>
            <p:cNvSpPr>
              <a:spLocks noChangeShapeType="1"/>
            </p:cNvSpPr>
            <p:nvPr/>
          </p:nvSpPr>
          <p:spPr bwMode="auto">
            <a:xfrm flipH="1">
              <a:off x="0" y="681"/>
              <a:ext cx="408" cy="7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5940425" y="1341438"/>
            <a:ext cx="1655763" cy="1227137"/>
            <a:chOff x="0" y="0"/>
            <a:chExt cx="2041" cy="1453"/>
          </a:xfrm>
        </p:grpSpPr>
        <p:sp>
          <p:nvSpPr>
            <p:cNvPr id="12308" name="Line 19"/>
            <p:cNvSpPr>
              <a:spLocks noChangeShapeType="1"/>
            </p:cNvSpPr>
            <p:nvPr/>
          </p:nvSpPr>
          <p:spPr bwMode="auto">
            <a:xfrm>
              <a:off x="408" y="0"/>
              <a:ext cx="163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Line 20"/>
            <p:cNvSpPr>
              <a:spLocks noChangeShapeType="1"/>
            </p:cNvSpPr>
            <p:nvPr/>
          </p:nvSpPr>
          <p:spPr bwMode="auto">
            <a:xfrm>
              <a:off x="2041" y="0"/>
              <a:ext cx="0" cy="14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Line 21"/>
            <p:cNvSpPr>
              <a:spLocks noChangeShapeType="1"/>
            </p:cNvSpPr>
            <p:nvPr/>
          </p:nvSpPr>
          <p:spPr bwMode="auto">
            <a:xfrm flipH="1">
              <a:off x="0" y="1452"/>
              <a:ext cx="2041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Line 22"/>
            <p:cNvSpPr>
              <a:spLocks noChangeShapeType="1"/>
            </p:cNvSpPr>
            <p:nvPr/>
          </p:nvSpPr>
          <p:spPr bwMode="auto">
            <a:xfrm flipH="1">
              <a:off x="408" y="0"/>
              <a:ext cx="0" cy="68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Line 23"/>
            <p:cNvSpPr>
              <a:spLocks noChangeShapeType="1"/>
            </p:cNvSpPr>
            <p:nvPr/>
          </p:nvSpPr>
          <p:spPr bwMode="auto">
            <a:xfrm flipH="1">
              <a:off x="0" y="681"/>
              <a:ext cx="408" cy="7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755650" y="4149725"/>
            <a:ext cx="1655763" cy="1227138"/>
            <a:chOff x="0" y="0"/>
            <a:chExt cx="2041" cy="1453"/>
          </a:xfrm>
        </p:grpSpPr>
        <p:sp>
          <p:nvSpPr>
            <p:cNvPr id="12303" name="Line 25"/>
            <p:cNvSpPr>
              <a:spLocks noChangeShapeType="1"/>
            </p:cNvSpPr>
            <p:nvPr/>
          </p:nvSpPr>
          <p:spPr bwMode="auto">
            <a:xfrm>
              <a:off x="408" y="0"/>
              <a:ext cx="163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Line 26"/>
            <p:cNvSpPr>
              <a:spLocks noChangeShapeType="1"/>
            </p:cNvSpPr>
            <p:nvPr/>
          </p:nvSpPr>
          <p:spPr bwMode="auto">
            <a:xfrm>
              <a:off x="2041" y="0"/>
              <a:ext cx="0" cy="145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Line 27"/>
            <p:cNvSpPr>
              <a:spLocks noChangeShapeType="1"/>
            </p:cNvSpPr>
            <p:nvPr/>
          </p:nvSpPr>
          <p:spPr bwMode="auto">
            <a:xfrm flipH="1">
              <a:off x="0" y="1452"/>
              <a:ext cx="2041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28"/>
            <p:cNvSpPr>
              <a:spLocks noChangeShapeType="1"/>
            </p:cNvSpPr>
            <p:nvPr/>
          </p:nvSpPr>
          <p:spPr bwMode="auto">
            <a:xfrm flipH="1">
              <a:off x="408" y="0"/>
              <a:ext cx="0" cy="68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Line 29"/>
            <p:cNvSpPr>
              <a:spLocks noChangeShapeType="1"/>
            </p:cNvSpPr>
            <p:nvPr/>
          </p:nvSpPr>
          <p:spPr bwMode="auto">
            <a:xfrm flipH="1">
              <a:off x="0" y="681"/>
              <a:ext cx="408" cy="7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8" name="Line 30"/>
          <p:cNvSpPr>
            <a:spLocks noChangeShapeType="1"/>
          </p:cNvSpPr>
          <p:nvPr/>
        </p:nvSpPr>
        <p:spPr bwMode="auto">
          <a:xfrm flipH="1" flipV="1">
            <a:off x="3851275" y="1844675"/>
            <a:ext cx="1296988" cy="6477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Line 31"/>
          <p:cNvSpPr>
            <a:spLocks noChangeShapeType="1"/>
          </p:cNvSpPr>
          <p:nvPr/>
        </p:nvSpPr>
        <p:spPr bwMode="auto">
          <a:xfrm flipV="1">
            <a:off x="6300788" y="1989138"/>
            <a:ext cx="0" cy="576262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Line 32"/>
          <p:cNvSpPr>
            <a:spLocks noChangeShapeType="1"/>
          </p:cNvSpPr>
          <p:nvPr/>
        </p:nvSpPr>
        <p:spPr bwMode="auto">
          <a:xfrm flipH="1" flipV="1">
            <a:off x="755650" y="4149725"/>
            <a:ext cx="287338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Line 33"/>
          <p:cNvSpPr>
            <a:spLocks noChangeShapeType="1"/>
          </p:cNvSpPr>
          <p:nvPr/>
        </p:nvSpPr>
        <p:spPr bwMode="auto">
          <a:xfrm flipV="1">
            <a:off x="755650" y="4149725"/>
            <a:ext cx="0" cy="115093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302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437063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870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870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827088" y="1406525"/>
            <a:ext cx="74168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如图：校园里有一个花圃你能计算出它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的面积是多少平方米吗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? (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可以尝试着不同的方法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)</a:t>
            </a:r>
          </a:p>
          <a:p>
            <a:pPr>
              <a:buFont typeface="Arial" charset="0"/>
              <a:buNone/>
            </a:pPr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492500" y="3206750"/>
            <a:ext cx="2519363" cy="2054225"/>
            <a:chOff x="0" y="0"/>
            <a:chExt cx="2036" cy="1632"/>
          </a:xfrm>
        </p:grpSpPr>
        <p:sp>
          <p:nvSpPr>
            <p:cNvPr id="13322" name="Line 4"/>
            <p:cNvSpPr>
              <a:spLocks noChangeShapeType="1"/>
            </p:cNvSpPr>
            <p:nvPr/>
          </p:nvSpPr>
          <p:spPr bwMode="auto">
            <a:xfrm>
              <a:off x="0" y="0"/>
              <a:ext cx="0" cy="163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Line 5"/>
            <p:cNvSpPr>
              <a:spLocks noChangeShapeType="1"/>
            </p:cNvSpPr>
            <p:nvPr/>
          </p:nvSpPr>
          <p:spPr bwMode="auto">
            <a:xfrm>
              <a:off x="0" y="1631"/>
              <a:ext cx="203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Line 6"/>
            <p:cNvSpPr>
              <a:spLocks noChangeShapeType="1"/>
            </p:cNvSpPr>
            <p:nvPr/>
          </p:nvSpPr>
          <p:spPr bwMode="auto">
            <a:xfrm>
              <a:off x="0" y="0"/>
              <a:ext cx="125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Line 7"/>
            <p:cNvSpPr>
              <a:spLocks noChangeShapeType="1"/>
            </p:cNvSpPr>
            <p:nvPr/>
          </p:nvSpPr>
          <p:spPr bwMode="auto">
            <a:xfrm>
              <a:off x="1252" y="0"/>
              <a:ext cx="1" cy="8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Line 8"/>
            <p:cNvSpPr>
              <a:spLocks noChangeShapeType="1"/>
            </p:cNvSpPr>
            <p:nvPr/>
          </p:nvSpPr>
          <p:spPr bwMode="auto">
            <a:xfrm>
              <a:off x="1252" y="816"/>
              <a:ext cx="783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7" name="Line 9"/>
            <p:cNvSpPr>
              <a:spLocks noChangeShapeType="1"/>
            </p:cNvSpPr>
            <p:nvPr/>
          </p:nvSpPr>
          <p:spPr bwMode="auto">
            <a:xfrm>
              <a:off x="2035" y="816"/>
              <a:ext cx="1" cy="81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6" name="Text Box 11"/>
          <p:cNvSpPr txBox="1">
            <a:spLocks noChangeArrowheads="1"/>
          </p:cNvSpPr>
          <p:nvPr/>
        </p:nvSpPr>
        <p:spPr bwMode="auto">
          <a:xfrm>
            <a:off x="3059113" y="414178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>
                <a:latin typeface="华文新魏" pitchFamily="2" charset="-122"/>
                <a:ea typeface="华文新魏" pitchFamily="2" charset="-122"/>
              </a:rPr>
              <a:t>5m</a:t>
            </a:r>
          </a:p>
        </p:txBody>
      </p:sp>
      <p:sp>
        <p:nvSpPr>
          <p:cNvPr id="13317" name="Text Box 12"/>
          <p:cNvSpPr txBox="1">
            <a:spLocks noChangeArrowheads="1"/>
          </p:cNvSpPr>
          <p:nvPr/>
        </p:nvSpPr>
        <p:spPr bwMode="auto">
          <a:xfrm>
            <a:off x="4427538" y="5294313"/>
            <a:ext cx="574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>
                <a:latin typeface="华文新魏" pitchFamily="2" charset="-122"/>
                <a:ea typeface="华文新魏" pitchFamily="2" charset="-122"/>
              </a:rPr>
              <a:t>6m</a:t>
            </a:r>
          </a:p>
        </p:txBody>
      </p:sp>
      <p:sp>
        <p:nvSpPr>
          <p:cNvPr id="13318" name="Text Box 13"/>
          <p:cNvSpPr txBox="1">
            <a:spLocks noChangeArrowheads="1"/>
          </p:cNvSpPr>
          <p:nvPr/>
        </p:nvSpPr>
        <p:spPr bwMode="auto">
          <a:xfrm>
            <a:off x="5940425" y="4646613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>
                <a:latin typeface="华文新魏" pitchFamily="2" charset="-122"/>
                <a:ea typeface="华文新魏" pitchFamily="2" charset="-122"/>
              </a:rPr>
              <a:t>2m</a:t>
            </a:r>
          </a:p>
        </p:txBody>
      </p:sp>
      <p:sp>
        <p:nvSpPr>
          <p:cNvPr id="13319" name="Text Box 14"/>
          <p:cNvSpPr txBox="1">
            <a:spLocks noChangeArrowheads="1"/>
          </p:cNvSpPr>
          <p:nvPr/>
        </p:nvSpPr>
        <p:spPr bwMode="auto">
          <a:xfrm>
            <a:off x="5292725" y="3925888"/>
            <a:ext cx="576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>
                <a:latin typeface="华文新魏" pitchFamily="2" charset="-122"/>
                <a:ea typeface="华文新魏" pitchFamily="2" charset="-122"/>
              </a:rPr>
              <a:t>2m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682875" y="900113"/>
            <a:ext cx="5795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怎样把这个图形转化成已学过的图形？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87338" y="1238250"/>
            <a:ext cx="2894012" cy="1974850"/>
            <a:chOff x="0" y="0"/>
            <a:chExt cx="1823" cy="1244"/>
          </a:xfrm>
        </p:grpSpPr>
        <p:sp>
          <p:nvSpPr>
            <p:cNvPr id="14389" name="Text Box 4"/>
            <p:cNvSpPr txBox="1">
              <a:spLocks noChangeArrowheads="1"/>
            </p:cNvSpPr>
            <p:nvPr/>
          </p:nvSpPr>
          <p:spPr bwMode="auto">
            <a:xfrm>
              <a:off x="719" y="1083"/>
              <a:ext cx="380" cy="1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6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90" name="Text Box 5"/>
            <p:cNvSpPr txBox="1">
              <a:spLocks noChangeArrowheads="1"/>
            </p:cNvSpPr>
            <p:nvPr/>
          </p:nvSpPr>
          <p:spPr bwMode="auto">
            <a:xfrm>
              <a:off x="1464" y="808"/>
              <a:ext cx="359" cy="1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2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91" name="Text Box 6"/>
            <p:cNvSpPr txBox="1">
              <a:spLocks noChangeArrowheads="1"/>
            </p:cNvSpPr>
            <p:nvPr/>
          </p:nvSpPr>
          <p:spPr bwMode="auto">
            <a:xfrm>
              <a:off x="0" y="531"/>
              <a:ext cx="499" cy="16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5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92" name="Text Box 7"/>
            <p:cNvSpPr txBox="1">
              <a:spLocks noChangeArrowheads="1"/>
            </p:cNvSpPr>
            <p:nvPr/>
          </p:nvSpPr>
          <p:spPr bwMode="auto">
            <a:xfrm>
              <a:off x="442" y="0"/>
              <a:ext cx="428" cy="2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4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85" y="175"/>
              <a:ext cx="1202" cy="931"/>
              <a:chOff x="0" y="0"/>
              <a:chExt cx="1383" cy="1070"/>
            </a:xfrm>
          </p:grpSpPr>
          <p:sp>
            <p:nvSpPr>
              <p:cNvPr id="14394" name="Line 9"/>
              <p:cNvSpPr>
                <a:spLocks noChangeShapeType="1"/>
              </p:cNvSpPr>
              <p:nvPr/>
            </p:nvSpPr>
            <p:spPr bwMode="auto">
              <a:xfrm>
                <a:off x="0" y="1070"/>
                <a:ext cx="13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5" name="Line 10"/>
              <p:cNvSpPr>
                <a:spLocks noChangeShapeType="1"/>
              </p:cNvSpPr>
              <p:nvPr/>
            </p:nvSpPr>
            <p:spPr bwMode="auto">
              <a:xfrm flipV="1">
                <a:off x="1383" y="581"/>
                <a:ext cx="0" cy="4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6" name="Line 11"/>
              <p:cNvSpPr>
                <a:spLocks noChangeShapeType="1"/>
              </p:cNvSpPr>
              <p:nvPr/>
            </p:nvSpPr>
            <p:spPr bwMode="auto">
              <a:xfrm>
                <a:off x="10" y="1"/>
                <a:ext cx="79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7" name="Line 12"/>
              <p:cNvSpPr>
                <a:spLocks noChangeShapeType="1"/>
              </p:cNvSpPr>
              <p:nvPr/>
            </p:nvSpPr>
            <p:spPr bwMode="auto">
              <a:xfrm>
                <a:off x="807" y="581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8" name="Line 13"/>
              <p:cNvSpPr>
                <a:spLocks noChangeShapeType="1"/>
              </p:cNvSpPr>
              <p:nvPr/>
            </p:nvSpPr>
            <p:spPr bwMode="auto">
              <a:xfrm rot="-5400000">
                <a:off x="514" y="294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99" name="Line 1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0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205163" y="1289050"/>
            <a:ext cx="2894012" cy="1974850"/>
            <a:chOff x="0" y="0"/>
            <a:chExt cx="1823" cy="1244"/>
          </a:xfrm>
        </p:grpSpPr>
        <p:sp>
          <p:nvSpPr>
            <p:cNvPr id="14378" name="Text Box 16"/>
            <p:cNvSpPr txBox="1">
              <a:spLocks noChangeArrowheads="1"/>
            </p:cNvSpPr>
            <p:nvPr/>
          </p:nvSpPr>
          <p:spPr bwMode="auto">
            <a:xfrm>
              <a:off x="719" y="1083"/>
              <a:ext cx="380" cy="1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6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79" name="Text Box 17"/>
            <p:cNvSpPr txBox="1">
              <a:spLocks noChangeArrowheads="1"/>
            </p:cNvSpPr>
            <p:nvPr/>
          </p:nvSpPr>
          <p:spPr bwMode="auto">
            <a:xfrm>
              <a:off x="1464" y="808"/>
              <a:ext cx="359" cy="1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2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80" name="Text Box 18"/>
            <p:cNvSpPr txBox="1">
              <a:spLocks noChangeArrowheads="1"/>
            </p:cNvSpPr>
            <p:nvPr/>
          </p:nvSpPr>
          <p:spPr bwMode="auto">
            <a:xfrm>
              <a:off x="0" y="531"/>
              <a:ext cx="499" cy="16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5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81" name="Text Box 19"/>
            <p:cNvSpPr txBox="1">
              <a:spLocks noChangeArrowheads="1"/>
            </p:cNvSpPr>
            <p:nvPr/>
          </p:nvSpPr>
          <p:spPr bwMode="auto">
            <a:xfrm>
              <a:off x="442" y="0"/>
              <a:ext cx="428" cy="2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4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285" y="175"/>
              <a:ext cx="1202" cy="931"/>
              <a:chOff x="0" y="0"/>
              <a:chExt cx="1383" cy="1070"/>
            </a:xfrm>
          </p:grpSpPr>
          <p:sp>
            <p:nvSpPr>
              <p:cNvPr id="14383" name="Line 21"/>
              <p:cNvSpPr>
                <a:spLocks noChangeShapeType="1"/>
              </p:cNvSpPr>
              <p:nvPr/>
            </p:nvSpPr>
            <p:spPr bwMode="auto">
              <a:xfrm>
                <a:off x="0" y="1070"/>
                <a:ext cx="13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4" name="Line 22"/>
              <p:cNvSpPr>
                <a:spLocks noChangeShapeType="1"/>
              </p:cNvSpPr>
              <p:nvPr/>
            </p:nvSpPr>
            <p:spPr bwMode="auto">
              <a:xfrm flipV="1">
                <a:off x="1383" y="581"/>
                <a:ext cx="0" cy="4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5" name="Line 23"/>
              <p:cNvSpPr>
                <a:spLocks noChangeShapeType="1"/>
              </p:cNvSpPr>
              <p:nvPr/>
            </p:nvSpPr>
            <p:spPr bwMode="auto">
              <a:xfrm>
                <a:off x="10" y="1"/>
                <a:ext cx="79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6" name="Line 24"/>
              <p:cNvSpPr>
                <a:spLocks noChangeShapeType="1"/>
              </p:cNvSpPr>
              <p:nvPr/>
            </p:nvSpPr>
            <p:spPr bwMode="auto">
              <a:xfrm>
                <a:off x="807" y="581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7" name="Line 25"/>
              <p:cNvSpPr>
                <a:spLocks noChangeShapeType="1"/>
              </p:cNvSpPr>
              <p:nvPr/>
            </p:nvSpPr>
            <p:spPr bwMode="auto">
              <a:xfrm rot="-5400000">
                <a:off x="514" y="294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8" name="Line 2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0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341" name="Text Box 27"/>
          <p:cNvSpPr txBox="1">
            <a:spLocks noChangeArrowheads="1"/>
          </p:cNvSpPr>
          <p:nvPr/>
        </p:nvSpPr>
        <p:spPr bwMode="auto">
          <a:xfrm>
            <a:off x="7296150" y="2916238"/>
            <a:ext cx="603250" cy="255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6 m</a:t>
            </a:r>
            <a:endParaRPr lang="en-US" altLang="zh-CN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2" name="Text Box 28"/>
          <p:cNvSpPr txBox="1">
            <a:spLocks noChangeArrowheads="1"/>
          </p:cNvSpPr>
          <p:nvPr/>
        </p:nvSpPr>
        <p:spPr bwMode="auto">
          <a:xfrm>
            <a:off x="8478838" y="2479675"/>
            <a:ext cx="569912" cy="255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2 m</a:t>
            </a:r>
            <a:endParaRPr lang="en-US" altLang="zh-CN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3" name="Text Box 29"/>
          <p:cNvSpPr txBox="1">
            <a:spLocks noChangeArrowheads="1"/>
          </p:cNvSpPr>
          <p:nvPr/>
        </p:nvSpPr>
        <p:spPr bwMode="auto">
          <a:xfrm>
            <a:off x="6015038" y="1989138"/>
            <a:ext cx="576262" cy="3159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5m</a:t>
            </a:r>
            <a:endParaRPr lang="en-US" altLang="zh-CN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4" name="Text Box 30"/>
          <p:cNvSpPr txBox="1">
            <a:spLocks noChangeArrowheads="1"/>
          </p:cNvSpPr>
          <p:nvPr/>
        </p:nvSpPr>
        <p:spPr bwMode="auto">
          <a:xfrm>
            <a:off x="6918325" y="1254125"/>
            <a:ext cx="679450" cy="320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4 m</a:t>
            </a:r>
            <a:endParaRPr lang="en-US" altLang="zh-CN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6" name="Group 31"/>
          <p:cNvGrpSpPr>
            <a:grpSpLocks/>
          </p:cNvGrpSpPr>
          <p:nvPr/>
        </p:nvGrpSpPr>
        <p:grpSpPr bwMode="auto">
          <a:xfrm>
            <a:off x="6607175" y="1616075"/>
            <a:ext cx="1908175" cy="1477963"/>
            <a:chOff x="0" y="0"/>
            <a:chExt cx="1383" cy="1070"/>
          </a:xfrm>
        </p:grpSpPr>
        <p:sp>
          <p:nvSpPr>
            <p:cNvPr id="14372" name="Line 32"/>
            <p:cNvSpPr>
              <a:spLocks noChangeShapeType="1"/>
            </p:cNvSpPr>
            <p:nvPr/>
          </p:nvSpPr>
          <p:spPr bwMode="auto">
            <a:xfrm>
              <a:off x="0" y="1070"/>
              <a:ext cx="13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Line 33"/>
            <p:cNvSpPr>
              <a:spLocks noChangeShapeType="1"/>
            </p:cNvSpPr>
            <p:nvPr/>
          </p:nvSpPr>
          <p:spPr bwMode="auto">
            <a:xfrm flipV="1">
              <a:off x="1383" y="581"/>
              <a:ext cx="0" cy="48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Line 34"/>
            <p:cNvSpPr>
              <a:spLocks noChangeShapeType="1"/>
            </p:cNvSpPr>
            <p:nvPr/>
          </p:nvSpPr>
          <p:spPr bwMode="auto">
            <a:xfrm>
              <a:off x="10" y="1"/>
              <a:ext cx="79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Line 35"/>
            <p:cNvSpPr>
              <a:spLocks noChangeShapeType="1"/>
            </p:cNvSpPr>
            <p:nvPr/>
          </p:nvSpPr>
          <p:spPr bwMode="auto">
            <a:xfrm>
              <a:off x="807" y="581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Line 36"/>
            <p:cNvSpPr>
              <a:spLocks noChangeShapeType="1"/>
            </p:cNvSpPr>
            <p:nvPr/>
          </p:nvSpPr>
          <p:spPr bwMode="auto">
            <a:xfrm rot="-5400000">
              <a:off x="514" y="294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Line 37"/>
            <p:cNvSpPr>
              <a:spLocks noChangeShapeType="1"/>
            </p:cNvSpPr>
            <p:nvPr/>
          </p:nvSpPr>
          <p:spPr bwMode="auto">
            <a:xfrm flipV="1">
              <a:off x="0" y="0"/>
              <a:ext cx="0" cy="10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611188" y="4005263"/>
            <a:ext cx="2894012" cy="1974850"/>
            <a:chOff x="0" y="0"/>
            <a:chExt cx="1823" cy="1244"/>
          </a:xfrm>
        </p:grpSpPr>
        <p:sp>
          <p:nvSpPr>
            <p:cNvPr id="14361" name="Text Box 39"/>
            <p:cNvSpPr txBox="1">
              <a:spLocks noChangeArrowheads="1"/>
            </p:cNvSpPr>
            <p:nvPr/>
          </p:nvSpPr>
          <p:spPr bwMode="auto">
            <a:xfrm>
              <a:off x="719" y="1083"/>
              <a:ext cx="380" cy="1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6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62" name="Text Box 40"/>
            <p:cNvSpPr txBox="1">
              <a:spLocks noChangeArrowheads="1"/>
            </p:cNvSpPr>
            <p:nvPr/>
          </p:nvSpPr>
          <p:spPr bwMode="auto">
            <a:xfrm>
              <a:off x="1464" y="808"/>
              <a:ext cx="359" cy="16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2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63" name="Text Box 41"/>
            <p:cNvSpPr txBox="1">
              <a:spLocks noChangeArrowheads="1"/>
            </p:cNvSpPr>
            <p:nvPr/>
          </p:nvSpPr>
          <p:spPr bwMode="auto">
            <a:xfrm>
              <a:off x="0" y="531"/>
              <a:ext cx="499" cy="16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5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4364" name="Text Box 42"/>
            <p:cNvSpPr txBox="1">
              <a:spLocks noChangeArrowheads="1"/>
            </p:cNvSpPr>
            <p:nvPr/>
          </p:nvSpPr>
          <p:spPr bwMode="auto">
            <a:xfrm>
              <a:off x="442" y="0"/>
              <a:ext cx="428" cy="2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b="1">
                  <a:latin typeface="华文新魏" pitchFamily="2" charset="-122"/>
                  <a:ea typeface="华文新魏" pitchFamily="2" charset="-122"/>
                </a:rPr>
                <a:t>4 m</a:t>
              </a:r>
              <a:endParaRPr lang="en-US" altLang="zh-CN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8" name="Group 43"/>
            <p:cNvGrpSpPr>
              <a:grpSpLocks/>
            </p:cNvGrpSpPr>
            <p:nvPr/>
          </p:nvGrpSpPr>
          <p:grpSpPr bwMode="auto">
            <a:xfrm>
              <a:off x="285" y="175"/>
              <a:ext cx="1202" cy="931"/>
              <a:chOff x="0" y="0"/>
              <a:chExt cx="1383" cy="1070"/>
            </a:xfrm>
          </p:grpSpPr>
          <p:sp>
            <p:nvSpPr>
              <p:cNvPr id="14366" name="Line 44"/>
              <p:cNvSpPr>
                <a:spLocks noChangeShapeType="1"/>
              </p:cNvSpPr>
              <p:nvPr/>
            </p:nvSpPr>
            <p:spPr bwMode="auto">
              <a:xfrm>
                <a:off x="0" y="1070"/>
                <a:ext cx="13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Line 45"/>
              <p:cNvSpPr>
                <a:spLocks noChangeShapeType="1"/>
              </p:cNvSpPr>
              <p:nvPr/>
            </p:nvSpPr>
            <p:spPr bwMode="auto">
              <a:xfrm flipV="1">
                <a:off x="1383" y="581"/>
                <a:ext cx="0" cy="4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8" name="Line 46"/>
              <p:cNvSpPr>
                <a:spLocks noChangeShapeType="1"/>
              </p:cNvSpPr>
              <p:nvPr/>
            </p:nvSpPr>
            <p:spPr bwMode="auto">
              <a:xfrm>
                <a:off x="10" y="1"/>
                <a:ext cx="79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9" name="Line 47"/>
              <p:cNvSpPr>
                <a:spLocks noChangeShapeType="1"/>
              </p:cNvSpPr>
              <p:nvPr/>
            </p:nvSpPr>
            <p:spPr bwMode="auto">
              <a:xfrm>
                <a:off x="807" y="581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0" name="Line 48"/>
              <p:cNvSpPr>
                <a:spLocks noChangeShapeType="1"/>
              </p:cNvSpPr>
              <p:nvPr/>
            </p:nvSpPr>
            <p:spPr bwMode="auto">
              <a:xfrm rot="-5400000">
                <a:off x="514" y="294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1" name="Line 4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0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1186" name="Line 50"/>
          <p:cNvSpPr>
            <a:spLocks noChangeShapeType="1"/>
          </p:cNvSpPr>
          <p:nvPr/>
        </p:nvSpPr>
        <p:spPr bwMode="auto">
          <a:xfrm flipH="1">
            <a:off x="755650" y="2276475"/>
            <a:ext cx="10795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87" name="Line 51"/>
          <p:cNvSpPr>
            <a:spLocks noChangeShapeType="1"/>
          </p:cNvSpPr>
          <p:nvPr/>
        </p:nvSpPr>
        <p:spPr bwMode="auto">
          <a:xfrm>
            <a:off x="4714875" y="2276475"/>
            <a:ext cx="0" cy="64770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88" name="Line 52"/>
          <p:cNvSpPr>
            <a:spLocks noChangeShapeType="1"/>
          </p:cNvSpPr>
          <p:nvPr/>
        </p:nvSpPr>
        <p:spPr bwMode="auto">
          <a:xfrm rot="21473950" flipH="1">
            <a:off x="6602413" y="2316163"/>
            <a:ext cx="1079500" cy="608012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89" name="Line 53"/>
          <p:cNvSpPr>
            <a:spLocks noChangeShapeType="1"/>
          </p:cNvSpPr>
          <p:nvPr/>
        </p:nvSpPr>
        <p:spPr bwMode="auto">
          <a:xfrm flipV="1">
            <a:off x="2971800" y="4292600"/>
            <a:ext cx="0" cy="792163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0" name="Line 54"/>
          <p:cNvSpPr>
            <a:spLocks noChangeShapeType="1"/>
          </p:cNvSpPr>
          <p:nvPr/>
        </p:nvSpPr>
        <p:spPr bwMode="auto">
          <a:xfrm>
            <a:off x="2165350" y="4294188"/>
            <a:ext cx="792163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1" name="AutoShape 55"/>
          <p:cNvSpPr>
            <a:spLocks/>
          </p:cNvSpPr>
          <p:nvPr/>
        </p:nvSpPr>
        <p:spPr bwMode="auto">
          <a:xfrm rot="5400000">
            <a:off x="4211638" y="204788"/>
            <a:ext cx="288925" cy="7489825"/>
          </a:xfrm>
          <a:prstGeom prst="rightBrace">
            <a:avLst>
              <a:gd name="adj1" fmla="val 21602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92" name="Text Box 56"/>
          <p:cNvSpPr txBox="1">
            <a:spLocks noChangeArrowheads="1"/>
          </p:cNvSpPr>
          <p:nvPr/>
        </p:nvSpPr>
        <p:spPr bwMode="auto">
          <a:xfrm>
            <a:off x="3941763" y="4037013"/>
            <a:ext cx="165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分割法</a:t>
            </a:r>
          </a:p>
        </p:txBody>
      </p:sp>
      <p:sp>
        <p:nvSpPr>
          <p:cNvPr id="91193" name="AutoShape 57"/>
          <p:cNvSpPr>
            <a:spLocks/>
          </p:cNvSpPr>
          <p:nvPr/>
        </p:nvSpPr>
        <p:spPr bwMode="auto">
          <a:xfrm>
            <a:off x="3635375" y="4292600"/>
            <a:ext cx="144463" cy="1512888"/>
          </a:xfrm>
          <a:prstGeom prst="rightBrace">
            <a:avLst>
              <a:gd name="adj1" fmla="val 872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194" name="Text Box 58"/>
          <p:cNvSpPr txBox="1">
            <a:spLocks noChangeArrowheads="1"/>
          </p:cNvSpPr>
          <p:nvPr/>
        </p:nvSpPr>
        <p:spPr bwMode="auto">
          <a:xfrm>
            <a:off x="3851275" y="4724400"/>
            <a:ext cx="165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添补法</a:t>
            </a:r>
          </a:p>
        </p:txBody>
      </p:sp>
      <p:sp>
        <p:nvSpPr>
          <p:cNvPr id="91195" name="Text Box 59"/>
          <p:cNvSpPr txBox="1">
            <a:spLocks noChangeArrowheads="1"/>
          </p:cNvSpPr>
          <p:nvPr/>
        </p:nvSpPr>
        <p:spPr bwMode="auto">
          <a:xfrm>
            <a:off x="350838" y="3284538"/>
            <a:ext cx="2987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方法一：分割成两个长方形</a:t>
            </a:r>
          </a:p>
        </p:txBody>
      </p:sp>
      <p:sp>
        <p:nvSpPr>
          <p:cNvPr id="91196" name="Text Box 60"/>
          <p:cNvSpPr txBox="1">
            <a:spLocks noChangeArrowheads="1"/>
          </p:cNvSpPr>
          <p:nvPr/>
        </p:nvSpPr>
        <p:spPr bwMode="auto">
          <a:xfrm>
            <a:off x="3275013" y="3284538"/>
            <a:ext cx="302418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方法二：分割成一个长方形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      和一个正方形</a:t>
            </a:r>
          </a:p>
        </p:txBody>
      </p:sp>
      <p:sp>
        <p:nvSpPr>
          <p:cNvPr id="91197" name="Text Box 61"/>
          <p:cNvSpPr txBox="1">
            <a:spLocks noChangeArrowheads="1"/>
          </p:cNvSpPr>
          <p:nvPr/>
        </p:nvSpPr>
        <p:spPr bwMode="auto">
          <a:xfrm>
            <a:off x="6335713" y="3284538"/>
            <a:ext cx="28082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方法三：分割成两个梯形</a:t>
            </a:r>
          </a:p>
        </p:txBody>
      </p:sp>
      <p:sp>
        <p:nvSpPr>
          <p:cNvPr id="91198" name="Text Box 62"/>
          <p:cNvSpPr txBox="1">
            <a:spLocks noChangeArrowheads="1"/>
          </p:cNvSpPr>
          <p:nvPr/>
        </p:nvSpPr>
        <p:spPr bwMode="auto">
          <a:xfrm>
            <a:off x="538163" y="5948363"/>
            <a:ext cx="5761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方法四：补上一个小正方形，使它成为一个大长方形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1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1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9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9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9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86" grpId="0" animBg="1"/>
      <p:bldP spid="91187" grpId="0" animBg="1"/>
      <p:bldP spid="91188" grpId="0" animBg="1"/>
      <p:bldP spid="91189" grpId="0" animBg="1"/>
      <p:bldP spid="91190" grpId="0" animBg="1"/>
      <p:bldP spid="91191" grpId="0" animBg="1"/>
      <p:bldP spid="91192" grpId="0"/>
      <p:bldP spid="91193" grpId="0" animBg="1"/>
      <p:bldP spid="91194" grpId="0"/>
      <p:bldP spid="91195" grpId="0"/>
      <p:bldP spid="91196" grpId="0"/>
      <p:bldP spid="91197" grpId="0"/>
      <p:bldP spid="911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9375" y="1673225"/>
            <a:ext cx="3124200" cy="1566863"/>
            <a:chOff x="0" y="0"/>
            <a:chExt cx="1560" cy="1006"/>
          </a:xfrm>
        </p:grpSpPr>
        <p:sp>
          <p:nvSpPr>
            <p:cNvPr id="15388" name="Text Box 3"/>
            <p:cNvSpPr txBox="1">
              <a:spLocks noChangeArrowheads="1"/>
            </p:cNvSpPr>
            <p:nvPr/>
          </p:nvSpPr>
          <p:spPr bwMode="auto">
            <a:xfrm>
              <a:off x="618" y="889"/>
              <a:ext cx="443" cy="1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6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5389" name="Text Box 4"/>
            <p:cNvSpPr txBox="1">
              <a:spLocks noChangeArrowheads="1"/>
            </p:cNvSpPr>
            <p:nvPr/>
          </p:nvSpPr>
          <p:spPr bwMode="auto">
            <a:xfrm>
              <a:off x="1192" y="677"/>
              <a:ext cx="368" cy="10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2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5390" name="Text Box 5"/>
            <p:cNvSpPr txBox="1">
              <a:spLocks noChangeArrowheads="1"/>
            </p:cNvSpPr>
            <p:nvPr/>
          </p:nvSpPr>
          <p:spPr bwMode="auto">
            <a:xfrm>
              <a:off x="0" y="463"/>
              <a:ext cx="385" cy="12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5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5391" name="Text Box 6"/>
            <p:cNvSpPr txBox="1">
              <a:spLocks noChangeArrowheads="1"/>
            </p:cNvSpPr>
            <p:nvPr/>
          </p:nvSpPr>
          <p:spPr bwMode="auto">
            <a:xfrm>
              <a:off x="404" y="0"/>
              <a:ext cx="476" cy="1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4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83" y="189"/>
              <a:ext cx="927" cy="718"/>
              <a:chOff x="0" y="0"/>
              <a:chExt cx="1383" cy="1070"/>
            </a:xfrm>
          </p:grpSpPr>
          <p:sp>
            <p:nvSpPr>
              <p:cNvPr id="15394" name="Line 8"/>
              <p:cNvSpPr>
                <a:spLocks noChangeShapeType="1"/>
              </p:cNvSpPr>
              <p:nvPr/>
            </p:nvSpPr>
            <p:spPr bwMode="auto">
              <a:xfrm>
                <a:off x="0" y="1070"/>
                <a:ext cx="13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5" name="Line 9"/>
              <p:cNvSpPr>
                <a:spLocks noChangeShapeType="1"/>
              </p:cNvSpPr>
              <p:nvPr/>
            </p:nvSpPr>
            <p:spPr bwMode="auto">
              <a:xfrm flipV="1">
                <a:off x="1383" y="581"/>
                <a:ext cx="0" cy="4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6" name="Line 10"/>
              <p:cNvSpPr>
                <a:spLocks noChangeShapeType="1"/>
              </p:cNvSpPr>
              <p:nvPr/>
            </p:nvSpPr>
            <p:spPr bwMode="auto">
              <a:xfrm>
                <a:off x="10" y="1"/>
                <a:ext cx="79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7" name="Line 11"/>
              <p:cNvSpPr>
                <a:spLocks noChangeShapeType="1"/>
              </p:cNvSpPr>
              <p:nvPr/>
            </p:nvSpPr>
            <p:spPr bwMode="auto">
              <a:xfrm>
                <a:off x="807" y="581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8" name="Line 12"/>
              <p:cNvSpPr>
                <a:spLocks noChangeShapeType="1"/>
              </p:cNvSpPr>
              <p:nvPr/>
            </p:nvSpPr>
            <p:spPr bwMode="auto">
              <a:xfrm rot="-5400000">
                <a:off x="514" y="294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9" name="Line 1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0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93" name="Line 14"/>
            <p:cNvSpPr>
              <a:spLocks noChangeShapeType="1"/>
            </p:cNvSpPr>
            <p:nvPr/>
          </p:nvSpPr>
          <p:spPr bwMode="auto">
            <a:xfrm flipH="1">
              <a:off x="291" y="578"/>
              <a:ext cx="5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3500438"/>
            <a:ext cx="2843213" cy="1597025"/>
            <a:chOff x="0" y="0"/>
            <a:chExt cx="1560" cy="1006"/>
          </a:xfrm>
        </p:grpSpPr>
        <p:sp>
          <p:nvSpPr>
            <p:cNvPr id="15376" name="Text Box 16"/>
            <p:cNvSpPr txBox="1">
              <a:spLocks noChangeArrowheads="1"/>
            </p:cNvSpPr>
            <p:nvPr/>
          </p:nvSpPr>
          <p:spPr bwMode="auto">
            <a:xfrm>
              <a:off x="611" y="880"/>
              <a:ext cx="405" cy="1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6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5377" name="Text Box 17"/>
            <p:cNvSpPr txBox="1">
              <a:spLocks noChangeArrowheads="1"/>
            </p:cNvSpPr>
            <p:nvPr/>
          </p:nvSpPr>
          <p:spPr bwMode="auto">
            <a:xfrm>
              <a:off x="1179" y="670"/>
              <a:ext cx="381" cy="1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2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5378" name="Text Box 18"/>
            <p:cNvSpPr txBox="1">
              <a:spLocks noChangeArrowheads="1"/>
            </p:cNvSpPr>
            <p:nvPr/>
          </p:nvSpPr>
          <p:spPr bwMode="auto">
            <a:xfrm>
              <a:off x="0" y="459"/>
              <a:ext cx="380" cy="12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5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400" y="0"/>
              <a:ext cx="434" cy="1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4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280" y="188"/>
              <a:ext cx="917" cy="710"/>
              <a:chOff x="0" y="0"/>
              <a:chExt cx="1383" cy="1070"/>
            </a:xfrm>
          </p:grpSpPr>
          <p:sp>
            <p:nvSpPr>
              <p:cNvPr id="15382" name="Line 21"/>
              <p:cNvSpPr>
                <a:spLocks noChangeShapeType="1"/>
              </p:cNvSpPr>
              <p:nvPr/>
            </p:nvSpPr>
            <p:spPr bwMode="auto">
              <a:xfrm>
                <a:off x="0" y="1070"/>
                <a:ext cx="13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Line 22"/>
              <p:cNvSpPr>
                <a:spLocks noChangeShapeType="1"/>
              </p:cNvSpPr>
              <p:nvPr/>
            </p:nvSpPr>
            <p:spPr bwMode="auto">
              <a:xfrm flipV="1">
                <a:off x="1383" y="581"/>
                <a:ext cx="0" cy="4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Line 23"/>
              <p:cNvSpPr>
                <a:spLocks noChangeShapeType="1"/>
              </p:cNvSpPr>
              <p:nvPr/>
            </p:nvSpPr>
            <p:spPr bwMode="auto">
              <a:xfrm>
                <a:off x="10" y="1"/>
                <a:ext cx="79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Line 24"/>
              <p:cNvSpPr>
                <a:spLocks noChangeShapeType="1"/>
              </p:cNvSpPr>
              <p:nvPr/>
            </p:nvSpPr>
            <p:spPr bwMode="auto">
              <a:xfrm>
                <a:off x="807" y="581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Line 25"/>
              <p:cNvSpPr>
                <a:spLocks noChangeShapeType="1"/>
              </p:cNvSpPr>
              <p:nvPr/>
            </p:nvSpPr>
            <p:spPr bwMode="auto">
              <a:xfrm rot="-5400000">
                <a:off x="514" y="294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Line 2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0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81" name="Line 27"/>
            <p:cNvSpPr>
              <a:spLocks noChangeShapeType="1"/>
            </p:cNvSpPr>
            <p:nvPr/>
          </p:nvSpPr>
          <p:spPr bwMode="auto">
            <a:xfrm>
              <a:off x="811" y="573"/>
              <a:ext cx="0" cy="31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0620" name="Text Box 28"/>
          <p:cNvSpPr txBox="1">
            <a:spLocks noChangeArrowheads="1"/>
          </p:cNvSpPr>
          <p:nvPr/>
        </p:nvSpPr>
        <p:spPr bwMode="auto">
          <a:xfrm>
            <a:off x="3635375" y="2060575"/>
            <a:ext cx="45354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6×2 + 4×3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= 12 + 12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= 24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m</a:t>
            </a:r>
            <a:r>
              <a:rPr lang="en-US" altLang="zh-CN" sz="24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10621" name="Text Box 29"/>
          <p:cNvSpPr txBox="1">
            <a:spLocks noChangeArrowheads="1"/>
          </p:cNvSpPr>
          <p:nvPr/>
        </p:nvSpPr>
        <p:spPr bwMode="auto">
          <a:xfrm>
            <a:off x="3563938" y="4365625"/>
            <a:ext cx="4968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4×5+2×2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= 20 + 4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= 24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m</a:t>
            </a:r>
            <a:r>
              <a:rPr lang="en-US" altLang="zh-CN" sz="24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5366" name="Text Box 30"/>
          <p:cNvSpPr txBox="1">
            <a:spLocks noChangeArrowheads="1"/>
          </p:cNvSpPr>
          <p:nvPr/>
        </p:nvSpPr>
        <p:spPr bwMode="auto">
          <a:xfrm>
            <a:off x="3492500" y="1412875"/>
            <a:ext cx="431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方法一：分割成两个长方形</a:t>
            </a:r>
          </a:p>
        </p:txBody>
      </p:sp>
      <p:sp>
        <p:nvSpPr>
          <p:cNvPr id="15367" name="Text Box 31"/>
          <p:cNvSpPr txBox="1">
            <a:spLocks noChangeArrowheads="1"/>
          </p:cNvSpPr>
          <p:nvPr/>
        </p:nvSpPr>
        <p:spPr bwMode="auto">
          <a:xfrm>
            <a:off x="3203575" y="3716338"/>
            <a:ext cx="4897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方法二：分割成一个长方形和一个正方形</a:t>
            </a:r>
          </a:p>
        </p:txBody>
      </p:sp>
      <p:sp>
        <p:nvSpPr>
          <p:cNvPr id="110624" name="Line 32"/>
          <p:cNvSpPr>
            <a:spLocks noChangeShapeType="1"/>
          </p:cNvSpPr>
          <p:nvPr/>
        </p:nvSpPr>
        <p:spPr bwMode="auto">
          <a:xfrm>
            <a:off x="639763" y="1974850"/>
            <a:ext cx="0" cy="6191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625" name="AutoShape 33"/>
          <p:cNvSpPr>
            <a:spLocks noChangeArrowheads="1"/>
          </p:cNvSpPr>
          <p:nvPr/>
        </p:nvSpPr>
        <p:spPr bwMode="auto">
          <a:xfrm>
            <a:off x="1468438" y="1390650"/>
            <a:ext cx="1943100" cy="431800"/>
          </a:xfrm>
          <a:prstGeom prst="wedgeRectCallout">
            <a:avLst>
              <a:gd name="adj1" fmla="val -82125"/>
              <a:gd name="adj2" fmla="val 15411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400" b="1">
                <a:solidFill>
                  <a:srgbClr val="FF0000"/>
                </a:solidFill>
                <a:ea typeface="华文新魏" pitchFamily="2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2=3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10626" name="Line 34"/>
          <p:cNvSpPr>
            <a:spLocks noChangeShapeType="1"/>
          </p:cNvSpPr>
          <p:nvPr/>
        </p:nvSpPr>
        <p:spPr bwMode="auto">
          <a:xfrm flipV="1">
            <a:off x="1476375" y="4941888"/>
            <a:ext cx="719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627" name="AutoShape 35"/>
          <p:cNvSpPr>
            <a:spLocks noChangeArrowheads="1"/>
          </p:cNvSpPr>
          <p:nvPr/>
        </p:nvSpPr>
        <p:spPr bwMode="auto">
          <a:xfrm flipH="1">
            <a:off x="1462088" y="5324475"/>
            <a:ext cx="1971675" cy="503238"/>
          </a:xfrm>
          <a:prstGeom prst="wedgeRoundRectCallout">
            <a:avLst>
              <a:gd name="adj1" fmla="val 22838"/>
              <a:gd name="adj2" fmla="val -10106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400" b="1">
                <a:solidFill>
                  <a:srgbClr val="FF0000"/>
                </a:solidFill>
                <a:ea typeface="华文新魏" pitchFamily="2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4=2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10628" name="Text Box 36"/>
          <p:cNvSpPr txBox="1">
            <a:spLocks noChangeArrowheads="1"/>
          </p:cNvSpPr>
          <p:nvPr/>
        </p:nvSpPr>
        <p:spPr bwMode="auto">
          <a:xfrm>
            <a:off x="3348038" y="3284538"/>
            <a:ext cx="3960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答：至少要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平方米的地板。</a:t>
            </a:r>
          </a:p>
        </p:txBody>
      </p:sp>
      <p:sp>
        <p:nvSpPr>
          <p:cNvPr id="110629" name="Text Box 37"/>
          <p:cNvSpPr txBox="1">
            <a:spLocks noChangeArrowheads="1"/>
          </p:cNvSpPr>
          <p:nvPr/>
        </p:nvSpPr>
        <p:spPr bwMode="auto">
          <a:xfrm>
            <a:off x="3348038" y="5373688"/>
            <a:ext cx="4535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答：至少要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平方米的地板。</a:t>
            </a:r>
          </a:p>
        </p:txBody>
      </p:sp>
      <p:sp>
        <p:nvSpPr>
          <p:cNvPr id="110630" name="WordArt 38"/>
          <p:cNvSpPr>
            <a:spLocks noChangeArrowheads="1" noChangeShapeType="1" noTextEdit="1"/>
          </p:cNvSpPr>
          <p:nvPr/>
        </p:nvSpPr>
        <p:spPr bwMode="auto">
          <a:xfrm rot="5400000">
            <a:off x="6146800" y="3511551"/>
            <a:ext cx="4797425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宋体"/>
                <a:ea typeface="宋体"/>
              </a:rPr>
              <a:t>找出对应条件计算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0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0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1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0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0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0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20" grpId="0"/>
      <p:bldP spid="110621" grpId="0"/>
      <p:bldP spid="110624" grpId="0" animBg="1"/>
      <p:bldP spid="110625" grpId="0" animBg="1"/>
      <p:bldP spid="110626" grpId="0" animBg="1"/>
      <p:bldP spid="110627" grpId="0" animBg="1"/>
      <p:bldP spid="110628" grpId="0"/>
      <p:bldP spid="110629" grpId="0"/>
      <p:bldP spid="1106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179388" y="1557338"/>
            <a:ext cx="3024187" cy="1541462"/>
            <a:chOff x="0" y="0"/>
            <a:chExt cx="1478" cy="971"/>
          </a:xfrm>
        </p:grpSpPr>
        <p:sp>
          <p:nvSpPr>
            <p:cNvPr id="16417" name="Text Box 29"/>
            <p:cNvSpPr txBox="1">
              <a:spLocks noChangeArrowheads="1"/>
            </p:cNvSpPr>
            <p:nvPr/>
          </p:nvSpPr>
          <p:spPr bwMode="auto">
            <a:xfrm>
              <a:off x="591" y="846"/>
              <a:ext cx="388" cy="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6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6418" name="Text Box 30"/>
            <p:cNvSpPr txBox="1">
              <a:spLocks noChangeArrowheads="1"/>
            </p:cNvSpPr>
            <p:nvPr/>
          </p:nvSpPr>
          <p:spPr bwMode="auto">
            <a:xfrm>
              <a:off x="1129" y="647"/>
              <a:ext cx="349" cy="14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2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6419" name="Text Box 31"/>
            <p:cNvSpPr txBox="1">
              <a:spLocks noChangeArrowheads="1"/>
            </p:cNvSpPr>
            <p:nvPr/>
          </p:nvSpPr>
          <p:spPr bwMode="auto">
            <a:xfrm>
              <a:off x="0" y="447"/>
              <a:ext cx="360" cy="1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5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6420" name="Text Box 32"/>
            <p:cNvSpPr txBox="1">
              <a:spLocks noChangeArrowheads="1"/>
            </p:cNvSpPr>
            <p:nvPr/>
          </p:nvSpPr>
          <p:spPr bwMode="auto">
            <a:xfrm>
              <a:off x="391" y="0"/>
              <a:ext cx="452" cy="1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4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3" name="Group 33"/>
            <p:cNvGrpSpPr>
              <a:grpSpLocks/>
            </p:cNvGrpSpPr>
            <p:nvPr/>
          </p:nvGrpSpPr>
          <p:grpSpPr bwMode="auto">
            <a:xfrm>
              <a:off x="278" y="190"/>
              <a:ext cx="867" cy="672"/>
              <a:chOff x="0" y="0"/>
              <a:chExt cx="1383" cy="1070"/>
            </a:xfrm>
          </p:grpSpPr>
          <p:sp>
            <p:nvSpPr>
              <p:cNvPr id="16423" name="Line 34"/>
              <p:cNvSpPr>
                <a:spLocks noChangeShapeType="1"/>
              </p:cNvSpPr>
              <p:nvPr/>
            </p:nvSpPr>
            <p:spPr bwMode="auto">
              <a:xfrm>
                <a:off x="0" y="1070"/>
                <a:ext cx="13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4" name="Line 35"/>
              <p:cNvSpPr>
                <a:spLocks noChangeShapeType="1"/>
              </p:cNvSpPr>
              <p:nvPr/>
            </p:nvSpPr>
            <p:spPr bwMode="auto">
              <a:xfrm flipV="1">
                <a:off x="1383" y="581"/>
                <a:ext cx="0" cy="4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5" name="Line 36"/>
              <p:cNvSpPr>
                <a:spLocks noChangeShapeType="1"/>
              </p:cNvSpPr>
              <p:nvPr/>
            </p:nvSpPr>
            <p:spPr bwMode="auto">
              <a:xfrm>
                <a:off x="10" y="1"/>
                <a:ext cx="79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6" name="Line 37"/>
              <p:cNvSpPr>
                <a:spLocks noChangeShapeType="1"/>
              </p:cNvSpPr>
              <p:nvPr/>
            </p:nvSpPr>
            <p:spPr bwMode="auto">
              <a:xfrm>
                <a:off x="807" y="581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7" name="Line 38"/>
              <p:cNvSpPr>
                <a:spLocks noChangeShapeType="1"/>
              </p:cNvSpPr>
              <p:nvPr/>
            </p:nvSpPr>
            <p:spPr bwMode="auto">
              <a:xfrm rot="-5400000">
                <a:off x="514" y="294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8" name="Line 3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0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22" name="Line 40"/>
            <p:cNvSpPr>
              <a:spLocks noChangeShapeType="1"/>
            </p:cNvSpPr>
            <p:nvPr/>
          </p:nvSpPr>
          <p:spPr bwMode="auto">
            <a:xfrm rot="21473950" flipH="1">
              <a:off x="276" y="573"/>
              <a:ext cx="490" cy="2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250825" y="3562350"/>
            <a:ext cx="3384550" cy="1481138"/>
            <a:chOff x="0" y="0"/>
            <a:chExt cx="1541" cy="933"/>
          </a:xfrm>
        </p:grpSpPr>
        <p:sp>
          <p:nvSpPr>
            <p:cNvPr id="16404" name="Text Box 42"/>
            <p:cNvSpPr txBox="1">
              <a:spLocks noChangeArrowheads="1"/>
            </p:cNvSpPr>
            <p:nvPr/>
          </p:nvSpPr>
          <p:spPr bwMode="auto">
            <a:xfrm>
              <a:off x="591" y="826"/>
              <a:ext cx="406" cy="10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6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6405" name="Text Box 43"/>
            <p:cNvSpPr txBox="1">
              <a:spLocks noChangeArrowheads="1"/>
            </p:cNvSpPr>
            <p:nvPr/>
          </p:nvSpPr>
          <p:spPr bwMode="auto">
            <a:xfrm>
              <a:off x="1110" y="634"/>
              <a:ext cx="431" cy="1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2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6406" name="Text Box 44"/>
            <p:cNvSpPr txBox="1">
              <a:spLocks noChangeArrowheads="1"/>
            </p:cNvSpPr>
            <p:nvPr/>
          </p:nvSpPr>
          <p:spPr bwMode="auto">
            <a:xfrm>
              <a:off x="0" y="442"/>
              <a:ext cx="348" cy="11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5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6407" name="Text Box 45"/>
            <p:cNvSpPr txBox="1">
              <a:spLocks noChangeArrowheads="1"/>
            </p:cNvSpPr>
            <p:nvPr/>
          </p:nvSpPr>
          <p:spPr bwMode="auto">
            <a:xfrm>
              <a:off x="371" y="0"/>
              <a:ext cx="454" cy="1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 typeface="Arial" charset="0"/>
                <a:buNone/>
              </a:pPr>
              <a:r>
                <a:rPr lang="en-US" altLang="zh-CN" sz="2400" b="1">
                  <a:latin typeface="华文新魏" pitchFamily="2" charset="-122"/>
                  <a:ea typeface="华文新魏" pitchFamily="2" charset="-122"/>
                </a:rPr>
                <a:t>4 m</a:t>
              </a:r>
              <a:endParaRPr lang="en-US" altLang="zh-CN" sz="2400"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5" name="Group 46"/>
            <p:cNvGrpSpPr>
              <a:grpSpLocks/>
            </p:cNvGrpSpPr>
            <p:nvPr/>
          </p:nvGrpSpPr>
          <p:grpSpPr bwMode="auto">
            <a:xfrm>
              <a:off x="289" y="194"/>
              <a:ext cx="837" cy="648"/>
              <a:chOff x="0" y="0"/>
              <a:chExt cx="1383" cy="1070"/>
            </a:xfrm>
          </p:grpSpPr>
          <p:sp>
            <p:nvSpPr>
              <p:cNvPr id="16411" name="Line 47"/>
              <p:cNvSpPr>
                <a:spLocks noChangeShapeType="1"/>
              </p:cNvSpPr>
              <p:nvPr/>
            </p:nvSpPr>
            <p:spPr bwMode="auto">
              <a:xfrm>
                <a:off x="0" y="1070"/>
                <a:ext cx="13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Line 48"/>
              <p:cNvSpPr>
                <a:spLocks noChangeShapeType="1"/>
              </p:cNvSpPr>
              <p:nvPr/>
            </p:nvSpPr>
            <p:spPr bwMode="auto">
              <a:xfrm flipV="1">
                <a:off x="1383" y="581"/>
                <a:ext cx="0" cy="4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3" name="Line 49"/>
              <p:cNvSpPr>
                <a:spLocks noChangeShapeType="1"/>
              </p:cNvSpPr>
              <p:nvPr/>
            </p:nvSpPr>
            <p:spPr bwMode="auto">
              <a:xfrm>
                <a:off x="10" y="1"/>
                <a:ext cx="79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Line 50"/>
              <p:cNvSpPr>
                <a:spLocks noChangeShapeType="1"/>
              </p:cNvSpPr>
              <p:nvPr/>
            </p:nvSpPr>
            <p:spPr bwMode="auto">
              <a:xfrm>
                <a:off x="807" y="581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Line 51"/>
              <p:cNvSpPr>
                <a:spLocks noChangeShapeType="1"/>
              </p:cNvSpPr>
              <p:nvPr/>
            </p:nvSpPr>
            <p:spPr bwMode="auto">
              <a:xfrm rot="-5400000">
                <a:off x="514" y="294"/>
                <a:ext cx="57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6" name="Line 5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10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09" name="Line 53"/>
            <p:cNvSpPr>
              <a:spLocks noChangeShapeType="1"/>
            </p:cNvSpPr>
            <p:nvPr/>
          </p:nvSpPr>
          <p:spPr bwMode="auto">
            <a:xfrm flipV="1">
              <a:off x="1126" y="198"/>
              <a:ext cx="0" cy="34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Line 54"/>
            <p:cNvSpPr>
              <a:spLocks noChangeShapeType="1"/>
            </p:cNvSpPr>
            <p:nvPr/>
          </p:nvSpPr>
          <p:spPr bwMode="auto">
            <a:xfrm>
              <a:off x="772" y="198"/>
              <a:ext cx="34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17" name="Text Box 57"/>
          <p:cNvSpPr txBox="1">
            <a:spLocks noChangeArrowheads="1"/>
          </p:cNvSpPr>
          <p:nvPr/>
        </p:nvSpPr>
        <p:spPr bwMode="auto">
          <a:xfrm>
            <a:off x="3132138" y="2060575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（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3+5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×4÷2 +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2+6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×2÷2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=  8×4÷2 + 8×2÷2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=  24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m</a:t>
            </a:r>
            <a:r>
              <a:rPr lang="en-US" altLang="zh-CN" sz="24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92218" name="Text Box 58"/>
          <p:cNvSpPr txBox="1">
            <a:spLocks noChangeArrowheads="1"/>
          </p:cNvSpPr>
          <p:nvPr/>
        </p:nvSpPr>
        <p:spPr bwMode="auto">
          <a:xfrm>
            <a:off x="3419475" y="4365625"/>
            <a:ext cx="2879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 6×5 </a:t>
            </a:r>
            <a:r>
              <a:rPr lang="en-US" altLang="zh-CN" sz="2400">
                <a:ea typeface="华文新魏" pitchFamily="2" charset="-122"/>
              </a:rPr>
              <a:t>—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2×3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= 30</a:t>
            </a:r>
            <a:r>
              <a:rPr lang="en-US" altLang="zh-CN" sz="2400">
                <a:ea typeface="华文新魏" pitchFamily="2" charset="-122"/>
              </a:rPr>
              <a:t>—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6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= 24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m</a:t>
            </a:r>
            <a:r>
              <a:rPr lang="en-US" altLang="zh-CN" sz="24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6390" name="Text Box 61"/>
          <p:cNvSpPr txBox="1">
            <a:spLocks noChangeArrowheads="1"/>
          </p:cNvSpPr>
          <p:nvPr/>
        </p:nvSpPr>
        <p:spPr bwMode="auto">
          <a:xfrm>
            <a:off x="3203575" y="1557338"/>
            <a:ext cx="3744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方法三：分割成两个梯形</a:t>
            </a:r>
          </a:p>
        </p:txBody>
      </p:sp>
      <p:sp>
        <p:nvSpPr>
          <p:cNvPr id="16391" name="Text Box 62"/>
          <p:cNvSpPr txBox="1">
            <a:spLocks noChangeArrowheads="1"/>
          </p:cNvSpPr>
          <p:nvPr/>
        </p:nvSpPr>
        <p:spPr bwMode="auto">
          <a:xfrm>
            <a:off x="3059113" y="3571875"/>
            <a:ext cx="5761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方法四：补上一个小长方形，使它成</a:t>
            </a:r>
          </a:p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为一个大长方形</a:t>
            </a:r>
          </a:p>
        </p:txBody>
      </p:sp>
      <p:sp>
        <p:nvSpPr>
          <p:cNvPr id="92227" name="Text Box 67"/>
          <p:cNvSpPr txBox="1">
            <a:spLocks noChangeArrowheads="1"/>
          </p:cNvSpPr>
          <p:nvPr/>
        </p:nvSpPr>
        <p:spPr bwMode="auto">
          <a:xfrm>
            <a:off x="1804988" y="1905000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3m</a:t>
            </a:r>
          </a:p>
        </p:txBody>
      </p:sp>
      <p:sp>
        <p:nvSpPr>
          <p:cNvPr id="92228" name="Line 68"/>
          <p:cNvSpPr>
            <a:spLocks noChangeShapeType="1"/>
          </p:cNvSpPr>
          <p:nvPr/>
        </p:nvSpPr>
        <p:spPr bwMode="auto">
          <a:xfrm flipH="1">
            <a:off x="1763713" y="1844675"/>
            <a:ext cx="12700" cy="5889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29" name="Line 69"/>
          <p:cNvSpPr>
            <a:spLocks noChangeShapeType="1"/>
          </p:cNvSpPr>
          <p:nvPr/>
        </p:nvSpPr>
        <p:spPr bwMode="auto">
          <a:xfrm>
            <a:off x="1735138" y="2420938"/>
            <a:ext cx="7921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30" name="Text Box 70"/>
          <p:cNvSpPr txBox="1">
            <a:spLocks noChangeArrowheads="1"/>
          </p:cNvSpPr>
          <p:nvPr/>
        </p:nvSpPr>
        <p:spPr bwMode="auto">
          <a:xfrm>
            <a:off x="1763713" y="2420938"/>
            <a:ext cx="865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2m</a:t>
            </a:r>
          </a:p>
        </p:txBody>
      </p:sp>
      <p:sp>
        <p:nvSpPr>
          <p:cNvPr id="92231" name="Text Box 71"/>
          <p:cNvSpPr txBox="1">
            <a:spLocks noChangeArrowheads="1"/>
          </p:cNvSpPr>
          <p:nvPr/>
        </p:nvSpPr>
        <p:spPr bwMode="auto">
          <a:xfrm>
            <a:off x="1979613" y="3429000"/>
            <a:ext cx="806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2m</a:t>
            </a:r>
          </a:p>
        </p:txBody>
      </p:sp>
      <p:sp>
        <p:nvSpPr>
          <p:cNvPr id="92232" name="Line 72"/>
          <p:cNvSpPr>
            <a:spLocks noChangeShapeType="1"/>
          </p:cNvSpPr>
          <p:nvPr/>
        </p:nvSpPr>
        <p:spPr bwMode="auto">
          <a:xfrm>
            <a:off x="1951038" y="3859213"/>
            <a:ext cx="0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33" name="Text Box 73"/>
          <p:cNvSpPr txBox="1">
            <a:spLocks noChangeArrowheads="1"/>
          </p:cNvSpPr>
          <p:nvPr/>
        </p:nvSpPr>
        <p:spPr bwMode="auto">
          <a:xfrm>
            <a:off x="1835150" y="40767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3m</a:t>
            </a:r>
          </a:p>
        </p:txBody>
      </p:sp>
      <p:sp>
        <p:nvSpPr>
          <p:cNvPr id="92234" name="Line 74"/>
          <p:cNvSpPr>
            <a:spLocks noChangeShapeType="1"/>
          </p:cNvSpPr>
          <p:nvPr/>
        </p:nvSpPr>
        <p:spPr bwMode="auto">
          <a:xfrm>
            <a:off x="1965325" y="3860800"/>
            <a:ext cx="7350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37" name="Text Box 77"/>
          <p:cNvSpPr txBox="1">
            <a:spLocks noChangeArrowheads="1"/>
          </p:cNvSpPr>
          <p:nvPr/>
        </p:nvSpPr>
        <p:spPr bwMode="auto">
          <a:xfrm>
            <a:off x="3419475" y="3141663"/>
            <a:ext cx="396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答：至少要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平方米的地板。</a:t>
            </a:r>
          </a:p>
        </p:txBody>
      </p:sp>
      <p:sp>
        <p:nvSpPr>
          <p:cNvPr id="92238" name="Text Box 78"/>
          <p:cNvSpPr txBox="1">
            <a:spLocks noChangeArrowheads="1"/>
          </p:cNvSpPr>
          <p:nvPr/>
        </p:nvSpPr>
        <p:spPr bwMode="auto">
          <a:xfrm>
            <a:off x="3492500" y="5589588"/>
            <a:ext cx="396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答：至少要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24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平方米的地板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92239" name="WordArt 79"/>
          <p:cNvSpPr>
            <a:spLocks noChangeArrowheads="1" noChangeShapeType="1" noTextEdit="1"/>
          </p:cNvSpPr>
          <p:nvPr/>
        </p:nvSpPr>
        <p:spPr bwMode="auto">
          <a:xfrm rot="5400000">
            <a:off x="6146800" y="3222626"/>
            <a:ext cx="4797425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宋体"/>
                <a:ea typeface="宋体"/>
              </a:rPr>
              <a:t>找出对应条件计算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9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9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9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7" grpId="0"/>
      <p:bldP spid="92218" grpId="0"/>
      <p:bldP spid="92227" grpId="0"/>
      <p:bldP spid="92228" grpId="0" animBg="1"/>
      <p:bldP spid="92229" grpId="0" animBg="1"/>
      <p:bldP spid="92230" grpId="0"/>
      <p:bldP spid="92231" grpId="0"/>
      <p:bldP spid="92232" grpId="0" animBg="1"/>
      <p:bldP spid="92233" grpId="0"/>
      <p:bldP spid="92234" grpId="0" animBg="1"/>
      <p:bldP spid="92237" grpId="0"/>
      <p:bldP spid="92238" grpId="0"/>
      <p:bldP spid="922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1116013" y="3136900"/>
            <a:ext cx="6624637" cy="1749425"/>
          </a:xfrm>
          <a:prstGeom prst="rect">
            <a:avLst/>
          </a:prstGeom>
          <a:noFill/>
          <a:ln w="9525">
            <a:solidFill>
              <a:srgbClr val="6DFF44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计算组合图形的面积主要可以采用</a:t>
            </a:r>
            <a:r>
              <a:rPr lang="zh-CN" altLang="en-US" sz="3600" b="1">
                <a:ea typeface="华文新魏" pitchFamily="2" charset="-122"/>
              </a:rPr>
              <a:t>“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分割</a:t>
            </a:r>
            <a:r>
              <a:rPr lang="zh-CN" altLang="en-US" sz="3600" b="1">
                <a:ea typeface="华文新魏" pitchFamily="2" charset="-122"/>
              </a:rPr>
              <a:t>”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与</a:t>
            </a:r>
            <a:r>
              <a:rPr lang="zh-CN" altLang="en-US" sz="3600" b="1">
                <a:ea typeface="华文新魏" pitchFamily="2" charset="-122"/>
              </a:rPr>
              <a:t>“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添补</a:t>
            </a:r>
            <a:r>
              <a:rPr lang="zh-CN" altLang="en-US" sz="3600" b="1">
                <a:ea typeface="华文新魏" pitchFamily="2" charset="-122"/>
              </a:rPr>
              <a:t>”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的方法进行计算。</a:t>
            </a:r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971550" y="1628775"/>
            <a:ext cx="7499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通过刚才的学习，你认为应怎样计算组合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图形的面积？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/>
      <p:bldP spid="931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769938"/>
            <a:ext cx="3527425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279525" y="4005263"/>
            <a:ext cx="4651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长方形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10×8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1366838" y="4724400"/>
            <a:ext cx="5957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梯形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(6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10)×2÷2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1282700" y="5445125"/>
            <a:ext cx="5053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组合图形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4030662" y="5049838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5636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398" grpId="0"/>
      <p:bldP spid="59400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769938"/>
            <a:ext cx="3527425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279525" y="4005263"/>
            <a:ext cx="4651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长方形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10×8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1366838" y="4724400"/>
            <a:ext cx="5957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梯形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(6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10)×2÷2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1282700" y="5445125"/>
            <a:ext cx="5053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组合图形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3301958">
            <a:off x="4030662" y="5049838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5636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5" name="矩形 10"/>
          <p:cNvSpPr>
            <a:spLocks noChangeArrowheads="1"/>
          </p:cNvSpPr>
          <p:nvPr/>
        </p:nvSpPr>
        <p:spPr bwMode="auto">
          <a:xfrm>
            <a:off x="5867400" y="1196975"/>
            <a:ext cx="2376488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组合图形的面积应该是长方形的面积减梯形的面积。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692275" y="4005263"/>
            <a:ext cx="6007100" cy="2224087"/>
            <a:chOff x="899" y="2568"/>
            <a:chExt cx="3784" cy="1401"/>
          </a:xfrm>
        </p:grpSpPr>
        <p:sp>
          <p:nvSpPr>
            <p:cNvPr id="20490" name="Text Box 5"/>
            <p:cNvSpPr txBox="1">
              <a:spLocks noChangeArrowheads="1"/>
            </p:cNvSpPr>
            <p:nvPr/>
          </p:nvSpPr>
          <p:spPr bwMode="auto">
            <a:xfrm>
              <a:off x="909" y="2568"/>
              <a:ext cx="286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Calibri" pitchFamily="34" charset="0"/>
                </a:rPr>
                <a:t>S</a:t>
              </a:r>
              <a:r>
                <a:rPr lang="zh-CN" altLang="en-US" sz="1400" b="1">
                  <a:solidFill>
                    <a:srgbClr val="FF0000"/>
                  </a:solidFill>
                  <a:latin typeface="Calibri" pitchFamily="34" charset="0"/>
                </a:rPr>
                <a:t>长方形</a:t>
              </a:r>
              <a:r>
                <a:rPr lang="zh-CN" altLang="en-US" sz="2800" b="1">
                  <a:solidFill>
                    <a:srgbClr val="FF0000"/>
                  </a:solidFill>
                  <a:latin typeface="Calibri" pitchFamily="34" charset="0"/>
                </a:rPr>
                <a:t>：</a:t>
              </a:r>
              <a:r>
                <a:rPr lang="en-US" altLang="zh-CN" sz="3200">
                  <a:latin typeface="Calibri" pitchFamily="34" charset="0"/>
                </a:rPr>
                <a:t>10×8</a:t>
              </a:r>
              <a:r>
                <a:rPr lang="zh-CN" altLang="en-US" sz="3200">
                  <a:latin typeface="Calibri" pitchFamily="34" charset="0"/>
                </a:rPr>
                <a:t>＝</a:t>
              </a:r>
              <a:r>
                <a:rPr lang="en-US" altLang="zh-CN" sz="3200">
                  <a:latin typeface="Calibri" pitchFamily="34" charset="0"/>
                </a:rPr>
                <a:t>80</a:t>
              </a:r>
              <a:r>
                <a:rPr lang="zh-CN" altLang="en-US" sz="3200">
                  <a:latin typeface="Calibri" pitchFamily="34" charset="0"/>
                </a:rPr>
                <a:t>（</a:t>
              </a:r>
              <a:r>
                <a:rPr lang="en-US" altLang="zh-CN" sz="3200">
                  <a:latin typeface="Calibri" pitchFamily="34" charset="0"/>
                </a:rPr>
                <a:t>cm</a:t>
              </a:r>
              <a:r>
                <a:rPr lang="en-US" altLang="zh-CN" sz="3200" baseline="30000">
                  <a:latin typeface="Calibri" pitchFamily="34" charset="0"/>
                </a:rPr>
                <a:t>2</a:t>
              </a:r>
              <a:r>
                <a:rPr lang="zh-CN" altLang="en-US" sz="3200">
                  <a:latin typeface="Calibri" pitchFamily="34" charset="0"/>
                </a:rPr>
                <a:t>）</a:t>
              </a:r>
            </a:p>
          </p:txBody>
        </p:sp>
        <p:sp>
          <p:nvSpPr>
            <p:cNvPr id="20491" name="Text Box 6"/>
            <p:cNvSpPr txBox="1">
              <a:spLocks noChangeArrowheads="1"/>
            </p:cNvSpPr>
            <p:nvPr/>
          </p:nvSpPr>
          <p:spPr bwMode="auto">
            <a:xfrm>
              <a:off x="899" y="3081"/>
              <a:ext cx="378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Calibri" pitchFamily="34" charset="0"/>
                </a:rPr>
                <a:t>S</a:t>
              </a:r>
              <a:r>
                <a:rPr lang="zh-CN" altLang="en-US" sz="1400" b="1">
                  <a:solidFill>
                    <a:srgbClr val="FF0000"/>
                  </a:solidFill>
                  <a:latin typeface="Calibri" pitchFamily="34" charset="0"/>
                </a:rPr>
                <a:t>梯形</a:t>
              </a:r>
              <a:r>
                <a:rPr lang="zh-CN" altLang="en-US" sz="2800" b="1">
                  <a:solidFill>
                    <a:srgbClr val="FF0000"/>
                  </a:solidFill>
                  <a:latin typeface="Calibri" pitchFamily="34" charset="0"/>
                </a:rPr>
                <a:t>：</a:t>
              </a:r>
              <a:r>
                <a:rPr lang="en-US" altLang="zh-CN" sz="3200">
                  <a:latin typeface="宋体" charset="-122"/>
                </a:rPr>
                <a:t>(</a:t>
              </a:r>
              <a:r>
                <a:rPr lang="en-US" altLang="zh-CN" sz="3200">
                  <a:latin typeface="Calibri" pitchFamily="34" charset="0"/>
                </a:rPr>
                <a:t>6</a:t>
              </a:r>
              <a:r>
                <a:rPr lang="zh-CN" altLang="en-US" sz="3200">
                  <a:latin typeface="Calibri" pitchFamily="34" charset="0"/>
                </a:rPr>
                <a:t>＋</a:t>
              </a:r>
              <a:r>
                <a:rPr lang="en-US" altLang="zh-CN" sz="3200">
                  <a:latin typeface="Calibri" pitchFamily="34" charset="0"/>
                </a:rPr>
                <a:t>10</a:t>
              </a:r>
              <a:r>
                <a:rPr lang="en-US" altLang="zh-CN" sz="3200">
                  <a:latin typeface="宋体" charset="-122"/>
                </a:rPr>
                <a:t>)</a:t>
              </a:r>
              <a:r>
                <a:rPr lang="en-US" altLang="zh-CN" sz="3200">
                  <a:latin typeface="Calibri" pitchFamily="34" charset="0"/>
                </a:rPr>
                <a:t>×2÷2</a:t>
              </a:r>
              <a:r>
                <a:rPr lang="zh-CN" altLang="en-US" sz="3200">
                  <a:latin typeface="Calibri" pitchFamily="34" charset="0"/>
                </a:rPr>
                <a:t>＝</a:t>
              </a:r>
              <a:r>
                <a:rPr lang="en-US" altLang="zh-CN" sz="3200">
                  <a:latin typeface="Calibri" pitchFamily="34" charset="0"/>
                </a:rPr>
                <a:t>16</a:t>
              </a:r>
              <a:r>
                <a:rPr lang="zh-CN" altLang="en-US" sz="3200">
                  <a:latin typeface="Calibri" pitchFamily="34" charset="0"/>
                </a:rPr>
                <a:t>（</a:t>
              </a:r>
              <a:r>
                <a:rPr lang="en-US" altLang="zh-CN" sz="3200">
                  <a:latin typeface="Calibri" pitchFamily="34" charset="0"/>
                </a:rPr>
                <a:t>cm</a:t>
              </a:r>
              <a:r>
                <a:rPr lang="en-US" altLang="zh-CN" sz="3200" baseline="30000">
                  <a:latin typeface="Calibri" pitchFamily="34" charset="0"/>
                </a:rPr>
                <a:t>2</a:t>
              </a:r>
              <a:r>
                <a:rPr lang="zh-CN" altLang="en-US" sz="3200">
                  <a:latin typeface="Calibri" pitchFamily="34" charset="0"/>
                </a:rPr>
                <a:t>）</a:t>
              </a:r>
            </a:p>
          </p:txBody>
        </p:sp>
        <p:sp>
          <p:nvSpPr>
            <p:cNvPr id="20492" name="Text Box 7"/>
            <p:cNvSpPr txBox="1">
              <a:spLocks noChangeArrowheads="1"/>
            </p:cNvSpPr>
            <p:nvPr/>
          </p:nvSpPr>
          <p:spPr bwMode="auto">
            <a:xfrm>
              <a:off x="901" y="3604"/>
              <a:ext cx="311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Calibri" pitchFamily="34" charset="0"/>
                </a:rPr>
                <a:t>S</a:t>
              </a:r>
              <a:r>
                <a:rPr lang="zh-CN" altLang="en-US" sz="1400" b="1">
                  <a:solidFill>
                    <a:srgbClr val="FF0000"/>
                  </a:solidFill>
                  <a:latin typeface="Calibri" pitchFamily="34" charset="0"/>
                </a:rPr>
                <a:t>组合图形</a:t>
              </a:r>
              <a:r>
                <a:rPr lang="zh-CN" altLang="en-US" sz="2800" b="1">
                  <a:solidFill>
                    <a:srgbClr val="FF0000"/>
                  </a:solidFill>
                  <a:latin typeface="Calibri" pitchFamily="34" charset="0"/>
                </a:rPr>
                <a:t>：</a:t>
              </a:r>
              <a:r>
                <a:rPr lang="en-US" altLang="zh-CN" sz="3200">
                  <a:latin typeface="Calibri" pitchFamily="34" charset="0"/>
                </a:rPr>
                <a:t>80</a:t>
              </a:r>
              <a:r>
                <a:rPr lang="zh-CN" altLang="en-US" sz="3200">
                  <a:solidFill>
                    <a:srgbClr val="FF3300"/>
                  </a:solidFill>
                  <a:latin typeface="Calibri" pitchFamily="34" charset="0"/>
                </a:rPr>
                <a:t>－</a:t>
              </a:r>
              <a:r>
                <a:rPr lang="en-US" altLang="zh-CN" sz="3200">
                  <a:latin typeface="Calibri" pitchFamily="34" charset="0"/>
                </a:rPr>
                <a:t>16</a:t>
              </a:r>
              <a:r>
                <a:rPr lang="zh-CN" altLang="en-US" sz="3200">
                  <a:latin typeface="Calibri" pitchFamily="34" charset="0"/>
                </a:rPr>
                <a:t>＝</a:t>
              </a:r>
              <a:r>
                <a:rPr lang="en-US" altLang="zh-CN" sz="3200">
                  <a:solidFill>
                    <a:srgbClr val="FF3300"/>
                  </a:solidFill>
                  <a:latin typeface="Calibri" pitchFamily="34" charset="0"/>
                </a:rPr>
                <a:t>64</a:t>
              </a:r>
              <a:r>
                <a:rPr lang="zh-CN" altLang="en-US" sz="3200">
                  <a:latin typeface="Calibri" pitchFamily="34" charset="0"/>
                </a:rPr>
                <a:t>（</a:t>
              </a:r>
              <a:r>
                <a:rPr lang="en-US" altLang="zh-CN" sz="3200">
                  <a:latin typeface="Calibri" pitchFamily="34" charset="0"/>
                </a:rPr>
                <a:t>cm</a:t>
              </a:r>
              <a:r>
                <a:rPr lang="en-US" altLang="zh-CN" sz="3200" baseline="30000">
                  <a:latin typeface="Calibri" pitchFamily="34" charset="0"/>
                </a:rPr>
                <a:t>2</a:t>
              </a:r>
              <a:r>
                <a:rPr lang="zh-CN" altLang="en-US" sz="3200">
                  <a:latin typeface="Calibri" pitchFamily="34" charset="0"/>
                </a:rPr>
                <a:t>）</a:t>
              </a:r>
            </a:p>
          </p:txBody>
        </p:sp>
      </p:grp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449388" y="1554163"/>
            <a:ext cx="4651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长方形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10×8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525588" y="2128838"/>
            <a:ext cx="5957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梯形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(6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10)×2÷2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1479550" y="2687638"/>
            <a:ext cx="4992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r>
              <a:rPr lang="zh-CN" altLang="en-US" sz="1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组合图形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96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20486" name="矩形 1"/>
          <p:cNvSpPr>
            <a:spLocks noChangeArrowheads="1"/>
          </p:cNvSpPr>
          <p:nvPr/>
        </p:nvSpPr>
        <p:spPr bwMode="auto">
          <a:xfrm rot="-3301958">
            <a:off x="4259262" y="2192338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 rot="-3301958">
            <a:off x="5543550" y="4546601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5636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3075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013325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3284538"/>
            <a:ext cx="81311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能灵活应用不同方法计算同一个组合图形的面积，体会转化思想，感受解决问题的多样性，培养数学学习的兴趣。</a:t>
            </a:r>
          </a:p>
          <a:p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701800"/>
            <a:ext cx="8208962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巩固基本图形的面积计算，能根据基本图形的面积用</a:t>
            </a:r>
            <a:r>
              <a:rPr lang="zh-CN" altLang="en-US" sz="3200">
                <a:ea typeface="华文新魏" pitchFamily="2" charset="-122"/>
              </a:rPr>
              <a:t>“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割补</a:t>
            </a:r>
            <a:r>
              <a:rPr lang="zh-CN" altLang="en-US" sz="3200">
                <a:ea typeface="华文新魏" pitchFamily="2" charset="-122"/>
              </a:rPr>
              <a:t>”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的方法正确计算出组合图形的面积。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23850" y="4797425"/>
            <a:ext cx="7991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在学习的过程中体会数学思维的价值。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549275"/>
            <a:ext cx="52197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5076825" y="22621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572000" y="40052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45°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4213225" y="1185863"/>
            <a:ext cx="4751388" cy="1076325"/>
          </a:xfrm>
          <a:prstGeom prst="rect">
            <a:avLst/>
          </a:prstGeom>
          <a:solidFill>
            <a:srgbClr val="6DFF44"/>
          </a:solidFill>
          <a:ln w="9525">
            <a:solidFill>
              <a:srgbClr val="6DFF44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0"/>
              </a:spcBef>
            </a:pP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阴影三角形的底和高都是</a:t>
            </a:r>
            <a:r>
              <a:rPr lang="en-US" altLang="zh-CN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2cm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395288" y="522922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三角形面积：</a:t>
            </a:r>
            <a:r>
              <a:rPr lang="en-US" altLang="zh-CN" sz="4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2×2÷2=2</a:t>
            </a:r>
            <a:r>
              <a:rPr lang="zh-CN" altLang="en-US" sz="4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4000" b="1" baseline="45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5219700" y="2708275"/>
            <a:ext cx="3744913" cy="7016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0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S=ah÷2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68313" y="836613"/>
            <a:ext cx="2071687" cy="601662"/>
            <a:chOff x="295" y="610"/>
            <a:chExt cx="1305" cy="379"/>
          </a:xfrm>
        </p:grpSpPr>
        <p:sp>
          <p:nvSpPr>
            <p:cNvPr id="9" name="同侧圆角矩形 8"/>
            <p:cNvSpPr/>
            <p:nvPr/>
          </p:nvSpPr>
          <p:spPr>
            <a:xfrm>
              <a:off x="295" y="610"/>
              <a:ext cx="1260" cy="325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noProof="1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pitchFamily="2" charset="-122"/>
                </a:rPr>
                <a:t>学以致用</a:t>
              </a:r>
            </a:p>
          </p:txBody>
        </p:sp>
        <p:cxnSp>
          <p:nvCxnSpPr>
            <p:cNvPr id="13" name="直线连接符 21"/>
            <p:cNvCxnSpPr/>
            <p:nvPr/>
          </p:nvCxnSpPr>
          <p:spPr>
            <a:xfrm flipV="1">
              <a:off x="295" y="985"/>
              <a:ext cx="1305" cy="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 animBg="1"/>
      <p:bldP spid="102406" grpId="0"/>
      <p:bldP spid="10240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1052513"/>
            <a:ext cx="5505450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6335713" y="1196975"/>
            <a:ext cx="2484437" cy="1604963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可以看成由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三角形和正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方形组成。</a:t>
            </a: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395288" y="4652963"/>
            <a:ext cx="655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正方形面积：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5×5=25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="1" baseline="45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395288" y="5157788"/>
            <a:ext cx="6408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三角形面积：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8×5÷2=20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en-US" altLang="zh-CN" sz="3200" b="1" baseline="45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468313" y="5661025"/>
            <a:ext cx="6264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阴影面积：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25+20=45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en-US" altLang="zh-CN" sz="3200" b="1" baseline="45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6804025" y="4076700"/>
            <a:ext cx="1439863" cy="6413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S=a</a:t>
            </a:r>
            <a:r>
              <a:rPr lang="en-US" altLang="zh-CN" sz="3600" b="1">
                <a:solidFill>
                  <a:schemeClr val="folHlink"/>
                </a:solidFill>
                <a:ea typeface="华文新魏" pitchFamily="2" charset="-122"/>
              </a:rPr>
              <a:t>²</a:t>
            </a:r>
            <a:endParaRPr lang="en-US" altLang="zh-CN" sz="3600" b="1">
              <a:solidFill>
                <a:schemeClr val="folHlin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6659563" y="3141663"/>
            <a:ext cx="2089150" cy="6413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S=ah÷2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95288" y="836613"/>
            <a:ext cx="2071687" cy="588962"/>
            <a:chOff x="295" y="610"/>
            <a:chExt cx="1305" cy="379"/>
          </a:xfrm>
        </p:grpSpPr>
        <p:sp>
          <p:nvSpPr>
            <p:cNvPr id="9" name="同侧圆角矩形 8"/>
            <p:cNvSpPr/>
            <p:nvPr/>
          </p:nvSpPr>
          <p:spPr>
            <a:xfrm>
              <a:off x="295" y="610"/>
              <a:ext cx="1260" cy="325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noProof="1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pitchFamily="2" charset="-122"/>
                </a:rPr>
                <a:t>学以致用</a:t>
              </a:r>
            </a:p>
          </p:txBody>
        </p:sp>
        <p:cxnSp>
          <p:nvCxnSpPr>
            <p:cNvPr id="13" name="直线连接符 21"/>
            <p:cNvCxnSpPr/>
            <p:nvPr/>
          </p:nvCxnSpPr>
          <p:spPr>
            <a:xfrm flipV="1">
              <a:off x="295" y="985"/>
              <a:ext cx="1305" cy="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animBg="1"/>
      <p:bldP spid="103428" grpId="0"/>
      <p:bldP spid="103429" grpId="0"/>
      <p:bldP spid="103430" grpId="0"/>
      <p:bldP spid="103431" grpId="0" animBg="1"/>
      <p:bldP spid="1034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9950" y="908050"/>
            <a:ext cx="4464050" cy="50482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求下图阴影部分的面积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557338"/>
            <a:ext cx="6480175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Line 4"/>
          <p:cNvSpPr>
            <a:spLocks noChangeShapeType="1"/>
          </p:cNvSpPr>
          <p:nvPr/>
        </p:nvSpPr>
        <p:spPr bwMode="auto">
          <a:xfrm flipH="1">
            <a:off x="1576388" y="3213100"/>
            <a:ext cx="273685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477" name="Line 5"/>
          <p:cNvSpPr>
            <a:spLocks noChangeShapeType="1"/>
          </p:cNvSpPr>
          <p:nvPr/>
        </p:nvSpPr>
        <p:spPr bwMode="auto">
          <a:xfrm>
            <a:off x="1835150" y="3227388"/>
            <a:ext cx="0" cy="2873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979613" y="3500438"/>
            <a:ext cx="50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179388" y="5300663"/>
            <a:ext cx="8604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三角形面积：</a:t>
            </a: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4×4÷2=8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4400" b="1" baseline="45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5480" name="Line 8"/>
          <p:cNvSpPr>
            <a:spLocks noChangeShapeType="1"/>
          </p:cNvSpPr>
          <p:nvPr/>
        </p:nvSpPr>
        <p:spPr bwMode="auto">
          <a:xfrm>
            <a:off x="1619250" y="3500438"/>
            <a:ext cx="2159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68313" y="765175"/>
            <a:ext cx="2071687" cy="601663"/>
            <a:chOff x="295" y="610"/>
            <a:chExt cx="1305" cy="379"/>
          </a:xfrm>
        </p:grpSpPr>
        <p:sp>
          <p:nvSpPr>
            <p:cNvPr id="9" name="同侧圆角矩形 8"/>
            <p:cNvSpPr/>
            <p:nvPr/>
          </p:nvSpPr>
          <p:spPr>
            <a:xfrm>
              <a:off x="295" y="610"/>
              <a:ext cx="1260" cy="325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noProof="1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pitchFamily="2" charset="-122"/>
                </a:rPr>
                <a:t>学以致用</a:t>
              </a:r>
            </a:p>
          </p:txBody>
        </p:sp>
        <p:cxnSp>
          <p:nvCxnSpPr>
            <p:cNvPr id="13" name="直线连接符 21"/>
            <p:cNvCxnSpPr/>
            <p:nvPr/>
          </p:nvCxnSpPr>
          <p:spPr>
            <a:xfrm flipV="1">
              <a:off x="295" y="985"/>
              <a:ext cx="1305" cy="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0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animBg="1"/>
      <p:bldP spid="105477" grpId="0" animBg="1"/>
      <p:bldP spid="105478" grpId="0"/>
      <p:bldP spid="105479" grpId="0"/>
      <p:bldP spid="10548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8363" y="2565400"/>
            <a:ext cx="4465637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12875"/>
            <a:ext cx="8016875" cy="122396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l" eaLnBrk="1" hangingPunct="1">
              <a:spcBef>
                <a:spcPct val="100000"/>
              </a:spcBef>
            </a:pP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已知下图中平行四边形的面积是</a:t>
            </a:r>
            <a:r>
              <a:rPr lang="en-US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240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平方厘米，求阴影部分的面积。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0" y="2924175"/>
            <a:ext cx="5724525" cy="579438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平行四边形的底即梯形的下底：</a:t>
            </a: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0" y="5084763"/>
            <a:ext cx="74517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梯形面积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Wingdings" pitchFamily="2" charset="2"/>
              </a:rPr>
              <a:t>：（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10+16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×15÷2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             =15×26÷2=195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="1" baseline="45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395288" y="4365625"/>
            <a:ext cx="4176712" cy="579438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S=</a:t>
            </a: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32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×h÷2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68313" y="836613"/>
            <a:ext cx="2071687" cy="601662"/>
            <a:chOff x="295" y="610"/>
            <a:chExt cx="1305" cy="379"/>
          </a:xfrm>
        </p:grpSpPr>
        <p:sp>
          <p:nvSpPr>
            <p:cNvPr id="9" name="同侧圆角矩形 8"/>
            <p:cNvSpPr/>
            <p:nvPr/>
          </p:nvSpPr>
          <p:spPr>
            <a:xfrm>
              <a:off x="295" y="610"/>
              <a:ext cx="1260" cy="325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noProof="1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pitchFamily="2" charset="-122"/>
                </a:rPr>
                <a:t>学以致用</a:t>
              </a:r>
            </a:p>
          </p:txBody>
        </p:sp>
        <p:cxnSp>
          <p:nvCxnSpPr>
            <p:cNvPr id="13" name="直线连接符 21"/>
            <p:cNvCxnSpPr/>
            <p:nvPr/>
          </p:nvCxnSpPr>
          <p:spPr>
            <a:xfrm flipV="1">
              <a:off x="295" y="985"/>
              <a:ext cx="1305" cy="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584" name="Rectangle 10"/>
          <p:cNvSpPr>
            <a:spLocks noChangeArrowheads="1"/>
          </p:cNvSpPr>
          <p:nvPr/>
        </p:nvSpPr>
        <p:spPr bwMode="auto">
          <a:xfrm>
            <a:off x="611188" y="3716338"/>
            <a:ext cx="3752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240÷15=16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animBg="1"/>
      <p:bldP spid="106501" grpId="0"/>
      <p:bldP spid="10650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692150"/>
            <a:ext cx="4211637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3887788" cy="1920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0"/>
              </a:spcBef>
            </a:pPr>
            <a:r>
              <a:rPr lang="zh-CN" altLang="en-US" sz="40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可以看成由三角形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zh-CN" altLang="en-US" sz="40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小正方形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zh-CN" altLang="en-US" sz="40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下长三角形。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0" y="4149725"/>
            <a:ext cx="9685338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444875"/>
            <a:ext cx="4500563" cy="341312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正方形面积：</a:t>
            </a:r>
          </a:p>
          <a:p>
            <a:pPr eaLnBrk="1" hangingPunct="1"/>
            <a:r>
              <a:rPr lang="en-US" altLang="zh-CN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5×5=25</a:t>
            </a:r>
            <a:r>
              <a:rPr lang="zh-CN" altLang="en-US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b="1" smtClean="0">
                <a:solidFill>
                  <a:srgbClr val="000000"/>
                </a:solidFill>
                <a:ea typeface="华文新魏" pitchFamily="2" charset="-122"/>
              </a:rPr>
              <a:t>²</a:t>
            </a:r>
            <a:r>
              <a:rPr lang="zh-CN" altLang="en-US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三角形的面积：</a:t>
            </a:r>
          </a:p>
          <a:p>
            <a:pPr eaLnBrk="1" hangingPunct="1"/>
            <a:r>
              <a:rPr lang="en-US" altLang="zh-CN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8×8÷2=32</a:t>
            </a:r>
            <a:r>
              <a:rPr lang="zh-CN" altLang="en-US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b="1" smtClean="0">
                <a:solidFill>
                  <a:srgbClr val="000000"/>
                </a:solidFill>
                <a:ea typeface="华文新魏" pitchFamily="2" charset="-122"/>
              </a:rPr>
              <a:t>²</a:t>
            </a:r>
            <a:r>
              <a:rPr lang="zh-CN" altLang="en-US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  <a:p>
            <a:pPr eaLnBrk="1" hangingPunct="1"/>
            <a:r>
              <a:rPr lang="en-US" altLang="zh-CN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25</a:t>
            </a:r>
            <a:r>
              <a:rPr lang="zh-CN" altLang="en-US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32=57</a:t>
            </a:r>
            <a:r>
              <a:rPr lang="zh-CN" altLang="en-US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b="1" smtClean="0">
                <a:solidFill>
                  <a:srgbClr val="000000"/>
                </a:solidFill>
                <a:ea typeface="华文新魏" pitchFamily="2" charset="-122"/>
              </a:rPr>
              <a:t>²</a:t>
            </a:r>
            <a:r>
              <a:rPr lang="zh-CN" altLang="en-US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4140200" y="3716338"/>
            <a:ext cx="5761038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长三角形的面积：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13×5÷2=32.5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ea typeface="华文新魏" pitchFamily="2" charset="-122"/>
              </a:rPr>
              <a:t>²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阴影面积：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57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32.5=24.5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cm</a:t>
            </a:r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ea typeface="华文新魏" pitchFamily="2" charset="-122"/>
              </a:rPr>
              <a:t>²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68313" y="836613"/>
            <a:ext cx="2071687" cy="601662"/>
            <a:chOff x="295" y="610"/>
            <a:chExt cx="1305" cy="379"/>
          </a:xfrm>
        </p:grpSpPr>
        <p:sp>
          <p:nvSpPr>
            <p:cNvPr id="9" name="同侧圆角矩形 8"/>
            <p:cNvSpPr/>
            <p:nvPr/>
          </p:nvSpPr>
          <p:spPr>
            <a:xfrm>
              <a:off x="295" y="610"/>
              <a:ext cx="1260" cy="325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noProof="1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9060101010101" pitchFamily="2" charset="-122"/>
                </a:rPr>
                <a:t>学以致用</a:t>
              </a:r>
            </a:p>
          </p:txBody>
        </p:sp>
        <p:cxnSp>
          <p:nvCxnSpPr>
            <p:cNvPr id="13" name="直线连接符 21"/>
            <p:cNvCxnSpPr/>
            <p:nvPr/>
          </p:nvCxnSpPr>
          <p:spPr>
            <a:xfrm flipV="1">
              <a:off x="295" y="985"/>
              <a:ext cx="1305" cy="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75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075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07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07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07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07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07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075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075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075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075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animBg="1"/>
      <p:bldP spid="107524" grpId="0"/>
      <p:bldP spid="107525" grpId="0" build="p"/>
      <p:bldP spid="10752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8313" y="4581525"/>
            <a:ext cx="8280400" cy="1117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添补法：</a:t>
            </a:r>
            <a:r>
              <a:rPr lang="zh-CN" altLang="en-US" sz="28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可以把一个组合图形看作是从一个简单图形中减去几个简单的图形，求出它们的面积差。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187450" y="1844675"/>
            <a:ext cx="2519363" cy="1152525"/>
            <a:chOff x="340" y="1422"/>
            <a:chExt cx="1587" cy="726"/>
          </a:xfrm>
        </p:grpSpPr>
        <p:sp>
          <p:nvSpPr>
            <p:cNvPr id="26634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6635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ea typeface="华文新魏" pitchFamily="2" charset="-122"/>
                </a:rPr>
                <a:t>怎样求组合图形的面积？</a:t>
              </a: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851275" y="1557338"/>
            <a:ext cx="2447925" cy="1871662"/>
            <a:chOff x="1973" y="1156"/>
            <a:chExt cx="1950" cy="1406"/>
          </a:xfrm>
        </p:grpSpPr>
        <p:pic>
          <p:nvPicPr>
            <p:cNvPr id="26632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/>
          <p:nvPr/>
        </p:nvSpPr>
        <p:spPr>
          <a:xfrm>
            <a:off x="468313" y="3644900"/>
            <a:ext cx="8280400" cy="946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分割法：</a:t>
            </a:r>
            <a:r>
              <a:rPr lang="zh-CN" altLang="en-US" sz="28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可以把一个组合图形分成几个简单的图形，分别求出这几个简单图形的面积，再求和。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403350" y="2708275"/>
            <a:ext cx="1655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S=ab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851275" y="2708275"/>
            <a:ext cx="14509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i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S=a</a:t>
            </a:r>
            <a:r>
              <a:rPr lang="en-US" altLang="zh-CN" sz="4000" b="1" i="1" baseline="30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011863" y="2708275"/>
            <a:ext cx="1854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S=ah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044575" y="4868863"/>
            <a:ext cx="25923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S=ah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÷</a:t>
            </a: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500563" y="4868863"/>
            <a:ext cx="3598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S=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a+b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h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÷</a:t>
            </a:r>
            <a:r>
              <a:rPr lang="en-US" altLang="zh-CN" sz="40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1187450" y="1508125"/>
            <a:ext cx="6697663" cy="3289300"/>
            <a:chOff x="567" y="474"/>
            <a:chExt cx="4807" cy="2030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567" y="475"/>
              <a:ext cx="1315" cy="737"/>
              <a:chOff x="567" y="572"/>
              <a:chExt cx="1350" cy="991"/>
            </a:xfrm>
          </p:grpSpPr>
          <p:sp>
            <p:nvSpPr>
              <p:cNvPr id="4124" name="矩形 4"/>
              <p:cNvSpPr>
                <a:spLocks noChangeArrowheads="1"/>
              </p:cNvSpPr>
              <p:nvPr/>
            </p:nvSpPr>
            <p:spPr bwMode="auto">
              <a:xfrm>
                <a:off x="567" y="572"/>
                <a:ext cx="1350" cy="989"/>
              </a:xfrm>
              <a:prstGeom prst="rect">
                <a:avLst/>
              </a:prstGeom>
              <a:solidFill>
                <a:srgbClr val="04EC1A">
                  <a:alpha val="0"/>
                </a:srgbClr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sp>
            <p:nvSpPr>
              <p:cNvPr id="4125" name="Rectangle 10"/>
              <p:cNvSpPr>
                <a:spLocks noChangeArrowheads="1"/>
              </p:cNvSpPr>
              <p:nvPr/>
            </p:nvSpPr>
            <p:spPr bwMode="auto">
              <a:xfrm>
                <a:off x="567" y="1382"/>
                <a:ext cx="136" cy="181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en-US">
                  <a:latin typeface="华文新魏" pitchFamily="2" charset="-122"/>
                  <a:ea typeface="华文新魏" pitchFamily="2" charset="-122"/>
                </a:endParaRP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2608" y="474"/>
              <a:ext cx="771" cy="692"/>
              <a:chOff x="2608" y="625"/>
              <a:chExt cx="855" cy="900"/>
            </a:xfrm>
          </p:grpSpPr>
          <p:sp>
            <p:nvSpPr>
              <p:cNvPr id="4122" name="矩形 5"/>
              <p:cNvSpPr>
                <a:spLocks noChangeArrowheads="1"/>
              </p:cNvSpPr>
              <p:nvPr/>
            </p:nvSpPr>
            <p:spPr bwMode="auto">
              <a:xfrm>
                <a:off x="2608" y="625"/>
                <a:ext cx="855" cy="900"/>
              </a:xfrm>
              <a:prstGeom prst="rect">
                <a:avLst/>
              </a:prstGeom>
              <a:solidFill>
                <a:srgbClr val="04EC1A">
                  <a:alpha val="0"/>
                </a:srgbClr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sp>
            <p:nvSpPr>
              <p:cNvPr id="4123" name="Rectangle 13"/>
              <p:cNvSpPr>
                <a:spLocks noChangeArrowheads="1"/>
              </p:cNvSpPr>
              <p:nvPr/>
            </p:nvSpPr>
            <p:spPr bwMode="auto">
              <a:xfrm>
                <a:off x="2608" y="1340"/>
                <a:ext cx="136" cy="181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en-US">
                  <a:latin typeface="华文新魏" pitchFamily="2" charset="-122"/>
                  <a:ea typeface="华文新魏" pitchFamily="2" charset="-122"/>
                </a:endParaRPr>
              </a:p>
            </p:txBody>
          </p:sp>
        </p:grpSp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703" y="1688"/>
              <a:ext cx="1215" cy="816"/>
              <a:chOff x="703" y="2251"/>
              <a:chExt cx="1215" cy="1088"/>
            </a:xfrm>
          </p:grpSpPr>
          <p:sp>
            <p:nvSpPr>
              <p:cNvPr id="4119" name="等腰三角形 3"/>
              <p:cNvSpPr>
                <a:spLocks noChangeArrowheads="1"/>
              </p:cNvSpPr>
              <p:nvPr/>
            </p:nvSpPr>
            <p:spPr bwMode="auto">
              <a:xfrm>
                <a:off x="703" y="2251"/>
                <a:ext cx="1216" cy="1080"/>
              </a:xfrm>
              <a:prstGeom prst="triangle">
                <a:avLst>
                  <a:gd name="adj" fmla="val 50000"/>
                </a:avLst>
              </a:prstGeom>
              <a:solidFill>
                <a:srgbClr val="04EC1A">
                  <a:alpha val="0"/>
                </a:srgbClr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sp>
            <p:nvSpPr>
              <p:cNvPr id="4120" name="Line 20"/>
              <p:cNvSpPr>
                <a:spLocks noChangeShapeType="1"/>
              </p:cNvSpPr>
              <p:nvPr/>
            </p:nvSpPr>
            <p:spPr bwMode="auto">
              <a:xfrm flipH="1">
                <a:off x="1292" y="2264"/>
                <a:ext cx="18" cy="10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21" name="Rectangle 21"/>
              <p:cNvSpPr>
                <a:spLocks noChangeArrowheads="1"/>
              </p:cNvSpPr>
              <p:nvPr/>
            </p:nvSpPr>
            <p:spPr bwMode="auto">
              <a:xfrm>
                <a:off x="1292" y="3151"/>
                <a:ext cx="136" cy="181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en-US">
                  <a:latin typeface="华文新魏" pitchFamily="2" charset="-122"/>
                  <a:ea typeface="华文新魏" pitchFamily="2" charset="-122"/>
                </a:endParaRPr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3560" y="1790"/>
              <a:ext cx="1170" cy="710"/>
              <a:chOff x="3560" y="2341"/>
              <a:chExt cx="1170" cy="946"/>
            </a:xfrm>
          </p:grpSpPr>
          <p:sp>
            <p:nvSpPr>
              <p:cNvPr id="3" name="梯形 6"/>
              <p:cNvSpPr>
                <a:spLocks noChangeArrowheads="1"/>
              </p:cNvSpPr>
              <p:nvPr/>
            </p:nvSpPr>
            <p:spPr bwMode="auto">
              <a:xfrm>
                <a:off x="3560" y="2341"/>
                <a:ext cx="1170" cy="945"/>
              </a:xfrm>
              <a:custGeom>
                <a:avLst/>
                <a:gdLst>
                  <a:gd name="T0" fmla="*/ 928688 w 1857375"/>
                  <a:gd name="T1" fmla="*/ 0 h 1500187"/>
                  <a:gd name="T2" fmla="*/ 187523 w 1857375"/>
                  <a:gd name="T3" fmla="*/ 750094 h 1500187"/>
                  <a:gd name="T4" fmla="*/ 928688 w 1857375"/>
                  <a:gd name="T5" fmla="*/ 1500187 h 1500187"/>
                  <a:gd name="T6" fmla="*/ 1669852 w 1857375"/>
                  <a:gd name="T7" fmla="*/ 750094 h 1500187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250031 w 1857375"/>
                  <a:gd name="T13" fmla="*/ 201948 h 1500187"/>
                  <a:gd name="T14" fmla="*/ 1607344 w 1857375"/>
                  <a:gd name="T15" fmla="*/ 1500187 h 15001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57375" h="1500187">
                    <a:moveTo>
                      <a:pt x="0" y="1500187"/>
                    </a:moveTo>
                    <a:lnTo>
                      <a:pt x="375047" y="0"/>
                    </a:lnTo>
                    <a:lnTo>
                      <a:pt x="1482328" y="0"/>
                    </a:lnTo>
                    <a:lnTo>
                      <a:pt x="1857375" y="1500187"/>
                    </a:lnTo>
                    <a:close/>
                  </a:path>
                </a:pathLst>
              </a:custGeom>
              <a:solidFill>
                <a:srgbClr val="04EC1A">
                  <a:alpha val="0"/>
                </a:srgbClr>
              </a:solidFill>
              <a:ln w="25400" algn="ctr">
                <a:solidFill>
                  <a:schemeClr val="tx1"/>
                </a:solidFill>
                <a:miter lim="800000"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noProof="1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17" name="Line 24"/>
              <p:cNvSpPr>
                <a:spLocks noChangeShapeType="1"/>
              </p:cNvSpPr>
              <p:nvPr/>
            </p:nvSpPr>
            <p:spPr bwMode="auto">
              <a:xfrm flipH="1">
                <a:off x="3787" y="2352"/>
                <a:ext cx="18" cy="89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18" name="Rectangle 25"/>
              <p:cNvSpPr>
                <a:spLocks noChangeArrowheads="1"/>
              </p:cNvSpPr>
              <p:nvPr/>
            </p:nvSpPr>
            <p:spPr bwMode="auto">
              <a:xfrm>
                <a:off x="3787" y="3106"/>
                <a:ext cx="136" cy="181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en-US">
                  <a:latin typeface="华文新魏" pitchFamily="2" charset="-122"/>
                  <a:ea typeface="华文新魏" pitchFamily="2" charset="-122"/>
                </a:endParaRPr>
              </a:p>
            </p:txBody>
          </p:sp>
        </p:grpSp>
        <p:grpSp>
          <p:nvGrpSpPr>
            <p:cNvPr id="10" name="Group 29"/>
            <p:cNvGrpSpPr>
              <a:grpSpLocks/>
            </p:cNvGrpSpPr>
            <p:nvPr/>
          </p:nvGrpSpPr>
          <p:grpSpPr bwMode="auto">
            <a:xfrm>
              <a:off x="3923" y="492"/>
              <a:ext cx="1451" cy="681"/>
              <a:chOff x="3923" y="492"/>
              <a:chExt cx="1451" cy="681"/>
            </a:xfrm>
          </p:grpSpPr>
          <p:sp>
            <p:nvSpPr>
              <p:cNvPr id="4112" name="平行四边形 7"/>
              <p:cNvSpPr>
                <a:spLocks noChangeArrowheads="1"/>
              </p:cNvSpPr>
              <p:nvPr/>
            </p:nvSpPr>
            <p:spPr bwMode="auto">
              <a:xfrm>
                <a:off x="3922" y="492"/>
                <a:ext cx="1452" cy="663"/>
              </a:xfrm>
              <a:prstGeom prst="parallelogram">
                <a:avLst>
                  <a:gd name="adj" fmla="val 30782"/>
                </a:avLst>
              </a:prstGeom>
              <a:solidFill>
                <a:srgbClr val="04EC1A">
                  <a:alpha val="0"/>
                </a:srgbClr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sp>
            <p:nvSpPr>
              <p:cNvPr id="4113" name="Line 16"/>
              <p:cNvSpPr>
                <a:spLocks noChangeShapeType="1"/>
              </p:cNvSpPr>
              <p:nvPr/>
            </p:nvSpPr>
            <p:spPr bwMode="auto">
              <a:xfrm>
                <a:off x="4138" y="504"/>
                <a:ext cx="0" cy="6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14" name="Line 27"/>
              <p:cNvSpPr>
                <a:spLocks noChangeShapeType="1"/>
              </p:cNvSpPr>
              <p:nvPr/>
            </p:nvSpPr>
            <p:spPr bwMode="auto">
              <a:xfrm>
                <a:off x="4144" y="1024"/>
                <a:ext cx="136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5" name="Line 28"/>
              <p:cNvSpPr>
                <a:spLocks noChangeShapeType="1"/>
              </p:cNvSpPr>
              <p:nvPr/>
            </p:nvSpPr>
            <p:spPr bwMode="auto">
              <a:xfrm>
                <a:off x="4274" y="1024"/>
                <a:ext cx="0" cy="136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3515" name="Text Box 27"/>
          <p:cNvSpPr txBox="1">
            <a:spLocks noChangeArrowheads="1"/>
          </p:cNvSpPr>
          <p:nvPr/>
        </p:nvSpPr>
        <p:spPr bwMode="auto">
          <a:xfrm>
            <a:off x="1619250" y="5661025"/>
            <a:ext cx="5329238" cy="528638"/>
          </a:xfrm>
          <a:prstGeom prst="rect">
            <a:avLst/>
          </a:prstGeom>
          <a:noFill/>
          <a:ln w="9525">
            <a:solidFill>
              <a:srgbClr val="6DFF44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这些都是简单的、基本的图形。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635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468313" y="4789488"/>
            <a:ext cx="838835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ea typeface="华文新魏" pitchFamily="2" charset="-122"/>
              </a:rPr>
              <a:t>像这样由几个</a:t>
            </a:r>
            <a:r>
              <a:rPr lang="zh-CN" altLang="en-US" sz="4000" b="1">
                <a:solidFill>
                  <a:srgbClr val="9933FF"/>
                </a:solidFill>
                <a:ea typeface="华文新魏" pitchFamily="2" charset="-122"/>
              </a:rPr>
              <a:t>基本图形</a:t>
            </a:r>
            <a:r>
              <a:rPr lang="zh-CN" altLang="en-US" sz="4000" b="1">
                <a:ea typeface="华文新魏" pitchFamily="2" charset="-122"/>
              </a:rPr>
              <a:t>拼成的图形，</a:t>
            </a:r>
          </a:p>
          <a:p>
            <a:pPr>
              <a:buFont typeface="Arial" charset="0"/>
              <a:buNone/>
            </a:pPr>
            <a:r>
              <a:rPr lang="zh-CN" altLang="en-US" sz="4000" b="1">
                <a:ea typeface="华文新魏" pitchFamily="2" charset="-122"/>
              </a:rPr>
              <a:t>我们就把它叫作</a:t>
            </a:r>
            <a:r>
              <a:rPr lang="zh-CN" altLang="en-US" sz="4000" b="1">
                <a:solidFill>
                  <a:srgbClr val="FF0000"/>
                </a:solidFill>
                <a:ea typeface="华文新魏" pitchFamily="2" charset="-122"/>
              </a:rPr>
              <a:t>组合图形</a:t>
            </a:r>
            <a:r>
              <a:rPr lang="zh-CN" altLang="en-US" sz="4000" b="1">
                <a:ea typeface="华文新魏" pitchFamily="2" charset="-122"/>
              </a:rPr>
              <a:t>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84888" y="1484313"/>
            <a:ext cx="2376487" cy="1685925"/>
            <a:chOff x="0" y="0"/>
            <a:chExt cx="3810" cy="2702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0"/>
              <a:ext cx="3810" cy="2702"/>
              <a:chOff x="0" y="0"/>
              <a:chExt cx="1279" cy="907"/>
            </a:xfrm>
          </p:grpSpPr>
          <p:sp>
            <p:nvSpPr>
              <p:cNvPr id="5144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07" cy="907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algn="ctr">
                  <a:buFont typeface="Arial" charset="0"/>
                  <a:buNone/>
                </a:pPr>
                <a:endParaRPr lang="zh-CN" altLang="en-US" sz="3600" b="1">
                  <a:ea typeface="楷体_GB2312" pitchFamily="49" charset="-122"/>
                </a:endParaRPr>
              </a:p>
            </p:txBody>
          </p:sp>
          <p:sp>
            <p:nvSpPr>
              <p:cNvPr id="5145" name="AutoShape 7"/>
              <p:cNvSpPr>
                <a:spLocks noChangeArrowheads="1"/>
              </p:cNvSpPr>
              <p:nvPr/>
            </p:nvSpPr>
            <p:spPr bwMode="auto">
              <a:xfrm rot="10800000" flipH="1">
                <a:off x="907" y="0"/>
                <a:ext cx="372" cy="454"/>
              </a:xfrm>
              <a:prstGeom prst="rtTriangle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rot="10800000" wrap="none" lIns="90000" tIns="46800" rIns="90000" bIns="46800" anchor="ctr"/>
              <a:lstStyle/>
              <a:p>
                <a:pPr algn="ctr">
                  <a:buFont typeface="Arial" charset="0"/>
                  <a:buNone/>
                </a:pPr>
                <a:endParaRPr lang="zh-CN" altLang="en-US" sz="3600" b="1">
                  <a:ea typeface="楷体_GB2312" pitchFamily="49" charset="-122"/>
                </a:endParaRPr>
              </a:p>
            </p:txBody>
          </p:sp>
          <p:sp>
            <p:nvSpPr>
              <p:cNvPr id="5146" name="AutoShape 8"/>
              <p:cNvSpPr>
                <a:spLocks noChangeArrowheads="1"/>
              </p:cNvSpPr>
              <p:nvPr/>
            </p:nvSpPr>
            <p:spPr bwMode="auto">
              <a:xfrm rot="10800000" flipH="1" flipV="1">
                <a:off x="898" y="453"/>
                <a:ext cx="372" cy="454"/>
              </a:xfrm>
              <a:prstGeom prst="rtTriangle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algn="ctr">
                  <a:buFont typeface="Arial" charset="0"/>
                  <a:buNone/>
                </a:pPr>
                <a:endParaRPr lang="zh-CN" altLang="en-US" sz="3600" b="1">
                  <a:ea typeface="楷体_GB2312" pitchFamily="49" charset="-122"/>
                </a:endParaRPr>
              </a:p>
            </p:txBody>
          </p:sp>
        </p:grpSp>
        <p:pic>
          <p:nvPicPr>
            <p:cNvPr id="5142" name="Picture 9" descr="2 拷贝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5" y="331"/>
              <a:ext cx="1508" cy="2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3" name="AutoShape 10"/>
            <p:cNvSpPr>
              <a:spLocks noChangeArrowheads="1"/>
            </p:cNvSpPr>
            <p:nvPr/>
          </p:nvSpPr>
          <p:spPr bwMode="auto">
            <a:xfrm>
              <a:off x="953" y="1045"/>
              <a:ext cx="952" cy="905"/>
            </a:xfrm>
            <a:custGeom>
              <a:avLst/>
              <a:gdLst>
                <a:gd name="T0" fmla="*/ 0 w 952"/>
                <a:gd name="T1" fmla="*/ 346 h 905"/>
                <a:gd name="T2" fmla="*/ 364 w 952"/>
                <a:gd name="T3" fmla="*/ 346 h 905"/>
                <a:gd name="T4" fmla="*/ 476 w 952"/>
                <a:gd name="T5" fmla="*/ 0 h 905"/>
                <a:gd name="T6" fmla="*/ 588 w 952"/>
                <a:gd name="T7" fmla="*/ 346 h 905"/>
                <a:gd name="T8" fmla="*/ 952 w 952"/>
                <a:gd name="T9" fmla="*/ 346 h 905"/>
                <a:gd name="T10" fmla="*/ 658 w 952"/>
                <a:gd name="T11" fmla="*/ 559 h 905"/>
                <a:gd name="T12" fmla="*/ 770 w 952"/>
                <a:gd name="T13" fmla="*/ 905 h 905"/>
                <a:gd name="T14" fmla="*/ 476 w 952"/>
                <a:gd name="T15" fmla="*/ 691 h 905"/>
                <a:gd name="T16" fmla="*/ 182 w 952"/>
                <a:gd name="T17" fmla="*/ 905 h 905"/>
                <a:gd name="T18" fmla="*/ 294 w 952"/>
                <a:gd name="T19" fmla="*/ 559 h 9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52"/>
                <a:gd name="T31" fmla="*/ 0 h 905"/>
                <a:gd name="T32" fmla="*/ 952 w 952"/>
                <a:gd name="T33" fmla="*/ 905 h 9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52" h="905">
                  <a:moveTo>
                    <a:pt x="0" y="346"/>
                  </a:moveTo>
                  <a:lnTo>
                    <a:pt x="364" y="346"/>
                  </a:lnTo>
                  <a:lnTo>
                    <a:pt x="476" y="0"/>
                  </a:lnTo>
                  <a:lnTo>
                    <a:pt x="588" y="346"/>
                  </a:lnTo>
                  <a:lnTo>
                    <a:pt x="952" y="346"/>
                  </a:lnTo>
                  <a:lnTo>
                    <a:pt x="658" y="559"/>
                  </a:lnTo>
                  <a:lnTo>
                    <a:pt x="770" y="905"/>
                  </a:lnTo>
                  <a:lnTo>
                    <a:pt x="476" y="691"/>
                  </a:lnTo>
                  <a:lnTo>
                    <a:pt x="182" y="905"/>
                  </a:lnTo>
                  <a:lnTo>
                    <a:pt x="294" y="559"/>
                  </a:lnTo>
                  <a:close/>
                </a:path>
              </a:pathLst>
            </a:custGeom>
            <a:solidFill>
              <a:srgbClr val="FFFF66"/>
            </a:solidFill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rot="709729">
            <a:off x="611188" y="1539875"/>
            <a:ext cx="2571750" cy="2952750"/>
            <a:chOff x="0" y="0"/>
            <a:chExt cx="3397" cy="3901"/>
          </a:xfrm>
        </p:grpSpPr>
        <p:sp>
          <p:nvSpPr>
            <p:cNvPr id="5134" name="Freeform 12"/>
            <p:cNvSpPr>
              <a:spLocks noChangeArrowheads="1"/>
            </p:cNvSpPr>
            <p:nvPr/>
          </p:nvSpPr>
          <p:spPr bwMode="auto">
            <a:xfrm>
              <a:off x="196" y="1462"/>
              <a:ext cx="646" cy="2042"/>
            </a:xfrm>
            <a:custGeom>
              <a:avLst/>
              <a:gdLst>
                <a:gd name="T0" fmla="*/ 1308 w 250"/>
                <a:gd name="T1" fmla="*/ 278 h 1300"/>
                <a:gd name="T2" fmla="*/ 1008 w 250"/>
                <a:gd name="T3" fmla="*/ 1733 h 1300"/>
                <a:gd name="T4" fmla="*/ 101 w 250"/>
                <a:gd name="T5" fmla="*/ 2741 h 1300"/>
                <a:gd name="T6" fmla="*/ 401 w 250"/>
                <a:gd name="T7" fmla="*/ 3077 h 1300"/>
                <a:gd name="T8" fmla="*/ 1308 w 250"/>
                <a:gd name="T9" fmla="*/ 1957 h 1300"/>
                <a:gd name="T10" fmla="*/ 1615 w 250"/>
                <a:gd name="T11" fmla="*/ 1285 h 1300"/>
                <a:gd name="T12" fmla="*/ 1615 w 250"/>
                <a:gd name="T13" fmla="*/ 390 h 1300"/>
                <a:gd name="T14" fmla="*/ 1615 w 250"/>
                <a:gd name="T15" fmla="*/ 55 h 1300"/>
                <a:gd name="T16" fmla="*/ 1308 w 250"/>
                <a:gd name="T17" fmla="*/ 278 h 1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0"/>
                <a:gd name="T28" fmla="*/ 0 h 1300"/>
                <a:gd name="T29" fmla="*/ 250 w 250"/>
                <a:gd name="T30" fmla="*/ 1300 h 1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0" h="1300">
                  <a:moveTo>
                    <a:pt x="196" y="113"/>
                  </a:moveTo>
                  <a:cubicBezTo>
                    <a:pt x="181" y="226"/>
                    <a:pt x="181" y="536"/>
                    <a:pt x="151" y="702"/>
                  </a:cubicBezTo>
                  <a:cubicBezTo>
                    <a:pt x="121" y="868"/>
                    <a:pt x="30" y="1020"/>
                    <a:pt x="15" y="1111"/>
                  </a:cubicBezTo>
                  <a:cubicBezTo>
                    <a:pt x="0" y="1202"/>
                    <a:pt x="30" y="1300"/>
                    <a:pt x="60" y="1247"/>
                  </a:cubicBezTo>
                  <a:cubicBezTo>
                    <a:pt x="90" y="1194"/>
                    <a:pt x="166" y="914"/>
                    <a:pt x="196" y="793"/>
                  </a:cubicBezTo>
                  <a:cubicBezTo>
                    <a:pt x="226" y="672"/>
                    <a:pt x="234" y="627"/>
                    <a:pt x="242" y="521"/>
                  </a:cubicBezTo>
                  <a:cubicBezTo>
                    <a:pt x="250" y="415"/>
                    <a:pt x="242" y="241"/>
                    <a:pt x="242" y="158"/>
                  </a:cubicBezTo>
                  <a:cubicBezTo>
                    <a:pt x="242" y="75"/>
                    <a:pt x="250" y="29"/>
                    <a:pt x="242" y="22"/>
                  </a:cubicBezTo>
                  <a:cubicBezTo>
                    <a:pt x="234" y="15"/>
                    <a:pt x="211" y="0"/>
                    <a:pt x="196" y="113"/>
                  </a:cubicBez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rgbClr val="808000"/>
              </a:solidFill>
              <a:bevel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135" name="Freeform 13"/>
            <p:cNvSpPr>
              <a:spLocks noChangeArrowheads="1"/>
            </p:cNvSpPr>
            <p:nvPr/>
          </p:nvSpPr>
          <p:spPr bwMode="auto">
            <a:xfrm flipH="1">
              <a:off x="1172" y="1510"/>
              <a:ext cx="645" cy="2391"/>
            </a:xfrm>
            <a:custGeom>
              <a:avLst/>
              <a:gdLst>
                <a:gd name="T0" fmla="*/ 1305 w 250"/>
                <a:gd name="T1" fmla="*/ 383 h 1300"/>
                <a:gd name="T2" fmla="*/ 1006 w 250"/>
                <a:gd name="T3" fmla="*/ 2374 h 1300"/>
                <a:gd name="T4" fmla="*/ 101 w 250"/>
                <a:gd name="T5" fmla="*/ 3758 h 1300"/>
                <a:gd name="T6" fmla="*/ 400 w 250"/>
                <a:gd name="T7" fmla="*/ 4219 h 1300"/>
                <a:gd name="T8" fmla="*/ 1305 w 250"/>
                <a:gd name="T9" fmla="*/ 2683 h 1300"/>
                <a:gd name="T10" fmla="*/ 1610 w 250"/>
                <a:gd name="T11" fmla="*/ 1762 h 1300"/>
                <a:gd name="T12" fmla="*/ 1610 w 250"/>
                <a:gd name="T13" fmla="*/ 535 h 1300"/>
                <a:gd name="T14" fmla="*/ 1610 w 250"/>
                <a:gd name="T15" fmla="*/ 74 h 1300"/>
                <a:gd name="T16" fmla="*/ 1305 w 250"/>
                <a:gd name="T17" fmla="*/ 383 h 13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0"/>
                <a:gd name="T28" fmla="*/ 0 h 1300"/>
                <a:gd name="T29" fmla="*/ 250 w 250"/>
                <a:gd name="T30" fmla="*/ 1300 h 13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0" h="1300">
                  <a:moveTo>
                    <a:pt x="196" y="113"/>
                  </a:moveTo>
                  <a:cubicBezTo>
                    <a:pt x="181" y="226"/>
                    <a:pt x="181" y="536"/>
                    <a:pt x="151" y="702"/>
                  </a:cubicBezTo>
                  <a:cubicBezTo>
                    <a:pt x="121" y="868"/>
                    <a:pt x="30" y="1020"/>
                    <a:pt x="15" y="1111"/>
                  </a:cubicBezTo>
                  <a:cubicBezTo>
                    <a:pt x="0" y="1202"/>
                    <a:pt x="30" y="1300"/>
                    <a:pt x="60" y="1247"/>
                  </a:cubicBezTo>
                  <a:cubicBezTo>
                    <a:pt x="90" y="1194"/>
                    <a:pt x="166" y="914"/>
                    <a:pt x="196" y="793"/>
                  </a:cubicBezTo>
                  <a:cubicBezTo>
                    <a:pt x="226" y="672"/>
                    <a:pt x="234" y="627"/>
                    <a:pt x="242" y="521"/>
                  </a:cubicBezTo>
                  <a:cubicBezTo>
                    <a:pt x="250" y="415"/>
                    <a:pt x="242" y="241"/>
                    <a:pt x="242" y="158"/>
                  </a:cubicBezTo>
                  <a:cubicBezTo>
                    <a:pt x="242" y="75"/>
                    <a:pt x="250" y="29"/>
                    <a:pt x="242" y="22"/>
                  </a:cubicBezTo>
                  <a:cubicBezTo>
                    <a:pt x="234" y="15"/>
                    <a:pt x="211" y="0"/>
                    <a:pt x="196" y="113"/>
                  </a:cubicBez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rgbClr val="808000"/>
              </a:solidFill>
              <a:bevel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136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2106" cy="806"/>
            </a:xfrm>
            <a:prstGeom prst="triangle">
              <a:avLst>
                <a:gd name="adj" fmla="val 50000"/>
              </a:avLst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Font typeface="Arial" charset="0"/>
                <a:buNone/>
              </a:pPr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5137" name="AutoShape 15"/>
            <p:cNvSpPr>
              <a:spLocks noChangeArrowheads="1"/>
            </p:cNvSpPr>
            <p:nvPr/>
          </p:nvSpPr>
          <p:spPr bwMode="auto">
            <a:xfrm flipV="1">
              <a:off x="0" y="804"/>
              <a:ext cx="2106" cy="1208"/>
            </a:xfrm>
            <a:prstGeom prst="triangle">
              <a:avLst>
                <a:gd name="adj" fmla="val 50000"/>
              </a:avLst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90000" tIns="46800" rIns="90000" bIns="46800" anchor="ctr"/>
            <a:lstStyle/>
            <a:p>
              <a:pPr algn="ctr">
                <a:buFont typeface="Arial" charset="0"/>
                <a:buNone/>
              </a:pPr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5138" name="Line 16"/>
            <p:cNvSpPr>
              <a:spLocks noChangeShapeType="1"/>
            </p:cNvSpPr>
            <p:nvPr/>
          </p:nvSpPr>
          <p:spPr bwMode="auto">
            <a:xfrm>
              <a:off x="1056" y="0"/>
              <a:ext cx="0" cy="20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139" name="Freeform 17"/>
            <p:cNvSpPr>
              <a:spLocks noChangeArrowheads="1"/>
            </p:cNvSpPr>
            <p:nvPr/>
          </p:nvSpPr>
          <p:spPr bwMode="auto">
            <a:xfrm>
              <a:off x="1056" y="502"/>
              <a:ext cx="2341" cy="2117"/>
            </a:xfrm>
            <a:custGeom>
              <a:avLst/>
              <a:gdLst>
                <a:gd name="T0" fmla="*/ 0 w 907"/>
                <a:gd name="T1" fmla="*/ 0 h 953"/>
                <a:gd name="T2" fmla="*/ 1205 w 907"/>
                <a:gd name="T3" fmla="*/ 1342 h 953"/>
                <a:gd name="T4" fmla="*/ 3317 w 907"/>
                <a:gd name="T5" fmla="*/ 3361 h 953"/>
                <a:gd name="T6" fmla="*/ 6042 w 907"/>
                <a:gd name="T7" fmla="*/ 4703 h 9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7"/>
                <a:gd name="T13" fmla="*/ 0 h 953"/>
                <a:gd name="T14" fmla="*/ 907 w 907"/>
                <a:gd name="T15" fmla="*/ 953 h 9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7" h="953">
                  <a:moveTo>
                    <a:pt x="0" y="0"/>
                  </a:moveTo>
                  <a:cubicBezTo>
                    <a:pt x="49" y="79"/>
                    <a:pt x="98" y="158"/>
                    <a:pt x="181" y="272"/>
                  </a:cubicBezTo>
                  <a:cubicBezTo>
                    <a:pt x="264" y="386"/>
                    <a:pt x="377" y="568"/>
                    <a:pt x="498" y="681"/>
                  </a:cubicBezTo>
                  <a:cubicBezTo>
                    <a:pt x="619" y="794"/>
                    <a:pt x="763" y="873"/>
                    <a:pt x="907" y="953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bevel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140" name="Freeform 18"/>
            <p:cNvSpPr>
              <a:spLocks noChangeArrowheads="1"/>
            </p:cNvSpPr>
            <p:nvPr/>
          </p:nvSpPr>
          <p:spPr bwMode="auto">
            <a:xfrm>
              <a:off x="1056" y="1208"/>
              <a:ext cx="702" cy="236"/>
            </a:xfrm>
            <a:custGeom>
              <a:avLst/>
              <a:gdLst>
                <a:gd name="T0" fmla="*/ 0 w 272"/>
                <a:gd name="T1" fmla="*/ 0 h 106"/>
                <a:gd name="T2" fmla="*/ 1205 w 272"/>
                <a:gd name="T3" fmla="*/ 452 h 106"/>
                <a:gd name="T4" fmla="*/ 1812 w 272"/>
                <a:gd name="T5" fmla="*/ 452 h 106"/>
                <a:gd name="T6" fmla="*/ 0 60000 65536"/>
                <a:gd name="T7" fmla="*/ 0 60000 65536"/>
                <a:gd name="T8" fmla="*/ 0 60000 65536"/>
                <a:gd name="T9" fmla="*/ 0 w 272"/>
                <a:gd name="T10" fmla="*/ 0 h 106"/>
                <a:gd name="T11" fmla="*/ 272 w 272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06">
                  <a:moveTo>
                    <a:pt x="0" y="0"/>
                  </a:moveTo>
                  <a:cubicBezTo>
                    <a:pt x="68" y="38"/>
                    <a:pt x="136" y="76"/>
                    <a:pt x="181" y="91"/>
                  </a:cubicBezTo>
                  <a:cubicBezTo>
                    <a:pt x="226" y="106"/>
                    <a:pt x="249" y="98"/>
                    <a:pt x="272" y="91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bevel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3276600" y="1916113"/>
            <a:ext cx="2220913" cy="2592387"/>
            <a:chOff x="0" y="0"/>
            <a:chExt cx="2836" cy="3311"/>
          </a:xfrm>
        </p:grpSpPr>
        <p:sp>
          <p:nvSpPr>
            <p:cNvPr id="5128" name="AutoShape 29"/>
            <p:cNvSpPr>
              <a:spLocks noChangeArrowheads="1"/>
            </p:cNvSpPr>
            <p:nvPr/>
          </p:nvSpPr>
          <p:spPr bwMode="auto">
            <a:xfrm>
              <a:off x="0" y="0"/>
              <a:ext cx="2836" cy="1419"/>
            </a:xfrm>
            <a:prstGeom prst="triangle">
              <a:avLst>
                <a:gd name="adj" fmla="val 50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Font typeface="Arial" charset="0"/>
                <a:buNone/>
              </a:pPr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5129" name="Rectangle 30"/>
            <p:cNvSpPr>
              <a:spLocks noChangeArrowheads="1"/>
            </p:cNvSpPr>
            <p:nvPr/>
          </p:nvSpPr>
          <p:spPr bwMode="auto">
            <a:xfrm>
              <a:off x="316" y="1419"/>
              <a:ext cx="2204" cy="1892"/>
            </a:xfrm>
            <a:prstGeom prst="rect">
              <a:avLst/>
            </a:prstGeom>
            <a:solidFill>
              <a:srgbClr val="D1791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 lIns="90000" tIns="46800" rIns="90000" bIns="46800" anchor="ctr"/>
            <a:lstStyle/>
            <a:p>
              <a:pPr algn="ctr">
                <a:buFont typeface="Arial" charset="0"/>
                <a:buNone/>
              </a:pPr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5130" name="Rectangle 31"/>
            <p:cNvSpPr>
              <a:spLocks noChangeArrowheads="1"/>
            </p:cNvSpPr>
            <p:nvPr/>
          </p:nvSpPr>
          <p:spPr bwMode="auto">
            <a:xfrm>
              <a:off x="1071" y="1633"/>
              <a:ext cx="788" cy="725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Font typeface="Arial" charset="0"/>
                <a:buNone/>
              </a:pPr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5131" name="Rectangle 32"/>
            <p:cNvSpPr>
              <a:spLocks noChangeArrowheads="1"/>
            </p:cNvSpPr>
            <p:nvPr/>
          </p:nvSpPr>
          <p:spPr bwMode="auto">
            <a:xfrm>
              <a:off x="1134" y="1678"/>
              <a:ext cx="680" cy="635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pPr algn="ctr">
                <a:buFont typeface="Arial" charset="0"/>
                <a:buNone/>
              </a:pPr>
              <a:endParaRPr lang="zh-CN" altLang="en-US" sz="3600" b="1">
                <a:ea typeface="楷体_GB2312" pitchFamily="49" charset="-122"/>
              </a:endParaRPr>
            </a:p>
          </p:txBody>
        </p:sp>
        <p:sp>
          <p:nvSpPr>
            <p:cNvPr id="5132" name="Line 33"/>
            <p:cNvSpPr>
              <a:spLocks noChangeShapeType="1"/>
            </p:cNvSpPr>
            <p:nvPr/>
          </p:nvSpPr>
          <p:spPr bwMode="auto">
            <a:xfrm>
              <a:off x="1133" y="1996"/>
              <a:ext cx="681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5133" name="Line 34"/>
            <p:cNvSpPr>
              <a:spLocks noChangeShapeType="1"/>
            </p:cNvSpPr>
            <p:nvPr/>
          </p:nvSpPr>
          <p:spPr bwMode="auto">
            <a:xfrm>
              <a:off x="1464" y="1678"/>
              <a:ext cx="0" cy="635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7" name="同侧圆角矩形 6"/>
          <p:cNvSpPr/>
          <p:nvPr/>
        </p:nvSpPr>
        <p:spPr>
          <a:xfrm>
            <a:off x="6111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64293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468313" y="1628775"/>
            <a:ext cx="7127875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华丰小学校园里有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一块草坪（如右图），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它的面积是多少平方米？</a:t>
            </a:r>
          </a:p>
        </p:txBody>
      </p:sp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052513"/>
            <a:ext cx="446405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同侧圆角矩形 37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39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68313" y="1628775"/>
            <a:ext cx="7127875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华丰小学校园里有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一块草坪（如右图），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它的面积是多少平方米？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611188" y="4005263"/>
            <a:ext cx="75612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怎样把这个图形转化成已学过的图形？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8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小组合作，你们怎样分得在图上画出来，一种方法画一张图。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 b="1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想一想，这些方法有什么相同点和不同点？</a:t>
            </a:r>
            <a:r>
              <a:rPr lang="zh-CN" altLang="en-US" sz="2800">
                <a:solidFill>
                  <a:schemeClr val="folHlink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052513"/>
            <a:ext cx="446405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同侧圆角矩形 2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75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63713" y="58753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①</a:t>
            </a:r>
          </a:p>
        </p:txBody>
      </p:sp>
      <p:sp>
        <p:nvSpPr>
          <p:cNvPr id="7176" name="Rectangle 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411413" y="58753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②</a:t>
            </a:r>
          </a:p>
        </p:txBody>
      </p:sp>
      <p:sp>
        <p:nvSpPr>
          <p:cNvPr id="7177" name="Rectangle 1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059113" y="58753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③</a:t>
            </a:r>
          </a:p>
        </p:txBody>
      </p:sp>
      <p:sp>
        <p:nvSpPr>
          <p:cNvPr id="7178" name="Rectangle 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706813" y="58753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④</a:t>
            </a:r>
          </a:p>
        </p:txBody>
      </p:sp>
      <p:sp>
        <p:nvSpPr>
          <p:cNvPr id="7179" name="Rectangle 1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427538" y="58769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2700338" y="981075"/>
            <a:ext cx="69135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方法一：</a:t>
            </a: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分成一个长方形和一个梯形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4716463" y="1844675"/>
            <a:ext cx="41767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列式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: 12×4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(12+15)×6÷2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     =48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81</a:t>
            </a:r>
          </a:p>
          <a:p>
            <a:pPr>
              <a:buFont typeface="Arial" charset="0"/>
              <a:buNone/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     =129(m</a:t>
            </a:r>
            <a:r>
              <a:rPr lang="en-US" altLang="zh-CN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)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答：这块草坪的面积是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129m</a:t>
            </a:r>
            <a:r>
              <a:rPr lang="en-US" altLang="zh-CN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71550" y="2205038"/>
            <a:ext cx="3959225" cy="3001962"/>
            <a:chOff x="0" y="0"/>
            <a:chExt cx="2495" cy="1911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226"/>
              <a:ext cx="2041" cy="1453"/>
              <a:chOff x="0" y="0"/>
              <a:chExt cx="2041" cy="1453"/>
            </a:xfrm>
          </p:grpSpPr>
          <p:sp>
            <p:nvSpPr>
              <p:cNvPr id="8226" name="Line 6"/>
              <p:cNvSpPr>
                <a:spLocks noChangeShapeType="1"/>
              </p:cNvSpPr>
              <p:nvPr/>
            </p:nvSpPr>
            <p:spPr bwMode="auto">
              <a:xfrm>
                <a:off x="408" y="0"/>
                <a:ext cx="1633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7" name="Line 7"/>
              <p:cNvSpPr>
                <a:spLocks noChangeShapeType="1"/>
              </p:cNvSpPr>
              <p:nvPr/>
            </p:nvSpPr>
            <p:spPr bwMode="auto">
              <a:xfrm>
                <a:off x="2041" y="0"/>
                <a:ext cx="0" cy="145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8" name="Line 8"/>
              <p:cNvSpPr>
                <a:spLocks noChangeShapeType="1"/>
              </p:cNvSpPr>
              <p:nvPr/>
            </p:nvSpPr>
            <p:spPr bwMode="auto">
              <a:xfrm flipH="1">
                <a:off x="0" y="1452"/>
                <a:ext cx="2041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9" name="Line 9"/>
              <p:cNvSpPr>
                <a:spLocks noChangeShapeType="1"/>
              </p:cNvSpPr>
              <p:nvPr/>
            </p:nvSpPr>
            <p:spPr bwMode="auto">
              <a:xfrm flipH="1">
                <a:off x="408" y="0"/>
                <a:ext cx="0" cy="68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0" name="Line 10"/>
              <p:cNvSpPr>
                <a:spLocks noChangeShapeType="1"/>
              </p:cNvSpPr>
              <p:nvPr/>
            </p:nvSpPr>
            <p:spPr bwMode="auto">
              <a:xfrm flipH="1">
                <a:off x="0" y="681"/>
                <a:ext cx="408" cy="77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06" name="Text Box 11"/>
            <p:cNvSpPr txBox="1">
              <a:spLocks noChangeArrowheads="1"/>
            </p:cNvSpPr>
            <p:nvPr/>
          </p:nvSpPr>
          <p:spPr bwMode="auto">
            <a:xfrm>
              <a:off x="1043" y="0"/>
              <a:ext cx="41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12m</a:t>
              </a:r>
            </a:p>
          </p:txBody>
        </p:sp>
        <p:sp>
          <p:nvSpPr>
            <p:cNvPr id="8207" name="Line 12"/>
            <p:cNvSpPr>
              <a:spLocks noChangeShapeType="1"/>
            </p:cNvSpPr>
            <p:nvPr/>
          </p:nvSpPr>
          <p:spPr bwMode="auto">
            <a:xfrm>
              <a:off x="408" y="90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Line 13"/>
            <p:cNvSpPr>
              <a:spLocks noChangeShapeType="1"/>
            </p:cNvSpPr>
            <p:nvPr/>
          </p:nvSpPr>
          <p:spPr bwMode="auto">
            <a:xfrm flipH="1">
              <a:off x="408" y="136"/>
              <a:ext cx="68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14"/>
            <p:cNvSpPr>
              <a:spLocks noChangeShapeType="1"/>
            </p:cNvSpPr>
            <p:nvPr/>
          </p:nvSpPr>
          <p:spPr bwMode="auto">
            <a:xfrm>
              <a:off x="2041" y="45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Line 15"/>
            <p:cNvSpPr>
              <a:spLocks noChangeShapeType="1"/>
            </p:cNvSpPr>
            <p:nvPr/>
          </p:nvSpPr>
          <p:spPr bwMode="auto">
            <a:xfrm>
              <a:off x="1451" y="136"/>
              <a:ext cx="59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Line 16"/>
            <p:cNvSpPr>
              <a:spLocks noChangeShapeType="1"/>
            </p:cNvSpPr>
            <p:nvPr/>
          </p:nvSpPr>
          <p:spPr bwMode="auto">
            <a:xfrm>
              <a:off x="2086" y="226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17"/>
            <p:cNvSpPr>
              <a:spLocks noChangeShapeType="1"/>
            </p:cNvSpPr>
            <p:nvPr/>
          </p:nvSpPr>
          <p:spPr bwMode="auto">
            <a:xfrm flipV="1">
              <a:off x="2132" y="226"/>
              <a:ext cx="0" cy="5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Text Box 18"/>
            <p:cNvSpPr txBox="1">
              <a:spLocks noChangeArrowheads="1"/>
            </p:cNvSpPr>
            <p:nvPr/>
          </p:nvSpPr>
          <p:spPr bwMode="auto">
            <a:xfrm>
              <a:off x="1996" y="816"/>
              <a:ext cx="49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10m</a:t>
              </a:r>
            </a:p>
          </p:txBody>
        </p:sp>
        <p:sp>
          <p:nvSpPr>
            <p:cNvPr id="8214" name="Line 19"/>
            <p:cNvSpPr>
              <a:spLocks noChangeShapeType="1"/>
            </p:cNvSpPr>
            <p:nvPr/>
          </p:nvSpPr>
          <p:spPr bwMode="auto">
            <a:xfrm>
              <a:off x="2086" y="1678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Line 20"/>
            <p:cNvSpPr>
              <a:spLocks noChangeShapeType="1"/>
            </p:cNvSpPr>
            <p:nvPr/>
          </p:nvSpPr>
          <p:spPr bwMode="auto">
            <a:xfrm>
              <a:off x="2132" y="1043"/>
              <a:ext cx="0" cy="63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Line 21"/>
            <p:cNvSpPr>
              <a:spLocks noChangeShapeType="1"/>
            </p:cNvSpPr>
            <p:nvPr/>
          </p:nvSpPr>
          <p:spPr bwMode="auto">
            <a:xfrm>
              <a:off x="0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Line 22"/>
            <p:cNvSpPr>
              <a:spLocks noChangeShapeType="1"/>
            </p:cNvSpPr>
            <p:nvPr/>
          </p:nvSpPr>
          <p:spPr bwMode="auto">
            <a:xfrm>
              <a:off x="2041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Text Box 23"/>
            <p:cNvSpPr txBox="1">
              <a:spLocks noChangeArrowheads="1"/>
            </p:cNvSpPr>
            <p:nvPr/>
          </p:nvSpPr>
          <p:spPr bwMode="auto">
            <a:xfrm>
              <a:off x="818" y="1677"/>
              <a:ext cx="452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15m</a:t>
              </a:r>
            </a:p>
          </p:txBody>
        </p:sp>
        <p:sp>
          <p:nvSpPr>
            <p:cNvPr id="8219" name="Line 24"/>
            <p:cNvSpPr>
              <a:spLocks noChangeShapeType="1"/>
            </p:cNvSpPr>
            <p:nvPr/>
          </p:nvSpPr>
          <p:spPr bwMode="auto">
            <a:xfrm flipH="1">
              <a:off x="0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Line 25"/>
            <p:cNvSpPr>
              <a:spLocks noChangeShapeType="1"/>
            </p:cNvSpPr>
            <p:nvPr/>
          </p:nvSpPr>
          <p:spPr bwMode="auto">
            <a:xfrm>
              <a:off x="1179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Line 26"/>
            <p:cNvSpPr>
              <a:spLocks noChangeShapeType="1"/>
            </p:cNvSpPr>
            <p:nvPr/>
          </p:nvSpPr>
          <p:spPr bwMode="auto">
            <a:xfrm>
              <a:off x="272" y="226"/>
              <a:ext cx="9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Line 27"/>
            <p:cNvSpPr>
              <a:spLocks noChangeShapeType="1"/>
            </p:cNvSpPr>
            <p:nvPr/>
          </p:nvSpPr>
          <p:spPr bwMode="auto">
            <a:xfrm>
              <a:off x="272" y="907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Text Box 28"/>
            <p:cNvSpPr txBox="1">
              <a:spLocks noChangeArrowheads="1"/>
            </p:cNvSpPr>
            <p:nvPr/>
          </p:nvSpPr>
          <p:spPr bwMode="auto">
            <a:xfrm>
              <a:off x="136" y="453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4m</a:t>
              </a:r>
            </a:p>
          </p:txBody>
        </p:sp>
        <p:sp>
          <p:nvSpPr>
            <p:cNvPr id="8224" name="Line 29"/>
            <p:cNvSpPr>
              <a:spLocks noChangeShapeType="1"/>
            </p:cNvSpPr>
            <p:nvPr/>
          </p:nvSpPr>
          <p:spPr bwMode="auto">
            <a:xfrm flipV="1">
              <a:off x="317" y="226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Line 30"/>
            <p:cNvSpPr>
              <a:spLocks noChangeShapeType="1"/>
            </p:cNvSpPr>
            <p:nvPr/>
          </p:nvSpPr>
          <p:spPr bwMode="auto">
            <a:xfrm>
              <a:off x="317" y="680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975" name="Line 31"/>
          <p:cNvSpPr>
            <a:spLocks noChangeShapeType="1"/>
          </p:cNvSpPr>
          <p:nvPr/>
        </p:nvSpPr>
        <p:spPr bwMode="auto">
          <a:xfrm>
            <a:off x="1619250" y="3644900"/>
            <a:ext cx="252095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76" name="Line 32"/>
          <p:cNvSpPr>
            <a:spLocks noChangeShapeType="1"/>
          </p:cNvSpPr>
          <p:nvPr/>
        </p:nvSpPr>
        <p:spPr bwMode="auto">
          <a:xfrm>
            <a:off x="4211638" y="3644900"/>
            <a:ext cx="0" cy="1152525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77" name="Text Box 33"/>
          <p:cNvSpPr txBox="1">
            <a:spLocks noChangeArrowheads="1"/>
          </p:cNvSpPr>
          <p:nvPr/>
        </p:nvSpPr>
        <p:spPr bwMode="auto">
          <a:xfrm>
            <a:off x="1763713" y="3933825"/>
            <a:ext cx="2232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10-4=6</a:t>
            </a:r>
            <a:r>
              <a:rPr lang="zh-CN" altLang="en-US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82978" name="Line 34"/>
          <p:cNvSpPr>
            <a:spLocks noChangeShapeType="1"/>
          </p:cNvSpPr>
          <p:nvPr/>
        </p:nvSpPr>
        <p:spPr bwMode="auto">
          <a:xfrm>
            <a:off x="3851275" y="4221163"/>
            <a:ext cx="288925" cy="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3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16913" y="5949950"/>
            <a:ext cx="358775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同侧圆角矩形 2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204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4437063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2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2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2975" grpId="0" animBg="1"/>
      <p:bldP spid="82976" grpId="0" animBg="1"/>
      <p:bldP spid="82977" grpId="0"/>
      <p:bldP spid="829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2700338" y="836613"/>
            <a:ext cx="69135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方法二：</a:t>
            </a: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分成一个三角形和一个梯形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4210050" y="1844675"/>
            <a:ext cx="46815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列式: 15×6÷2＋(4+10)×12÷2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 =45＋84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 =129(m</a:t>
            </a:r>
            <a:r>
              <a:rPr lang="zh-CN" altLang="en-US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)</a:t>
            </a:r>
          </a:p>
          <a:p>
            <a:pPr algn="ctr"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答：这块草坪的面积是129m</a:t>
            </a:r>
            <a:r>
              <a:rPr lang="zh-CN" altLang="en-US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00113" y="2205038"/>
            <a:ext cx="3959225" cy="3001962"/>
            <a:chOff x="0" y="0"/>
            <a:chExt cx="2495" cy="1911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226"/>
              <a:ext cx="2041" cy="1453"/>
              <a:chOff x="0" y="0"/>
              <a:chExt cx="2041" cy="1453"/>
            </a:xfrm>
          </p:grpSpPr>
          <p:sp>
            <p:nvSpPr>
              <p:cNvPr id="9252" name="Line 6"/>
              <p:cNvSpPr>
                <a:spLocks noChangeShapeType="1"/>
              </p:cNvSpPr>
              <p:nvPr/>
            </p:nvSpPr>
            <p:spPr bwMode="auto">
              <a:xfrm>
                <a:off x="408" y="0"/>
                <a:ext cx="1633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3" name="Line 7"/>
              <p:cNvSpPr>
                <a:spLocks noChangeShapeType="1"/>
              </p:cNvSpPr>
              <p:nvPr/>
            </p:nvSpPr>
            <p:spPr bwMode="auto">
              <a:xfrm>
                <a:off x="2041" y="0"/>
                <a:ext cx="0" cy="145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4" name="Line 8"/>
              <p:cNvSpPr>
                <a:spLocks noChangeShapeType="1"/>
              </p:cNvSpPr>
              <p:nvPr/>
            </p:nvSpPr>
            <p:spPr bwMode="auto">
              <a:xfrm flipH="1">
                <a:off x="0" y="1452"/>
                <a:ext cx="2041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5" name="Line 9"/>
              <p:cNvSpPr>
                <a:spLocks noChangeShapeType="1"/>
              </p:cNvSpPr>
              <p:nvPr/>
            </p:nvSpPr>
            <p:spPr bwMode="auto">
              <a:xfrm flipH="1">
                <a:off x="408" y="0"/>
                <a:ext cx="0" cy="68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6" name="Line 10"/>
              <p:cNvSpPr>
                <a:spLocks noChangeShapeType="1"/>
              </p:cNvSpPr>
              <p:nvPr/>
            </p:nvSpPr>
            <p:spPr bwMode="auto">
              <a:xfrm flipH="1">
                <a:off x="0" y="681"/>
                <a:ext cx="408" cy="77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32" name="Text Box 11"/>
            <p:cNvSpPr txBox="1">
              <a:spLocks noChangeArrowheads="1"/>
            </p:cNvSpPr>
            <p:nvPr/>
          </p:nvSpPr>
          <p:spPr bwMode="auto">
            <a:xfrm>
              <a:off x="1043" y="0"/>
              <a:ext cx="41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12m</a:t>
              </a:r>
            </a:p>
          </p:txBody>
        </p:sp>
        <p:sp>
          <p:nvSpPr>
            <p:cNvPr id="9233" name="Line 12"/>
            <p:cNvSpPr>
              <a:spLocks noChangeShapeType="1"/>
            </p:cNvSpPr>
            <p:nvPr/>
          </p:nvSpPr>
          <p:spPr bwMode="auto">
            <a:xfrm>
              <a:off x="408" y="90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Line 13"/>
            <p:cNvSpPr>
              <a:spLocks noChangeShapeType="1"/>
            </p:cNvSpPr>
            <p:nvPr/>
          </p:nvSpPr>
          <p:spPr bwMode="auto">
            <a:xfrm flipH="1">
              <a:off x="408" y="136"/>
              <a:ext cx="68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Line 14"/>
            <p:cNvSpPr>
              <a:spLocks noChangeShapeType="1"/>
            </p:cNvSpPr>
            <p:nvPr/>
          </p:nvSpPr>
          <p:spPr bwMode="auto">
            <a:xfrm>
              <a:off x="2041" y="45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Line 15"/>
            <p:cNvSpPr>
              <a:spLocks noChangeShapeType="1"/>
            </p:cNvSpPr>
            <p:nvPr/>
          </p:nvSpPr>
          <p:spPr bwMode="auto">
            <a:xfrm>
              <a:off x="1451" y="136"/>
              <a:ext cx="59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Line 16"/>
            <p:cNvSpPr>
              <a:spLocks noChangeShapeType="1"/>
            </p:cNvSpPr>
            <p:nvPr/>
          </p:nvSpPr>
          <p:spPr bwMode="auto">
            <a:xfrm>
              <a:off x="2086" y="226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Line 17"/>
            <p:cNvSpPr>
              <a:spLocks noChangeShapeType="1"/>
            </p:cNvSpPr>
            <p:nvPr/>
          </p:nvSpPr>
          <p:spPr bwMode="auto">
            <a:xfrm flipV="1">
              <a:off x="2132" y="226"/>
              <a:ext cx="0" cy="5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Text Box 18"/>
            <p:cNvSpPr txBox="1">
              <a:spLocks noChangeArrowheads="1"/>
            </p:cNvSpPr>
            <p:nvPr/>
          </p:nvSpPr>
          <p:spPr bwMode="auto">
            <a:xfrm>
              <a:off x="1996" y="816"/>
              <a:ext cx="49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10m</a:t>
              </a:r>
            </a:p>
          </p:txBody>
        </p:sp>
        <p:sp>
          <p:nvSpPr>
            <p:cNvPr id="9240" name="Line 19"/>
            <p:cNvSpPr>
              <a:spLocks noChangeShapeType="1"/>
            </p:cNvSpPr>
            <p:nvPr/>
          </p:nvSpPr>
          <p:spPr bwMode="auto">
            <a:xfrm>
              <a:off x="2086" y="1678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Line 20"/>
            <p:cNvSpPr>
              <a:spLocks noChangeShapeType="1"/>
            </p:cNvSpPr>
            <p:nvPr/>
          </p:nvSpPr>
          <p:spPr bwMode="auto">
            <a:xfrm>
              <a:off x="2132" y="1043"/>
              <a:ext cx="0" cy="63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Line 21"/>
            <p:cNvSpPr>
              <a:spLocks noChangeShapeType="1"/>
            </p:cNvSpPr>
            <p:nvPr/>
          </p:nvSpPr>
          <p:spPr bwMode="auto">
            <a:xfrm>
              <a:off x="0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Line 22"/>
            <p:cNvSpPr>
              <a:spLocks noChangeShapeType="1"/>
            </p:cNvSpPr>
            <p:nvPr/>
          </p:nvSpPr>
          <p:spPr bwMode="auto">
            <a:xfrm>
              <a:off x="2041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Text Box 23"/>
            <p:cNvSpPr txBox="1">
              <a:spLocks noChangeArrowheads="1"/>
            </p:cNvSpPr>
            <p:nvPr/>
          </p:nvSpPr>
          <p:spPr bwMode="auto">
            <a:xfrm>
              <a:off x="818" y="1677"/>
              <a:ext cx="452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15m</a:t>
              </a:r>
            </a:p>
          </p:txBody>
        </p:sp>
        <p:sp>
          <p:nvSpPr>
            <p:cNvPr id="9245" name="Line 24"/>
            <p:cNvSpPr>
              <a:spLocks noChangeShapeType="1"/>
            </p:cNvSpPr>
            <p:nvPr/>
          </p:nvSpPr>
          <p:spPr bwMode="auto">
            <a:xfrm flipH="1">
              <a:off x="0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Line 25"/>
            <p:cNvSpPr>
              <a:spLocks noChangeShapeType="1"/>
            </p:cNvSpPr>
            <p:nvPr/>
          </p:nvSpPr>
          <p:spPr bwMode="auto">
            <a:xfrm>
              <a:off x="1179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Line 26"/>
            <p:cNvSpPr>
              <a:spLocks noChangeShapeType="1"/>
            </p:cNvSpPr>
            <p:nvPr/>
          </p:nvSpPr>
          <p:spPr bwMode="auto">
            <a:xfrm>
              <a:off x="272" y="226"/>
              <a:ext cx="9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Line 27"/>
            <p:cNvSpPr>
              <a:spLocks noChangeShapeType="1"/>
            </p:cNvSpPr>
            <p:nvPr/>
          </p:nvSpPr>
          <p:spPr bwMode="auto">
            <a:xfrm>
              <a:off x="272" y="907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Text Box 28"/>
            <p:cNvSpPr txBox="1">
              <a:spLocks noChangeArrowheads="1"/>
            </p:cNvSpPr>
            <p:nvPr/>
          </p:nvSpPr>
          <p:spPr bwMode="auto">
            <a:xfrm>
              <a:off x="136" y="453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4m</a:t>
              </a:r>
            </a:p>
          </p:txBody>
        </p:sp>
        <p:sp>
          <p:nvSpPr>
            <p:cNvPr id="9250" name="Line 29"/>
            <p:cNvSpPr>
              <a:spLocks noChangeShapeType="1"/>
            </p:cNvSpPr>
            <p:nvPr/>
          </p:nvSpPr>
          <p:spPr bwMode="auto">
            <a:xfrm flipV="1">
              <a:off x="317" y="226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Line 30"/>
            <p:cNvSpPr>
              <a:spLocks noChangeShapeType="1"/>
            </p:cNvSpPr>
            <p:nvPr/>
          </p:nvSpPr>
          <p:spPr bwMode="auto">
            <a:xfrm>
              <a:off x="317" y="680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3999" name="Line 31"/>
          <p:cNvSpPr>
            <a:spLocks noChangeShapeType="1"/>
          </p:cNvSpPr>
          <p:nvPr/>
        </p:nvSpPr>
        <p:spPr bwMode="auto">
          <a:xfrm>
            <a:off x="1547813" y="3644900"/>
            <a:ext cx="2592387" cy="115252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000" name="Line 32"/>
          <p:cNvSpPr>
            <a:spLocks noChangeShapeType="1"/>
          </p:cNvSpPr>
          <p:nvPr/>
        </p:nvSpPr>
        <p:spPr bwMode="auto">
          <a:xfrm>
            <a:off x="1547813" y="3644900"/>
            <a:ext cx="0" cy="1223963"/>
          </a:xfrm>
          <a:prstGeom prst="line">
            <a:avLst/>
          </a:prstGeom>
          <a:noFill/>
          <a:ln w="38100">
            <a:solidFill>
              <a:srgbClr val="CC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001" name="Text Box 33"/>
          <p:cNvSpPr txBox="1">
            <a:spLocks noChangeArrowheads="1"/>
          </p:cNvSpPr>
          <p:nvPr/>
        </p:nvSpPr>
        <p:spPr bwMode="auto">
          <a:xfrm>
            <a:off x="1835150" y="4149725"/>
            <a:ext cx="2232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10-4=6</a:t>
            </a:r>
            <a:r>
              <a:rPr lang="zh-CN" altLang="en-US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84002" name="Line 34"/>
          <p:cNvSpPr>
            <a:spLocks noChangeShapeType="1"/>
          </p:cNvSpPr>
          <p:nvPr/>
        </p:nvSpPr>
        <p:spPr bwMode="auto">
          <a:xfrm>
            <a:off x="1547813" y="4724400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003" name="Line 35"/>
          <p:cNvSpPr>
            <a:spLocks noChangeShapeType="1"/>
          </p:cNvSpPr>
          <p:nvPr/>
        </p:nvSpPr>
        <p:spPr bwMode="auto">
          <a:xfrm>
            <a:off x="1692275" y="4724400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004" name="Line 36"/>
          <p:cNvSpPr>
            <a:spLocks noChangeShapeType="1"/>
          </p:cNvSpPr>
          <p:nvPr/>
        </p:nvSpPr>
        <p:spPr bwMode="auto">
          <a:xfrm flipH="1">
            <a:off x="1619250" y="4437063"/>
            <a:ext cx="431800" cy="0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7" name="Oval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43888" y="6021388"/>
            <a:ext cx="360362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同侧圆角矩形 21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23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5085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3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4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4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99" grpId="0" animBg="1"/>
      <p:bldP spid="84000" grpId="0" animBg="1"/>
      <p:bldP spid="84001" grpId="0"/>
      <p:bldP spid="84002" grpId="0" animBg="1"/>
      <p:bldP spid="84003" grpId="0" animBg="1"/>
      <p:bldP spid="840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2484438" y="765175"/>
            <a:ext cx="69135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方法三：</a:t>
            </a: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分成一个三角形和一个长方形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4535488" y="1844675"/>
            <a:ext cx="46085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列式: 3×6÷2＋12×10       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    =9+120</a:t>
            </a: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    =129(m</a:t>
            </a:r>
            <a:r>
              <a:rPr lang="zh-CN" altLang="en-US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)</a:t>
            </a:r>
            <a:endParaRPr lang="en-US" altLang="zh-CN" sz="2400">
              <a:latin typeface="华文新魏" pitchFamily="2" charset="-122"/>
              <a:ea typeface="华文新魏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答：这块草坪的面积是129m</a:t>
            </a:r>
            <a:r>
              <a:rPr lang="zh-CN" altLang="en-US" sz="2400" b="1" baseline="30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71550" y="2205038"/>
            <a:ext cx="3959225" cy="3001962"/>
            <a:chOff x="0" y="0"/>
            <a:chExt cx="2495" cy="1911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226"/>
              <a:ext cx="2041" cy="1453"/>
              <a:chOff x="0" y="0"/>
              <a:chExt cx="2041" cy="1453"/>
            </a:xfrm>
          </p:grpSpPr>
          <p:sp>
            <p:nvSpPr>
              <p:cNvPr id="10276" name="Line 6"/>
              <p:cNvSpPr>
                <a:spLocks noChangeShapeType="1"/>
              </p:cNvSpPr>
              <p:nvPr/>
            </p:nvSpPr>
            <p:spPr bwMode="auto">
              <a:xfrm>
                <a:off x="408" y="0"/>
                <a:ext cx="1633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7" name="Line 7"/>
              <p:cNvSpPr>
                <a:spLocks noChangeShapeType="1"/>
              </p:cNvSpPr>
              <p:nvPr/>
            </p:nvSpPr>
            <p:spPr bwMode="auto">
              <a:xfrm>
                <a:off x="2041" y="0"/>
                <a:ext cx="0" cy="145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8" name="Line 8"/>
              <p:cNvSpPr>
                <a:spLocks noChangeShapeType="1"/>
              </p:cNvSpPr>
              <p:nvPr/>
            </p:nvSpPr>
            <p:spPr bwMode="auto">
              <a:xfrm flipH="1">
                <a:off x="0" y="1452"/>
                <a:ext cx="2041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9" name="Line 9"/>
              <p:cNvSpPr>
                <a:spLocks noChangeShapeType="1"/>
              </p:cNvSpPr>
              <p:nvPr/>
            </p:nvSpPr>
            <p:spPr bwMode="auto">
              <a:xfrm flipH="1">
                <a:off x="408" y="0"/>
                <a:ext cx="0" cy="68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0" name="Line 10"/>
              <p:cNvSpPr>
                <a:spLocks noChangeShapeType="1"/>
              </p:cNvSpPr>
              <p:nvPr/>
            </p:nvSpPr>
            <p:spPr bwMode="auto">
              <a:xfrm flipH="1">
                <a:off x="0" y="681"/>
                <a:ext cx="408" cy="77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56" name="Text Box 11"/>
            <p:cNvSpPr txBox="1">
              <a:spLocks noChangeArrowheads="1"/>
            </p:cNvSpPr>
            <p:nvPr/>
          </p:nvSpPr>
          <p:spPr bwMode="auto">
            <a:xfrm>
              <a:off x="1043" y="0"/>
              <a:ext cx="41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12m</a:t>
              </a:r>
            </a:p>
          </p:txBody>
        </p:sp>
        <p:sp>
          <p:nvSpPr>
            <p:cNvPr id="10257" name="Line 12"/>
            <p:cNvSpPr>
              <a:spLocks noChangeShapeType="1"/>
            </p:cNvSpPr>
            <p:nvPr/>
          </p:nvSpPr>
          <p:spPr bwMode="auto">
            <a:xfrm>
              <a:off x="408" y="90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Line 13"/>
            <p:cNvSpPr>
              <a:spLocks noChangeShapeType="1"/>
            </p:cNvSpPr>
            <p:nvPr/>
          </p:nvSpPr>
          <p:spPr bwMode="auto">
            <a:xfrm flipH="1">
              <a:off x="408" y="136"/>
              <a:ext cx="68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Line 14"/>
            <p:cNvSpPr>
              <a:spLocks noChangeShapeType="1"/>
            </p:cNvSpPr>
            <p:nvPr/>
          </p:nvSpPr>
          <p:spPr bwMode="auto">
            <a:xfrm>
              <a:off x="2041" y="45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Line 15"/>
            <p:cNvSpPr>
              <a:spLocks noChangeShapeType="1"/>
            </p:cNvSpPr>
            <p:nvPr/>
          </p:nvSpPr>
          <p:spPr bwMode="auto">
            <a:xfrm>
              <a:off x="1451" y="136"/>
              <a:ext cx="59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Line 16"/>
            <p:cNvSpPr>
              <a:spLocks noChangeShapeType="1"/>
            </p:cNvSpPr>
            <p:nvPr/>
          </p:nvSpPr>
          <p:spPr bwMode="auto">
            <a:xfrm>
              <a:off x="2086" y="226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Line 17"/>
            <p:cNvSpPr>
              <a:spLocks noChangeShapeType="1"/>
            </p:cNvSpPr>
            <p:nvPr/>
          </p:nvSpPr>
          <p:spPr bwMode="auto">
            <a:xfrm flipV="1">
              <a:off x="2132" y="226"/>
              <a:ext cx="0" cy="5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Text Box 18"/>
            <p:cNvSpPr txBox="1">
              <a:spLocks noChangeArrowheads="1"/>
            </p:cNvSpPr>
            <p:nvPr/>
          </p:nvSpPr>
          <p:spPr bwMode="auto">
            <a:xfrm>
              <a:off x="1996" y="816"/>
              <a:ext cx="49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10m</a:t>
              </a:r>
            </a:p>
          </p:txBody>
        </p:sp>
        <p:sp>
          <p:nvSpPr>
            <p:cNvPr id="10264" name="Line 19"/>
            <p:cNvSpPr>
              <a:spLocks noChangeShapeType="1"/>
            </p:cNvSpPr>
            <p:nvPr/>
          </p:nvSpPr>
          <p:spPr bwMode="auto">
            <a:xfrm>
              <a:off x="2086" y="1678"/>
              <a:ext cx="13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5" name="Line 20"/>
            <p:cNvSpPr>
              <a:spLocks noChangeShapeType="1"/>
            </p:cNvSpPr>
            <p:nvPr/>
          </p:nvSpPr>
          <p:spPr bwMode="auto">
            <a:xfrm>
              <a:off x="2132" y="1043"/>
              <a:ext cx="0" cy="63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6" name="Line 21"/>
            <p:cNvSpPr>
              <a:spLocks noChangeShapeType="1"/>
            </p:cNvSpPr>
            <p:nvPr/>
          </p:nvSpPr>
          <p:spPr bwMode="auto">
            <a:xfrm>
              <a:off x="0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7" name="Line 22"/>
            <p:cNvSpPr>
              <a:spLocks noChangeShapeType="1"/>
            </p:cNvSpPr>
            <p:nvPr/>
          </p:nvSpPr>
          <p:spPr bwMode="auto">
            <a:xfrm>
              <a:off x="2041" y="1723"/>
              <a:ext cx="0" cy="1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8" name="Text Box 23"/>
            <p:cNvSpPr txBox="1">
              <a:spLocks noChangeArrowheads="1"/>
            </p:cNvSpPr>
            <p:nvPr/>
          </p:nvSpPr>
          <p:spPr bwMode="auto">
            <a:xfrm>
              <a:off x="818" y="1677"/>
              <a:ext cx="452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15m</a:t>
              </a:r>
            </a:p>
          </p:txBody>
        </p:sp>
        <p:sp>
          <p:nvSpPr>
            <p:cNvPr id="10269" name="Line 24"/>
            <p:cNvSpPr>
              <a:spLocks noChangeShapeType="1"/>
            </p:cNvSpPr>
            <p:nvPr/>
          </p:nvSpPr>
          <p:spPr bwMode="auto">
            <a:xfrm flipH="1">
              <a:off x="0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0" name="Line 25"/>
            <p:cNvSpPr>
              <a:spLocks noChangeShapeType="1"/>
            </p:cNvSpPr>
            <p:nvPr/>
          </p:nvSpPr>
          <p:spPr bwMode="auto">
            <a:xfrm>
              <a:off x="1179" y="1814"/>
              <a:ext cx="86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Line 26"/>
            <p:cNvSpPr>
              <a:spLocks noChangeShapeType="1"/>
            </p:cNvSpPr>
            <p:nvPr/>
          </p:nvSpPr>
          <p:spPr bwMode="auto">
            <a:xfrm>
              <a:off x="272" y="226"/>
              <a:ext cx="9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2" name="Line 27"/>
            <p:cNvSpPr>
              <a:spLocks noChangeShapeType="1"/>
            </p:cNvSpPr>
            <p:nvPr/>
          </p:nvSpPr>
          <p:spPr bwMode="auto">
            <a:xfrm>
              <a:off x="272" y="907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3" name="Text Box 28"/>
            <p:cNvSpPr txBox="1">
              <a:spLocks noChangeArrowheads="1"/>
            </p:cNvSpPr>
            <p:nvPr/>
          </p:nvSpPr>
          <p:spPr bwMode="auto">
            <a:xfrm>
              <a:off x="136" y="453"/>
              <a:ext cx="4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>
                  <a:latin typeface="华文新魏" pitchFamily="2" charset="-122"/>
                  <a:ea typeface="华文新魏" pitchFamily="2" charset="-122"/>
                </a:rPr>
                <a:t>4m</a:t>
              </a:r>
            </a:p>
          </p:txBody>
        </p:sp>
        <p:sp>
          <p:nvSpPr>
            <p:cNvPr id="10274" name="Line 29"/>
            <p:cNvSpPr>
              <a:spLocks noChangeShapeType="1"/>
            </p:cNvSpPr>
            <p:nvPr/>
          </p:nvSpPr>
          <p:spPr bwMode="auto">
            <a:xfrm flipV="1">
              <a:off x="317" y="226"/>
              <a:ext cx="0" cy="22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Line 30"/>
            <p:cNvSpPr>
              <a:spLocks noChangeShapeType="1"/>
            </p:cNvSpPr>
            <p:nvPr/>
          </p:nvSpPr>
          <p:spPr bwMode="auto">
            <a:xfrm>
              <a:off x="317" y="680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5023" name="Line 31"/>
          <p:cNvSpPr>
            <a:spLocks noChangeShapeType="1"/>
          </p:cNvSpPr>
          <p:nvPr/>
        </p:nvSpPr>
        <p:spPr bwMode="auto">
          <a:xfrm>
            <a:off x="1619250" y="3644900"/>
            <a:ext cx="0" cy="115252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5024" name="Text Box 32"/>
          <p:cNvSpPr txBox="1">
            <a:spLocks noChangeArrowheads="1"/>
          </p:cNvSpPr>
          <p:nvPr/>
        </p:nvSpPr>
        <p:spPr bwMode="auto">
          <a:xfrm>
            <a:off x="1979613" y="3933825"/>
            <a:ext cx="2232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10-4=6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85025" name="Line 33"/>
          <p:cNvSpPr>
            <a:spLocks noChangeShapeType="1"/>
          </p:cNvSpPr>
          <p:nvPr/>
        </p:nvSpPr>
        <p:spPr bwMode="auto">
          <a:xfrm flipH="1">
            <a:off x="1692275" y="4221163"/>
            <a:ext cx="431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auto">
          <a:xfrm>
            <a:off x="755650" y="5157788"/>
            <a:ext cx="2160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15-12=3</a:t>
            </a:r>
            <a:r>
              <a:rPr lang="zh-CN" altLang="en-US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sz="2800">
                <a:solidFill>
                  <a:srgbClr val="CC00FF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85027" name="Line 35"/>
          <p:cNvSpPr>
            <a:spLocks noChangeShapeType="1"/>
          </p:cNvSpPr>
          <p:nvPr/>
        </p:nvSpPr>
        <p:spPr bwMode="auto">
          <a:xfrm>
            <a:off x="971550" y="4868863"/>
            <a:ext cx="647700" cy="0"/>
          </a:xfrm>
          <a:prstGeom prst="line">
            <a:avLst/>
          </a:prstGeom>
          <a:noFill/>
          <a:ln w="38100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5028" name="Line 36"/>
          <p:cNvSpPr>
            <a:spLocks noChangeShapeType="1"/>
          </p:cNvSpPr>
          <p:nvPr/>
        </p:nvSpPr>
        <p:spPr bwMode="auto">
          <a:xfrm flipV="1">
            <a:off x="1187450" y="4941888"/>
            <a:ext cx="0" cy="358775"/>
          </a:xfrm>
          <a:prstGeom prst="line">
            <a:avLst/>
          </a:prstGeom>
          <a:noFill/>
          <a:ln w="9525">
            <a:solidFill>
              <a:srgbClr val="CC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Oval 3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16913" y="6021388"/>
            <a:ext cx="287337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同侧圆角矩形 21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18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54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45085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5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5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5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23" grpId="0" animBg="1"/>
      <p:bldP spid="85024" grpId="0"/>
      <p:bldP spid="85025" grpId="0" animBg="1"/>
      <p:bldP spid="85026" grpId="0"/>
      <p:bldP spid="85027" grpId="0" animBg="1"/>
      <p:bldP spid="8502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1270</Words>
  <PresentationFormat>全屏显示(4:3)</PresentationFormat>
  <Paragraphs>227</Paragraphs>
  <Slides>25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求下图阴影部分的面积</vt:lpstr>
      <vt:lpstr>已知下图中平行四边形的面积是240平方厘米，求阴影部分的面积。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2016-10-24T08:15:48Z</dcterms:created>
  <dcterms:modified xsi:type="dcterms:W3CDTF">2016-10-24T08:16:06Z</dcterms:modified>
</cp:coreProperties>
</file>