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90" y="-4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0286A3-3156-41E0-87E6-63048FBE83BE}" type="datetimeFigureOut">
              <a:rPr lang="zh-CN" altLang="en-US" smtClean="0"/>
              <a:t>2016/10/24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BB93FD-B37F-45DE-B36A-F24D220C788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7651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765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6EBA69B-2035-4E6A-8963-E7D11097C757}" type="slidenum">
              <a:rPr lang="zh-CN" altLang="en-US" smtClean="0">
                <a:latin typeface="Calibri" pitchFamily="34" charset="0"/>
                <a:ea typeface="宋体" charset="-122"/>
              </a:rPr>
              <a:pPr/>
              <a:t>2</a:t>
            </a:fld>
            <a:endParaRPr lang="en-US" altLang="zh-CN" smtClean="0">
              <a:latin typeface="Calibri" pitchFamily="34" charset="0"/>
              <a:ea typeface="宋体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188" y="908050"/>
            <a:ext cx="5976937" cy="641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</a:rPr>
              <a:t>第</a:t>
            </a:r>
            <a:r>
              <a:rPr lang="en-US" altLang="zh-CN" sz="3600" b="1">
                <a:effectLst>
                  <a:outerShdw blurRad="38100" dist="38100" dir="2700000" algn="tl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</a:rPr>
              <a:t>单元  负数的初步认识</a:t>
            </a:r>
            <a:endParaRPr lang="zh-CN" altLang="en-US" sz="3600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>
            <a:off x="3419475" y="2997200"/>
            <a:ext cx="3492500" cy="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052" name="Picture 4" descr="C:\Users\duyanlin\Desktop\二年级上学路上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2636838"/>
            <a:ext cx="5167312" cy="35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3276600" y="2133600"/>
            <a:ext cx="4176713" cy="8239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kumimoji="1" lang="en-US" altLang="zh-CN" sz="48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1  </a:t>
            </a:r>
            <a:r>
              <a:rPr kumimoji="1" lang="zh-CN" altLang="en-US" sz="48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认识负数</a:t>
            </a:r>
            <a:endParaRPr lang="zh-CN" altLang="en-US" sz="48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5" name="Rectangle 3"/>
          <p:cNvSpPr>
            <a:spLocks noChangeArrowheads="1"/>
          </p:cNvSpPr>
          <p:nvPr/>
        </p:nvSpPr>
        <p:spPr bwMode="auto">
          <a:xfrm>
            <a:off x="179388" y="1557338"/>
            <a:ext cx="9144000" cy="368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200025" defTabSz="0">
              <a:lnSpc>
                <a:spcPct val="130000"/>
              </a:lnSpc>
              <a:tabLst>
                <a:tab pos="3238500" algn="l"/>
              </a:tabLst>
            </a:pPr>
            <a:r>
              <a:rPr lang="en-US" altLang="zh-CN" sz="2800">
                <a:latin typeface="华文新魏" pitchFamily="2" charset="-122"/>
                <a:ea typeface="华文新魏" pitchFamily="2" charset="-122"/>
              </a:rPr>
              <a:t>  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通常，我们规定海平面的平均海拔高度为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0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米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,</a:t>
            </a:r>
          </a:p>
          <a:p>
            <a:pPr indent="200025" defTabSz="0">
              <a:lnSpc>
                <a:spcPct val="130000"/>
              </a:lnSpc>
              <a:tabLst>
                <a:tab pos="3238500" algn="l"/>
              </a:tabLst>
            </a:pP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珠穆朗玛峰比海平面高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8844.4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米，称为海拔（                 ），可以记作（                  ）；吐鲁番盆地比海平面低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155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米，称为海拔（              ），</a:t>
            </a:r>
          </a:p>
          <a:p>
            <a:pPr indent="200025" defTabSz="0">
              <a:lnSpc>
                <a:spcPct val="130000"/>
              </a:lnSpc>
              <a:tabLst>
                <a:tab pos="3238500" algn="l"/>
              </a:tabLst>
            </a:pP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可以记作（             ）。</a:t>
            </a:r>
          </a:p>
          <a:p>
            <a:pPr indent="200025" defTabSz="0">
              <a:tabLst>
                <a:tab pos="3238500" algn="l"/>
              </a:tabLst>
            </a:pPr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    </a:t>
            </a:r>
          </a:p>
        </p:txBody>
      </p:sp>
      <p:sp>
        <p:nvSpPr>
          <p:cNvPr id="177156" name="Text Box 4"/>
          <p:cNvSpPr txBox="1">
            <a:spLocks noChangeArrowheads="1"/>
          </p:cNvSpPr>
          <p:nvPr/>
        </p:nvSpPr>
        <p:spPr bwMode="auto">
          <a:xfrm>
            <a:off x="611188" y="2997200"/>
            <a:ext cx="20161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8844.4</a:t>
            </a:r>
            <a:r>
              <a:rPr lang="zh-CN" altLang="en-US" sz="32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米</a:t>
            </a:r>
          </a:p>
        </p:txBody>
      </p:sp>
      <p:sp>
        <p:nvSpPr>
          <p:cNvPr id="177157" name="Text Box 5"/>
          <p:cNvSpPr txBox="1">
            <a:spLocks noChangeArrowheads="1"/>
          </p:cNvSpPr>
          <p:nvPr/>
        </p:nvSpPr>
        <p:spPr bwMode="auto">
          <a:xfrm>
            <a:off x="5046663" y="2933700"/>
            <a:ext cx="22320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+8844.4</a:t>
            </a:r>
            <a:r>
              <a:rPr lang="zh-CN" altLang="en-US" sz="32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米</a:t>
            </a:r>
          </a:p>
        </p:txBody>
      </p:sp>
      <p:sp>
        <p:nvSpPr>
          <p:cNvPr id="177158" name="Text Box 6"/>
          <p:cNvSpPr txBox="1">
            <a:spLocks noChangeArrowheads="1"/>
          </p:cNvSpPr>
          <p:nvPr/>
        </p:nvSpPr>
        <p:spPr bwMode="auto">
          <a:xfrm>
            <a:off x="6443663" y="3573463"/>
            <a:ext cx="20161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负</a:t>
            </a:r>
            <a:r>
              <a:rPr lang="en-US" altLang="zh-CN" sz="32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155</a:t>
            </a:r>
            <a:r>
              <a:rPr lang="zh-CN" altLang="en-US" sz="32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米</a:t>
            </a:r>
          </a:p>
        </p:txBody>
      </p:sp>
      <p:sp>
        <p:nvSpPr>
          <p:cNvPr id="177159" name="Text Box 7"/>
          <p:cNvSpPr txBox="1">
            <a:spLocks noChangeArrowheads="1"/>
          </p:cNvSpPr>
          <p:nvPr/>
        </p:nvSpPr>
        <p:spPr bwMode="auto">
          <a:xfrm>
            <a:off x="2484438" y="4221163"/>
            <a:ext cx="17653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-155</a:t>
            </a:r>
            <a:r>
              <a:rPr lang="zh-CN" altLang="en-US" sz="32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米</a:t>
            </a:r>
          </a:p>
        </p:txBody>
      </p:sp>
      <p:sp>
        <p:nvSpPr>
          <p:cNvPr id="2" name="同侧圆角矩形 1"/>
          <p:cNvSpPr/>
          <p:nvPr/>
        </p:nvSpPr>
        <p:spPr>
          <a:xfrm>
            <a:off x="395288" y="908050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探究新知</a:t>
            </a:r>
          </a:p>
        </p:txBody>
      </p:sp>
      <p:pic>
        <p:nvPicPr>
          <p:cNvPr id="11272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27763" y="4365625"/>
            <a:ext cx="2519362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7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7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7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71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7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7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7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71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7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7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7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71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7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7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7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71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7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7155" grpId="0"/>
      <p:bldP spid="177156" grpId="0"/>
      <p:bldP spid="177157" grpId="0"/>
      <p:bldP spid="177158" grpId="0"/>
      <p:bldP spid="17715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72225" y="4581525"/>
            <a:ext cx="2519363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同侧圆角矩形 1"/>
          <p:cNvSpPr/>
          <p:nvPr/>
        </p:nvSpPr>
        <p:spPr>
          <a:xfrm>
            <a:off x="395288" y="908050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探究新知</a:t>
            </a:r>
          </a:p>
        </p:txBody>
      </p:sp>
      <p:sp>
        <p:nvSpPr>
          <p:cNvPr id="54280" name="Text Box 8"/>
          <p:cNvSpPr txBox="1">
            <a:spLocks noChangeArrowheads="1"/>
          </p:cNvSpPr>
          <p:nvPr/>
        </p:nvSpPr>
        <p:spPr bwMode="auto">
          <a:xfrm>
            <a:off x="798513" y="1557338"/>
            <a:ext cx="8093075" cy="203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zh-CN" altLang="en-US" sz="3600" noProof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像</a:t>
            </a:r>
            <a:r>
              <a:rPr lang="en-US" altLang="zh-CN" sz="3600" noProof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+20</a:t>
            </a:r>
            <a:r>
              <a:rPr lang="zh-CN" altLang="en-US" sz="3600" noProof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、</a:t>
            </a:r>
            <a:r>
              <a:rPr lang="en-US" altLang="zh-CN" sz="3600" noProof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+8844.4</a:t>
            </a:r>
            <a:r>
              <a:rPr lang="zh-CN" altLang="en-US" sz="3600" noProof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这样的数都是</a:t>
            </a:r>
            <a:r>
              <a:rPr lang="zh-CN" altLang="en-US" sz="3600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正数。（正数前面的</a:t>
            </a:r>
            <a:r>
              <a:rPr lang="zh-CN" altLang="en-US" sz="3600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/>
                <a:ea typeface="华文新魏" panose="02010800040101010101" pitchFamily="2" charset="-122"/>
              </a:rPr>
              <a:t>“</a:t>
            </a:r>
            <a:r>
              <a:rPr lang="en-US" altLang="zh-CN" sz="3600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+</a:t>
            </a:r>
            <a:r>
              <a:rPr lang="en-US" altLang="zh-CN" sz="3600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/>
                <a:ea typeface="华文新魏" panose="02010800040101010101" pitchFamily="2" charset="-122"/>
              </a:rPr>
              <a:t>”</a:t>
            </a:r>
            <a:r>
              <a:rPr lang="zh-CN" altLang="en-US" sz="3600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号可以省略不写）</a:t>
            </a:r>
          </a:p>
          <a:p>
            <a:pPr eaLnBrk="0" hangingPunct="0">
              <a:spcBef>
                <a:spcPct val="50000"/>
              </a:spcBef>
              <a:defRPr/>
            </a:pPr>
            <a:endParaRPr lang="zh-CN" altLang="en-US" sz="3600" noProof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4281" name="Text Box 9"/>
          <p:cNvSpPr txBox="1">
            <a:spLocks noChangeArrowheads="1"/>
          </p:cNvSpPr>
          <p:nvPr/>
        </p:nvSpPr>
        <p:spPr bwMode="auto">
          <a:xfrm>
            <a:off x="468313" y="2708275"/>
            <a:ext cx="7848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zh-CN" altLang="en-US" sz="3600" noProof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    像</a:t>
            </a:r>
            <a:r>
              <a:rPr lang="en-US" altLang="zh-CN" sz="3600" noProof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-20</a:t>
            </a:r>
            <a:r>
              <a:rPr lang="zh-CN" altLang="en-US" sz="3600" noProof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、</a:t>
            </a:r>
            <a:r>
              <a:rPr lang="en-US" altLang="zh-CN" sz="3600" noProof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﹣155</a:t>
            </a:r>
            <a:r>
              <a:rPr lang="zh-CN" altLang="en-US" sz="3600" noProof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这样的数都是</a:t>
            </a:r>
            <a:r>
              <a:rPr lang="zh-CN" altLang="en-US" sz="3600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负数。</a:t>
            </a:r>
          </a:p>
        </p:txBody>
      </p:sp>
      <p:sp>
        <p:nvSpPr>
          <p:cNvPr id="17442" name="Text Box 34"/>
          <p:cNvSpPr txBox="1">
            <a:spLocks noChangeArrowheads="1"/>
          </p:cNvSpPr>
          <p:nvPr/>
        </p:nvSpPr>
        <p:spPr bwMode="auto">
          <a:xfrm>
            <a:off x="827088" y="4076700"/>
            <a:ext cx="7848600" cy="1739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zh-CN" altLang="en-US" sz="3600" noProof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正数大于</a:t>
            </a:r>
            <a:r>
              <a:rPr lang="en-US" altLang="zh-CN" sz="3600" noProof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0</a:t>
            </a:r>
            <a:r>
              <a:rPr lang="zh-CN" altLang="en-US" sz="3600" noProof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，负数小于</a:t>
            </a:r>
            <a:r>
              <a:rPr lang="en-US" altLang="zh-CN" sz="3600" noProof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0</a:t>
            </a:r>
            <a:r>
              <a:rPr lang="zh-CN" altLang="en-US" sz="3600" noProof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，零既不是正数也不是负数，它是正数和负数的分界。</a:t>
            </a:r>
          </a:p>
        </p:txBody>
      </p:sp>
      <p:sp>
        <p:nvSpPr>
          <p:cNvPr id="3" name="Text Box 34"/>
          <p:cNvSpPr txBox="1">
            <a:spLocks noChangeArrowheads="1"/>
          </p:cNvSpPr>
          <p:nvPr/>
        </p:nvSpPr>
        <p:spPr bwMode="auto">
          <a:xfrm>
            <a:off x="539750" y="3213100"/>
            <a:ext cx="7848600" cy="777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  <a:defRPr/>
            </a:pPr>
            <a:r>
              <a:rPr lang="en-US" altLang="zh-CN" sz="4500" noProof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3600" noProof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你认为正数、负数和</a:t>
            </a:r>
            <a:r>
              <a:rPr lang="en-US" altLang="zh-CN" sz="3600" noProof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0</a:t>
            </a:r>
            <a:r>
              <a:rPr lang="zh-CN" altLang="en-US" sz="3600" noProof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有什么关系？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4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81" grpId="0"/>
      <p:bldP spid="1744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395288" y="908050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探究新知</a:t>
            </a:r>
          </a:p>
        </p:txBody>
      </p:sp>
      <p:pic>
        <p:nvPicPr>
          <p:cNvPr id="1781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14675" y="765175"/>
            <a:ext cx="1527175" cy="554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Group 3"/>
          <p:cNvGrpSpPr>
            <a:grpSpLocks/>
          </p:cNvGrpSpPr>
          <p:nvPr/>
        </p:nvGrpSpPr>
        <p:grpSpPr bwMode="auto">
          <a:xfrm>
            <a:off x="371475" y="1111250"/>
            <a:ext cx="3429000" cy="2568575"/>
            <a:chOff x="672" y="703"/>
            <a:chExt cx="2160" cy="1618"/>
          </a:xfrm>
        </p:grpSpPr>
        <p:sp>
          <p:nvSpPr>
            <p:cNvPr id="13325" name="Rectangle 4"/>
            <p:cNvSpPr>
              <a:spLocks noChangeArrowheads="1"/>
            </p:cNvSpPr>
            <p:nvPr/>
          </p:nvSpPr>
          <p:spPr bwMode="auto">
            <a:xfrm>
              <a:off x="2352" y="703"/>
              <a:ext cx="480" cy="1618"/>
            </a:xfrm>
            <a:prstGeom prst="rect">
              <a:avLst/>
            </a:prstGeom>
            <a:solidFill>
              <a:srgbClr val="FF0000">
                <a:alpha val="43137"/>
              </a:srgbClr>
            </a:solidFill>
            <a:ln w="38100">
              <a:solidFill>
                <a:srgbClr val="000000"/>
              </a:solidFill>
              <a:prstDash val="sysDot"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endParaRPr lang="zh-CN" altLang="en-US" sz="4000">
                <a:latin typeface="黑体" pitchFamily="49" charset="-122"/>
                <a:ea typeface="黑体" pitchFamily="49" charset="-122"/>
              </a:endParaRPr>
            </a:p>
            <a:p>
              <a:pPr algn="ctr" eaLnBrk="0" hangingPunct="0">
                <a:spcBef>
                  <a:spcPct val="50000"/>
                </a:spcBef>
              </a:pPr>
              <a:endParaRPr lang="zh-CN" altLang="en-US" sz="4000">
                <a:latin typeface="黑体" pitchFamily="49" charset="-122"/>
                <a:ea typeface="黑体" pitchFamily="49" charset="-122"/>
              </a:endParaRPr>
            </a:p>
            <a:p>
              <a:pPr algn="ctr" eaLnBrk="0" hangingPunct="0">
                <a:spcBef>
                  <a:spcPct val="50000"/>
                </a:spcBef>
              </a:pPr>
              <a:endParaRPr lang="zh-CN" altLang="en-US" sz="4000"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178181" name="Text Box 5"/>
            <p:cNvSpPr txBox="1">
              <a:spLocks noChangeArrowheads="1"/>
            </p:cNvSpPr>
            <p:nvPr/>
          </p:nvSpPr>
          <p:spPr bwMode="auto">
            <a:xfrm>
              <a:off x="672" y="1296"/>
              <a:ext cx="1632" cy="75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  <a:defRPr/>
              </a:pPr>
              <a:r>
                <a:rPr lang="zh-CN" altLang="en-US" sz="3600" b="1" noProof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anose="02010609060101010101" pitchFamily="2" charset="-122"/>
                  <a:ea typeface="黑体" panose="02010609060101010101" pitchFamily="2" charset="-122"/>
                </a:rPr>
                <a:t>零上温度用正数表示</a:t>
              </a:r>
              <a:r>
                <a:rPr lang="zh-CN" altLang="en-US" sz="3600" b="1" noProof="1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anose="02010609060101010101" pitchFamily="2" charset="-122"/>
                  <a:ea typeface="黑体" panose="02010609060101010101" pitchFamily="2" charset="-122"/>
                </a:rPr>
                <a:t> </a:t>
              </a:r>
            </a:p>
          </p:txBody>
        </p:sp>
      </p:grpSp>
      <p:grpSp>
        <p:nvGrpSpPr>
          <p:cNvPr id="4" name="Group 6"/>
          <p:cNvGrpSpPr>
            <a:grpSpLocks/>
          </p:cNvGrpSpPr>
          <p:nvPr/>
        </p:nvGrpSpPr>
        <p:grpSpPr bwMode="auto">
          <a:xfrm>
            <a:off x="447675" y="3695700"/>
            <a:ext cx="3352800" cy="1804988"/>
            <a:chOff x="720" y="2312"/>
            <a:chExt cx="2112" cy="1137"/>
          </a:xfrm>
        </p:grpSpPr>
        <p:sp>
          <p:nvSpPr>
            <p:cNvPr id="13323" name="Rectangle 7"/>
            <p:cNvSpPr>
              <a:spLocks noChangeArrowheads="1"/>
            </p:cNvSpPr>
            <p:nvPr/>
          </p:nvSpPr>
          <p:spPr bwMode="auto">
            <a:xfrm>
              <a:off x="2352" y="2312"/>
              <a:ext cx="480" cy="1137"/>
            </a:xfrm>
            <a:prstGeom prst="rect">
              <a:avLst/>
            </a:prstGeom>
            <a:solidFill>
              <a:srgbClr val="0000CC">
                <a:alpha val="43137"/>
              </a:srgbClr>
            </a:solidFill>
            <a:ln w="38100">
              <a:solidFill>
                <a:srgbClr val="000000"/>
              </a:solidFill>
              <a:prstDash val="sysDot"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endParaRPr lang="zh-CN" altLang="en-US" sz="4400">
                <a:latin typeface="黑体" pitchFamily="49" charset="-122"/>
                <a:ea typeface="黑体" pitchFamily="49" charset="-122"/>
              </a:endParaRPr>
            </a:p>
            <a:p>
              <a:pPr algn="ctr" eaLnBrk="0" hangingPunct="0">
                <a:spcBef>
                  <a:spcPct val="50000"/>
                </a:spcBef>
              </a:pPr>
              <a:endParaRPr lang="zh-CN" altLang="en-US" sz="4400"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178184" name="Text Box 8"/>
            <p:cNvSpPr txBox="1">
              <a:spLocks noChangeArrowheads="1"/>
            </p:cNvSpPr>
            <p:nvPr/>
          </p:nvSpPr>
          <p:spPr bwMode="auto">
            <a:xfrm>
              <a:off x="720" y="2400"/>
              <a:ext cx="1584" cy="75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  <a:defRPr/>
              </a:pPr>
              <a:r>
                <a:rPr lang="zh-CN" altLang="en-US" sz="3600" b="1" noProof="1">
                  <a:solidFill>
                    <a:srgbClr val="0000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anose="02010609060101010101" pitchFamily="2" charset="-122"/>
                  <a:ea typeface="黑体" panose="02010609060101010101" pitchFamily="2" charset="-122"/>
                </a:rPr>
                <a:t>零下温度用负数表示 </a:t>
              </a:r>
            </a:p>
          </p:txBody>
        </p:sp>
      </p:grpSp>
      <p:pic>
        <p:nvPicPr>
          <p:cNvPr id="178185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48300" y="2492375"/>
            <a:ext cx="3240088" cy="217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8186" name="Line 10"/>
          <p:cNvSpPr>
            <a:spLocks noChangeShapeType="1"/>
          </p:cNvSpPr>
          <p:nvPr/>
        </p:nvSpPr>
        <p:spPr bwMode="auto">
          <a:xfrm flipV="1">
            <a:off x="8112125" y="2133600"/>
            <a:ext cx="0" cy="1223963"/>
          </a:xfrm>
          <a:prstGeom prst="line">
            <a:avLst/>
          </a:prstGeom>
          <a:noFill/>
          <a:ln w="28575">
            <a:solidFill>
              <a:srgbClr val="000080"/>
            </a:solidFill>
            <a:round/>
            <a:headEnd/>
            <a:tailEnd type="triangle" w="med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8187" name="Text Box 11"/>
          <p:cNvSpPr txBox="1">
            <a:spLocks noChangeArrowheads="1"/>
          </p:cNvSpPr>
          <p:nvPr/>
        </p:nvSpPr>
        <p:spPr bwMode="auto">
          <a:xfrm>
            <a:off x="5664200" y="908050"/>
            <a:ext cx="2808288" cy="125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Verdana" pitchFamily="34" charset="0"/>
                <a:ea typeface="黑体" pitchFamily="49" charset="-122"/>
              </a:rPr>
              <a:t>高于海平面用正数表</a:t>
            </a:r>
            <a:r>
              <a:rPr lang="zh-CN" altLang="en-US" sz="4000">
                <a:solidFill>
                  <a:srgbClr val="FF0000"/>
                </a:solidFill>
                <a:latin typeface="Verdana" pitchFamily="34" charset="0"/>
                <a:ea typeface="黑体" pitchFamily="49" charset="-122"/>
              </a:rPr>
              <a:t>示</a:t>
            </a:r>
          </a:p>
        </p:txBody>
      </p:sp>
      <p:sp>
        <p:nvSpPr>
          <p:cNvPr id="178188" name="Line 12"/>
          <p:cNvSpPr>
            <a:spLocks noChangeShapeType="1"/>
          </p:cNvSpPr>
          <p:nvPr/>
        </p:nvSpPr>
        <p:spPr bwMode="auto">
          <a:xfrm flipH="1">
            <a:off x="5807075" y="3644900"/>
            <a:ext cx="360363" cy="136842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8189" name="Text Box 13"/>
          <p:cNvSpPr txBox="1">
            <a:spLocks noChangeArrowheads="1"/>
          </p:cNvSpPr>
          <p:nvPr/>
        </p:nvSpPr>
        <p:spPr bwMode="auto">
          <a:xfrm>
            <a:off x="5375275" y="4941888"/>
            <a:ext cx="2808288" cy="125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99"/>
                </a:solidFill>
                <a:latin typeface="Verdana" pitchFamily="34" charset="0"/>
                <a:ea typeface="黑体" pitchFamily="49" charset="-122"/>
              </a:rPr>
              <a:t>低于海平面用负数表</a:t>
            </a:r>
            <a:r>
              <a:rPr lang="zh-CN" altLang="en-US" sz="4000">
                <a:solidFill>
                  <a:srgbClr val="000099"/>
                </a:solidFill>
                <a:latin typeface="Verdana" pitchFamily="34" charset="0"/>
                <a:ea typeface="黑体" pitchFamily="49" charset="-122"/>
              </a:rPr>
              <a:t>示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78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78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78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78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8186" grpId="0" animBg="1"/>
      <p:bldP spid="178187" grpId="0"/>
      <p:bldP spid="178188" grpId="0" animBg="1"/>
      <p:bldP spid="17818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72225" y="4724400"/>
            <a:ext cx="2519363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同侧圆角矩形 1"/>
          <p:cNvSpPr/>
          <p:nvPr/>
        </p:nvSpPr>
        <p:spPr>
          <a:xfrm>
            <a:off x="395288" y="908050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探究新知</a:t>
            </a:r>
          </a:p>
        </p:txBody>
      </p:sp>
      <p:sp>
        <p:nvSpPr>
          <p:cNvPr id="27651" name="Text Box 8"/>
          <p:cNvSpPr txBox="1">
            <a:spLocks noChangeArrowheads="1"/>
          </p:cNvSpPr>
          <p:nvPr/>
        </p:nvSpPr>
        <p:spPr bwMode="auto">
          <a:xfrm>
            <a:off x="971550" y="1412875"/>
            <a:ext cx="76327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600">
                <a:latin typeface="Verdana" pitchFamily="34" charset="0"/>
                <a:ea typeface="华文新魏" pitchFamily="2" charset="-122"/>
              </a:rPr>
              <a:t>你在生活中见过负数吗？</a:t>
            </a:r>
          </a:p>
        </p:txBody>
      </p:sp>
      <p:pic>
        <p:nvPicPr>
          <p:cNvPr id="1434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7088" y="2017713"/>
            <a:ext cx="5759450" cy="421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403" name="Picture 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13063" y="2262188"/>
            <a:ext cx="3749675" cy="372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ldLvl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72225" y="4724400"/>
            <a:ext cx="2519363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同侧圆角矩形 1"/>
          <p:cNvSpPr/>
          <p:nvPr/>
        </p:nvSpPr>
        <p:spPr>
          <a:xfrm>
            <a:off x="395288" y="908050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探究新知</a:t>
            </a:r>
          </a:p>
        </p:txBody>
      </p:sp>
      <p:sp>
        <p:nvSpPr>
          <p:cNvPr id="28675" name="Text Box 4"/>
          <p:cNvSpPr txBox="1">
            <a:spLocks noChangeArrowheads="1"/>
          </p:cNvSpPr>
          <p:nvPr/>
        </p:nvSpPr>
        <p:spPr bwMode="auto">
          <a:xfrm>
            <a:off x="971550" y="1412875"/>
            <a:ext cx="76327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600">
                <a:latin typeface="Verdana" pitchFamily="34" charset="0"/>
                <a:ea typeface="华文新魏" pitchFamily="2" charset="-122"/>
              </a:rPr>
              <a:t>你在生活中见过负数吗？</a:t>
            </a:r>
          </a:p>
        </p:txBody>
      </p:sp>
      <p:pic>
        <p:nvPicPr>
          <p:cNvPr id="15365" name="Picture 2"/>
          <p:cNvPicPr>
            <a:picLocks noChangeAspect="1" noChangeArrowheads="1"/>
          </p:cNvPicPr>
          <p:nvPr/>
        </p:nvPicPr>
        <p:blipFill>
          <a:blip r:embed="rId3">
            <a:lum contrast="90000"/>
          </a:blip>
          <a:srcRect/>
          <a:stretch>
            <a:fillRect/>
          </a:stretch>
        </p:blipFill>
        <p:spPr bwMode="auto">
          <a:xfrm>
            <a:off x="827088" y="2060575"/>
            <a:ext cx="6337300" cy="430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24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03575" y="2097088"/>
            <a:ext cx="720725" cy="424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25" name="Rectangle 4"/>
          <p:cNvSpPr>
            <a:spLocks noChangeArrowheads="1"/>
          </p:cNvSpPr>
          <p:nvPr/>
        </p:nvSpPr>
        <p:spPr bwMode="auto">
          <a:xfrm>
            <a:off x="3203575" y="2263775"/>
            <a:ext cx="792163" cy="3944938"/>
          </a:xfrm>
          <a:prstGeom prst="rect">
            <a:avLst/>
          </a:prstGeom>
          <a:solidFill>
            <a:schemeClr val="bg1">
              <a:alpha val="0"/>
            </a:schemeClr>
          </a:solidFill>
          <a:ln w="28575">
            <a:solidFill>
              <a:schemeClr val="bg1"/>
            </a:solidFill>
            <a:bevel/>
            <a:headEnd/>
            <a:tailEnd/>
          </a:ln>
        </p:spPr>
        <p:txBody>
          <a:bodyPr wrap="none" anchor="ctr"/>
          <a:lstStyle/>
          <a:p>
            <a:pPr>
              <a:buFont typeface="Arial" charset="0"/>
              <a:buNone/>
            </a:pP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0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0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bldLvl="0"/>
      <p:bldP spid="6042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72225" y="4724400"/>
            <a:ext cx="2519363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同侧圆角矩形 1"/>
          <p:cNvSpPr/>
          <p:nvPr/>
        </p:nvSpPr>
        <p:spPr>
          <a:xfrm>
            <a:off x="395288" y="908050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探究新知</a:t>
            </a:r>
          </a:p>
        </p:txBody>
      </p:sp>
      <p:sp>
        <p:nvSpPr>
          <p:cNvPr id="29699" name="Text Box 4"/>
          <p:cNvSpPr txBox="1">
            <a:spLocks noChangeArrowheads="1"/>
          </p:cNvSpPr>
          <p:nvPr/>
        </p:nvSpPr>
        <p:spPr bwMode="auto">
          <a:xfrm>
            <a:off x="900113" y="1773238"/>
            <a:ext cx="1152525" cy="338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你见</a:t>
            </a:r>
          </a:p>
          <a:p>
            <a:pPr>
              <a:buFont typeface="Arial" charset="0"/>
              <a:buNone/>
            </a:pP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在过</a:t>
            </a:r>
          </a:p>
          <a:p>
            <a:pPr>
              <a:buFont typeface="Arial" charset="0"/>
              <a:buNone/>
            </a:pP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生负</a:t>
            </a:r>
          </a:p>
          <a:p>
            <a:pPr>
              <a:buFont typeface="Arial" charset="0"/>
              <a:buNone/>
            </a:pP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活数</a:t>
            </a:r>
          </a:p>
          <a:p>
            <a:pPr>
              <a:buFont typeface="Arial" charset="0"/>
              <a:buNone/>
            </a:pP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中吗</a:t>
            </a:r>
          </a:p>
          <a:p>
            <a:pPr>
              <a:buFont typeface="Arial" charset="0"/>
              <a:buNone/>
            </a:pP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   ？</a:t>
            </a:r>
          </a:p>
        </p:txBody>
      </p:sp>
      <p:pic>
        <p:nvPicPr>
          <p:cNvPr id="16389" name="Picture 3" descr="图片1 拷贝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48038" y="836613"/>
            <a:ext cx="1814512" cy="536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4783138" y="768350"/>
            <a:ext cx="2454275" cy="2819400"/>
            <a:chOff x="0" y="0"/>
            <a:chExt cx="1955" cy="1776"/>
          </a:xfrm>
        </p:grpSpPr>
        <p:pic>
          <p:nvPicPr>
            <p:cNvPr id="16391" name="Picture 5" descr="4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624" y="0"/>
              <a:ext cx="1331" cy="17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392" name="AutoShape 6"/>
            <p:cNvSpPr>
              <a:spLocks noChangeArrowheads="1"/>
            </p:cNvSpPr>
            <p:nvPr/>
          </p:nvSpPr>
          <p:spPr bwMode="auto">
            <a:xfrm>
              <a:off x="0" y="432"/>
              <a:ext cx="615" cy="306"/>
            </a:xfrm>
            <a:prstGeom prst="rightArrow">
              <a:avLst>
                <a:gd name="adj1" fmla="val 50000"/>
                <a:gd name="adj2" fmla="val 50236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buFont typeface="Arial" charset="0"/>
                <a:buNone/>
              </a:pPr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bldLvl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24400"/>
            <a:ext cx="2120900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同侧圆角矩形 1"/>
          <p:cNvSpPr/>
          <p:nvPr/>
        </p:nvSpPr>
        <p:spPr>
          <a:xfrm>
            <a:off x="468313" y="7651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典题精讲</a:t>
            </a: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468313" y="1341438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9202" name="Text Box 2"/>
          <p:cNvSpPr txBox="1">
            <a:spLocks noChangeArrowheads="1"/>
          </p:cNvSpPr>
          <p:nvPr/>
        </p:nvSpPr>
        <p:spPr bwMode="auto">
          <a:xfrm>
            <a:off x="611188" y="1412875"/>
            <a:ext cx="838835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  <a:defRPr/>
            </a:pPr>
            <a:r>
              <a:rPr lang="en-US" altLang="zh-CN" sz="3200" noProof="1" smtClean="0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1.</a:t>
            </a:r>
            <a:r>
              <a:rPr lang="zh-CN" altLang="en-US" sz="3200" noProof="1" smtClean="0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先读一读，再把下面各数填入合适的圈内。</a:t>
            </a:r>
          </a:p>
        </p:txBody>
      </p:sp>
      <p:sp>
        <p:nvSpPr>
          <p:cNvPr id="179203" name="Rectangle 3"/>
          <p:cNvSpPr>
            <a:spLocks noChangeArrowheads="1"/>
          </p:cNvSpPr>
          <p:nvPr/>
        </p:nvSpPr>
        <p:spPr bwMode="auto">
          <a:xfrm>
            <a:off x="322263" y="1989138"/>
            <a:ext cx="914400" cy="777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en-US" altLang="zh-CN" sz="4500" noProof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-5</a:t>
            </a:r>
          </a:p>
        </p:txBody>
      </p:sp>
      <p:sp>
        <p:nvSpPr>
          <p:cNvPr id="179204" name="Rectangle 4"/>
          <p:cNvSpPr>
            <a:spLocks noChangeArrowheads="1"/>
          </p:cNvSpPr>
          <p:nvPr/>
        </p:nvSpPr>
        <p:spPr bwMode="auto">
          <a:xfrm>
            <a:off x="1116013" y="1989138"/>
            <a:ext cx="1800225" cy="777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en-US" altLang="zh-CN" sz="4500" noProof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+26.3</a:t>
            </a:r>
          </a:p>
        </p:txBody>
      </p:sp>
      <p:sp>
        <p:nvSpPr>
          <p:cNvPr id="179205" name="Rectangle 5"/>
          <p:cNvSpPr>
            <a:spLocks noChangeArrowheads="1"/>
          </p:cNvSpPr>
          <p:nvPr/>
        </p:nvSpPr>
        <p:spPr bwMode="auto">
          <a:xfrm>
            <a:off x="2916238" y="1989138"/>
            <a:ext cx="509587" cy="777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en-US" altLang="zh-CN" sz="45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8</a:t>
            </a:r>
          </a:p>
        </p:txBody>
      </p:sp>
      <p:sp>
        <p:nvSpPr>
          <p:cNvPr id="179206" name="Rectangle 6"/>
          <p:cNvSpPr>
            <a:spLocks noChangeArrowheads="1"/>
          </p:cNvSpPr>
          <p:nvPr/>
        </p:nvSpPr>
        <p:spPr bwMode="auto">
          <a:xfrm>
            <a:off x="3348038" y="1989138"/>
            <a:ext cx="1241425" cy="777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en-US" altLang="zh-CN" sz="4500" noProof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-40</a:t>
            </a:r>
          </a:p>
        </p:txBody>
      </p:sp>
      <p:sp>
        <p:nvSpPr>
          <p:cNvPr id="179207" name="Rectangle 7"/>
          <p:cNvSpPr>
            <a:spLocks noChangeArrowheads="1"/>
          </p:cNvSpPr>
          <p:nvPr/>
        </p:nvSpPr>
        <p:spPr bwMode="auto">
          <a:xfrm>
            <a:off x="4643438" y="1989138"/>
            <a:ext cx="1470025" cy="777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en-US" altLang="zh-CN" sz="4500" noProof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-120</a:t>
            </a:r>
          </a:p>
        </p:txBody>
      </p:sp>
      <p:sp>
        <p:nvSpPr>
          <p:cNvPr id="179208" name="Rectangle 8"/>
          <p:cNvSpPr>
            <a:spLocks noChangeArrowheads="1"/>
          </p:cNvSpPr>
          <p:nvPr/>
        </p:nvSpPr>
        <p:spPr bwMode="auto">
          <a:xfrm>
            <a:off x="6227763" y="1989138"/>
            <a:ext cx="1485900" cy="777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en-US" altLang="zh-CN" sz="4500" noProof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+103</a:t>
            </a:r>
          </a:p>
        </p:txBody>
      </p:sp>
      <p:sp>
        <p:nvSpPr>
          <p:cNvPr id="17420" name="Oval 9"/>
          <p:cNvSpPr>
            <a:spLocks noChangeArrowheads="1"/>
          </p:cNvSpPr>
          <p:nvPr/>
        </p:nvSpPr>
        <p:spPr bwMode="auto">
          <a:xfrm>
            <a:off x="827088" y="3575050"/>
            <a:ext cx="3125787" cy="1077913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>
              <a:spcBef>
                <a:spcPct val="50000"/>
              </a:spcBef>
            </a:pPr>
            <a:endParaRPr lang="zh-CN" altLang="en-US" sz="440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7421" name="Oval 10"/>
          <p:cNvSpPr>
            <a:spLocks noChangeArrowheads="1"/>
          </p:cNvSpPr>
          <p:nvPr/>
        </p:nvSpPr>
        <p:spPr bwMode="auto">
          <a:xfrm>
            <a:off x="4643438" y="3575050"/>
            <a:ext cx="3125787" cy="1077913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>
              <a:spcBef>
                <a:spcPct val="50000"/>
              </a:spcBef>
            </a:pPr>
            <a:endParaRPr lang="zh-CN" altLang="en-US" sz="440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79211" name="Rectangle 11"/>
          <p:cNvSpPr>
            <a:spLocks noChangeArrowheads="1"/>
          </p:cNvSpPr>
          <p:nvPr/>
        </p:nvSpPr>
        <p:spPr bwMode="auto">
          <a:xfrm>
            <a:off x="1835150" y="5445125"/>
            <a:ext cx="1244600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zh-CN" altLang="en-US" sz="4000" noProof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正数</a:t>
            </a:r>
          </a:p>
        </p:txBody>
      </p:sp>
      <p:sp>
        <p:nvSpPr>
          <p:cNvPr id="179212" name="Rectangle 12"/>
          <p:cNvSpPr>
            <a:spLocks noChangeArrowheads="1"/>
          </p:cNvSpPr>
          <p:nvPr/>
        </p:nvSpPr>
        <p:spPr bwMode="auto">
          <a:xfrm>
            <a:off x="5651500" y="5516563"/>
            <a:ext cx="1244600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zh-CN" altLang="en-US" sz="4000" noProof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负数</a:t>
            </a:r>
          </a:p>
        </p:txBody>
      </p:sp>
      <p:sp>
        <p:nvSpPr>
          <p:cNvPr id="179213" name="Rectangle 13"/>
          <p:cNvSpPr>
            <a:spLocks noChangeArrowheads="1"/>
          </p:cNvSpPr>
          <p:nvPr/>
        </p:nvSpPr>
        <p:spPr bwMode="auto">
          <a:xfrm>
            <a:off x="827088" y="3357563"/>
            <a:ext cx="2016125" cy="777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en-US" altLang="zh-CN" sz="4500" noProof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+26.3</a:t>
            </a:r>
          </a:p>
        </p:txBody>
      </p:sp>
      <p:sp>
        <p:nvSpPr>
          <p:cNvPr id="179214" name="Rectangle 14"/>
          <p:cNvSpPr>
            <a:spLocks noChangeArrowheads="1"/>
          </p:cNvSpPr>
          <p:nvPr/>
        </p:nvSpPr>
        <p:spPr bwMode="auto">
          <a:xfrm>
            <a:off x="1476375" y="4149725"/>
            <a:ext cx="1714500" cy="777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en-US" altLang="zh-CN" sz="4500" noProof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+103</a:t>
            </a:r>
          </a:p>
        </p:txBody>
      </p:sp>
      <p:sp>
        <p:nvSpPr>
          <p:cNvPr id="179215" name="Rectangle 15"/>
          <p:cNvSpPr>
            <a:spLocks noChangeArrowheads="1"/>
          </p:cNvSpPr>
          <p:nvPr/>
        </p:nvSpPr>
        <p:spPr bwMode="auto">
          <a:xfrm>
            <a:off x="2987675" y="3500438"/>
            <a:ext cx="509588" cy="777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en-US" altLang="zh-CN" sz="45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8</a:t>
            </a:r>
          </a:p>
        </p:txBody>
      </p:sp>
      <p:sp>
        <p:nvSpPr>
          <p:cNvPr id="179216" name="Rectangle 16"/>
          <p:cNvSpPr>
            <a:spLocks noChangeArrowheads="1"/>
          </p:cNvSpPr>
          <p:nvPr/>
        </p:nvSpPr>
        <p:spPr bwMode="auto">
          <a:xfrm>
            <a:off x="5651500" y="3068638"/>
            <a:ext cx="1219200" cy="777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en-US" altLang="zh-CN" sz="4500" noProof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-5</a:t>
            </a:r>
          </a:p>
        </p:txBody>
      </p:sp>
      <p:sp>
        <p:nvSpPr>
          <p:cNvPr id="179217" name="Rectangle 17"/>
          <p:cNvSpPr>
            <a:spLocks noChangeArrowheads="1"/>
          </p:cNvSpPr>
          <p:nvPr/>
        </p:nvSpPr>
        <p:spPr bwMode="auto">
          <a:xfrm>
            <a:off x="4876800" y="3862388"/>
            <a:ext cx="1371600" cy="777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en-US" altLang="zh-CN" sz="4500" noProof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-40</a:t>
            </a:r>
          </a:p>
        </p:txBody>
      </p:sp>
      <p:sp>
        <p:nvSpPr>
          <p:cNvPr id="179218" name="Rectangle 18"/>
          <p:cNvSpPr>
            <a:spLocks noChangeArrowheads="1"/>
          </p:cNvSpPr>
          <p:nvPr/>
        </p:nvSpPr>
        <p:spPr bwMode="auto">
          <a:xfrm>
            <a:off x="6084888" y="3860800"/>
            <a:ext cx="1524000" cy="777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en-US" altLang="zh-CN" sz="4500" noProof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-120</a:t>
            </a:r>
          </a:p>
        </p:txBody>
      </p:sp>
      <p:sp>
        <p:nvSpPr>
          <p:cNvPr id="179221" name="Rectangle 21"/>
          <p:cNvSpPr>
            <a:spLocks noChangeArrowheads="1"/>
          </p:cNvSpPr>
          <p:nvPr/>
        </p:nvSpPr>
        <p:spPr bwMode="auto">
          <a:xfrm>
            <a:off x="7667625" y="1989138"/>
            <a:ext cx="914400" cy="777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en-US" altLang="zh-CN" sz="45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0</a:t>
            </a:r>
          </a:p>
        </p:txBody>
      </p:sp>
      <p:sp>
        <p:nvSpPr>
          <p:cNvPr id="179222" name="Rectangle 22"/>
          <p:cNvSpPr>
            <a:spLocks noChangeArrowheads="1"/>
          </p:cNvSpPr>
          <p:nvPr/>
        </p:nvSpPr>
        <p:spPr bwMode="auto">
          <a:xfrm>
            <a:off x="7667625" y="1989138"/>
            <a:ext cx="914400" cy="777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en-US" altLang="zh-CN" sz="45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0</a:t>
            </a: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4211638" y="4724400"/>
            <a:ext cx="521970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  <a:defRPr/>
            </a:pPr>
            <a:r>
              <a:rPr lang="zh-CN" altLang="en-US" sz="3200" noProof="1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负数前面都有负号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9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9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9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9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9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7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213" grpId="0"/>
      <p:bldP spid="179214" grpId="0"/>
      <p:bldP spid="179215" grpId="0"/>
      <p:bldP spid="179216" grpId="0"/>
      <p:bldP spid="179217" grpId="0"/>
      <p:bldP spid="179218" grpId="0"/>
      <p:bldP spid="179222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620" name="Text Box 36"/>
          <p:cNvSpPr txBox="1">
            <a:spLocks noChangeArrowheads="1"/>
          </p:cNvSpPr>
          <p:nvPr/>
        </p:nvSpPr>
        <p:spPr bwMode="auto">
          <a:xfrm>
            <a:off x="1143000" y="1736725"/>
            <a:ext cx="6705600" cy="7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zh-CN" altLang="en-US" sz="4500" noProof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写出</a:t>
            </a:r>
            <a:r>
              <a:rPr lang="en-US" altLang="zh-CN" sz="4500" noProof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5</a:t>
            </a:r>
            <a:r>
              <a:rPr lang="zh-CN" altLang="en-US" sz="4500" noProof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个正数和</a:t>
            </a:r>
            <a:r>
              <a:rPr lang="en-US" altLang="zh-CN" sz="4500" noProof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5</a:t>
            </a:r>
            <a:r>
              <a:rPr lang="zh-CN" altLang="en-US" sz="4500" noProof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个负数。</a:t>
            </a:r>
          </a:p>
        </p:txBody>
      </p:sp>
      <p:sp>
        <p:nvSpPr>
          <p:cNvPr id="18435" name="Line 37"/>
          <p:cNvSpPr>
            <a:spLocks noChangeShapeType="1"/>
          </p:cNvSpPr>
          <p:nvPr/>
        </p:nvSpPr>
        <p:spPr bwMode="auto">
          <a:xfrm>
            <a:off x="1187450" y="3213100"/>
            <a:ext cx="6477000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18436" name="Line 38"/>
          <p:cNvSpPr>
            <a:spLocks noChangeShapeType="1"/>
          </p:cNvSpPr>
          <p:nvPr/>
        </p:nvSpPr>
        <p:spPr bwMode="auto">
          <a:xfrm>
            <a:off x="1187450" y="4292600"/>
            <a:ext cx="6477000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2" name="同侧圆角矩形 1"/>
          <p:cNvSpPr/>
          <p:nvPr/>
        </p:nvSpPr>
        <p:spPr>
          <a:xfrm>
            <a:off x="395288" y="836613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典题精讲</a:t>
            </a:r>
          </a:p>
        </p:txBody>
      </p:sp>
      <p:pic>
        <p:nvPicPr>
          <p:cNvPr id="18438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72225" y="4508500"/>
            <a:ext cx="2519363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9202" name="Text Box 2"/>
          <p:cNvSpPr txBox="1">
            <a:spLocks noChangeArrowheads="1"/>
          </p:cNvSpPr>
          <p:nvPr/>
        </p:nvSpPr>
        <p:spPr bwMode="auto">
          <a:xfrm>
            <a:off x="1763713" y="4724400"/>
            <a:ext cx="521970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  <a:defRPr/>
            </a:pPr>
            <a:r>
              <a:rPr lang="zh-CN" altLang="en-US" sz="3200" noProof="1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写负数时，不能掉了负号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20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-184150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cxnSp>
        <p:nvCxnSpPr>
          <p:cNvPr id="13" name="直线连接符 21"/>
          <p:cNvCxnSpPr/>
          <p:nvPr/>
        </p:nvCxnSpPr>
        <p:spPr>
          <a:xfrm flipV="1">
            <a:off x="468313" y="16224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同侧圆角矩形 15"/>
          <p:cNvSpPr/>
          <p:nvPr/>
        </p:nvSpPr>
        <p:spPr>
          <a:xfrm>
            <a:off x="395288" y="908050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易错提醒</a:t>
            </a:r>
          </a:p>
        </p:txBody>
      </p:sp>
      <p:sp>
        <p:nvSpPr>
          <p:cNvPr id="19461" name="矩形 14"/>
          <p:cNvSpPr>
            <a:spLocks noChangeArrowheads="1"/>
          </p:cNvSpPr>
          <p:nvPr/>
        </p:nvSpPr>
        <p:spPr bwMode="auto">
          <a:xfrm>
            <a:off x="292100" y="2060575"/>
            <a:ext cx="8204200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     一潜水艇所在高度为－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50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米，一条鲨</a:t>
            </a:r>
          </a:p>
          <a:p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鱼在艇上方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10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米，鲨鱼所在的高度</a:t>
            </a:r>
          </a:p>
          <a:p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是（    ）米。</a:t>
            </a:r>
          </a:p>
        </p:txBody>
      </p:sp>
      <p:sp>
        <p:nvSpPr>
          <p:cNvPr id="179218" name="Rectangle 18"/>
          <p:cNvSpPr>
            <a:spLocks noChangeArrowheads="1"/>
          </p:cNvSpPr>
          <p:nvPr/>
        </p:nvSpPr>
        <p:spPr bwMode="auto">
          <a:xfrm>
            <a:off x="827088" y="3141663"/>
            <a:ext cx="152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-60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 rot="-3301958">
            <a:off x="2598737" y="2413001"/>
            <a:ext cx="2225675" cy="7112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4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错误解答</a:t>
            </a:r>
            <a:endParaRPr lang="zh-CN" altLang="en-US" sz="400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19464" name="例.eps" descr="id:2147501035;FounderCE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2060575"/>
            <a:ext cx="5080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218" grpId="0"/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-184150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20483" name="矩形 10"/>
          <p:cNvSpPr>
            <a:spLocks noChangeArrowheads="1"/>
          </p:cNvSpPr>
          <p:nvPr/>
        </p:nvSpPr>
        <p:spPr bwMode="auto">
          <a:xfrm>
            <a:off x="684213" y="1844675"/>
            <a:ext cx="49672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错解分析：</a:t>
            </a:r>
            <a:endParaRPr lang="zh-CN" altLang="zh-CN" sz="360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6" name="同侧圆角矩形 15"/>
          <p:cNvSpPr/>
          <p:nvPr/>
        </p:nvSpPr>
        <p:spPr>
          <a:xfrm>
            <a:off x="468313" y="966788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易错提醒</a:t>
            </a:r>
          </a:p>
        </p:txBody>
      </p:sp>
      <p:cxnSp>
        <p:nvCxnSpPr>
          <p:cNvPr id="17" name="直线连接符 21"/>
          <p:cNvCxnSpPr/>
          <p:nvPr/>
        </p:nvCxnSpPr>
        <p:spPr>
          <a:xfrm flipV="1">
            <a:off x="468313" y="16224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0486" name="Picture 4" descr="F:\七彩课堂插图板式封面\排版用图标、页眉页脚\标题jpg\读读背背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27763" y="1268413"/>
            <a:ext cx="2471737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7" name="Line 18"/>
          <p:cNvSpPr>
            <a:spLocks noChangeShapeType="1"/>
          </p:cNvSpPr>
          <p:nvPr/>
        </p:nvSpPr>
        <p:spPr bwMode="auto">
          <a:xfrm>
            <a:off x="1187450" y="3141663"/>
            <a:ext cx="5113338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88" name="矩形 10"/>
          <p:cNvSpPr>
            <a:spLocks noChangeArrowheads="1"/>
          </p:cNvSpPr>
          <p:nvPr/>
        </p:nvSpPr>
        <p:spPr bwMode="auto">
          <a:xfrm>
            <a:off x="6516688" y="2781300"/>
            <a:ext cx="2266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海平面</a:t>
            </a:r>
            <a:endParaRPr lang="zh-CN" altLang="zh-CN" sz="360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0489" name="Line 20"/>
          <p:cNvSpPr>
            <a:spLocks noChangeShapeType="1"/>
          </p:cNvSpPr>
          <p:nvPr/>
        </p:nvSpPr>
        <p:spPr bwMode="auto">
          <a:xfrm>
            <a:off x="1619250" y="3141663"/>
            <a:ext cx="0" cy="28797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0" name="Line 21"/>
          <p:cNvSpPr>
            <a:spLocks noChangeShapeType="1"/>
          </p:cNvSpPr>
          <p:nvPr/>
        </p:nvSpPr>
        <p:spPr bwMode="auto">
          <a:xfrm>
            <a:off x="1619250" y="3644900"/>
            <a:ext cx="144463" cy="0"/>
          </a:xfrm>
          <a:prstGeom prst="line">
            <a:avLst/>
          </a:prstGeom>
          <a:noFill/>
          <a:ln w="412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1" name="Line 22"/>
          <p:cNvSpPr>
            <a:spLocks noChangeShapeType="1"/>
          </p:cNvSpPr>
          <p:nvPr/>
        </p:nvSpPr>
        <p:spPr bwMode="auto">
          <a:xfrm>
            <a:off x="1619250" y="4221163"/>
            <a:ext cx="144463" cy="0"/>
          </a:xfrm>
          <a:prstGeom prst="line">
            <a:avLst/>
          </a:prstGeom>
          <a:noFill/>
          <a:ln w="412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2" name="Line 23"/>
          <p:cNvSpPr>
            <a:spLocks noChangeShapeType="1"/>
          </p:cNvSpPr>
          <p:nvPr/>
        </p:nvSpPr>
        <p:spPr bwMode="auto">
          <a:xfrm>
            <a:off x="1619250" y="4797425"/>
            <a:ext cx="144463" cy="0"/>
          </a:xfrm>
          <a:prstGeom prst="line">
            <a:avLst/>
          </a:prstGeom>
          <a:noFill/>
          <a:ln w="412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3" name="Line 24"/>
          <p:cNvSpPr>
            <a:spLocks noChangeShapeType="1"/>
          </p:cNvSpPr>
          <p:nvPr/>
        </p:nvSpPr>
        <p:spPr bwMode="auto">
          <a:xfrm>
            <a:off x="1619250" y="5373688"/>
            <a:ext cx="144463" cy="0"/>
          </a:xfrm>
          <a:prstGeom prst="line">
            <a:avLst/>
          </a:prstGeom>
          <a:noFill/>
          <a:ln w="412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4" name="Line 25"/>
          <p:cNvSpPr>
            <a:spLocks noChangeShapeType="1"/>
          </p:cNvSpPr>
          <p:nvPr/>
        </p:nvSpPr>
        <p:spPr bwMode="auto">
          <a:xfrm>
            <a:off x="1619250" y="6021388"/>
            <a:ext cx="144463" cy="0"/>
          </a:xfrm>
          <a:prstGeom prst="line">
            <a:avLst/>
          </a:prstGeom>
          <a:noFill/>
          <a:ln w="412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5" name="矩形 10"/>
          <p:cNvSpPr>
            <a:spLocks noChangeArrowheads="1"/>
          </p:cNvSpPr>
          <p:nvPr/>
        </p:nvSpPr>
        <p:spPr bwMode="auto">
          <a:xfrm>
            <a:off x="1835150" y="5661025"/>
            <a:ext cx="2266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chemeClr val="hlink"/>
                </a:solidFill>
                <a:latin typeface="华文新魏" pitchFamily="2" charset="-122"/>
                <a:ea typeface="华文新魏" pitchFamily="2" charset="-122"/>
              </a:rPr>
              <a:t>-50</a:t>
            </a:r>
            <a:r>
              <a:rPr lang="zh-CN" altLang="en-US" sz="3600">
                <a:solidFill>
                  <a:schemeClr val="hlink"/>
                </a:solidFill>
                <a:latin typeface="华文新魏" pitchFamily="2" charset="-122"/>
                <a:ea typeface="华文新魏" pitchFamily="2" charset="-122"/>
              </a:rPr>
              <a:t>米</a:t>
            </a:r>
            <a:endParaRPr lang="zh-CN" altLang="zh-CN" sz="3600">
              <a:solidFill>
                <a:schemeClr val="hlink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9723" name="矩形 10"/>
          <p:cNvSpPr>
            <a:spLocks noChangeArrowheads="1"/>
          </p:cNvSpPr>
          <p:nvPr/>
        </p:nvSpPr>
        <p:spPr bwMode="auto">
          <a:xfrm>
            <a:off x="1908175" y="5084763"/>
            <a:ext cx="2266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chemeClr val="tx2"/>
                </a:solidFill>
                <a:latin typeface="华文新魏" pitchFamily="2" charset="-122"/>
                <a:ea typeface="华文新魏" pitchFamily="2" charset="-122"/>
              </a:rPr>
              <a:t>-40</a:t>
            </a:r>
            <a:r>
              <a:rPr lang="zh-CN" altLang="en-US" sz="3600">
                <a:solidFill>
                  <a:schemeClr val="tx2"/>
                </a:solidFill>
                <a:latin typeface="华文新魏" pitchFamily="2" charset="-122"/>
                <a:ea typeface="华文新魏" pitchFamily="2" charset="-122"/>
              </a:rPr>
              <a:t>米</a:t>
            </a:r>
            <a:endParaRPr lang="zh-CN" altLang="zh-CN" sz="3600">
              <a:solidFill>
                <a:schemeClr val="tx2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9724" name="矩形 10"/>
          <p:cNvSpPr>
            <a:spLocks noChangeArrowheads="1"/>
          </p:cNvSpPr>
          <p:nvPr/>
        </p:nvSpPr>
        <p:spPr bwMode="auto">
          <a:xfrm>
            <a:off x="2987675" y="4221163"/>
            <a:ext cx="4824413" cy="6508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-50</a:t>
            </a:r>
            <a:r>
              <a:rPr lang="zh-CN" altLang="en-US" sz="3600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米上面应该是</a:t>
            </a:r>
            <a:r>
              <a:rPr lang="en-US" altLang="zh-CN" sz="3600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-40</a:t>
            </a:r>
            <a:r>
              <a:rPr lang="zh-CN" altLang="en-US" sz="3600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米</a:t>
            </a:r>
            <a:endParaRPr lang="zh-CN" altLang="zh-CN" sz="3600">
              <a:solidFill>
                <a:schemeClr val="accent2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2972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23" grpId="0"/>
      <p:bldP spid="29723" grpId="1"/>
      <p:bldP spid="2972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同侧圆角矩形 23"/>
          <p:cNvSpPr/>
          <p:nvPr/>
        </p:nvSpPr>
        <p:spPr>
          <a:xfrm>
            <a:off x="452438" y="9810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学习目标</a:t>
            </a:r>
          </a:p>
        </p:txBody>
      </p:sp>
      <p:pic>
        <p:nvPicPr>
          <p:cNvPr id="3075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32588" y="5084763"/>
            <a:ext cx="2016125" cy="148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627063" y="3789363"/>
            <a:ext cx="7559675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2.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使学生在认识负数的过程中，进一步体会数学与日常生活的密切联系，获得一些成功的学习体验，激发对数学学习的兴趣。 </a:t>
            </a:r>
            <a:endParaRPr lang="zh-CN" altLang="zh-CN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539750" y="1628775"/>
            <a:ext cx="7632700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1. 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使学生结合现实的问题情境了解负数产生的背景，初步认识负数，知道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0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既不是正数也不是负数，掌握正数和负数的读、写方法，并能正确地进行读、写。</a:t>
            </a:r>
            <a:r>
              <a:rPr lang="zh-CN" altLang="en-US"/>
              <a:t> </a:t>
            </a:r>
            <a:endParaRPr lang="zh-CN" altLang="zh-CN"/>
          </a:p>
        </p:txBody>
      </p:sp>
      <p:cxnSp>
        <p:nvCxnSpPr>
          <p:cNvPr id="12" name="直线连接符 21"/>
          <p:cNvCxnSpPr/>
          <p:nvPr/>
        </p:nvCxnSpPr>
        <p:spPr>
          <a:xfrm flipV="1">
            <a:off x="484188" y="16224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0" y="-184150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cxnSp>
        <p:nvCxnSpPr>
          <p:cNvPr id="13" name="直线连接符 21"/>
          <p:cNvCxnSpPr/>
          <p:nvPr/>
        </p:nvCxnSpPr>
        <p:spPr>
          <a:xfrm flipV="1">
            <a:off x="468313" y="16224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同侧圆角矩形 15"/>
          <p:cNvSpPr/>
          <p:nvPr/>
        </p:nvSpPr>
        <p:spPr>
          <a:xfrm>
            <a:off x="395288" y="908050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易错提醒</a:t>
            </a:r>
          </a:p>
        </p:txBody>
      </p:sp>
      <p:sp>
        <p:nvSpPr>
          <p:cNvPr id="21509" name="矩形 14"/>
          <p:cNvSpPr>
            <a:spLocks noChangeArrowheads="1"/>
          </p:cNvSpPr>
          <p:nvPr/>
        </p:nvSpPr>
        <p:spPr bwMode="auto">
          <a:xfrm>
            <a:off x="292100" y="2060575"/>
            <a:ext cx="88519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一潜水艇所在高度为－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50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米，一条鲨鱼在</a:t>
            </a:r>
          </a:p>
          <a:p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艇上方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10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米，鲨鱼所在的高度是（    ）米。</a:t>
            </a:r>
          </a:p>
        </p:txBody>
      </p:sp>
      <p:sp>
        <p:nvSpPr>
          <p:cNvPr id="21510" name="Rectangle 18"/>
          <p:cNvSpPr>
            <a:spLocks noChangeArrowheads="1"/>
          </p:cNvSpPr>
          <p:nvPr/>
        </p:nvSpPr>
        <p:spPr bwMode="auto">
          <a:xfrm>
            <a:off x="6659563" y="2636838"/>
            <a:ext cx="152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-60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 rot="-3301958">
            <a:off x="2598737" y="2314576"/>
            <a:ext cx="2225675" cy="7112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4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错误解答</a:t>
            </a:r>
            <a:endParaRPr lang="zh-CN" altLang="en-US" sz="400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" name="矩形 14"/>
          <p:cNvSpPr>
            <a:spLocks noChangeArrowheads="1"/>
          </p:cNvSpPr>
          <p:nvPr/>
        </p:nvSpPr>
        <p:spPr bwMode="auto">
          <a:xfrm>
            <a:off x="292100" y="4149725"/>
            <a:ext cx="88519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一潜水艇所在高度为－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50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米，一条鲨鱼在</a:t>
            </a:r>
          </a:p>
          <a:p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艇上方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10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米，鲨鱼所在的高度是（    ）米。</a:t>
            </a:r>
          </a:p>
        </p:txBody>
      </p:sp>
      <p:sp>
        <p:nvSpPr>
          <p:cNvPr id="4" name="Rectangle 18"/>
          <p:cNvSpPr>
            <a:spLocks noChangeArrowheads="1"/>
          </p:cNvSpPr>
          <p:nvPr/>
        </p:nvSpPr>
        <p:spPr bwMode="auto">
          <a:xfrm>
            <a:off x="6659563" y="4725988"/>
            <a:ext cx="152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3600">
                <a:solidFill>
                  <a:srgbClr val="EF1F3D"/>
                </a:solidFill>
                <a:latin typeface="华文新魏" pitchFamily="2" charset="-122"/>
                <a:ea typeface="华文新魏" pitchFamily="2" charset="-122"/>
              </a:rPr>
              <a:t>-40</a:t>
            </a:r>
          </a:p>
        </p:txBody>
      </p:sp>
      <p:sp>
        <p:nvSpPr>
          <p:cNvPr id="5" name="矩形 15"/>
          <p:cNvSpPr>
            <a:spLocks noChangeArrowheads="1"/>
          </p:cNvSpPr>
          <p:nvPr/>
        </p:nvSpPr>
        <p:spPr bwMode="auto">
          <a:xfrm rot="-3301958">
            <a:off x="5543550" y="4114801"/>
            <a:ext cx="2225675" cy="7112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正确</a:t>
            </a:r>
            <a:r>
              <a:rPr lang="zh-CN" altLang="zh-CN" sz="4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解答</a:t>
            </a:r>
            <a:endParaRPr lang="zh-CN" altLang="en-US" sz="400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3" descr="F:\七彩课堂插图板式封面\排版用图标、页眉页脚\标题jpg\读读比比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67400" y="4221163"/>
            <a:ext cx="2592388" cy="181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Text Box 2"/>
          <p:cNvSpPr txBox="1">
            <a:spLocks noChangeArrowheads="1"/>
          </p:cNvSpPr>
          <p:nvPr/>
        </p:nvSpPr>
        <p:spPr bwMode="auto">
          <a:xfrm>
            <a:off x="611188" y="1412875"/>
            <a:ext cx="7848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32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、下图是大楼电梯内的面板，这座大楼的最高层是（　）楼，最底层是（ 　）楼。</a:t>
            </a:r>
          </a:p>
        </p:txBody>
      </p:sp>
      <p:sp>
        <p:nvSpPr>
          <p:cNvPr id="182275" name="Text Box 3"/>
          <p:cNvSpPr txBox="1">
            <a:spLocks noChangeArrowheads="1"/>
          </p:cNvSpPr>
          <p:nvPr/>
        </p:nvSpPr>
        <p:spPr bwMode="auto">
          <a:xfrm>
            <a:off x="2627313" y="1916113"/>
            <a:ext cx="11525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10</a:t>
            </a:r>
          </a:p>
        </p:txBody>
      </p:sp>
      <p:sp>
        <p:nvSpPr>
          <p:cNvPr id="182276" name="Text Box 4"/>
          <p:cNvSpPr txBox="1">
            <a:spLocks noChangeArrowheads="1"/>
          </p:cNvSpPr>
          <p:nvPr/>
        </p:nvSpPr>
        <p:spPr bwMode="auto">
          <a:xfrm>
            <a:off x="6156325" y="1916113"/>
            <a:ext cx="8651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－</a:t>
            </a:r>
            <a:r>
              <a:rPr lang="en-US" altLang="zh-CN" sz="32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2</a:t>
            </a:r>
          </a:p>
        </p:txBody>
      </p:sp>
      <p:pic>
        <p:nvPicPr>
          <p:cNvPr id="22534" name="Picture 5" descr="1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CCFFFF"/>
              </a:clrFrom>
              <a:clrTo>
                <a:srgbClr val="CC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1188" y="3573463"/>
            <a:ext cx="4392612" cy="276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5" name="Text Box 4"/>
          <p:cNvSpPr txBox="1">
            <a:spLocks noChangeArrowheads="1"/>
          </p:cNvSpPr>
          <p:nvPr/>
        </p:nvSpPr>
        <p:spPr bwMode="auto">
          <a:xfrm>
            <a:off x="684213" y="2565400"/>
            <a:ext cx="7848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2.</a:t>
            </a:r>
            <a:r>
              <a:rPr lang="zh-CN" altLang="en-US" sz="32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电梯上去了</a:t>
            </a:r>
            <a:r>
              <a:rPr lang="en-US" altLang="zh-CN" sz="32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16</a:t>
            </a:r>
            <a:r>
              <a:rPr lang="zh-CN" altLang="en-US" sz="32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层，又下来了</a:t>
            </a:r>
            <a:r>
              <a:rPr lang="en-US" altLang="zh-CN" sz="32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13</a:t>
            </a:r>
            <a:r>
              <a:rPr lang="zh-CN" altLang="en-US" sz="32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层，上去可以用</a:t>
            </a:r>
            <a:r>
              <a:rPr lang="en-US" altLang="zh-CN" sz="32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+16</a:t>
            </a:r>
            <a:r>
              <a:rPr lang="zh-CN" altLang="en-US" sz="32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来表示，下来用（      ）表示。</a:t>
            </a:r>
          </a:p>
        </p:txBody>
      </p:sp>
      <p:sp>
        <p:nvSpPr>
          <p:cNvPr id="809989" name="Text Box 5"/>
          <p:cNvSpPr txBox="1">
            <a:spLocks noChangeArrowheads="1"/>
          </p:cNvSpPr>
          <p:nvPr/>
        </p:nvSpPr>
        <p:spPr bwMode="auto">
          <a:xfrm>
            <a:off x="5276850" y="2997200"/>
            <a:ext cx="18161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－</a:t>
            </a:r>
            <a:r>
              <a:rPr lang="en-US" altLang="zh-CN" sz="320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13</a:t>
            </a:r>
          </a:p>
        </p:txBody>
      </p:sp>
      <p:sp>
        <p:nvSpPr>
          <p:cNvPr id="5" name="同侧圆角矩形 4"/>
          <p:cNvSpPr/>
          <p:nvPr/>
        </p:nvSpPr>
        <p:spPr>
          <a:xfrm>
            <a:off x="539750" y="836613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学以致用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2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82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2275" grpId="0"/>
      <p:bldP spid="182276" grpId="0"/>
      <p:bldP spid="80998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同侧圆角矩形 8"/>
          <p:cNvSpPr/>
          <p:nvPr/>
        </p:nvSpPr>
        <p:spPr>
          <a:xfrm>
            <a:off x="468313" y="2325688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学以致用</a:t>
            </a:r>
          </a:p>
        </p:txBody>
      </p:sp>
      <p:pic>
        <p:nvPicPr>
          <p:cNvPr id="23555" name="Picture 3" descr="38f61b7ae88f77ee0bd1876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357313"/>
            <a:ext cx="9144000" cy="328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0" y="4930775"/>
            <a:ext cx="91440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华文新魏" pitchFamily="2" charset="-122"/>
                <a:ea typeface="华文新魏" pitchFamily="2" charset="-122"/>
              </a:rPr>
              <a:t>3.</a:t>
            </a:r>
            <a:r>
              <a:rPr lang="zh-CN" altLang="en-US" sz="2800" b="1">
                <a:latin typeface="华文新魏" pitchFamily="2" charset="-122"/>
                <a:ea typeface="华文新魏" pitchFamily="2" charset="-122"/>
              </a:rPr>
              <a:t>神州</a:t>
            </a:r>
            <a:r>
              <a:rPr lang="en-US" altLang="zh-CN" sz="2800" b="1">
                <a:latin typeface="华文新魏" pitchFamily="2" charset="-122"/>
                <a:ea typeface="华文新魏" pitchFamily="2" charset="-122"/>
              </a:rPr>
              <a:t>7</a:t>
            </a:r>
            <a:r>
              <a:rPr lang="zh-CN" altLang="en-US" sz="2800" b="1">
                <a:latin typeface="华文新魏" pitchFamily="2" charset="-122"/>
                <a:ea typeface="华文新魏" pitchFamily="2" charset="-122"/>
              </a:rPr>
              <a:t>号在太空中，向阳面温度达（          ），背阳面温度只有（         ），而太空仓的温度始终保持（       ）。</a:t>
            </a:r>
          </a:p>
        </p:txBody>
      </p:sp>
      <p:sp>
        <p:nvSpPr>
          <p:cNvPr id="75781" name="Text Box 5"/>
          <p:cNvSpPr txBox="1">
            <a:spLocks noChangeArrowheads="1"/>
          </p:cNvSpPr>
          <p:nvPr/>
        </p:nvSpPr>
        <p:spPr bwMode="auto">
          <a:xfrm>
            <a:off x="395288" y="5862638"/>
            <a:ext cx="874871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ea typeface="MS PGothic" pitchFamily="34" charset="-128"/>
              </a:rPr>
              <a:t>100  </a:t>
            </a:r>
            <a:r>
              <a:rPr lang="en-US" altLang="zh-CN" sz="2800" b="1">
                <a:ea typeface="MS PGothic" pitchFamily="34" charset="-128"/>
              </a:rPr>
              <a:t>°C               -100 °C</a:t>
            </a:r>
            <a:r>
              <a:rPr lang="en-US" altLang="zh-CN" sz="2800">
                <a:ea typeface="MS PGothic" pitchFamily="34" charset="-128"/>
              </a:rPr>
              <a:t>                 21 </a:t>
            </a:r>
            <a:r>
              <a:rPr lang="en-US" altLang="zh-CN" sz="2800" b="1">
                <a:ea typeface="MS PGothic" pitchFamily="34" charset="-128"/>
              </a:rPr>
              <a:t>°C</a:t>
            </a:r>
            <a:r>
              <a:rPr lang="en-US" altLang="zh-CN" sz="2800">
                <a:ea typeface="MS PGothic" pitchFamily="34" charset="-128"/>
              </a:rPr>
              <a:t> </a:t>
            </a:r>
          </a:p>
        </p:txBody>
      </p:sp>
      <p:sp>
        <p:nvSpPr>
          <p:cNvPr id="75782" name="Rectangle 6"/>
          <p:cNvSpPr>
            <a:spLocks noChangeArrowheads="1"/>
          </p:cNvSpPr>
          <p:nvPr/>
        </p:nvSpPr>
        <p:spPr bwMode="auto">
          <a:xfrm>
            <a:off x="5795963" y="5013325"/>
            <a:ext cx="11287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000">
                <a:latin typeface="华文新魏" pitchFamily="2" charset="-122"/>
                <a:ea typeface="华文新魏" pitchFamily="2" charset="-122"/>
              </a:rPr>
              <a:t>100  </a:t>
            </a:r>
            <a:r>
              <a:rPr lang="en-US" altLang="zh-CN" sz="2000" b="1">
                <a:latin typeface="华文新魏" pitchFamily="2" charset="-122"/>
                <a:ea typeface="华文新魏" pitchFamily="2" charset="-122"/>
              </a:rPr>
              <a:t>°C</a:t>
            </a:r>
          </a:p>
        </p:txBody>
      </p:sp>
      <p:sp>
        <p:nvSpPr>
          <p:cNvPr id="75783" name="Rectangle 7"/>
          <p:cNvSpPr>
            <a:spLocks noChangeArrowheads="1"/>
          </p:cNvSpPr>
          <p:nvPr/>
        </p:nvSpPr>
        <p:spPr bwMode="auto">
          <a:xfrm>
            <a:off x="1403350" y="5445125"/>
            <a:ext cx="10493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>
                <a:latin typeface="华文新魏" pitchFamily="2" charset="-122"/>
                <a:ea typeface="华文新魏" pitchFamily="2" charset="-122"/>
              </a:rPr>
              <a:t>-100 °C</a:t>
            </a:r>
          </a:p>
        </p:txBody>
      </p:sp>
      <p:sp>
        <p:nvSpPr>
          <p:cNvPr id="75784" name="Rectangle 8"/>
          <p:cNvSpPr>
            <a:spLocks noChangeArrowheads="1"/>
          </p:cNvSpPr>
          <p:nvPr/>
        </p:nvSpPr>
        <p:spPr bwMode="auto">
          <a:xfrm>
            <a:off x="7235825" y="5445125"/>
            <a:ext cx="8397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>
                <a:latin typeface="华文新魏" pitchFamily="2" charset="-122"/>
                <a:ea typeface="华文新魏" pitchFamily="2" charset="-122"/>
              </a:rPr>
              <a:t>21 °C</a:t>
            </a:r>
          </a:p>
        </p:txBody>
      </p:sp>
      <p:sp>
        <p:nvSpPr>
          <p:cNvPr id="5" name="同侧圆角矩形 4"/>
          <p:cNvSpPr/>
          <p:nvPr/>
        </p:nvSpPr>
        <p:spPr>
          <a:xfrm>
            <a:off x="179388" y="7651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学以致用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1" grpId="0"/>
      <p:bldP spid="75782" grpId="0"/>
      <p:bldP spid="75783" grpId="0"/>
      <p:bldP spid="7578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8313" y="9810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学以致用</a:t>
            </a:r>
          </a:p>
        </p:txBody>
      </p:sp>
      <p:cxnSp>
        <p:nvCxnSpPr>
          <p:cNvPr id="9" name="直线连接符 21"/>
          <p:cNvCxnSpPr/>
          <p:nvPr/>
        </p:nvCxnSpPr>
        <p:spPr>
          <a:xfrm flipV="1">
            <a:off x="484188" y="16224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580" name="Text Box 5"/>
          <p:cNvSpPr txBox="1">
            <a:spLocks noChangeArrowheads="1"/>
          </p:cNvSpPr>
          <p:nvPr/>
        </p:nvSpPr>
        <p:spPr bwMode="auto">
          <a:xfrm>
            <a:off x="755650" y="1700213"/>
            <a:ext cx="8388350" cy="436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800">
                <a:latin typeface="华文新魏" pitchFamily="2" charset="-122"/>
                <a:ea typeface="华文新魏" pitchFamily="2" charset="-122"/>
              </a:rPr>
              <a:t>1.</a:t>
            </a:r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任何一个负数都比正数小。                        （   ）</a:t>
            </a:r>
          </a:p>
          <a:p>
            <a:pPr eaLnBrk="0" hangingPunct="0">
              <a:spcBef>
                <a:spcPct val="50000"/>
              </a:spcBef>
            </a:pPr>
            <a:r>
              <a:rPr lang="en-US" altLang="zh-CN" sz="2800">
                <a:latin typeface="华文新魏" pitchFamily="2" charset="-122"/>
                <a:ea typeface="华文新魏" pitchFamily="2" charset="-122"/>
              </a:rPr>
              <a:t>2.</a:t>
            </a:r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一个数不是正数就是负数。                        （   ）</a:t>
            </a:r>
          </a:p>
          <a:p>
            <a:pPr eaLnBrk="0" hangingPunct="0">
              <a:spcBef>
                <a:spcPct val="50000"/>
              </a:spcBef>
            </a:pPr>
            <a:r>
              <a:rPr lang="en-US" altLang="zh-CN" sz="2800">
                <a:latin typeface="华文新魏" pitchFamily="2" charset="-122"/>
                <a:ea typeface="华文新魏" pitchFamily="2" charset="-122"/>
              </a:rPr>
              <a:t>3.</a:t>
            </a:r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因为</a:t>
            </a:r>
            <a:r>
              <a:rPr lang="zh-CN" altLang="en-US" sz="2800">
                <a:latin typeface="宋体" charset="-122"/>
                <a:ea typeface="华文新魏" pitchFamily="2" charset="-122"/>
              </a:rPr>
              <a:t>“</a:t>
            </a:r>
            <a:r>
              <a:rPr lang="en-US" altLang="zh-CN" sz="2800">
                <a:latin typeface="华文新魏" pitchFamily="2" charset="-122"/>
                <a:ea typeface="华文新魏" pitchFamily="2" charset="-122"/>
              </a:rPr>
              <a:t>4</a:t>
            </a:r>
            <a:r>
              <a:rPr lang="en-US" altLang="zh-CN" sz="2800">
                <a:latin typeface="宋体" charset="-122"/>
                <a:ea typeface="华文新魏" pitchFamily="2" charset="-122"/>
              </a:rPr>
              <a:t>”</a:t>
            </a:r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前面没有</a:t>
            </a:r>
            <a:r>
              <a:rPr lang="zh-CN" altLang="en-US" sz="2800">
                <a:latin typeface="宋体" charset="-122"/>
                <a:ea typeface="华文新魏" pitchFamily="2" charset="-122"/>
              </a:rPr>
              <a:t>“</a:t>
            </a:r>
            <a:r>
              <a:rPr lang="en-US" altLang="zh-CN" sz="2800">
                <a:latin typeface="华文新魏" pitchFamily="2" charset="-122"/>
                <a:ea typeface="华文新魏" pitchFamily="2" charset="-122"/>
              </a:rPr>
              <a:t>+</a:t>
            </a:r>
            <a:r>
              <a:rPr lang="en-US" altLang="zh-CN" sz="2800">
                <a:latin typeface="宋体" charset="-122"/>
                <a:ea typeface="华文新魏" pitchFamily="2" charset="-122"/>
              </a:rPr>
              <a:t>”</a:t>
            </a:r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号，所以</a:t>
            </a:r>
            <a:r>
              <a:rPr lang="zh-CN" altLang="en-US" sz="2800">
                <a:latin typeface="宋体" charset="-122"/>
                <a:ea typeface="华文新魏" pitchFamily="2" charset="-122"/>
              </a:rPr>
              <a:t>“</a:t>
            </a:r>
            <a:r>
              <a:rPr lang="en-US" altLang="zh-CN" sz="2800">
                <a:latin typeface="华文新魏" pitchFamily="2" charset="-122"/>
                <a:ea typeface="华文新魏" pitchFamily="2" charset="-122"/>
              </a:rPr>
              <a:t>4</a:t>
            </a:r>
            <a:r>
              <a:rPr lang="en-US" altLang="zh-CN" sz="2800">
                <a:latin typeface="宋体" charset="-122"/>
                <a:ea typeface="华文新魏" pitchFamily="2" charset="-122"/>
              </a:rPr>
              <a:t>”</a:t>
            </a:r>
            <a:endParaRPr lang="en-US" altLang="zh-CN" sz="2800">
              <a:latin typeface="华文新魏" pitchFamily="2" charset="-122"/>
              <a:ea typeface="华文新魏" pitchFamily="2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不是正数。                                                         （  ）</a:t>
            </a:r>
          </a:p>
          <a:p>
            <a:pPr eaLnBrk="0" hangingPunct="0">
              <a:spcBef>
                <a:spcPct val="50000"/>
              </a:spcBef>
            </a:pPr>
            <a:r>
              <a:rPr lang="en-US" altLang="zh-CN" sz="2800">
                <a:latin typeface="华文新魏" pitchFamily="2" charset="-122"/>
                <a:ea typeface="华文新魏" pitchFamily="2" charset="-122"/>
              </a:rPr>
              <a:t>4.</a:t>
            </a:r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上车</a:t>
            </a:r>
            <a:r>
              <a:rPr lang="en-US" altLang="zh-CN" sz="2800">
                <a:latin typeface="华文新魏" pitchFamily="2" charset="-122"/>
                <a:ea typeface="华文新魏" pitchFamily="2" charset="-122"/>
              </a:rPr>
              <a:t>5</a:t>
            </a:r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人记作</a:t>
            </a:r>
            <a:r>
              <a:rPr lang="zh-CN" altLang="en-US" sz="2800">
                <a:latin typeface="宋体" charset="-122"/>
                <a:ea typeface="华文新魏" pitchFamily="2" charset="-122"/>
              </a:rPr>
              <a:t>“</a:t>
            </a:r>
            <a:r>
              <a:rPr lang="en-US" altLang="zh-CN" sz="2800">
                <a:latin typeface="华文新魏" pitchFamily="2" charset="-122"/>
                <a:ea typeface="华文新魏" pitchFamily="2" charset="-122"/>
              </a:rPr>
              <a:t>+5</a:t>
            </a:r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人</a:t>
            </a:r>
            <a:r>
              <a:rPr lang="zh-CN" altLang="en-US" sz="2800">
                <a:latin typeface="宋体" charset="-122"/>
                <a:ea typeface="华文新魏" pitchFamily="2" charset="-122"/>
              </a:rPr>
              <a:t>”</a:t>
            </a:r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，则下车</a:t>
            </a:r>
            <a:r>
              <a:rPr lang="en-US" altLang="zh-CN" sz="2800">
                <a:latin typeface="华文新魏" pitchFamily="2" charset="-122"/>
                <a:ea typeface="华文新魏" pitchFamily="2" charset="-122"/>
              </a:rPr>
              <a:t>4</a:t>
            </a:r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人记作</a:t>
            </a:r>
          </a:p>
          <a:p>
            <a:pPr eaLnBrk="0" hangingPunct="0">
              <a:spcBef>
                <a:spcPct val="50000"/>
              </a:spcBef>
            </a:pPr>
            <a:r>
              <a:rPr lang="zh-CN" altLang="en-US" sz="2800">
                <a:latin typeface="宋体" charset="-122"/>
                <a:ea typeface="华文新魏" pitchFamily="2" charset="-122"/>
              </a:rPr>
              <a:t>“</a:t>
            </a:r>
            <a:r>
              <a:rPr lang="en-US" altLang="zh-CN" sz="2800">
                <a:latin typeface="华文新魏" pitchFamily="2" charset="-122"/>
                <a:ea typeface="华文新魏" pitchFamily="2" charset="-122"/>
              </a:rPr>
              <a:t>-4</a:t>
            </a:r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人</a:t>
            </a:r>
            <a:r>
              <a:rPr lang="zh-CN" altLang="en-US" sz="2800">
                <a:latin typeface="宋体" charset="-122"/>
                <a:ea typeface="华文新魏" pitchFamily="2" charset="-122"/>
              </a:rPr>
              <a:t>”</a:t>
            </a:r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。                                                          （   ）</a:t>
            </a:r>
          </a:p>
          <a:p>
            <a:pPr eaLnBrk="0" hangingPunct="0">
              <a:spcBef>
                <a:spcPct val="50000"/>
              </a:spcBef>
            </a:pPr>
            <a:r>
              <a:rPr lang="en-US" altLang="zh-CN" sz="2800">
                <a:latin typeface="华文新魏" pitchFamily="2" charset="-122"/>
                <a:ea typeface="华文新魏" pitchFamily="2" charset="-122"/>
              </a:rPr>
              <a:t>5.</a:t>
            </a:r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正数都比</a:t>
            </a:r>
            <a:r>
              <a:rPr lang="en-US" altLang="zh-CN" sz="2800">
                <a:latin typeface="华文新魏" pitchFamily="2" charset="-122"/>
                <a:ea typeface="华文新魏" pitchFamily="2" charset="-122"/>
              </a:rPr>
              <a:t>0</a:t>
            </a:r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大，负数都比</a:t>
            </a:r>
            <a:r>
              <a:rPr lang="en-US" altLang="zh-CN" sz="2800">
                <a:latin typeface="华文新魏" pitchFamily="2" charset="-122"/>
                <a:ea typeface="华文新魏" pitchFamily="2" charset="-122"/>
              </a:rPr>
              <a:t>0</a:t>
            </a:r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小。                     （   ）</a:t>
            </a:r>
          </a:p>
        </p:txBody>
      </p:sp>
      <p:sp>
        <p:nvSpPr>
          <p:cNvPr id="24581" name="Text Box 6"/>
          <p:cNvSpPr txBox="1">
            <a:spLocks noChangeArrowheads="1"/>
          </p:cNvSpPr>
          <p:nvPr/>
        </p:nvSpPr>
        <p:spPr bwMode="auto">
          <a:xfrm>
            <a:off x="2547938" y="981075"/>
            <a:ext cx="16224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2800" b="1">
                <a:latin typeface="华文新魏" pitchFamily="2" charset="-122"/>
                <a:ea typeface="华文新魏" pitchFamily="2" charset="-122"/>
              </a:rPr>
              <a:t>判一判。</a:t>
            </a:r>
          </a:p>
        </p:txBody>
      </p:sp>
      <p:sp>
        <p:nvSpPr>
          <p:cNvPr id="22535" name="Text Box 7"/>
          <p:cNvSpPr txBox="1">
            <a:spLocks noChangeArrowheads="1"/>
          </p:cNvSpPr>
          <p:nvPr/>
        </p:nvSpPr>
        <p:spPr bwMode="auto">
          <a:xfrm>
            <a:off x="7667625" y="1700213"/>
            <a:ext cx="5397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√</a:t>
            </a:r>
          </a:p>
        </p:txBody>
      </p:sp>
      <p:sp>
        <p:nvSpPr>
          <p:cNvPr id="22536" name="Text Box 8"/>
          <p:cNvSpPr txBox="1">
            <a:spLocks noChangeArrowheads="1"/>
          </p:cNvSpPr>
          <p:nvPr/>
        </p:nvSpPr>
        <p:spPr bwMode="auto">
          <a:xfrm>
            <a:off x="7885113" y="4941888"/>
            <a:ext cx="5397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√</a:t>
            </a:r>
          </a:p>
        </p:txBody>
      </p:sp>
      <p:sp>
        <p:nvSpPr>
          <p:cNvPr id="22538" name="Text Box 10"/>
          <p:cNvSpPr txBox="1">
            <a:spLocks noChangeArrowheads="1"/>
          </p:cNvSpPr>
          <p:nvPr/>
        </p:nvSpPr>
        <p:spPr bwMode="auto">
          <a:xfrm>
            <a:off x="7899400" y="5543550"/>
            <a:ext cx="5397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√</a:t>
            </a:r>
          </a:p>
        </p:txBody>
      </p:sp>
      <p:sp>
        <p:nvSpPr>
          <p:cNvPr id="22540" name="Text Box 12"/>
          <p:cNvSpPr txBox="1">
            <a:spLocks noChangeArrowheads="1"/>
          </p:cNvSpPr>
          <p:nvPr/>
        </p:nvSpPr>
        <p:spPr bwMode="auto">
          <a:xfrm>
            <a:off x="7740650" y="2276475"/>
            <a:ext cx="5397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×</a:t>
            </a:r>
          </a:p>
        </p:txBody>
      </p:sp>
      <p:sp>
        <p:nvSpPr>
          <p:cNvPr id="2" name="Text Box 12"/>
          <p:cNvSpPr txBox="1">
            <a:spLocks noChangeArrowheads="1"/>
          </p:cNvSpPr>
          <p:nvPr/>
        </p:nvSpPr>
        <p:spPr bwMode="auto">
          <a:xfrm>
            <a:off x="7783513" y="3644900"/>
            <a:ext cx="5397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×</a:t>
            </a:r>
          </a:p>
        </p:txBody>
      </p:sp>
      <p:sp>
        <p:nvSpPr>
          <p:cNvPr id="76811" name="矩形 10"/>
          <p:cNvSpPr>
            <a:spLocks noChangeArrowheads="1"/>
          </p:cNvSpPr>
          <p:nvPr/>
        </p:nvSpPr>
        <p:spPr bwMode="auto">
          <a:xfrm>
            <a:off x="2700338" y="3489325"/>
            <a:ext cx="3887787" cy="6508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“</a:t>
            </a:r>
            <a:r>
              <a:rPr lang="en-US" altLang="zh-CN" sz="3600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+”</a:t>
            </a:r>
            <a:r>
              <a:rPr lang="zh-CN" altLang="en-US" sz="3600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号可以省略</a:t>
            </a:r>
            <a:endParaRPr lang="zh-CN" altLang="zh-CN" sz="3600">
              <a:solidFill>
                <a:schemeClr val="accent2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6812" name="矩形 10"/>
          <p:cNvSpPr>
            <a:spLocks noChangeArrowheads="1"/>
          </p:cNvSpPr>
          <p:nvPr/>
        </p:nvSpPr>
        <p:spPr bwMode="auto">
          <a:xfrm>
            <a:off x="1692275" y="2276475"/>
            <a:ext cx="5903913" cy="6508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0</a:t>
            </a:r>
            <a:r>
              <a:rPr lang="zh-CN" altLang="en-US" sz="3600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既不是正数，也不是负数</a:t>
            </a:r>
            <a:endParaRPr lang="zh-CN" altLang="zh-CN" sz="3600">
              <a:solidFill>
                <a:schemeClr val="accent2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/>
      <p:bldP spid="22536" grpId="0"/>
      <p:bldP spid="22538" grpId="0"/>
      <p:bldP spid="22540" grpId="0"/>
      <p:bldP spid="2" grpId="0"/>
      <p:bldP spid="76811" grpId="0" animBg="1"/>
      <p:bldP spid="7681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同侧圆角矩形 12"/>
          <p:cNvSpPr/>
          <p:nvPr/>
        </p:nvSpPr>
        <p:spPr>
          <a:xfrm>
            <a:off x="468313" y="9683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课堂小结</a:t>
            </a:r>
          </a:p>
        </p:txBody>
      </p:sp>
      <p:cxnSp>
        <p:nvCxnSpPr>
          <p:cNvPr id="15" name="直线连接符 21"/>
          <p:cNvCxnSpPr/>
          <p:nvPr/>
        </p:nvCxnSpPr>
        <p:spPr>
          <a:xfrm flipV="1">
            <a:off x="484188" y="16224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2" name="Group 24"/>
          <p:cNvGrpSpPr>
            <a:grpSpLocks/>
          </p:cNvGrpSpPr>
          <p:nvPr/>
        </p:nvGrpSpPr>
        <p:grpSpPr bwMode="auto">
          <a:xfrm>
            <a:off x="612775" y="1771650"/>
            <a:ext cx="2519363" cy="1152525"/>
            <a:chOff x="340" y="1422"/>
            <a:chExt cx="1587" cy="726"/>
          </a:xfrm>
        </p:grpSpPr>
        <p:sp>
          <p:nvSpPr>
            <p:cNvPr id="25613" name="AutoShape 27"/>
            <p:cNvSpPr>
              <a:spLocks noChangeArrowheads="1"/>
            </p:cNvSpPr>
            <p:nvPr/>
          </p:nvSpPr>
          <p:spPr bwMode="auto">
            <a:xfrm>
              <a:off x="340" y="1434"/>
              <a:ext cx="1542" cy="714"/>
            </a:xfrm>
            <a:prstGeom prst="wedgeRoundRectCallout">
              <a:avLst>
                <a:gd name="adj1" fmla="val 64014"/>
                <a:gd name="adj2" fmla="val -7801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just"/>
              <a:endParaRPr lang="zh-CN" altLang="en-US" sz="2000">
                <a:solidFill>
                  <a:srgbClr val="1C1C1C"/>
                </a:solidFill>
                <a:latin typeface="楷体_GB2312" pitchFamily="49" charset="-122"/>
                <a:ea typeface="楷体_GB2312" pitchFamily="49" charset="-122"/>
              </a:endParaRPr>
            </a:p>
            <a:p>
              <a:endParaRPr lang="en-US" altLang="zh-CN"/>
            </a:p>
          </p:txBody>
        </p:sp>
        <p:sp>
          <p:nvSpPr>
            <p:cNvPr id="25614" name="Rectangle 13"/>
            <p:cNvSpPr>
              <a:spLocks noChangeArrowheads="1"/>
            </p:cNvSpPr>
            <p:nvPr/>
          </p:nvSpPr>
          <p:spPr bwMode="auto">
            <a:xfrm>
              <a:off x="340" y="1422"/>
              <a:ext cx="1587" cy="3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>
                  <a:latin typeface="华文新魏" pitchFamily="2" charset="-122"/>
                  <a:ea typeface="华文新魏" pitchFamily="2" charset="-122"/>
                </a:rPr>
                <a:t>    </a:t>
              </a:r>
            </a:p>
          </p:txBody>
        </p:sp>
      </p:grpSp>
      <p:grpSp>
        <p:nvGrpSpPr>
          <p:cNvPr id="3" name="Group 21"/>
          <p:cNvGrpSpPr>
            <a:grpSpLocks/>
          </p:cNvGrpSpPr>
          <p:nvPr/>
        </p:nvGrpSpPr>
        <p:grpSpPr bwMode="auto">
          <a:xfrm>
            <a:off x="6011863" y="981075"/>
            <a:ext cx="2736850" cy="1676400"/>
            <a:chOff x="3946" y="1434"/>
            <a:chExt cx="1772" cy="635"/>
          </a:xfrm>
        </p:grpSpPr>
        <p:sp>
          <p:nvSpPr>
            <p:cNvPr id="25611" name="AutoShape 27"/>
            <p:cNvSpPr>
              <a:spLocks noChangeArrowheads="1"/>
            </p:cNvSpPr>
            <p:nvPr/>
          </p:nvSpPr>
          <p:spPr bwMode="auto">
            <a:xfrm>
              <a:off x="3946" y="1434"/>
              <a:ext cx="1701" cy="635"/>
            </a:xfrm>
            <a:prstGeom prst="wedgeRoundRectCallout">
              <a:avLst>
                <a:gd name="adj1" fmla="val -73111"/>
                <a:gd name="adj2" fmla="val 24426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just"/>
              <a:endParaRPr lang="zh-CN" altLang="zh-CN" sz="2000">
                <a:latin typeface="楷体_GB2312" pitchFamily="49" charset="-122"/>
              </a:endParaRPr>
            </a:p>
            <a:p>
              <a:endParaRPr lang="zh-CN" altLang="zh-CN"/>
            </a:p>
          </p:txBody>
        </p:sp>
        <p:sp>
          <p:nvSpPr>
            <p:cNvPr id="25612" name="Rectangle 17"/>
            <p:cNvSpPr>
              <a:spLocks noChangeArrowheads="1"/>
            </p:cNvSpPr>
            <p:nvPr/>
          </p:nvSpPr>
          <p:spPr bwMode="auto">
            <a:xfrm>
              <a:off x="3946" y="1434"/>
              <a:ext cx="1772" cy="5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>
                  <a:latin typeface="华文新魏" pitchFamily="2" charset="-122"/>
                  <a:ea typeface="华文新魏" pitchFamily="2" charset="-122"/>
                </a:rPr>
                <a:t>    举例说明什么是正数，什么是负数？</a:t>
              </a:r>
            </a:p>
          </p:txBody>
        </p:sp>
      </p:grpSp>
      <p:grpSp>
        <p:nvGrpSpPr>
          <p:cNvPr id="4" name="Group 23"/>
          <p:cNvGrpSpPr>
            <a:grpSpLocks/>
          </p:cNvGrpSpPr>
          <p:nvPr/>
        </p:nvGrpSpPr>
        <p:grpSpPr bwMode="auto">
          <a:xfrm>
            <a:off x="3276600" y="1557338"/>
            <a:ext cx="2447925" cy="1871662"/>
            <a:chOff x="1973" y="1156"/>
            <a:chExt cx="1950" cy="1406"/>
          </a:xfrm>
        </p:grpSpPr>
        <p:pic>
          <p:nvPicPr>
            <p:cNvPr id="25609" name="Picture 10" descr="76副本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892" y="1156"/>
              <a:ext cx="1031" cy="14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10" name="Picture 22" descr="95副本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973" y="1253"/>
              <a:ext cx="1024" cy="1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77839" name="Rectangle 15"/>
          <p:cNvSpPr>
            <a:spLocks noChangeArrowheads="1"/>
          </p:cNvSpPr>
          <p:nvPr/>
        </p:nvSpPr>
        <p:spPr bwMode="auto">
          <a:xfrm>
            <a:off x="539750" y="1916113"/>
            <a:ext cx="262255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noProof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你认为正数、负数</a:t>
            </a:r>
          </a:p>
          <a:p>
            <a:pPr>
              <a:defRPr/>
            </a:pPr>
            <a:r>
              <a:rPr lang="zh-CN" altLang="en-US" sz="2400" noProof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和</a:t>
            </a:r>
            <a:r>
              <a:rPr lang="en-US" altLang="zh-CN" sz="2400" noProof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0</a:t>
            </a:r>
            <a:r>
              <a:rPr lang="zh-CN" altLang="en-US" sz="2400" noProof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有什么关系？</a:t>
            </a:r>
          </a:p>
        </p:txBody>
      </p:sp>
      <p:sp>
        <p:nvSpPr>
          <p:cNvPr id="17442" name="Text Box 34"/>
          <p:cNvSpPr txBox="1">
            <a:spLocks noChangeArrowheads="1"/>
          </p:cNvSpPr>
          <p:nvPr/>
        </p:nvSpPr>
        <p:spPr bwMode="auto">
          <a:xfrm>
            <a:off x="827088" y="3644900"/>
            <a:ext cx="7848600" cy="17541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zh-CN" altLang="en-US" sz="3600" b="1" noProof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正数大于</a:t>
            </a:r>
            <a:r>
              <a:rPr lang="en-US" altLang="zh-CN" sz="3600" b="1" noProof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0</a:t>
            </a:r>
            <a:r>
              <a:rPr lang="zh-CN" altLang="en-US" sz="3600" b="1" noProof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，负数小于</a:t>
            </a:r>
            <a:r>
              <a:rPr lang="en-US" altLang="zh-CN" sz="3600" b="1" noProof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0</a:t>
            </a:r>
            <a:r>
              <a:rPr lang="zh-CN" altLang="en-US" sz="3600" b="1" noProof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，</a:t>
            </a:r>
            <a:r>
              <a:rPr lang="en-US" altLang="zh-CN" sz="3600" b="1" noProof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0</a:t>
            </a:r>
            <a:r>
              <a:rPr lang="zh-CN" altLang="en-US" sz="3600" b="1" noProof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既不是正数也不是负数，它是正数和负数的分界</a:t>
            </a:r>
            <a:r>
              <a:rPr lang="zh-CN" altLang="en-US" sz="3600" b="1" noProof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  <a:endParaRPr lang="zh-CN" altLang="en-US" sz="3600" b="1" noProof="1" smtClean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7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4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611188" y="1773238"/>
            <a:ext cx="7897812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游戏规则：</a:t>
            </a:r>
          </a:p>
          <a:p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       与老师说出意思相反的词或句子。比如：老师说上，同学们要说下。</a:t>
            </a:r>
          </a:p>
        </p:txBody>
      </p:sp>
      <p:sp>
        <p:nvSpPr>
          <p:cNvPr id="7" name="同侧圆角矩形 6"/>
          <p:cNvSpPr/>
          <p:nvPr/>
        </p:nvSpPr>
        <p:spPr>
          <a:xfrm>
            <a:off x="452438" y="9810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000" b="1" noProof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游戏导入</a:t>
            </a:r>
          </a:p>
        </p:txBody>
      </p:sp>
      <p:cxnSp>
        <p:nvCxnSpPr>
          <p:cNvPr id="8" name="直线连接符 21"/>
          <p:cNvCxnSpPr/>
          <p:nvPr/>
        </p:nvCxnSpPr>
        <p:spPr>
          <a:xfrm flipV="1">
            <a:off x="484188" y="16224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/>
          <p:cNvSpPr/>
          <p:nvPr/>
        </p:nvSpPr>
        <p:spPr>
          <a:xfrm>
            <a:off x="452438" y="9810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000" b="1" noProof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游戏导入</a:t>
            </a:r>
          </a:p>
        </p:txBody>
      </p:sp>
      <p:sp>
        <p:nvSpPr>
          <p:cNvPr id="23572" name="Text Box 20"/>
          <p:cNvSpPr txBox="1">
            <a:spLocks noChangeArrowheads="1"/>
          </p:cNvSpPr>
          <p:nvPr/>
        </p:nvSpPr>
        <p:spPr bwMode="auto">
          <a:xfrm>
            <a:off x="5003800" y="1773238"/>
            <a:ext cx="15843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后</a:t>
            </a:r>
          </a:p>
        </p:txBody>
      </p:sp>
      <p:sp>
        <p:nvSpPr>
          <p:cNvPr id="23573" name="Text Box 21"/>
          <p:cNvSpPr txBox="1">
            <a:spLocks noChangeArrowheads="1"/>
          </p:cNvSpPr>
          <p:nvPr/>
        </p:nvSpPr>
        <p:spPr bwMode="auto">
          <a:xfrm>
            <a:off x="5005388" y="2492375"/>
            <a:ext cx="2159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西</a:t>
            </a:r>
          </a:p>
        </p:txBody>
      </p:sp>
      <p:sp>
        <p:nvSpPr>
          <p:cNvPr id="23584" name="Text Box 32"/>
          <p:cNvSpPr txBox="1">
            <a:spLocks noChangeArrowheads="1"/>
          </p:cNvSpPr>
          <p:nvPr/>
        </p:nvSpPr>
        <p:spPr bwMode="auto">
          <a:xfrm>
            <a:off x="900113" y="1773238"/>
            <a:ext cx="15843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前</a:t>
            </a:r>
          </a:p>
        </p:txBody>
      </p:sp>
      <p:sp>
        <p:nvSpPr>
          <p:cNvPr id="23585" name="Text Box 33"/>
          <p:cNvSpPr txBox="1">
            <a:spLocks noChangeArrowheads="1"/>
          </p:cNvSpPr>
          <p:nvPr/>
        </p:nvSpPr>
        <p:spPr bwMode="auto">
          <a:xfrm>
            <a:off x="900113" y="2565400"/>
            <a:ext cx="2159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东</a:t>
            </a:r>
          </a:p>
        </p:txBody>
      </p:sp>
      <p:sp>
        <p:nvSpPr>
          <p:cNvPr id="23586" name="Text Box 34"/>
          <p:cNvSpPr txBox="1">
            <a:spLocks noChangeArrowheads="1"/>
          </p:cNvSpPr>
          <p:nvPr/>
        </p:nvSpPr>
        <p:spPr bwMode="auto">
          <a:xfrm>
            <a:off x="827088" y="4724400"/>
            <a:ext cx="20161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上车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10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人</a:t>
            </a:r>
          </a:p>
        </p:txBody>
      </p:sp>
      <p:sp>
        <p:nvSpPr>
          <p:cNvPr id="23587" name="Text Box 35"/>
          <p:cNvSpPr txBox="1">
            <a:spLocks noChangeArrowheads="1"/>
          </p:cNvSpPr>
          <p:nvPr/>
        </p:nvSpPr>
        <p:spPr bwMode="auto">
          <a:xfrm>
            <a:off x="757238" y="3284538"/>
            <a:ext cx="41021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飞机升高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1000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米</a:t>
            </a:r>
          </a:p>
        </p:txBody>
      </p:sp>
      <p:sp>
        <p:nvSpPr>
          <p:cNvPr id="23588" name="Text Box 36"/>
          <p:cNvSpPr txBox="1">
            <a:spLocks noChangeArrowheads="1"/>
          </p:cNvSpPr>
          <p:nvPr/>
        </p:nvSpPr>
        <p:spPr bwMode="auto">
          <a:xfrm>
            <a:off x="900113" y="4076700"/>
            <a:ext cx="31670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转入学生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3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名</a:t>
            </a:r>
          </a:p>
        </p:txBody>
      </p:sp>
      <p:sp>
        <p:nvSpPr>
          <p:cNvPr id="23589" name="Text Box 37"/>
          <p:cNvSpPr txBox="1">
            <a:spLocks noChangeArrowheads="1"/>
          </p:cNvSpPr>
          <p:nvPr/>
        </p:nvSpPr>
        <p:spPr bwMode="auto">
          <a:xfrm>
            <a:off x="900113" y="5445125"/>
            <a:ext cx="37433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收入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2000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元</a:t>
            </a:r>
          </a:p>
        </p:txBody>
      </p:sp>
      <p:sp>
        <p:nvSpPr>
          <p:cNvPr id="23590" name="Text Box 38"/>
          <p:cNvSpPr txBox="1">
            <a:spLocks noChangeArrowheads="1"/>
          </p:cNvSpPr>
          <p:nvPr/>
        </p:nvSpPr>
        <p:spPr bwMode="auto">
          <a:xfrm>
            <a:off x="4930775" y="3284538"/>
            <a:ext cx="38893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飞机下降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1000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米</a:t>
            </a:r>
          </a:p>
        </p:txBody>
      </p:sp>
      <p:sp>
        <p:nvSpPr>
          <p:cNvPr id="23591" name="Text Box 39"/>
          <p:cNvSpPr txBox="1">
            <a:spLocks noChangeArrowheads="1"/>
          </p:cNvSpPr>
          <p:nvPr/>
        </p:nvSpPr>
        <p:spPr bwMode="auto">
          <a:xfrm>
            <a:off x="5003800" y="4076700"/>
            <a:ext cx="38893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转出学生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3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名</a:t>
            </a:r>
          </a:p>
        </p:txBody>
      </p:sp>
      <p:sp>
        <p:nvSpPr>
          <p:cNvPr id="23592" name="Text Box 40"/>
          <p:cNvSpPr txBox="1">
            <a:spLocks noChangeArrowheads="1"/>
          </p:cNvSpPr>
          <p:nvPr/>
        </p:nvSpPr>
        <p:spPr bwMode="auto">
          <a:xfrm>
            <a:off x="5003800" y="4797425"/>
            <a:ext cx="38893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下车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10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人</a:t>
            </a:r>
          </a:p>
        </p:txBody>
      </p:sp>
      <p:sp>
        <p:nvSpPr>
          <p:cNvPr id="23593" name="Text Box 41"/>
          <p:cNvSpPr txBox="1">
            <a:spLocks noChangeArrowheads="1"/>
          </p:cNvSpPr>
          <p:nvPr/>
        </p:nvSpPr>
        <p:spPr bwMode="auto">
          <a:xfrm>
            <a:off x="5003800" y="5445125"/>
            <a:ext cx="30607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支出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2000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72" grpId="0"/>
      <p:bldP spid="23573" grpId="0"/>
      <p:bldP spid="23584" grpId="0"/>
      <p:bldP spid="23585" grpId="0"/>
      <p:bldP spid="23586" grpId="0"/>
      <p:bldP spid="23587" grpId="0"/>
      <p:bldP spid="23588" grpId="0"/>
      <p:bldP spid="23589" grpId="0"/>
      <p:bldP spid="23590" grpId="0"/>
      <p:bldP spid="23591" grpId="0"/>
      <p:bldP spid="23592" grpId="0"/>
      <p:bldP spid="2359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2" descr="S]Y3O{OK(F1_F@P5LK`{)G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6013" y="1412875"/>
            <a:ext cx="7248525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同侧圆角矩形 17"/>
          <p:cNvSpPr/>
          <p:nvPr/>
        </p:nvSpPr>
        <p:spPr>
          <a:xfrm>
            <a:off x="395288" y="476250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情景导入</a:t>
            </a:r>
            <a:r>
              <a:rPr lang="en-US" altLang="zh-CN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1</a:t>
            </a:r>
            <a:endParaRPr lang="zh-CN" altLang="en-US" sz="3000" b="1" noProof="1"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pitchFamily="2" charset="-122"/>
            </a:endParaRPr>
          </a:p>
        </p:txBody>
      </p:sp>
      <p:pic>
        <p:nvPicPr>
          <p:cNvPr id="6148" name="Picture 23" descr="L3)EKA0TA8[M`B~L`Y}HEF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213" y="3789363"/>
            <a:ext cx="3819525" cy="244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24" descr="89X0$N3VC$EPB9{X]DF{0B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6463" y="3789363"/>
            <a:ext cx="3943350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0" name="Text Box 2"/>
          <p:cNvSpPr txBox="1">
            <a:spLocks noChangeArrowheads="1"/>
          </p:cNvSpPr>
          <p:nvPr/>
        </p:nvSpPr>
        <p:spPr bwMode="auto">
          <a:xfrm>
            <a:off x="611188" y="1052513"/>
            <a:ext cx="896461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下面的温度计显示的是某一天</a:t>
            </a:r>
            <a:r>
              <a:rPr lang="en-US" altLang="zh-CN" sz="28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3</a:t>
            </a:r>
            <a:r>
              <a:rPr lang="zh-CN" altLang="en-US" sz="280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个城市的最低气温。</a:t>
            </a:r>
          </a:p>
        </p:txBody>
      </p:sp>
      <p:pic>
        <p:nvPicPr>
          <p:cNvPr id="6151" name="Picture 26" descr="N(T337@V{_]{CY$XCWAB)TJ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308850" y="1484313"/>
            <a:ext cx="1008063" cy="230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2" name="Picture 27" descr="BNH51ZN{J{@Y763V$]`(22Y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635375" y="3789363"/>
            <a:ext cx="1009650" cy="2462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3" name="Picture 28" descr="M7NGH5QO_R9G_MAH@~{8VHI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740650" y="3789363"/>
            <a:ext cx="933450" cy="247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79838" y="765175"/>
            <a:ext cx="1484312" cy="554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Text Box 16"/>
          <p:cNvSpPr txBox="1">
            <a:spLocks noChangeArrowheads="1"/>
          </p:cNvSpPr>
          <p:nvPr/>
        </p:nvSpPr>
        <p:spPr bwMode="auto">
          <a:xfrm>
            <a:off x="2843213" y="0"/>
            <a:ext cx="33845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4400">
                <a:latin typeface="华文新魏" pitchFamily="2" charset="-122"/>
                <a:ea typeface="华文新魏" pitchFamily="2" charset="-122"/>
              </a:rPr>
              <a:t>认识温度计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323850" y="739775"/>
            <a:ext cx="4173538" cy="2205038"/>
            <a:chOff x="203" y="416"/>
            <a:chExt cx="2629" cy="1389"/>
          </a:xfrm>
        </p:grpSpPr>
        <p:sp>
          <p:nvSpPr>
            <p:cNvPr id="6148" name="Text Box 4"/>
            <p:cNvSpPr txBox="1">
              <a:spLocks noChangeArrowheads="1"/>
            </p:cNvSpPr>
            <p:nvPr/>
          </p:nvSpPr>
          <p:spPr bwMode="auto">
            <a:xfrm>
              <a:off x="203" y="816"/>
              <a:ext cx="2114" cy="989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0" hangingPunct="0">
                <a:spcBef>
                  <a:spcPct val="50000"/>
                </a:spcBef>
                <a:defRPr/>
              </a:pPr>
              <a:r>
                <a:rPr lang="en-US" altLang="zh-CN" sz="3200" b="1" noProof="1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新魏" panose="02010800040101010101" pitchFamily="2" charset="-122"/>
                  <a:ea typeface="华文新魏" panose="02010800040101010101" pitchFamily="2" charset="-122"/>
                </a:rPr>
                <a:t>℃</a:t>
              </a:r>
              <a:r>
                <a:rPr lang="zh-CN" altLang="en-US" sz="3200" b="1" noProof="1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新魏" panose="02010800040101010101" pitchFamily="2" charset="-122"/>
                  <a:ea typeface="华文新魏" panose="02010800040101010101" pitchFamily="2" charset="-122"/>
                </a:rPr>
                <a:t>表示摄氏温度</a:t>
              </a:r>
              <a:r>
                <a:rPr lang="en-US" altLang="zh-CN" sz="3200" b="1" noProof="1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新魏" panose="02010800040101010101" pitchFamily="2" charset="-122"/>
                  <a:ea typeface="华文新魏" panose="02010800040101010101" pitchFamily="2" charset="-122"/>
                </a:rPr>
                <a:t>,</a:t>
              </a:r>
              <a:r>
                <a:rPr lang="zh-CN" altLang="en-US" sz="3200" b="1" noProof="1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新魏" panose="02010800040101010101" pitchFamily="2" charset="-122"/>
                  <a:ea typeface="华文新魏" panose="02010800040101010101" pitchFamily="2" charset="-122"/>
                </a:rPr>
                <a:t>读作</a:t>
              </a:r>
              <a:r>
                <a:rPr lang="zh-CN" altLang="en-US" sz="3200" b="1" noProof="1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anose="020B0604020202020204"/>
                  <a:ea typeface="华文新魏" panose="02010800040101010101" pitchFamily="2" charset="-122"/>
                </a:rPr>
                <a:t>“</a:t>
              </a:r>
              <a:r>
                <a:rPr lang="zh-CN" altLang="en-US" sz="3200" b="1" noProof="1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新魏" panose="02010800040101010101" pitchFamily="2" charset="-122"/>
                  <a:ea typeface="华文新魏" panose="02010800040101010101" pitchFamily="2" charset="-122"/>
                </a:rPr>
                <a:t>摄氏度</a:t>
              </a:r>
              <a:r>
                <a:rPr lang="zh-CN" altLang="en-US" sz="3200" b="1" noProof="1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anose="020B0604020202020204"/>
                  <a:ea typeface="华文新魏" panose="02010800040101010101" pitchFamily="2" charset="-122"/>
                </a:rPr>
                <a:t>”</a:t>
              </a:r>
              <a:r>
                <a:rPr lang="zh-CN" altLang="en-US" sz="3200" b="1" noProof="1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新魏" panose="02010800040101010101" pitchFamily="2" charset="-122"/>
                  <a:ea typeface="华文新魏" panose="02010800040101010101" pitchFamily="2" charset="-122"/>
                </a:rPr>
                <a:t>。</a:t>
              </a:r>
              <a:r>
                <a:rPr lang="zh-CN" altLang="en-US" sz="3200" b="1" noProof="1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anose="02010609060101010101" pitchFamily="2" charset="-122"/>
                  <a:ea typeface="黑体" panose="02010609060101010101" pitchFamily="2" charset="-122"/>
                </a:rPr>
                <a:t> </a:t>
              </a:r>
            </a:p>
          </p:txBody>
        </p:sp>
        <p:sp>
          <p:nvSpPr>
            <p:cNvPr id="7197" name="Oval 5"/>
            <p:cNvSpPr>
              <a:spLocks noChangeArrowheads="1"/>
            </p:cNvSpPr>
            <p:nvPr/>
          </p:nvSpPr>
          <p:spPr bwMode="auto">
            <a:xfrm>
              <a:off x="2352" y="416"/>
              <a:ext cx="480" cy="321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7198" name="Line 6"/>
            <p:cNvSpPr>
              <a:spLocks noChangeShapeType="1"/>
            </p:cNvSpPr>
            <p:nvPr/>
          </p:nvSpPr>
          <p:spPr bwMode="auto">
            <a:xfrm flipH="1">
              <a:off x="2112" y="624"/>
              <a:ext cx="240" cy="24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lg" len="lg"/>
            </a:ln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49167" name="Oval 8"/>
          <p:cNvSpPr>
            <a:spLocks noChangeArrowheads="1"/>
          </p:cNvSpPr>
          <p:nvPr/>
        </p:nvSpPr>
        <p:spPr bwMode="auto">
          <a:xfrm>
            <a:off x="4500563" y="765175"/>
            <a:ext cx="762000" cy="509588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49168" name="Line 9"/>
          <p:cNvSpPr>
            <a:spLocks noChangeShapeType="1"/>
          </p:cNvSpPr>
          <p:nvPr/>
        </p:nvSpPr>
        <p:spPr bwMode="auto">
          <a:xfrm>
            <a:off x="5186363" y="1143000"/>
            <a:ext cx="898525" cy="198438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lg" len="lg"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6154" name="Text Box 10"/>
          <p:cNvSpPr txBox="1">
            <a:spLocks noChangeArrowheads="1"/>
          </p:cNvSpPr>
          <p:nvPr/>
        </p:nvSpPr>
        <p:spPr bwMode="auto">
          <a:xfrm>
            <a:off x="5867400" y="908050"/>
            <a:ext cx="3505200" cy="1066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spcBef>
                <a:spcPct val="50000"/>
              </a:spcBef>
              <a:defRPr/>
            </a:pPr>
            <a:r>
              <a:rPr lang="en-US" altLang="zh-CN" sz="3200" b="1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华文新魏" panose="02010800040101010101" pitchFamily="2" charset="-122"/>
              </a:rPr>
              <a:t>℉</a:t>
            </a:r>
            <a:r>
              <a:rPr lang="zh-CN" altLang="en-US" sz="3200" b="1" noProof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华文新魏" panose="02010800040101010101" pitchFamily="2" charset="-122"/>
              </a:rPr>
              <a:t>表示华氏温度，读作</a:t>
            </a:r>
            <a:r>
              <a:rPr lang="zh-CN" altLang="en-US" sz="3200" b="1" noProof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华文新魏" panose="02010800040101010101" pitchFamily="2" charset="-122"/>
              </a:rPr>
              <a:t>“</a:t>
            </a:r>
            <a:r>
              <a:rPr lang="zh-CN" altLang="en-US" sz="3200" b="1" noProof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华文新魏" panose="02010800040101010101" pitchFamily="2" charset="-122"/>
              </a:rPr>
              <a:t>华氏度</a:t>
            </a:r>
            <a:r>
              <a:rPr lang="zh-CN" altLang="en-US" sz="3200" b="1" noProof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华文新魏" panose="02010800040101010101" pitchFamily="2" charset="-122"/>
              </a:rPr>
              <a:t>”</a:t>
            </a:r>
            <a:r>
              <a:rPr lang="zh-CN" altLang="en-US" sz="3200" b="1" noProof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华文新魏" panose="02010800040101010101" pitchFamily="2" charset="-122"/>
              </a:rPr>
              <a:t>。</a:t>
            </a:r>
            <a:r>
              <a:rPr lang="zh-CN" altLang="en-US" sz="3200" b="1" noProof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</a:p>
        </p:txBody>
      </p:sp>
      <p:sp>
        <p:nvSpPr>
          <p:cNvPr id="49171" name="Rectangle 12"/>
          <p:cNvSpPr>
            <a:spLocks noChangeArrowheads="1"/>
          </p:cNvSpPr>
          <p:nvPr/>
        </p:nvSpPr>
        <p:spPr bwMode="auto">
          <a:xfrm>
            <a:off x="4619625" y="1268413"/>
            <a:ext cx="644525" cy="4176712"/>
          </a:xfrm>
          <a:prstGeom prst="rect">
            <a:avLst/>
          </a:prstGeom>
          <a:solidFill>
            <a:srgbClr val="CCFFFF">
              <a:alpha val="81960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9172" name="Rectangle 13"/>
          <p:cNvSpPr>
            <a:spLocks noChangeArrowheads="1"/>
          </p:cNvSpPr>
          <p:nvPr/>
        </p:nvSpPr>
        <p:spPr bwMode="auto">
          <a:xfrm>
            <a:off x="3679825" y="1268413"/>
            <a:ext cx="720725" cy="4176712"/>
          </a:xfrm>
          <a:prstGeom prst="rect">
            <a:avLst/>
          </a:prstGeom>
          <a:solidFill>
            <a:srgbClr val="FF0000">
              <a:alpha val="21960"/>
            </a:srgbClr>
          </a:solidFill>
          <a:ln w="38100">
            <a:solidFill>
              <a:srgbClr val="FF0000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58" name="Text Box 14"/>
          <p:cNvSpPr txBox="1">
            <a:spLocks noChangeArrowheads="1"/>
          </p:cNvSpPr>
          <p:nvPr/>
        </p:nvSpPr>
        <p:spPr bwMode="auto">
          <a:xfrm>
            <a:off x="533400" y="3429000"/>
            <a:ext cx="2819400" cy="1066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spcBef>
                <a:spcPct val="50000"/>
              </a:spcBef>
              <a:defRPr/>
            </a:pPr>
            <a:r>
              <a:rPr lang="zh-CN" altLang="en-US" sz="3200" b="1" noProof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我国用摄氏度来计量温度。</a:t>
            </a:r>
            <a:r>
              <a:rPr lang="zh-CN" altLang="en-US" sz="3200" b="1" noProof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</a:p>
        </p:txBody>
      </p:sp>
      <p:sp>
        <p:nvSpPr>
          <p:cNvPr id="49174" name="Line 15"/>
          <p:cNvSpPr>
            <a:spLocks noChangeShapeType="1"/>
          </p:cNvSpPr>
          <p:nvPr/>
        </p:nvSpPr>
        <p:spPr bwMode="auto">
          <a:xfrm flipH="1">
            <a:off x="3124200" y="3124200"/>
            <a:ext cx="609600" cy="3810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lg" len="lg"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49178" name="Line 26"/>
          <p:cNvSpPr>
            <a:spLocks noChangeShapeType="1"/>
          </p:cNvSpPr>
          <p:nvPr/>
        </p:nvSpPr>
        <p:spPr bwMode="auto">
          <a:xfrm flipH="1">
            <a:off x="2730500" y="3690938"/>
            <a:ext cx="838200" cy="0"/>
          </a:xfrm>
          <a:prstGeom prst="line">
            <a:avLst/>
          </a:prstGeom>
          <a:noFill/>
          <a:ln w="53975">
            <a:solidFill>
              <a:srgbClr val="3366FF"/>
            </a:solidFill>
            <a:round/>
            <a:headEnd/>
            <a:tailEnd type="arrow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9179" name="Text Box 27"/>
          <p:cNvSpPr txBox="1">
            <a:spLocks noChangeArrowheads="1"/>
          </p:cNvSpPr>
          <p:nvPr/>
        </p:nvSpPr>
        <p:spPr bwMode="auto">
          <a:xfrm>
            <a:off x="1358900" y="3400425"/>
            <a:ext cx="1524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0</a:t>
            </a:r>
            <a:r>
              <a:rPr lang="zh-CN" altLang="en-US" sz="28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刻度线</a:t>
            </a:r>
          </a:p>
        </p:txBody>
      </p:sp>
      <p:sp>
        <p:nvSpPr>
          <p:cNvPr id="49181" name="AutoShape 29"/>
          <p:cNvSpPr>
            <a:spLocks/>
          </p:cNvSpPr>
          <p:nvPr/>
        </p:nvSpPr>
        <p:spPr bwMode="auto">
          <a:xfrm>
            <a:off x="3300413" y="3716338"/>
            <a:ext cx="407987" cy="1728787"/>
          </a:xfrm>
          <a:prstGeom prst="leftBrace">
            <a:avLst>
              <a:gd name="adj1" fmla="val 35292"/>
              <a:gd name="adj2" fmla="val 50000"/>
            </a:avLst>
          </a:prstGeom>
          <a:noFill/>
          <a:ln w="254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9182" name="Text Box 30"/>
          <p:cNvSpPr txBox="1">
            <a:spLocks noChangeArrowheads="1"/>
          </p:cNvSpPr>
          <p:nvPr/>
        </p:nvSpPr>
        <p:spPr bwMode="auto">
          <a:xfrm>
            <a:off x="1619250" y="4365625"/>
            <a:ext cx="1676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ea typeface="华文新魏" pitchFamily="2" charset="-122"/>
              </a:rPr>
              <a:t>零下温度</a:t>
            </a:r>
          </a:p>
        </p:txBody>
      </p:sp>
      <p:sp>
        <p:nvSpPr>
          <p:cNvPr id="49183" name="AutoShape 31"/>
          <p:cNvSpPr>
            <a:spLocks/>
          </p:cNvSpPr>
          <p:nvPr/>
        </p:nvSpPr>
        <p:spPr bwMode="auto">
          <a:xfrm>
            <a:off x="3276600" y="1268413"/>
            <a:ext cx="358775" cy="2376487"/>
          </a:xfrm>
          <a:prstGeom prst="leftBrace">
            <a:avLst>
              <a:gd name="adj1" fmla="val 55168"/>
              <a:gd name="adj2" fmla="val 50000"/>
            </a:avLst>
          </a:prstGeom>
          <a:noFill/>
          <a:ln w="254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9184" name="Text Box 32"/>
          <p:cNvSpPr txBox="1">
            <a:spLocks noChangeArrowheads="1"/>
          </p:cNvSpPr>
          <p:nvPr/>
        </p:nvSpPr>
        <p:spPr bwMode="auto">
          <a:xfrm>
            <a:off x="1619250" y="2420938"/>
            <a:ext cx="16764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ea typeface="华文新魏" pitchFamily="2" charset="-122"/>
              </a:rPr>
              <a:t>零上温度</a:t>
            </a:r>
          </a:p>
        </p:txBody>
      </p:sp>
      <p:grpSp>
        <p:nvGrpSpPr>
          <p:cNvPr id="3" name="Group 21"/>
          <p:cNvGrpSpPr>
            <a:grpSpLocks/>
          </p:cNvGrpSpPr>
          <p:nvPr/>
        </p:nvGrpSpPr>
        <p:grpSpPr bwMode="auto">
          <a:xfrm>
            <a:off x="3924300" y="3241675"/>
            <a:ext cx="215900" cy="442913"/>
            <a:chOff x="2364" y="2016"/>
            <a:chExt cx="144" cy="279"/>
          </a:xfrm>
        </p:grpSpPr>
        <p:sp>
          <p:nvSpPr>
            <p:cNvPr id="7193" name="Line 9"/>
            <p:cNvSpPr>
              <a:spLocks noChangeShapeType="1"/>
            </p:cNvSpPr>
            <p:nvPr/>
          </p:nvSpPr>
          <p:spPr bwMode="auto">
            <a:xfrm flipH="1">
              <a:off x="2439" y="2016"/>
              <a:ext cx="9" cy="279"/>
            </a:xfrm>
            <a:prstGeom prst="line">
              <a:avLst/>
            </a:prstGeom>
            <a:noFill/>
            <a:ln w="28575">
              <a:solidFill>
                <a:srgbClr val="CC0000"/>
              </a:solidFill>
              <a:round/>
              <a:headEnd type="triangle" w="lg" len="lg"/>
              <a:tailEnd type="triangle" w="lg" len="lg"/>
            </a:ln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7194" name="Line 11"/>
            <p:cNvSpPr>
              <a:spLocks noChangeShapeType="1"/>
            </p:cNvSpPr>
            <p:nvPr/>
          </p:nvSpPr>
          <p:spPr bwMode="auto">
            <a:xfrm>
              <a:off x="2364" y="2295"/>
              <a:ext cx="144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7195" name="Line 10"/>
            <p:cNvSpPr>
              <a:spLocks noChangeShapeType="1"/>
            </p:cNvSpPr>
            <p:nvPr/>
          </p:nvSpPr>
          <p:spPr bwMode="auto">
            <a:xfrm>
              <a:off x="2364" y="2019"/>
              <a:ext cx="144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165900" name="Text Box 12"/>
          <p:cNvSpPr txBox="1">
            <a:spLocks noChangeArrowheads="1"/>
          </p:cNvSpPr>
          <p:nvPr/>
        </p:nvSpPr>
        <p:spPr bwMode="auto">
          <a:xfrm>
            <a:off x="5940425" y="2349500"/>
            <a:ext cx="2376488" cy="9207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ct val="60000"/>
              </a:lnSpc>
              <a:spcBef>
                <a:spcPct val="50000"/>
              </a:spcBef>
              <a:defRPr/>
            </a:pPr>
            <a:r>
              <a:rPr lang="zh-CN" altLang="en-US" sz="3200" b="1" noProof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华文新魏" panose="02010800040101010101" pitchFamily="2" charset="-122"/>
              </a:rPr>
              <a:t>一大格表示</a:t>
            </a:r>
          </a:p>
          <a:p>
            <a:pPr algn="ctr" eaLnBrk="0" hangingPunct="0">
              <a:lnSpc>
                <a:spcPct val="60000"/>
              </a:lnSpc>
              <a:spcBef>
                <a:spcPct val="50000"/>
              </a:spcBef>
              <a:defRPr/>
            </a:pPr>
            <a:r>
              <a:rPr lang="en-US" altLang="zh-CN" sz="3200" b="1" noProof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华文新魏" panose="02010800040101010101" pitchFamily="2" charset="-122"/>
              </a:rPr>
              <a:t>10</a:t>
            </a:r>
            <a:r>
              <a:rPr lang="zh-CN" altLang="en-US" sz="3200" b="1" noProof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华文新魏" panose="02010800040101010101" pitchFamily="2" charset="-122"/>
              </a:rPr>
              <a:t>摄氏度 </a:t>
            </a:r>
          </a:p>
        </p:txBody>
      </p:sp>
      <p:sp>
        <p:nvSpPr>
          <p:cNvPr id="49191" name="Line 15"/>
          <p:cNvSpPr>
            <a:spLocks noChangeShapeType="1"/>
          </p:cNvSpPr>
          <p:nvPr/>
        </p:nvSpPr>
        <p:spPr bwMode="auto">
          <a:xfrm flipV="1">
            <a:off x="4284663" y="2708275"/>
            <a:ext cx="1655762" cy="720725"/>
          </a:xfrm>
          <a:prstGeom prst="line">
            <a:avLst/>
          </a:prstGeom>
          <a:noFill/>
          <a:ln w="28575">
            <a:solidFill>
              <a:srgbClr val="CC0000"/>
            </a:solidFill>
            <a:round/>
            <a:headEnd/>
            <a:tailEnd type="triangle" w="lg" len="lg"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49193" name="Rectangle 13"/>
          <p:cNvSpPr>
            <a:spLocks noChangeArrowheads="1"/>
          </p:cNvSpPr>
          <p:nvPr/>
        </p:nvSpPr>
        <p:spPr bwMode="auto">
          <a:xfrm>
            <a:off x="4240213" y="3602038"/>
            <a:ext cx="179387" cy="71437"/>
          </a:xfrm>
          <a:prstGeom prst="rect">
            <a:avLst/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spcBef>
                <a:spcPct val="50000"/>
              </a:spcBef>
            </a:pPr>
            <a:endParaRPr lang="zh-CN" altLang="en-US" sz="20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9195" name="Line 14"/>
          <p:cNvSpPr>
            <a:spLocks noChangeShapeType="1"/>
          </p:cNvSpPr>
          <p:nvPr/>
        </p:nvSpPr>
        <p:spPr bwMode="auto">
          <a:xfrm>
            <a:off x="4427538" y="3609975"/>
            <a:ext cx="1800225" cy="97155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lg" len="lg"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165904" name="Text Box 16"/>
          <p:cNvSpPr txBox="1">
            <a:spLocks noChangeArrowheads="1"/>
          </p:cNvSpPr>
          <p:nvPr/>
        </p:nvSpPr>
        <p:spPr bwMode="auto">
          <a:xfrm>
            <a:off x="5795963" y="4149725"/>
            <a:ext cx="2819400" cy="9207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ct val="60000"/>
              </a:lnSpc>
              <a:spcBef>
                <a:spcPct val="50000"/>
              </a:spcBef>
              <a:defRPr/>
            </a:pPr>
            <a:r>
              <a:rPr lang="zh-CN" altLang="en-US" sz="3200" b="1" noProof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一小格表示</a:t>
            </a:r>
          </a:p>
          <a:p>
            <a:pPr algn="ctr" eaLnBrk="0" hangingPunct="0">
              <a:lnSpc>
                <a:spcPct val="60000"/>
              </a:lnSpc>
              <a:spcBef>
                <a:spcPct val="50000"/>
              </a:spcBef>
              <a:defRPr/>
            </a:pPr>
            <a:r>
              <a:rPr lang="en-US" altLang="zh-CN" sz="3200" b="1" noProof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r>
              <a:rPr lang="zh-CN" altLang="en-US" sz="3200" b="1" noProof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摄氏度</a:t>
            </a:r>
          </a:p>
        </p:txBody>
      </p:sp>
      <p:sp>
        <p:nvSpPr>
          <p:cNvPr id="4" name="同侧圆角矩形 1"/>
          <p:cNvSpPr/>
          <p:nvPr/>
        </p:nvSpPr>
        <p:spPr>
          <a:xfrm>
            <a:off x="323850" y="692150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探究新知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49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49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67" grpId="0" animBg="1"/>
      <p:bldP spid="49168" grpId="0" animBg="1"/>
      <p:bldP spid="6154" grpId="0"/>
      <p:bldP spid="49171" grpId="0" animBg="1"/>
      <p:bldP spid="49172" grpId="0" animBg="1"/>
      <p:bldP spid="6158" grpId="0"/>
      <p:bldP spid="6158" grpId="1"/>
      <p:bldP spid="49174" grpId="0" animBg="1"/>
      <p:bldP spid="49174" grpId="1" animBg="1"/>
      <p:bldP spid="49178" grpId="0" animBg="1"/>
      <p:bldP spid="49179" grpId="0"/>
      <p:bldP spid="49181" grpId="0" animBg="1"/>
      <p:bldP spid="49182" grpId="0"/>
      <p:bldP spid="49183" grpId="0" animBg="1"/>
      <p:bldP spid="165900" grpId="0"/>
      <p:bldP spid="49191" grpId="0" animBg="1"/>
      <p:bldP spid="49193" grpId="0" animBg="1"/>
      <p:bldP spid="49195" grpId="0" animBg="1"/>
      <p:bldP spid="16590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S]Y3O{OK(F1_F@P5LK`{)G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6013" y="1412875"/>
            <a:ext cx="7248525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4" descr="L3)EKA0TA8[M`B~L`Y}HEF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213" y="3789363"/>
            <a:ext cx="3819525" cy="244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5" descr="89X0$N3VC$EPB9{X]DF{0B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6463" y="3789363"/>
            <a:ext cx="3943350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7" name="Text Box 2"/>
          <p:cNvSpPr txBox="1">
            <a:spLocks noChangeArrowheads="1"/>
          </p:cNvSpPr>
          <p:nvPr/>
        </p:nvSpPr>
        <p:spPr bwMode="auto">
          <a:xfrm>
            <a:off x="179388" y="1125538"/>
            <a:ext cx="611187" cy="472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5000"/>
              </a:lnSpc>
            </a:pPr>
            <a:r>
              <a:rPr lang="zh-CN" altLang="en-US" sz="3200" b="1">
                <a:solidFill>
                  <a:srgbClr val="EF1F3D"/>
                </a:solidFill>
                <a:latin typeface="华文新魏" pitchFamily="2" charset="-122"/>
                <a:ea typeface="华文新魏" pitchFamily="2" charset="-122"/>
              </a:rPr>
              <a:t>从</a:t>
            </a:r>
          </a:p>
          <a:p>
            <a:pPr>
              <a:lnSpc>
                <a:spcPct val="95000"/>
              </a:lnSpc>
            </a:pPr>
            <a:r>
              <a:rPr lang="zh-CN" altLang="en-US" sz="3200" b="1">
                <a:solidFill>
                  <a:srgbClr val="EF1F3D"/>
                </a:solidFill>
                <a:latin typeface="华文新魏" pitchFamily="2" charset="-122"/>
                <a:ea typeface="华文新魏" pitchFamily="2" charset="-122"/>
              </a:rPr>
              <a:t>图</a:t>
            </a:r>
          </a:p>
          <a:p>
            <a:pPr>
              <a:lnSpc>
                <a:spcPct val="95000"/>
              </a:lnSpc>
            </a:pPr>
            <a:r>
              <a:rPr lang="zh-CN" altLang="en-US" sz="3200" b="1">
                <a:solidFill>
                  <a:srgbClr val="EF1F3D"/>
                </a:solidFill>
                <a:latin typeface="华文新魏" pitchFamily="2" charset="-122"/>
                <a:ea typeface="华文新魏" pitchFamily="2" charset="-122"/>
              </a:rPr>
              <a:t>中</a:t>
            </a:r>
          </a:p>
          <a:p>
            <a:pPr>
              <a:lnSpc>
                <a:spcPct val="95000"/>
              </a:lnSpc>
            </a:pPr>
            <a:r>
              <a:rPr lang="zh-CN" altLang="en-US" sz="3200" b="1">
                <a:solidFill>
                  <a:srgbClr val="EF1F3D"/>
                </a:solidFill>
                <a:latin typeface="华文新魏" pitchFamily="2" charset="-122"/>
                <a:ea typeface="华文新魏" pitchFamily="2" charset="-122"/>
              </a:rPr>
              <a:t>你</a:t>
            </a:r>
          </a:p>
          <a:p>
            <a:pPr>
              <a:lnSpc>
                <a:spcPct val="95000"/>
              </a:lnSpc>
            </a:pPr>
            <a:r>
              <a:rPr lang="zh-CN" altLang="en-US" sz="3200" b="1">
                <a:solidFill>
                  <a:srgbClr val="EF1F3D"/>
                </a:solidFill>
                <a:latin typeface="华文新魏" pitchFamily="2" charset="-122"/>
                <a:ea typeface="华文新魏" pitchFamily="2" charset="-122"/>
              </a:rPr>
              <a:t>能</a:t>
            </a:r>
          </a:p>
          <a:p>
            <a:pPr>
              <a:lnSpc>
                <a:spcPct val="95000"/>
              </a:lnSpc>
            </a:pPr>
            <a:r>
              <a:rPr lang="zh-CN" altLang="en-US" sz="3200" b="1">
                <a:solidFill>
                  <a:srgbClr val="EF1F3D"/>
                </a:solidFill>
                <a:latin typeface="华文新魏" pitchFamily="2" charset="-122"/>
                <a:ea typeface="华文新魏" pitchFamily="2" charset="-122"/>
              </a:rPr>
              <a:t>知</a:t>
            </a:r>
          </a:p>
          <a:p>
            <a:pPr>
              <a:lnSpc>
                <a:spcPct val="95000"/>
              </a:lnSpc>
            </a:pPr>
            <a:r>
              <a:rPr lang="zh-CN" altLang="en-US" sz="3200" b="1">
                <a:solidFill>
                  <a:srgbClr val="EF1F3D"/>
                </a:solidFill>
                <a:latin typeface="华文新魏" pitchFamily="2" charset="-122"/>
                <a:ea typeface="华文新魏" pitchFamily="2" charset="-122"/>
              </a:rPr>
              <a:t>道</a:t>
            </a:r>
          </a:p>
          <a:p>
            <a:pPr>
              <a:lnSpc>
                <a:spcPct val="95000"/>
              </a:lnSpc>
            </a:pPr>
            <a:r>
              <a:rPr lang="zh-CN" altLang="en-US" sz="3200" b="1">
                <a:solidFill>
                  <a:srgbClr val="EF1F3D"/>
                </a:solidFill>
                <a:latin typeface="华文新魏" pitchFamily="2" charset="-122"/>
                <a:ea typeface="华文新魏" pitchFamily="2" charset="-122"/>
              </a:rPr>
              <a:t>什</a:t>
            </a:r>
          </a:p>
          <a:p>
            <a:pPr>
              <a:lnSpc>
                <a:spcPct val="95000"/>
              </a:lnSpc>
            </a:pPr>
            <a:r>
              <a:rPr lang="zh-CN" altLang="en-US" sz="3200" b="1">
                <a:solidFill>
                  <a:srgbClr val="EF1F3D"/>
                </a:solidFill>
                <a:latin typeface="华文新魏" pitchFamily="2" charset="-122"/>
                <a:ea typeface="华文新魏" pitchFamily="2" charset="-122"/>
              </a:rPr>
              <a:t>么</a:t>
            </a:r>
            <a:endParaRPr lang="en-US" altLang="zh-CN" sz="3200" b="1">
              <a:solidFill>
                <a:srgbClr val="EF1F3D"/>
              </a:solidFill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95000"/>
              </a:lnSpc>
            </a:pPr>
            <a:r>
              <a:rPr lang="zh-CN" altLang="en-US" sz="3200" b="1">
                <a:solidFill>
                  <a:srgbClr val="EF1F3D"/>
                </a:solidFill>
                <a:latin typeface="华文新魏" pitchFamily="2" charset="-122"/>
                <a:ea typeface="华文新魏" pitchFamily="2" charset="-122"/>
              </a:rPr>
              <a:t>？</a:t>
            </a:r>
          </a:p>
        </p:txBody>
      </p:sp>
      <p:pic>
        <p:nvPicPr>
          <p:cNvPr id="8198" name="Picture 7" descr="N(T337@V{_]{CY$XCWAB)TJ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308850" y="1484313"/>
            <a:ext cx="1008063" cy="230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9" name="Picture 8" descr="BNH51ZN{J{@Y763V$]`(22Y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635375" y="3789363"/>
            <a:ext cx="1009650" cy="2462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0" name="Picture 9" descr="M7NGH5QO_R9G_MAH@~{8VHI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740650" y="3789363"/>
            <a:ext cx="933450" cy="247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1" name="Text Box 2"/>
          <p:cNvSpPr txBox="1">
            <a:spLocks noChangeArrowheads="1"/>
          </p:cNvSpPr>
          <p:nvPr/>
        </p:nvSpPr>
        <p:spPr bwMode="auto">
          <a:xfrm>
            <a:off x="611188" y="1052513"/>
            <a:ext cx="896461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下面的温度计显示的是某一天</a:t>
            </a:r>
            <a:r>
              <a:rPr lang="en-US" altLang="zh-CN" sz="2800" b="1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3</a:t>
            </a:r>
            <a:r>
              <a:rPr lang="zh-CN" altLang="en-US" sz="2800" b="1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个城市的最低气温。</a:t>
            </a:r>
          </a:p>
        </p:txBody>
      </p:sp>
      <p:sp>
        <p:nvSpPr>
          <p:cNvPr id="52236" name="Rectangle 12"/>
          <p:cNvSpPr>
            <a:spLocks noChangeArrowheads="1"/>
          </p:cNvSpPr>
          <p:nvPr/>
        </p:nvSpPr>
        <p:spPr bwMode="auto">
          <a:xfrm>
            <a:off x="1835150" y="1628775"/>
            <a:ext cx="4630738" cy="584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南京的最低气温是</a:t>
            </a:r>
            <a:r>
              <a:rPr lang="en-US" altLang="zh-CN" sz="3200" b="1" noProof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0 ℃</a:t>
            </a: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</a:p>
        </p:txBody>
      </p:sp>
      <p:sp>
        <p:nvSpPr>
          <p:cNvPr id="52237" name="Rectangle 13"/>
          <p:cNvSpPr>
            <a:spLocks noChangeArrowheads="1"/>
          </p:cNvSpPr>
          <p:nvPr/>
        </p:nvSpPr>
        <p:spPr bwMode="auto">
          <a:xfrm>
            <a:off x="900113" y="2924175"/>
            <a:ext cx="3057525" cy="157003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三亚的最低气温</a:t>
            </a:r>
          </a:p>
          <a:p>
            <a:pPr>
              <a:defRPr/>
            </a:pP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比</a:t>
            </a:r>
            <a:r>
              <a:rPr lang="en-US" altLang="zh-CN" sz="3200" b="1" noProof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0</a:t>
            </a:r>
            <a:r>
              <a:rPr lang="en-US" altLang="zh-CN" sz="3200" noProof="1"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en-US" altLang="zh-CN" sz="3200" b="1" noProof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℃</a:t>
            </a: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高，是零</a:t>
            </a:r>
          </a:p>
          <a:p>
            <a:pPr>
              <a:defRPr/>
            </a:pP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上</a:t>
            </a:r>
            <a:r>
              <a:rPr lang="en-US" altLang="zh-CN" sz="3200" b="1" noProof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20 ℃</a:t>
            </a: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</a:p>
        </p:txBody>
      </p:sp>
      <p:sp>
        <p:nvSpPr>
          <p:cNvPr id="52238" name="Rectangle 14"/>
          <p:cNvSpPr>
            <a:spLocks noChangeArrowheads="1"/>
          </p:cNvSpPr>
          <p:nvPr/>
        </p:nvSpPr>
        <p:spPr bwMode="auto">
          <a:xfrm>
            <a:off x="4787900" y="3357563"/>
            <a:ext cx="3671888" cy="157003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哈尔滨的最低气温</a:t>
            </a:r>
          </a:p>
          <a:p>
            <a:pPr>
              <a:defRPr/>
            </a:pP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比</a:t>
            </a:r>
            <a:r>
              <a:rPr lang="en-US" altLang="zh-CN" sz="3200" b="1" noProof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0</a:t>
            </a:r>
            <a:r>
              <a:rPr lang="en-US" altLang="zh-CN" sz="3200" noProof="1"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en-US" altLang="zh-CN" sz="3200" b="1" noProof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℃</a:t>
            </a: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低，是零</a:t>
            </a:r>
          </a:p>
          <a:p>
            <a:pPr>
              <a:defRPr/>
            </a:pP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下</a:t>
            </a:r>
            <a:r>
              <a:rPr lang="en-US" altLang="zh-CN" sz="3200" b="1" noProof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20 ℃</a:t>
            </a: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</a:p>
        </p:txBody>
      </p:sp>
      <p:sp>
        <p:nvSpPr>
          <p:cNvPr id="2" name="同侧圆角矩形 1"/>
          <p:cNvSpPr/>
          <p:nvPr/>
        </p:nvSpPr>
        <p:spPr>
          <a:xfrm>
            <a:off x="395288" y="620713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探究新知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6" grpId="0" animBg="1"/>
      <p:bldP spid="52237" grpId="0" animBg="1"/>
      <p:bldP spid="5223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468313" y="9810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探究新知</a:t>
            </a:r>
          </a:p>
        </p:txBody>
      </p:sp>
      <p:pic>
        <p:nvPicPr>
          <p:cNvPr id="9219" name="Picture 3" descr="F:\七彩课堂插图板式封面\排版用图标、页眉页脚\标题图（终-排版用）共29个\预习指导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43663" y="4221163"/>
            <a:ext cx="2520950" cy="1579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0540" name="Text Box 12"/>
          <p:cNvSpPr txBox="1">
            <a:spLocks noChangeArrowheads="1"/>
          </p:cNvSpPr>
          <p:nvPr/>
        </p:nvSpPr>
        <p:spPr bwMode="auto">
          <a:xfrm>
            <a:off x="468313" y="1844675"/>
            <a:ext cx="828040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  <a:defRPr/>
            </a:pPr>
            <a:r>
              <a:rPr lang="zh-CN" altLang="en-US" sz="3200" noProof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零上</a:t>
            </a:r>
            <a:r>
              <a:rPr lang="en-US" altLang="zh-CN" sz="3200" noProof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20 ℃</a:t>
            </a:r>
            <a:r>
              <a:rPr lang="zh-CN" altLang="en-US" sz="3200" noProof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记作：</a:t>
            </a:r>
            <a:r>
              <a:rPr lang="en-US" altLang="zh-CN" sz="3200" noProof="1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+20℃</a:t>
            </a:r>
            <a:r>
              <a:rPr lang="zh-CN" altLang="en-US" sz="3200" noProof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， </a:t>
            </a:r>
            <a:r>
              <a:rPr lang="en-US" altLang="zh-CN" sz="3200" noProof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+20</a:t>
            </a:r>
            <a:r>
              <a:rPr lang="zh-CN" altLang="en-US" sz="3200" noProof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读作正二十。</a:t>
            </a:r>
          </a:p>
        </p:txBody>
      </p:sp>
      <p:sp>
        <p:nvSpPr>
          <p:cNvPr id="25617" name="Rectangle 17"/>
          <p:cNvSpPr>
            <a:spLocks noChangeArrowheads="1"/>
          </p:cNvSpPr>
          <p:nvPr/>
        </p:nvSpPr>
        <p:spPr bwMode="auto">
          <a:xfrm>
            <a:off x="468313" y="2636838"/>
            <a:ext cx="90011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noProof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零下</a:t>
            </a:r>
            <a:r>
              <a:rPr lang="en-US" altLang="zh-CN" sz="3200" noProof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20 ℃</a:t>
            </a:r>
            <a:r>
              <a:rPr lang="zh-CN" altLang="en-US" sz="3200" noProof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记作：</a:t>
            </a:r>
            <a:r>
              <a:rPr lang="en-US" altLang="zh-CN" sz="3200" noProof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-20℃</a:t>
            </a:r>
            <a:r>
              <a:rPr lang="zh-CN" altLang="en-US" sz="3200" noProof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，</a:t>
            </a:r>
            <a:r>
              <a:rPr lang="en-US" altLang="zh-CN" sz="3200" noProof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-20</a:t>
            </a:r>
            <a:r>
              <a:rPr lang="zh-CN" altLang="en-US" sz="3200" noProof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读作负二十。</a:t>
            </a:r>
          </a:p>
        </p:txBody>
      </p:sp>
      <p:sp>
        <p:nvSpPr>
          <p:cNvPr id="25618" name="Rectangle 18"/>
          <p:cNvSpPr>
            <a:spLocks noChangeArrowheads="1"/>
          </p:cNvSpPr>
          <p:nvPr/>
        </p:nvSpPr>
        <p:spPr bwMode="auto">
          <a:xfrm>
            <a:off x="2484438" y="3716338"/>
            <a:ext cx="5184775" cy="10763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ffectLst/>
          <a:extLst>
            <a:ext uri="{909E8E84-426E-40DD-AFC4-6F175D3DCCD1}"/>
            <a:ext uri="{AF507438-7753-43E0-B8FC-AC1667EBCBE1}"/>
          </a:extLst>
        </p:spPr>
        <p:txBody>
          <a:bodyPr anchor="ctr">
            <a:spAutoFit/>
          </a:bodyPr>
          <a:lstStyle/>
          <a:p>
            <a:pPr>
              <a:defRPr/>
            </a:pPr>
            <a:r>
              <a:rPr lang="zh-CN" altLang="en-US" sz="3200" noProof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华文新魏" panose="02010800040101010101" pitchFamily="2" charset="-122"/>
              </a:rPr>
              <a:t>“</a:t>
            </a:r>
            <a:r>
              <a:rPr lang="en-US" altLang="zh-CN" sz="3200" noProof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+20℃</a:t>
            </a:r>
            <a:r>
              <a:rPr lang="en-US" altLang="zh-CN" sz="3200" noProof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华文新魏" panose="02010800040101010101" pitchFamily="2" charset="-122"/>
              </a:rPr>
              <a:t>”</a:t>
            </a:r>
            <a:r>
              <a:rPr lang="zh-CN" altLang="en-US" sz="3200" noProof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和</a:t>
            </a:r>
            <a:r>
              <a:rPr lang="zh-CN" altLang="en-US" sz="3200" noProof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华文新魏" panose="02010800040101010101" pitchFamily="2" charset="-122"/>
              </a:rPr>
              <a:t>“</a:t>
            </a:r>
            <a:r>
              <a:rPr lang="en-US" altLang="zh-CN" sz="3200" noProof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-20℃</a:t>
            </a:r>
            <a:r>
              <a:rPr lang="en-US" altLang="zh-CN" sz="3200" noProof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华文新魏" panose="02010800040101010101" pitchFamily="2" charset="-122"/>
              </a:rPr>
              <a:t>”</a:t>
            </a:r>
            <a:r>
              <a:rPr lang="zh-CN" altLang="en-US" sz="3200" noProof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</a:p>
          <a:p>
            <a:pPr>
              <a:defRPr/>
            </a:pPr>
            <a:r>
              <a:rPr lang="zh-CN" altLang="en-US" sz="3200" noProof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表示的含义有什么不同？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540" grpId="0"/>
      <p:bldP spid="25617" grpId="0"/>
      <p:bldP spid="256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同侧圆角矩形 37"/>
          <p:cNvSpPr/>
          <p:nvPr/>
        </p:nvSpPr>
        <p:spPr>
          <a:xfrm>
            <a:off x="250825" y="7651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情景导入</a:t>
            </a:r>
            <a:r>
              <a:rPr lang="en-US" altLang="zh-CN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2</a:t>
            </a:r>
            <a:endParaRPr lang="zh-CN" altLang="en-US" sz="3000" b="1" noProof="1"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pitchFamily="2" charset="-122"/>
            </a:endParaRPr>
          </a:p>
        </p:txBody>
      </p:sp>
      <p:cxnSp>
        <p:nvCxnSpPr>
          <p:cNvPr id="39" name="直线连接符 21"/>
          <p:cNvCxnSpPr/>
          <p:nvPr/>
        </p:nvCxnSpPr>
        <p:spPr>
          <a:xfrm flipV="1">
            <a:off x="250825" y="1268413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244" name="Picture 33" descr="26@DI97P8[K]%L%YPH[T)J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2176463"/>
            <a:ext cx="7315200" cy="418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6130" name="Text Box 2"/>
          <p:cNvSpPr txBox="1">
            <a:spLocks noChangeArrowheads="1"/>
          </p:cNvSpPr>
          <p:nvPr/>
        </p:nvSpPr>
        <p:spPr bwMode="auto">
          <a:xfrm>
            <a:off x="396875" y="1196975"/>
            <a:ext cx="8424863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5000"/>
              </a:lnSpc>
              <a:spcBef>
                <a:spcPct val="50000"/>
              </a:spcBef>
            </a:pPr>
            <a:r>
              <a:rPr lang="zh-CN" altLang="en-US" sz="3200">
                <a:solidFill>
                  <a:srgbClr val="0000CC"/>
                </a:solidFill>
                <a:latin typeface="Verdana" pitchFamily="34" charset="0"/>
                <a:ea typeface="华文新魏" pitchFamily="2" charset="-122"/>
              </a:rPr>
              <a:t>你能看图说出</a:t>
            </a:r>
            <a:r>
              <a:rPr lang="zh-CN" altLang="en-US" sz="3600">
                <a:solidFill>
                  <a:srgbClr val="FF0000"/>
                </a:solidFill>
                <a:latin typeface="Verdana" pitchFamily="34" charset="0"/>
                <a:ea typeface="华文新魏" pitchFamily="2" charset="-122"/>
              </a:rPr>
              <a:t>珠穆朗玛峰</a:t>
            </a:r>
            <a:r>
              <a:rPr lang="zh-CN" altLang="en-US" sz="3200">
                <a:solidFill>
                  <a:srgbClr val="0000CC"/>
                </a:solidFill>
                <a:latin typeface="Verdana" pitchFamily="34" charset="0"/>
                <a:ea typeface="华文新魏" pitchFamily="2" charset="-122"/>
              </a:rPr>
              <a:t>和</a:t>
            </a:r>
            <a:r>
              <a:rPr lang="zh-CN" altLang="en-US" sz="3600">
                <a:solidFill>
                  <a:srgbClr val="FF0000"/>
                </a:solidFill>
                <a:latin typeface="Verdana" pitchFamily="34" charset="0"/>
                <a:ea typeface="华文新魏" pitchFamily="2" charset="-122"/>
              </a:rPr>
              <a:t>吐鲁番盆地</a:t>
            </a:r>
            <a:r>
              <a:rPr lang="zh-CN" altLang="en-US" sz="3200">
                <a:solidFill>
                  <a:srgbClr val="0000CC"/>
                </a:solidFill>
                <a:latin typeface="Verdana" pitchFamily="34" charset="0"/>
                <a:ea typeface="华文新魏" pitchFamily="2" charset="-122"/>
              </a:rPr>
              <a:t>比海平面高或低多少米吗？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6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6130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997</Words>
  <PresentationFormat>全屏显示(4:3)</PresentationFormat>
  <Paragraphs>171</Paragraphs>
  <Slides>24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1</cp:revision>
  <dcterms:created xsi:type="dcterms:W3CDTF">2016-10-24T08:14:17Z</dcterms:created>
  <dcterms:modified xsi:type="dcterms:W3CDTF">2016-10-24T08:14:34Z</dcterms:modified>
</cp:coreProperties>
</file>