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90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9DA8A6-9640-438E-8DAA-17FD4145A625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BC8E45-D906-45B0-A0F7-ABFFE66D0C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2177ECE-9786-45DB-8B2F-9059CBDB0C11}" type="slidenum">
              <a:rPr lang="zh-CN" altLang="en-US" smtClean="0">
                <a:latin typeface="Calibri" pitchFamily="34" charset="0"/>
                <a:ea typeface="宋体" charset="-122"/>
              </a:rPr>
              <a:pPr/>
              <a:t>2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188" y="908050"/>
            <a:ext cx="5113337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单元  多边形的面积</a:t>
            </a:r>
            <a:endParaRPr lang="zh-CN" altLang="en-US" sz="360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4284663" y="3284538"/>
            <a:ext cx="3455987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2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924175"/>
            <a:ext cx="5167313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4284663" y="2420938"/>
            <a:ext cx="3744912" cy="8239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4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4 </a:t>
            </a:r>
            <a:r>
              <a:rPr kumimoji="1" lang="zh-CN" altLang="en-US" sz="4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认识公顷</a:t>
            </a:r>
            <a:endParaRPr lang="zh-CN" altLang="en-US" sz="48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M5Y8DBD9I5I6NTR(T3L1XP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908050"/>
            <a:ext cx="4248150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5" descr="T%@)N9X~3WO`NSYR71{3]O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836613"/>
            <a:ext cx="3905250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 descr="~BD5AL`~N_Y712$KRACW0N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3141663"/>
            <a:ext cx="424815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7" descr="(81H)RQ43O[HD%BJT~H9%F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141663"/>
            <a:ext cx="3995738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Rectangle 8"/>
          <p:cNvSpPr>
            <a:spLocks noChangeArrowheads="1"/>
          </p:cNvSpPr>
          <p:nvPr/>
        </p:nvSpPr>
        <p:spPr bwMode="auto">
          <a:xfrm>
            <a:off x="179388" y="5300663"/>
            <a:ext cx="8640762" cy="12239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09" name="Text Box 9"/>
          <p:cNvSpPr txBox="1">
            <a:spLocks noChangeArrowheads="1"/>
          </p:cNvSpPr>
          <p:nvPr/>
        </p:nvSpPr>
        <p:spPr bwMode="auto">
          <a:xfrm>
            <a:off x="250825" y="5661025"/>
            <a:ext cx="8893175" cy="579438"/>
          </a:xfrm>
          <a:prstGeom prst="rect">
            <a:avLst/>
          </a:prstGeom>
          <a:solidFill>
            <a:srgbClr val="83E59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测量和计算土地面积时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通常用          作单位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  <p:sp>
        <p:nvSpPr>
          <p:cNvPr id="102410" name="Text Box 10"/>
          <p:cNvSpPr txBox="1">
            <a:spLocks noChangeArrowheads="1"/>
          </p:cNvSpPr>
          <p:nvPr/>
        </p:nvSpPr>
        <p:spPr bwMode="auto">
          <a:xfrm>
            <a:off x="5795963" y="5661025"/>
            <a:ext cx="1044575" cy="579438"/>
          </a:xfrm>
          <a:prstGeom prst="rect">
            <a:avLst/>
          </a:prstGeom>
          <a:solidFill>
            <a:srgbClr val="83E59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公顷</a:t>
            </a:r>
          </a:p>
        </p:txBody>
      </p:sp>
      <p:sp>
        <p:nvSpPr>
          <p:cNvPr id="2" name="同侧圆角矩形 1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188" y="14779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9" grpId="0" animBg="1"/>
      <p:bldP spid="1024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2"/>
          <p:cNvSpPr>
            <a:spLocks noChangeArrowheads="1"/>
          </p:cNvSpPr>
          <p:nvPr/>
        </p:nvSpPr>
        <p:spPr bwMode="auto">
          <a:xfrm>
            <a:off x="2268538" y="692150"/>
            <a:ext cx="6551612" cy="2952750"/>
          </a:xfrm>
          <a:prstGeom prst="cloudCallout">
            <a:avLst>
              <a:gd name="adj1" fmla="val -44838"/>
              <a:gd name="adj2" fmla="val 72472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2627313" y="1700213"/>
            <a:ext cx="62642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公顷到底有多大呢？</a:t>
            </a:r>
          </a:p>
        </p:txBody>
      </p:sp>
      <p:pic>
        <p:nvPicPr>
          <p:cNvPr id="15364" name="Picture 4" descr="MCj0445492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149725"/>
            <a:ext cx="3095625" cy="240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同侧圆角矩形 1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188" y="14779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  <p:bldP spid="307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143000" y="2590800"/>
          <a:ext cx="3602038" cy="3886200"/>
        </p:xfrm>
        <a:graphic>
          <a:graphicData uri="http://schemas.openxmlformats.org/presentationml/2006/ole">
            <p:oleObj spid="_x0000_s1026" r:id="rId3" imgW="1571844" imgH="1695687" progId="Paint.Picture">
              <p:embed/>
            </p:oleObj>
          </a:graphicData>
        </a:graphic>
      </p:graphicFrame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1547813" y="1268413"/>
            <a:ext cx="5545137" cy="2947987"/>
            <a:chOff x="1021" y="735"/>
            <a:chExt cx="3493" cy="1857"/>
          </a:xfrm>
        </p:grpSpPr>
        <p:sp>
          <p:nvSpPr>
            <p:cNvPr id="1031" name="Line 4"/>
            <p:cNvSpPr>
              <a:spLocks noChangeShapeType="1"/>
            </p:cNvSpPr>
            <p:nvPr/>
          </p:nvSpPr>
          <p:spPr bwMode="auto">
            <a:xfrm flipV="1">
              <a:off x="1200" y="735"/>
              <a:ext cx="3216" cy="1857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" name="Text Box 5"/>
            <p:cNvSpPr txBox="1">
              <a:spLocks noChangeArrowheads="1"/>
            </p:cNvSpPr>
            <p:nvPr/>
          </p:nvSpPr>
          <p:spPr bwMode="auto">
            <a:xfrm rot="-1750476">
              <a:off x="1021" y="860"/>
              <a:ext cx="3493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4000">
                  <a:solidFill>
                    <a:srgbClr val="FF33CC"/>
                  </a:solidFill>
                  <a:latin typeface="华文新魏" pitchFamily="2" charset="-122"/>
                  <a:ea typeface="华文新魏" pitchFamily="2" charset="-122"/>
                </a:rPr>
                <a:t>7</a:t>
              </a:r>
              <a:r>
                <a:rPr lang="zh-CN" altLang="en-US" sz="4000">
                  <a:solidFill>
                    <a:srgbClr val="FF33CC"/>
                  </a:solidFill>
                  <a:latin typeface="华文新魏" pitchFamily="2" charset="-122"/>
                  <a:ea typeface="华文新魏" pitchFamily="2" charset="-122"/>
                </a:rPr>
                <a:t>个人手拉手大约是</a:t>
              </a:r>
              <a:r>
                <a:rPr lang="en-US" altLang="zh-CN" sz="4000">
                  <a:solidFill>
                    <a:srgbClr val="FF33CC"/>
                  </a:solidFill>
                  <a:latin typeface="华文新魏" pitchFamily="2" charset="-122"/>
                  <a:ea typeface="华文新魏" pitchFamily="2" charset="-122"/>
                </a:rPr>
                <a:t>10</a:t>
              </a:r>
              <a:r>
                <a:rPr lang="zh-CN" altLang="en-US" sz="4000">
                  <a:solidFill>
                    <a:srgbClr val="FF33CC"/>
                  </a:solidFill>
                  <a:latin typeface="华文新魏" pitchFamily="2" charset="-122"/>
                  <a:ea typeface="华文新魏" pitchFamily="2" charset="-122"/>
                </a:rPr>
                <a:t>米</a:t>
              </a:r>
            </a:p>
          </p:txBody>
        </p:sp>
      </p:grpSp>
      <p:sp>
        <p:nvSpPr>
          <p:cNvPr id="2" name="同侧圆角矩形 1"/>
          <p:cNvSpPr/>
          <p:nvPr/>
        </p:nvSpPr>
        <p:spPr>
          <a:xfrm>
            <a:off x="468313" y="9080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188" y="154940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30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4508500"/>
            <a:ext cx="2519363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827088" y="2492375"/>
          <a:ext cx="3602037" cy="3886200"/>
        </p:xfrm>
        <a:graphic>
          <a:graphicData uri="http://schemas.openxmlformats.org/presentationml/2006/ole">
            <p:oleObj spid="_x0000_s2050" r:id="rId3" imgW="1571844" imgH="1695687" progId="Paint.Picture">
              <p:embed/>
            </p:oleObj>
          </a:graphicData>
        </a:graphic>
      </p:graphicFrame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838200" y="425450"/>
            <a:ext cx="7345363" cy="3867150"/>
            <a:chOff x="797" y="156"/>
            <a:chExt cx="4627" cy="2436"/>
          </a:xfrm>
        </p:grpSpPr>
        <p:sp>
          <p:nvSpPr>
            <p:cNvPr id="2056" name="Line 4"/>
            <p:cNvSpPr>
              <a:spLocks noChangeShapeType="1"/>
            </p:cNvSpPr>
            <p:nvPr/>
          </p:nvSpPr>
          <p:spPr bwMode="auto">
            <a:xfrm flipV="1">
              <a:off x="1205" y="156"/>
              <a:ext cx="4219" cy="2436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 type="oval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" name="Text Box 5"/>
            <p:cNvSpPr txBox="1">
              <a:spLocks noChangeArrowheads="1"/>
            </p:cNvSpPr>
            <p:nvPr/>
          </p:nvSpPr>
          <p:spPr bwMode="auto">
            <a:xfrm rot="-1750476">
              <a:off x="797" y="732"/>
              <a:ext cx="4161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>
                  <a:solidFill>
                    <a:srgbClr val="FF33CC"/>
                  </a:solidFill>
                  <a:latin typeface="华文新魏" pitchFamily="2" charset="-122"/>
                  <a:ea typeface="华文新魏" pitchFamily="2" charset="-122"/>
                </a:rPr>
                <a:t>（        ）个人手拉手大约是</a:t>
              </a:r>
              <a:r>
                <a:rPr lang="en-US" altLang="zh-CN" sz="4800">
                  <a:solidFill>
                    <a:srgbClr val="FF33CC"/>
                  </a:solidFill>
                  <a:latin typeface="华文新魏" pitchFamily="2" charset="-122"/>
                  <a:ea typeface="华文新魏" pitchFamily="2" charset="-122"/>
                </a:rPr>
                <a:t>100</a:t>
              </a:r>
              <a:r>
                <a:rPr lang="zh-CN" altLang="en-US" sz="4800">
                  <a:solidFill>
                    <a:srgbClr val="FF33CC"/>
                  </a:solidFill>
                  <a:latin typeface="华文新魏" pitchFamily="2" charset="-122"/>
                  <a:ea typeface="华文新魏" pitchFamily="2" charset="-122"/>
                </a:rPr>
                <a:t>米</a:t>
              </a:r>
            </a:p>
          </p:txBody>
        </p:sp>
      </p:grpSp>
      <p:sp>
        <p:nvSpPr>
          <p:cNvPr id="69638" name="Text Box 6"/>
          <p:cNvSpPr txBox="1">
            <a:spLocks noChangeArrowheads="1"/>
          </p:cNvSpPr>
          <p:nvPr/>
        </p:nvSpPr>
        <p:spPr bwMode="auto">
          <a:xfrm rot="-1909373">
            <a:off x="1614488" y="2468563"/>
            <a:ext cx="9779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5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70</a:t>
            </a:r>
          </a:p>
        </p:txBody>
      </p:sp>
      <p:sp>
        <p:nvSpPr>
          <p:cNvPr id="2" name="同侧圆角矩形 1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4508500"/>
            <a:ext cx="2519363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250825" y="1557338"/>
            <a:ext cx="3429000" cy="34290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947" name="Line 3"/>
          <p:cNvSpPr>
            <a:spLocks noChangeShapeType="1"/>
          </p:cNvSpPr>
          <p:nvPr/>
        </p:nvSpPr>
        <p:spPr bwMode="auto">
          <a:xfrm>
            <a:off x="3779838" y="1573213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48" name="Line 4"/>
          <p:cNvSpPr>
            <a:spLocks noChangeShapeType="1"/>
          </p:cNvSpPr>
          <p:nvPr/>
        </p:nvSpPr>
        <p:spPr bwMode="auto">
          <a:xfrm>
            <a:off x="3779838" y="4957763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49" name="Line 5"/>
          <p:cNvSpPr>
            <a:spLocks noChangeShapeType="1"/>
          </p:cNvSpPr>
          <p:nvPr/>
        </p:nvSpPr>
        <p:spPr bwMode="auto">
          <a:xfrm>
            <a:off x="238125" y="508635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50" name="Line 6"/>
          <p:cNvSpPr>
            <a:spLocks noChangeShapeType="1"/>
          </p:cNvSpPr>
          <p:nvPr/>
        </p:nvSpPr>
        <p:spPr bwMode="auto">
          <a:xfrm>
            <a:off x="3708400" y="508635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51" name="Line 7"/>
          <p:cNvSpPr>
            <a:spLocks noChangeShapeType="1"/>
          </p:cNvSpPr>
          <p:nvPr/>
        </p:nvSpPr>
        <p:spPr bwMode="auto">
          <a:xfrm flipH="1">
            <a:off x="250825" y="530225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52" name="Line 8"/>
          <p:cNvSpPr>
            <a:spLocks noChangeShapeType="1"/>
          </p:cNvSpPr>
          <p:nvPr/>
        </p:nvSpPr>
        <p:spPr bwMode="auto">
          <a:xfrm>
            <a:off x="2628900" y="530225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53" name="Line 9"/>
          <p:cNvSpPr>
            <a:spLocks noChangeShapeType="1"/>
          </p:cNvSpPr>
          <p:nvPr/>
        </p:nvSpPr>
        <p:spPr bwMode="auto">
          <a:xfrm flipV="1">
            <a:off x="4067175" y="1646238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54" name="Line 10"/>
          <p:cNvSpPr>
            <a:spLocks noChangeShapeType="1"/>
          </p:cNvSpPr>
          <p:nvPr/>
        </p:nvSpPr>
        <p:spPr bwMode="auto">
          <a:xfrm>
            <a:off x="4067175" y="3444875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55" name="Text Box 11"/>
          <p:cNvSpPr txBox="1">
            <a:spLocks noChangeArrowheads="1"/>
          </p:cNvSpPr>
          <p:nvPr/>
        </p:nvSpPr>
        <p:spPr bwMode="auto">
          <a:xfrm>
            <a:off x="3609975" y="2703513"/>
            <a:ext cx="13636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100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米</a:t>
            </a:r>
          </a:p>
        </p:txBody>
      </p:sp>
      <p:sp>
        <p:nvSpPr>
          <p:cNvPr id="82956" name="Text Box 12"/>
          <p:cNvSpPr txBox="1">
            <a:spLocks noChangeArrowheads="1"/>
          </p:cNvSpPr>
          <p:nvPr/>
        </p:nvSpPr>
        <p:spPr bwMode="auto">
          <a:xfrm>
            <a:off x="1331913" y="5033963"/>
            <a:ext cx="13636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100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米</a:t>
            </a:r>
          </a:p>
        </p:txBody>
      </p:sp>
      <p:sp>
        <p:nvSpPr>
          <p:cNvPr id="82957" name="Text Box 13"/>
          <p:cNvSpPr txBox="1">
            <a:spLocks noChangeArrowheads="1"/>
          </p:cNvSpPr>
          <p:nvPr/>
        </p:nvSpPr>
        <p:spPr bwMode="auto">
          <a:xfrm>
            <a:off x="1116013" y="2924175"/>
            <a:ext cx="19431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公顷</a:t>
            </a:r>
          </a:p>
        </p:txBody>
      </p:sp>
      <p:sp>
        <p:nvSpPr>
          <p:cNvPr id="82958" name="Text Box 14"/>
          <p:cNvSpPr txBox="1">
            <a:spLocks noChangeArrowheads="1"/>
          </p:cNvSpPr>
          <p:nvPr/>
        </p:nvSpPr>
        <p:spPr bwMode="auto">
          <a:xfrm>
            <a:off x="4859338" y="1341438"/>
            <a:ext cx="3995737" cy="12001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算一算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正方形的面积是多少平方米？</a:t>
            </a:r>
          </a:p>
        </p:txBody>
      </p:sp>
      <p:sp>
        <p:nvSpPr>
          <p:cNvPr id="82959" name="Text Box 15"/>
          <p:cNvSpPr txBox="1">
            <a:spLocks noChangeArrowheads="1"/>
          </p:cNvSpPr>
          <p:nvPr/>
        </p:nvSpPr>
        <p:spPr bwMode="auto">
          <a:xfrm>
            <a:off x="5364163" y="2708275"/>
            <a:ext cx="3095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100×100             </a:t>
            </a:r>
          </a:p>
        </p:txBody>
      </p:sp>
      <p:sp>
        <p:nvSpPr>
          <p:cNvPr id="82960" name="Rectangle 16"/>
          <p:cNvSpPr>
            <a:spLocks noChangeArrowheads="1"/>
          </p:cNvSpPr>
          <p:nvPr/>
        </p:nvSpPr>
        <p:spPr bwMode="auto">
          <a:xfrm>
            <a:off x="5148263" y="3357563"/>
            <a:ext cx="37322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10000 (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平方米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)</a:t>
            </a:r>
          </a:p>
        </p:txBody>
      </p:sp>
      <p:sp>
        <p:nvSpPr>
          <p:cNvPr id="82961" name="Rectangle 17"/>
          <p:cNvSpPr>
            <a:spLocks noChangeArrowheads="1"/>
          </p:cNvSpPr>
          <p:nvPr/>
        </p:nvSpPr>
        <p:spPr bwMode="auto">
          <a:xfrm>
            <a:off x="5795963" y="4365625"/>
            <a:ext cx="1512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10000</a:t>
            </a:r>
          </a:p>
        </p:txBody>
      </p:sp>
      <p:sp>
        <p:nvSpPr>
          <p:cNvPr id="82962" name="Text Box 18"/>
          <p:cNvSpPr txBox="1">
            <a:spLocks noChangeArrowheads="1"/>
          </p:cNvSpPr>
          <p:nvPr/>
        </p:nvSpPr>
        <p:spPr bwMode="auto">
          <a:xfrm>
            <a:off x="3995738" y="4292600"/>
            <a:ext cx="54721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公顷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（          ）平方米</a:t>
            </a:r>
          </a:p>
        </p:txBody>
      </p:sp>
      <p:sp>
        <p:nvSpPr>
          <p:cNvPr id="82964" name="Text Box 20"/>
          <p:cNvSpPr txBox="1">
            <a:spLocks noChangeArrowheads="1"/>
          </p:cNvSpPr>
          <p:nvPr/>
        </p:nvSpPr>
        <p:spPr bwMode="auto">
          <a:xfrm>
            <a:off x="2555875" y="5445125"/>
            <a:ext cx="5976938" cy="65087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*公顷可以用符号</a:t>
            </a:r>
            <a:r>
              <a:rPr lang="zh-CN" altLang="en-US" sz="3600" b="1">
                <a:solidFill>
                  <a:srgbClr val="006600"/>
                </a:solidFill>
                <a:latin typeface="Times New Roman" pitchFamily="18" charset="0"/>
                <a:ea typeface="华文新魏" pitchFamily="2" charset="-122"/>
              </a:rPr>
              <a:t>“</a:t>
            </a: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h</a:t>
            </a:r>
            <a:r>
              <a:rPr lang="en-US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㎡</a:t>
            </a:r>
            <a:r>
              <a:rPr lang="en-US" altLang="zh-CN" sz="3200" b="1">
                <a:solidFill>
                  <a:srgbClr val="006600"/>
                </a:solidFill>
                <a:latin typeface="Times New Roman" pitchFamily="18" charset="0"/>
                <a:ea typeface="华文新魏" pitchFamily="2" charset="-122"/>
              </a:rPr>
              <a:t>”</a:t>
            </a:r>
            <a:r>
              <a:rPr lang="zh-CN" altLang="en-US" sz="3600" b="1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表示。</a:t>
            </a:r>
          </a:p>
        </p:txBody>
      </p:sp>
      <p:sp>
        <p:nvSpPr>
          <p:cNvPr id="2" name="同侧圆角矩形 1"/>
          <p:cNvSpPr/>
          <p:nvPr/>
        </p:nvSpPr>
        <p:spPr>
          <a:xfrm>
            <a:off x="468313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68313" y="13414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300"/>
                                        <p:tgtEl>
                                          <p:spTgt spid="82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2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82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2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2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2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2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animBg="1"/>
      <p:bldP spid="82947" grpId="0" animBg="1"/>
      <p:bldP spid="82948" grpId="0" animBg="1"/>
      <p:bldP spid="82949" grpId="0" animBg="1"/>
      <p:bldP spid="82950" grpId="0" animBg="1"/>
      <p:bldP spid="82951" grpId="0" animBg="1"/>
      <p:bldP spid="82952" grpId="0" animBg="1"/>
      <p:bldP spid="82953" grpId="0" animBg="1"/>
      <p:bldP spid="82954" grpId="0" animBg="1"/>
      <p:bldP spid="82955" grpId="0" bldLvl="0"/>
      <p:bldP spid="82956" grpId="0" bldLvl="0"/>
      <p:bldP spid="82957" grpId="0"/>
      <p:bldP spid="82958" grpId="0" bldLvl="0" animBg="1"/>
      <p:bldP spid="82959" grpId="0"/>
      <p:bldP spid="82960" grpId="0"/>
      <p:bldP spid="82961" grpId="0" bldLvl="0"/>
      <p:bldP spid="82961" grpId="1" bldLvl="0"/>
      <p:bldP spid="82962" grpId="0"/>
      <p:bldP spid="8296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790575" y="2060575"/>
            <a:ext cx="83534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28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个同学在操场上手拉手围成一个正方形，正方形的面积大约是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100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平方米。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755650" y="3429000"/>
            <a:ext cx="73453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多少个这样的正方形总面积是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公顷？</a:t>
            </a:r>
          </a:p>
          <a:p>
            <a:endParaRPr lang="zh-CN" altLang="en-US" sz="36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1042988" y="4437063"/>
            <a:ext cx="50403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10000÷100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＝ 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100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（个）</a:t>
            </a:r>
          </a:p>
        </p:txBody>
      </p:sp>
      <p:sp>
        <p:nvSpPr>
          <p:cNvPr id="2" name="同侧圆角矩形 1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41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888" y="4508500"/>
            <a:ext cx="2519362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  <p:bldP spid="83971" grpId="0"/>
      <p:bldP spid="8397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395288" y="1989138"/>
            <a:ext cx="8139112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>
                <a:latin typeface="华文新魏" pitchFamily="2" charset="-122"/>
                <a:ea typeface="华文新魏" pitchFamily="2" charset="-122"/>
              </a:rPr>
              <a:t>我们的教室长约 </a:t>
            </a:r>
            <a:r>
              <a:rPr lang="en-US" altLang="zh-CN" sz="4400">
                <a:latin typeface="华文新魏" pitchFamily="2" charset="-122"/>
                <a:ea typeface="华文新魏" pitchFamily="2" charset="-122"/>
              </a:rPr>
              <a:t>8 </a:t>
            </a:r>
            <a:r>
              <a:rPr lang="zh-CN" altLang="en-US" sz="4400">
                <a:latin typeface="华文新魏" pitchFamily="2" charset="-122"/>
                <a:ea typeface="华文新魏" pitchFamily="2" charset="-122"/>
              </a:rPr>
              <a:t>米，宽约 </a:t>
            </a:r>
            <a:r>
              <a:rPr lang="en-US" altLang="zh-CN" sz="4400">
                <a:latin typeface="华文新魏" pitchFamily="2" charset="-122"/>
                <a:ea typeface="华文新魏" pitchFamily="2" charset="-122"/>
              </a:rPr>
              <a:t>7 </a:t>
            </a:r>
            <a:r>
              <a:rPr lang="zh-CN" altLang="en-US" sz="4400">
                <a:latin typeface="华文新魏" pitchFamily="2" charset="-122"/>
                <a:ea typeface="华文新魏" pitchFamily="2" charset="-122"/>
              </a:rPr>
              <a:t>米，面积大约（    ）平方米。</a:t>
            </a:r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533400" y="3789363"/>
            <a:ext cx="8610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大约（      ）个教室的面积是</a:t>
            </a:r>
            <a:r>
              <a:rPr lang="en-US" altLang="zh-CN" sz="400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公顷。 </a:t>
            </a:r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3132138" y="2636838"/>
            <a:ext cx="13684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56</a:t>
            </a:r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1979613" y="3789363"/>
            <a:ext cx="111918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179</a:t>
            </a:r>
          </a:p>
        </p:txBody>
      </p:sp>
      <p:sp>
        <p:nvSpPr>
          <p:cNvPr id="2" name="同侧圆角矩形 1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440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4581525"/>
            <a:ext cx="2519363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/>
      <p:bldP spid="70661" grpId="0"/>
      <p:bldP spid="706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539750" y="1916113"/>
            <a:ext cx="8139113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>
                <a:latin typeface="华文新魏" pitchFamily="2" charset="-122"/>
                <a:ea typeface="华文新魏" pitchFamily="2" charset="-122"/>
              </a:rPr>
              <a:t>我们的篮球场长</a:t>
            </a:r>
            <a:r>
              <a:rPr lang="en-US" altLang="zh-CN" sz="4400">
                <a:latin typeface="华文新魏" pitchFamily="2" charset="-122"/>
                <a:ea typeface="华文新魏" pitchFamily="2" charset="-122"/>
              </a:rPr>
              <a:t>20</a:t>
            </a:r>
            <a:r>
              <a:rPr lang="zh-CN" altLang="en-US" sz="4400">
                <a:latin typeface="华文新魏" pitchFamily="2" charset="-122"/>
                <a:ea typeface="华文新魏" pitchFamily="2" charset="-122"/>
              </a:rPr>
              <a:t>米，宽</a:t>
            </a:r>
            <a:r>
              <a:rPr lang="en-US" altLang="zh-CN" sz="4400">
                <a:latin typeface="华文新魏" pitchFamily="2" charset="-122"/>
                <a:ea typeface="华文新魏" pitchFamily="2" charset="-122"/>
              </a:rPr>
              <a:t>15</a:t>
            </a:r>
            <a:r>
              <a:rPr lang="zh-CN" altLang="en-US" sz="4400">
                <a:latin typeface="华文新魏" pitchFamily="2" charset="-122"/>
                <a:ea typeface="华文新魏" pitchFamily="2" charset="-122"/>
              </a:rPr>
              <a:t>米，面积是（         ）平方米。</a:t>
            </a:r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468313" y="3933825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大约（      ）个篮球场的面积是</a:t>
            </a:r>
            <a:r>
              <a:rPr lang="en-US" altLang="zh-CN" sz="400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公顷。 </a:t>
            </a: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2844800" y="2565400"/>
            <a:ext cx="136683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300</a:t>
            </a:r>
          </a:p>
        </p:txBody>
      </p:sp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2051050" y="3933825"/>
            <a:ext cx="8763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33</a:t>
            </a:r>
          </a:p>
        </p:txBody>
      </p:sp>
      <p:sp>
        <p:nvSpPr>
          <p:cNvPr id="2" name="同侧圆角矩形 1"/>
          <p:cNvSpPr/>
          <p:nvPr/>
        </p:nvSpPr>
        <p:spPr>
          <a:xfrm>
            <a:off x="468313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188" y="14065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464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425" y="4581525"/>
            <a:ext cx="2519363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685" grpId="0"/>
      <p:bldP spid="7168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652963"/>
            <a:ext cx="21209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AutoShape 3"/>
          <p:cNvSpPr>
            <a:spLocks noChangeArrowheads="1"/>
          </p:cNvSpPr>
          <p:nvPr/>
        </p:nvSpPr>
        <p:spPr bwMode="auto">
          <a:xfrm rot="21423473" flipH="1">
            <a:off x="2879725" y="3933825"/>
            <a:ext cx="6264275" cy="1744663"/>
          </a:xfrm>
          <a:prstGeom prst="cloudCallout">
            <a:avLst>
              <a:gd name="adj1" fmla="val 72009"/>
              <a:gd name="adj2" fmla="val 45815"/>
            </a:avLst>
          </a:prstGeom>
          <a:gradFill rotWithShape="0">
            <a:gsLst>
              <a:gs pos="0">
                <a:schemeClr val="bg1"/>
              </a:gs>
              <a:gs pos="100000">
                <a:srgbClr val="FF33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4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0596" name="WordArt 4"/>
          <p:cNvSpPr>
            <a:spLocks noChangeArrowheads="1" noChangeShapeType="1" noTextEdit="1"/>
          </p:cNvSpPr>
          <p:nvPr/>
        </p:nvSpPr>
        <p:spPr bwMode="auto">
          <a:xfrm>
            <a:off x="4427538" y="4221163"/>
            <a:ext cx="3009900" cy="835025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21523"/>
              </a:avLst>
            </a:prstTxWarp>
          </a:bodyPr>
          <a:lstStyle/>
          <a:p>
            <a:pPr algn="ctr"/>
            <a:r>
              <a:rPr lang="zh-CN" altLang="en-US" sz="44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rgbClr val="9933FF"/>
                    </a:gs>
                  </a:gsLst>
                  <a:path path="rect">
                    <a:fillToRect t="100000" r="100000"/>
                  </a:path>
                </a:gradFill>
                <a:effectLst>
                  <a:outerShdw sy="50000" kx="-2361057" rotWithShape="0">
                    <a:srgbClr val="808080"/>
                  </a:outerShdw>
                </a:effectLst>
                <a:latin typeface="宋体"/>
                <a:ea typeface="宋体"/>
              </a:rPr>
              <a:t>你知道吗？</a:t>
            </a:r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1116013" y="1484313"/>
            <a:ext cx="6337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★</a:t>
            </a:r>
            <a:r>
              <a:rPr lang="en-US" altLang="zh-CN" sz="2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公顷的森林一年能滞尘</a:t>
            </a:r>
            <a:r>
              <a:rPr lang="en-US" altLang="zh-CN" sz="2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32</a:t>
            </a:r>
            <a:r>
              <a:rPr lang="zh-CN" altLang="en-US" sz="2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吨；</a:t>
            </a:r>
          </a:p>
        </p:txBody>
      </p:sp>
      <p:sp>
        <p:nvSpPr>
          <p:cNvPr id="110598" name="Rectangle 6"/>
          <p:cNvSpPr>
            <a:spLocks noChangeArrowheads="1"/>
          </p:cNvSpPr>
          <p:nvPr/>
        </p:nvSpPr>
        <p:spPr bwMode="auto">
          <a:xfrm>
            <a:off x="1116013" y="2060575"/>
            <a:ext cx="66246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★</a:t>
            </a:r>
            <a:r>
              <a:rPr lang="en-US" altLang="zh-CN" sz="2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公顷的湿地一天能释放</a:t>
            </a:r>
            <a:r>
              <a:rPr lang="en-US" altLang="zh-CN" sz="2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600</a:t>
            </a:r>
            <a:r>
              <a:rPr lang="zh-CN" altLang="en-US" sz="2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千克氧气， 吸收</a:t>
            </a:r>
            <a:r>
              <a:rPr lang="en-US" altLang="zh-CN" sz="2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900</a:t>
            </a:r>
            <a:r>
              <a:rPr lang="zh-CN" altLang="en-US" sz="2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千克二氧化碳；</a:t>
            </a:r>
          </a:p>
        </p:txBody>
      </p:sp>
      <p:sp>
        <p:nvSpPr>
          <p:cNvPr id="110599" name="Rectangle 7"/>
          <p:cNvSpPr>
            <a:spLocks noChangeArrowheads="1"/>
          </p:cNvSpPr>
          <p:nvPr/>
        </p:nvSpPr>
        <p:spPr bwMode="auto">
          <a:xfrm>
            <a:off x="1116013" y="3068638"/>
            <a:ext cx="6858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★</a:t>
            </a:r>
            <a:r>
              <a:rPr lang="en-US" altLang="zh-CN" sz="2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公顷的绿地在夏天相当于</a:t>
            </a:r>
            <a:r>
              <a:rPr lang="en-US" altLang="zh-CN" sz="2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189</a:t>
            </a:r>
            <a:r>
              <a:rPr lang="zh-CN" altLang="en-US" sz="2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台空调机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全天的制冷效果。</a:t>
            </a:r>
          </a:p>
        </p:txBody>
      </p:sp>
      <p:sp>
        <p:nvSpPr>
          <p:cNvPr id="2" name="同侧圆角矩形 1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539750" y="14128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 animBg="1"/>
      <p:bldP spid="110598" grpId="0"/>
      <p:bldP spid="11059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P1050154"/>
          <p:cNvPicPr>
            <a:picLocks noChangeAspect="1" noChangeArrowheads="1"/>
          </p:cNvPicPr>
          <p:nvPr/>
        </p:nvPicPr>
        <p:blipFill>
          <a:blip r:embed="rId2">
            <a:lum bright="6000"/>
          </a:blip>
          <a:srcRect/>
          <a:stretch>
            <a:fillRect/>
          </a:stretch>
        </p:blipFill>
        <p:spPr bwMode="auto">
          <a:xfrm>
            <a:off x="755650" y="1557338"/>
            <a:ext cx="7704138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755650" y="1557338"/>
            <a:ext cx="7777163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天安门广场是世界上最大的城市</a:t>
            </a:r>
          </a:p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广场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面积大约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400000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平方米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合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(        )</a:t>
            </a:r>
          </a:p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公顷。</a:t>
            </a:r>
            <a:endParaRPr lang="en-US" altLang="zh-CN" sz="36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7451725" y="1989138"/>
            <a:ext cx="7937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F0066"/>
                </a:solidFill>
                <a:latin typeface="Times New Roman" pitchFamily="18" charset="0"/>
              </a:rPr>
              <a:t>40</a:t>
            </a:r>
          </a:p>
        </p:txBody>
      </p:sp>
      <p:sp>
        <p:nvSpPr>
          <p:cNvPr id="2" name="同侧圆角矩形 1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4922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/>
      <p:bldP spid="1075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同侧圆角矩形 23"/>
          <p:cNvSpPr/>
          <p:nvPr/>
        </p:nvSpPr>
        <p:spPr>
          <a:xfrm>
            <a:off x="452438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学习目标</a:t>
            </a:r>
          </a:p>
        </p:txBody>
      </p:sp>
      <p:pic>
        <p:nvPicPr>
          <p:cNvPr id="6147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4724400"/>
            <a:ext cx="20161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5288" y="2997200"/>
            <a:ext cx="813117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通过结合平面图形面积计算公式，并应用平方米与公顷之间的进率，感受用公顷能方便地表示土地的大小，从而体验土地的面积。</a:t>
            </a:r>
            <a:endParaRPr lang="zh-CN" altLang="zh-CN" sz="28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288" y="1701800"/>
            <a:ext cx="8208962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通过计算、观察、推理、想象等方式初步体会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公顷的实际大小；知道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公顷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=10000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平方米，会进行简单的换算。</a:t>
            </a: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323850" y="1557338"/>
            <a:ext cx="2228850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395288" y="4365625"/>
            <a:ext cx="79914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在学习活动中进一步体会数学与生活的联系，培养相互合作的能力。</a:t>
            </a:r>
            <a:endParaRPr lang="zh-CN" altLang="zh-CN" sz="28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2048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844675"/>
            <a:ext cx="7991475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468313" y="1700213"/>
            <a:ext cx="82089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2.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北京的故宫是世界上最大的宫殿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占地面积约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72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公顷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合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(                     )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平方米。</a:t>
            </a:r>
            <a:endParaRPr lang="en-US" altLang="zh-CN" sz="36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4067175" y="2133600"/>
            <a:ext cx="2447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FF0066"/>
                </a:solidFill>
                <a:latin typeface="Times New Roman" pitchFamily="18" charset="0"/>
              </a:rPr>
              <a:t>720000</a:t>
            </a:r>
          </a:p>
        </p:txBody>
      </p:sp>
      <p:sp>
        <p:nvSpPr>
          <p:cNvPr id="2" name="同侧圆角矩形 1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4922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/>
      <p:bldP spid="1085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042988" y="2205038"/>
            <a:ext cx="7239000" cy="216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85000"/>
              </a:lnSpc>
            </a:pPr>
            <a:r>
              <a:rPr lang="en-US" altLang="zh-CN" sz="32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32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公顷</a:t>
            </a:r>
            <a:r>
              <a:rPr lang="en-US" altLang="zh-CN" sz="32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2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（            ）平方米</a:t>
            </a:r>
          </a:p>
          <a:p>
            <a:pPr algn="just">
              <a:lnSpc>
                <a:spcPct val="85000"/>
              </a:lnSpc>
            </a:pPr>
            <a:endParaRPr lang="zh-CN" altLang="en-US" sz="320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  <a:p>
            <a:pPr algn="just">
              <a:lnSpc>
                <a:spcPct val="85000"/>
              </a:lnSpc>
            </a:pPr>
            <a:r>
              <a:rPr lang="en-US" altLang="zh-CN" sz="32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80</a:t>
            </a:r>
            <a:r>
              <a:rPr lang="zh-CN" altLang="en-US" sz="32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公顷</a:t>
            </a:r>
            <a:r>
              <a:rPr lang="en-US" altLang="zh-CN" sz="32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2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（              ）平方米</a:t>
            </a:r>
          </a:p>
          <a:p>
            <a:pPr algn="just">
              <a:lnSpc>
                <a:spcPct val="85000"/>
              </a:lnSpc>
            </a:pPr>
            <a:endParaRPr lang="zh-CN" altLang="en-US" sz="320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  <a:p>
            <a:pPr algn="just">
              <a:lnSpc>
                <a:spcPct val="85000"/>
              </a:lnSpc>
            </a:pPr>
            <a:r>
              <a:rPr lang="en-US" altLang="zh-CN" sz="3200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90000</a:t>
            </a:r>
            <a:r>
              <a:rPr lang="zh-CN" altLang="en-US" sz="3200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平方米</a:t>
            </a:r>
            <a:r>
              <a:rPr lang="en-US" altLang="zh-CN" sz="3200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200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（          ）公顷</a:t>
            </a:r>
          </a:p>
        </p:txBody>
      </p:sp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2771775" y="2205038"/>
            <a:ext cx="13747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60000</a:t>
            </a: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3059113" y="2997200"/>
            <a:ext cx="16144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800000</a:t>
            </a:r>
          </a:p>
        </p:txBody>
      </p:sp>
      <p:sp>
        <p:nvSpPr>
          <p:cNvPr id="76806" name="Text Box 6"/>
          <p:cNvSpPr txBox="1">
            <a:spLocks noChangeArrowheads="1"/>
          </p:cNvSpPr>
          <p:nvPr/>
        </p:nvSpPr>
        <p:spPr bwMode="auto">
          <a:xfrm>
            <a:off x="4643438" y="3860800"/>
            <a:ext cx="415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9</a:t>
            </a:r>
          </a:p>
        </p:txBody>
      </p:sp>
      <p:sp>
        <p:nvSpPr>
          <p:cNvPr id="23558" name="Text Box 7"/>
          <p:cNvSpPr txBox="1">
            <a:spLocks noChangeArrowheads="1"/>
          </p:cNvSpPr>
          <p:nvPr/>
        </p:nvSpPr>
        <p:spPr bwMode="auto">
          <a:xfrm>
            <a:off x="1042988" y="1557338"/>
            <a:ext cx="31686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、填一填。</a:t>
            </a:r>
          </a:p>
        </p:txBody>
      </p:sp>
      <p:sp>
        <p:nvSpPr>
          <p:cNvPr id="2" name="同侧圆角矩形 1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4922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810" name="Text Box 10"/>
          <p:cNvSpPr txBox="1">
            <a:spLocks noChangeArrowheads="1"/>
          </p:cNvSpPr>
          <p:nvPr/>
        </p:nvSpPr>
        <p:spPr bwMode="auto">
          <a:xfrm>
            <a:off x="1692275" y="4941888"/>
            <a:ext cx="4392613" cy="641350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公顷</a:t>
            </a:r>
            <a:r>
              <a:rPr lang="en-US" altLang="zh-CN" sz="36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=10000</a:t>
            </a:r>
            <a:r>
              <a:rPr lang="zh-CN" altLang="en-US" sz="36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平方米</a:t>
            </a:r>
          </a:p>
        </p:txBody>
      </p:sp>
      <p:pic>
        <p:nvPicPr>
          <p:cNvPr id="23562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4437063"/>
            <a:ext cx="2519362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12" name="Text Box 12"/>
          <p:cNvSpPr txBox="1">
            <a:spLocks noChangeArrowheads="1"/>
          </p:cNvSpPr>
          <p:nvPr/>
        </p:nvSpPr>
        <p:spPr bwMode="auto">
          <a:xfrm>
            <a:off x="2195513" y="2636838"/>
            <a:ext cx="1368425" cy="457200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×10000</a:t>
            </a:r>
          </a:p>
        </p:txBody>
      </p:sp>
      <p:sp>
        <p:nvSpPr>
          <p:cNvPr id="76813" name="Text Box 13"/>
          <p:cNvSpPr txBox="1">
            <a:spLocks noChangeArrowheads="1"/>
          </p:cNvSpPr>
          <p:nvPr/>
        </p:nvSpPr>
        <p:spPr bwMode="auto">
          <a:xfrm>
            <a:off x="2484438" y="3429000"/>
            <a:ext cx="1366837" cy="457200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×10000</a:t>
            </a:r>
          </a:p>
        </p:txBody>
      </p:sp>
      <p:sp>
        <p:nvSpPr>
          <p:cNvPr id="76814" name="Text Box 14"/>
          <p:cNvSpPr txBox="1">
            <a:spLocks noChangeArrowheads="1"/>
          </p:cNvSpPr>
          <p:nvPr/>
        </p:nvSpPr>
        <p:spPr bwMode="auto">
          <a:xfrm>
            <a:off x="3059113" y="4292600"/>
            <a:ext cx="1441450" cy="457200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÷10000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6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6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76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6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  <p:bldP spid="76804" grpId="0"/>
      <p:bldP spid="76806" grpId="0"/>
      <p:bldP spid="76810" grpId="0" animBg="1"/>
      <p:bldP spid="76812" grpId="0" animBg="1"/>
      <p:bldP spid="76813" grpId="0" animBg="1"/>
      <p:bldP spid="768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3"/>
          <p:cNvSpPr txBox="1">
            <a:spLocks noChangeArrowheads="1"/>
          </p:cNvSpPr>
          <p:nvPr/>
        </p:nvSpPr>
        <p:spPr bwMode="auto">
          <a:xfrm>
            <a:off x="2751138" y="363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4922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581" name="Rectangle 18"/>
          <p:cNvSpPr>
            <a:spLocks noChangeArrowheads="1"/>
          </p:cNvSpPr>
          <p:nvPr/>
        </p:nvSpPr>
        <p:spPr bwMode="auto">
          <a:xfrm>
            <a:off x="1258888" y="2205038"/>
            <a:ext cx="62103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70000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平方米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（          ）公顷</a:t>
            </a:r>
          </a:p>
        </p:txBody>
      </p:sp>
      <p:sp>
        <p:nvSpPr>
          <p:cNvPr id="111635" name="Text Box 19"/>
          <p:cNvSpPr txBox="1">
            <a:spLocks noChangeArrowheads="1"/>
          </p:cNvSpPr>
          <p:nvPr/>
        </p:nvSpPr>
        <p:spPr bwMode="auto">
          <a:xfrm>
            <a:off x="5076825" y="2205038"/>
            <a:ext cx="6556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70</a:t>
            </a:r>
          </a:p>
        </p:txBody>
      </p:sp>
      <p:pic>
        <p:nvPicPr>
          <p:cNvPr id="24583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9700" y="3789363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 rot="-3301958">
            <a:off x="3163887" y="1963738"/>
            <a:ext cx="2225675" cy="711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1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35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2751138" y="363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4922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1258888" y="2060575"/>
            <a:ext cx="62103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70000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平方米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（          ）公顷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5076825" y="2060575"/>
            <a:ext cx="6556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70</a:t>
            </a:r>
          </a:p>
        </p:txBody>
      </p:sp>
      <p:pic>
        <p:nvPicPr>
          <p:cNvPr id="25607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59488" y="4149725"/>
            <a:ext cx="3084512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8" name="矩形 1"/>
          <p:cNvSpPr>
            <a:spLocks noChangeArrowheads="1"/>
          </p:cNvSpPr>
          <p:nvPr/>
        </p:nvSpPr>
        <p:spPr bwMode="auto">
          <a:xfrm rot="-3301958">
            <a:off x="3163887" y="1963738"/>
            <a:ext cx="2225675" cy="711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827088" y="2781300"/>
            <a:ext cx="7415212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错误分析：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边长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100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米的正方形，面积是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公顷，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公顷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=10000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平方米。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70000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平方米里有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7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个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10000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平方米，也就是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7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公顷。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2751138" y="363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4922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1258888" y="2205038"/>
            <a:ext cx="62103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70000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平方米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（          ）公顷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5076825" y="2205038"/>
            <a:ext cx="6556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70</a:t>
            </a:r>
          </a:p>
        </p:txBody>
      </p:sp>
      <p:pic>
        <p:nvPicPr>
          <p:cNvPr id="26631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4149725"/>
            <a:ext cx="3084512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2" name="矩形 1"/>
          <p:cNvSpPr>
            <a:spLocks noChangeArrowheads="1"/>
          </p:cNvSpPr>
          <p:nvPr/>
        </p:nvSpPr>
        <p:spPr bwMode="auto">
          <a:xfrm rot="-3301958">
            <a:off x="3163887" y="1963738"/>
            <a:ext cx="2225675" cy="711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1258888" y="3573463"/>
            <a:ext cx="62103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70000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平方米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（          ）公顷</a:t>
            </a: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5092700" y="3573463"/>
            <a:ext cx="415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7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 rot="-3301958">
            <a:off x="4967287" y="3609976"/>
            <a:ext cx="2225675" cy="711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正确</a:t>
            </a:r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ChangeArrowheads="1"/>
          </p:cNvSpPr>
          <p:nvPr/>
        </p:nvSpPr>
        <p:spPr bwMode="auto">
          <a:xfrm>
            <a:off x="4233863" y="2862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077" name="Rectangle 3"/>
          <p:cNvSpPr>
            <a:spLocks noChangeArrowheads="1"/>
          </p:cNvSpPr>
          <p:nvPr/>
        </p:nvSpPr>
        <p:spPr bwMode="auto">
          <a:xfrm>
            <a:off x="4205288" y="2705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112644" name="Object 4"/>
          <p:cNvGraphicFramePr>
            <a:graphicFrameLocks noChangeAspect="1"/>
          </p:cNvGraphicFramePr>
          <p:nvPr/>
        </p:nvGraphicFramePr>
        <p:xfrm>
          <a:off x="250825" y="1196975"/>
          <a:ext cx="7489825" cy="2779713"/>
        </p:xfrm>
        <a:graphic>
          <a:graphicData uri="http://schemas.openxmlformats.org/presentationml/2006/ole">
            <p:oleObj spid="_x0000_s3074" r:id="rId3" imgW="2457143" imgH="1019048" progId="Paint.Picture">
              <p:embed/>
            </p:oleObj>
          </a:graphicData>
        </a:graphic>
      </p:graphicFrame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4152900" y="3128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112647" name="Object 7"/>
          <p:cNvGraphicFramePr>
            <a:graphicFrameLocks noChangeAspect="1"/>
          </p:cNvGraphicFramePr>
          <p:nvPr/>
        </p:nvGraphicFramePr>
        <p:xfrm>
          <a:off x="7216775" y="4316413"/>
          <a:ext cx="1676400" cy="1200150"/>
        </p:xfrm>
        <a:graphic>
          <a:graphicData uri="http://schemas.openxmlformats.org/presentationml/2006/ole">
            <p:oleObj spid="_x0000_s3075" r:id="rId4" imgW="838095" imgH="600159" progId="Paint.Picture">
              <p:embed/>
            </p:oleObj>
          </a:graphicData>
        </a:graphic>
      </p:graphicFrame>
      <p:sp>
        <p:nvSpPr>
          <p:cNvPr id="112648" name="Text Box 8"/>
          <p:cNvSpPr txBox="1">
            <a:spLocks noChangeArrowheads="1"/>
          </p:cNvSpPr>
          <p:nvPr/>
        </p:nvSpPr>
        <p:spPr bwMode="auto">
          <a:xfrm>
            <a:off x="395288" y="3933825"/>
            <a:ext cx="297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(1) 144×60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＝</a:t>
            </a:r>
          </a:p>
        </p:txBody>
      </p:sp>
      <p:sp>
        <p:nvSpPr>
          <p:cNvPr id="112649" name="Text Box 9"/>
          <p:cNvSpPr txBox="1">
            <a:spLocks noChangeArrowheads="1"/>
          </p:cNvSpPr>
          <p:nvPr/>
        </p:nvSpPr>
        <p:spPr bwMode="auto">
          <a:xfrm>
            <a:off x="395288" y="4437063"/>
            <a:ext cx="684053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(2) 8640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平方米</a:t>
            </a:r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＜</a:t>
            </a:r>
            <a:r>
              <a:rPr lang="zh-CN" altLang="en-US" sz="48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10000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平方米</a:t>
            </a:r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468313" y="5229225"/>
            <a:ext cx="76327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答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这个操场的占地面积是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8640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平方米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, 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没有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公顷。</a:t>
            </a:r>
            <a:endParaRPr lang="en-US" altLang="zh-CN" sz="36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2651" name="Rectangle 11"/>
          <p:cNvSpPr>
            <a:spLocks noChangeArrowheads="1"/>
          </p:cNvSpPr>
          <p:nvPr/>
        </p:nvSpPr>
        <p:spPr bwMode="auto">
          <a:xfrm>
            <a:off x="3203575" y="3954463"/>
            <a:ext cx="29257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8640(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平方米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)</a:t>
            </a:r>
          </a:p>
        </p:txBody>
      </p:sp>
      <p:sp>
        <p:nvSpPr>
          <p:cNvPr id="3083" name="Text Box 12"/>
          <p:cNvSpPr txBox="1">
            <a:spLocks noChangeArrowheads="1"/>
          </p:cNvSpPr>
          <p:nvPr/>
        </p:nvSpPr>
        <p:spPr bwMode="auto">
          <a:xfrm>
            <a:off x="7772400" y="533400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1</a:t>
            </a:r>
          </a:p>
        </p:txBody>
      </p:sp>
      <p:sp>
        <p:nvSpPr>
          <p:cNvPr id="112653" name="Rectangle 13"/>
          <p:cNvSpPr>
            <a:spLocks noChangeArrowheads="1"/>
          </p:cNvSpPr>
          <p:nvPr/>
        </p:nvSpPr>
        <p:spPr bwMode="auto">
          <a:xfrm>
            <a:off x="395288" y="1412875"/>
            <a:ext cx="82804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>
                <a:solidFill>
                  <a:srgbClr val="339966"/>
                </a:solidFill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我们学校操场的长约 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144 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米，宽约 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60 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米，占地面积大约多少平方米？</a:t>
            </a:r>
            <a:r>
              <a:rPr lang="zh-CN" altLang="en-US" sz="1100"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24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同侧圆角矩形 1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539750" y="14128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2645" name="Oval 5"/>
          <p:cNvSpPr>
            <a:spLocks noChangeArrowheads="1"/>
          </p:cNvSpPr>
          <p:nvPr/>
        </p:nvSpPr>
        <p:spPr bwMode="auto">
          <a:xfrm>
            <a:off x="5943600" y="1989138"/>
            <a:ext cx="3200400" cy="23622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600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这个操场的</a:t>
            </a:r>
          </a:p>
          <a:p>
            <a:pPr algn="ctr"/>
            <a:r>
              <a:rPr lang="zh-CN" altLang="en-US" sz="3600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面积有</a:t>
            </a:r>
            <a:r>
              <a:rPr lang="en-US" altLang="zh-CN" sz="3600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公</a:t>
            </a:r>
          </a:p>
          <a:p>
            <a:pPr algn="ctr"/>
            <a:r>
              <a:rPr lang="zh-CN" altLang="en-US" sz="3600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顷吗</a:t>
            </a:r>
            <a:r>
              <a:rPr lang="en-US" altLang="zh-CN" sz="3600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8" grpId="0"/>
      <p:bldP spid="112649" grpId="0"/>
      <p:bldP spid="112650" grpId="0"/>
      <p:bldP spid="112651" grpId="0"/>
      <p:bldP spid="112653" grpId="0"/>
      <p:bldP spid="11264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0" y="981075"/>
            <a:ext cx="88566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/>
            <a:r>
              <a:rPr lang="zh-CN" altLang="en-US" sz="32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、一个梯形果园，上底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300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米，下底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500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米，高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100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米。这个果园占地多少公顷？</a:t>
            </a:r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719138" y="2422525"/>
            <a:ext cx="5689600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20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300+500</a:t>
            </a:r>
            <a:r>
              <a:rPr lang="zh-CN" altLang="en-US" sz="320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320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×100÷2</a:t>
            </a:r>
          </a:p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=800×100÷2 </a:t>
            </a:r>
          </a:p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=40000</a:t>
            </a:r>
            <a:r>
              <a:rPr lang="zh-CN" altLang="en-US" sz="320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（平方米）</a:t>
            </a:r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900113" y="4437063"/>
            <a:ext cx="7993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40000</a:t>
            </a:r>
            <a:r>
              <a:rPr lang="zh-CN" altLang="en-US" sz="320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平方米</a:t>
            </a:r>
            <a:r>
              <a:rPr lang="en-US" altLang="zh-CN" sz="320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=4</a:t>
            </a:r>
            <a:r>
              <a:rPr lang="zh-CN" altLang="en-US" sz="320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公顷</a:t>
            </a:r>
          </a:p>
        </p:txBody>
      </p:sp>
      <p:sp>
        <p:nvSpPr>
          <p:cNvPr id="27653" name="Text Box 7"/>
          <p:cNvSpPr txBox="1">
            <a:spLocks noChangeArrowheads="1"/>
          </p:cNvSpPr>
          <p:nvPr/>
        </p:nvSpPr>
        <p:spPr bwMode="auto">
          <a:xfrm>
            <a:off x="900113" y="4724400"/>
            <a:ext cx="75612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>
              <a:solidFill>
                <a:srgbClr val="FF0066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755650" y="4941888"/>
            <a:ext cx="7921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答：这个果园占地有</a:t>
            </a:r>
            <a:r>
              <a:rPr lang="en-US" altLang="zh-CN" sz="320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320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公顷。</a:t>
            </a:r>
            <a:endParaRPr lang="zh-CN" altLang="en-US" sz="3200">
              <a:solidFill>
                <a:srgbClr val="FF0066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765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888" y="4437063"/>
            <a:ext cx="2519362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87" name="AutoShape 15"/>
          <p:cNvSpPr>
            <a:spLocks noChangeArrowheads="1"/>
          </p:cNvSpPr>
          <p:nvPr/>
        </p:nvSpPr>
        <p:spPr bwMode="auto">
          <a:xfrm>
            <a:off x="5508625" y="3068638"/>
            <a:ext cx="3095625" cy="1368425"/>
          </a:xfrm>
          <a:prstGeom prst="wedgeEllipseCallout">
            <a:avLst>
              <a:gd name="adj1" fmla="val -58255"/>
              <a:gd name="adj2" fmla="val 75292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79888" name="Text Box 16"/>
          <p:cNvSpPr txBox="1">
            <a:spLocks noChangeArrowheads="1"/>
          </p:cNvSpPr>
          <p:nvPr/>
        </p:nvSpPr>
        <p:spPr bwMode="auto">
          <a:xfrm>
            <a:off x="5795963" y="3284538"/>
            <a:ext cx="27352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注意单位名称的统一。</a:t>
            </a:r>
            <a:endParaRPr lang="en-US" altLang="zh-CN" sz="32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9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/>
      <p:bldP spid="79878" grpId="0"/>
      <p:bldP spid="79880" grpId="0"/>
      <p:bldP spid="79887" grpId="0" animBg="1"/>
      <p:bldP spid="7988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258888" y="1700213"/>
            <a:ext cx="7239000" cy="350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、在○里填</a:t>
            </a:r>
            <a:r>
              <a:rPr lang="zh-CN" altLang="en-US" sz="3200">
                <a:latin typeface="Times New Roman" pitchFamily="18" charset="0"/>
                <a:ea typeface="华文新魏" pitchFamily="2" charset="-122"/>
              </a:rPr>
              <a:t>“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＞</a:t>
            </a:r>
            <a:r>
              <a:rPr lang="zh-CN" altLang="en-US" sz="3200">
                <a:latin typeface="Times New Roman" pitchFamily="18" charset="0"/>
                <a:ea typeface="华文新魏" pitchFamily="2" charset="-122"/>
              </a:rPr>
              <a:t>”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200">
                <a:latin typeface="Times New Roman" pitchFamily="18" charset="0"/>
                <a:ea typeface="华文新魏" pitchFamily="2" charset="-122"/>
              </a:rPr>
              <a:t>“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＜</a:t>
            </a:r>
            <a:r>
              <a:rPr lang="zh-CN" altLang="en-US" sz="3200">
                <a:latin typeface="Times New Roman" pitchFamily="18" charset="0"/>
                <a:ea typeface="华文新魏" pitchFamily="2" charset="-122"/>
              </a:rPr>
              <a:t>”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或</a:t>
            </a:r>
            <a:r>
              <a:rPr lang="zh-CN" altLang="en-US" sz="3200">
                <a:latin typeface="Times New Roman" pitchFamily="18" charset="0"/>
                <a:ea typeface="华文新魏" pitchFamily="2" charset="-122"/>
              </a:rPr>
              <a:t>“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=</a:t>
            </a:r>
            <a:r>
              <a:rPr lang="en-US" altLang="zh-CN" sz="3200">
                <a:latin typeface="Times New Roman" pitchFamily="18" charset="0"/>
                <a:ea typeface="华文新魏" pitchFamily="2" charset="-122"/>
              </a:rPr>
              <a:t>”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。</a:t>
            </a:r>
          </a:p>
          <a:p>
            <a:pPr algn="just"/>
            <a:endParaRPr lang="zh-CN" altLang="en-US" sz="3200">
              <a:latin typeface="华文新魏" pitchFamily="2" charset="-122"/>
              <a:ea typeface="华文新魏" pitchFamily="2" charset="-122"/>
            </a:endParaRPr>
          </a:p>
          <a:p>
            <a:pPr algn="just"/>
            <a:r>
              <a:rPr lang="zh-CN" altLang="en-US" sz="32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en-US" altLang="zh-CN" sz="32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sz="32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公顷</a:t>
            </a:r>
            <a:r>
              <a:rPr lang="zh-CN" altLang="en-US" sz="3200">
                <a:solidFill>
                  <a:srgbClr val="FF33CC"/>
                </a:solidFill>
                <a:latin typeface="华文新魏" pitchFamily="2" charset="-122"/>
                <a:ea typeface="华文新魏" pitchFamily="2" charset="-122"/>
              </a:rPr>
              <a:t>○</a:t>
            </a:r>
            <a:r>
              <a:rPr lang="en-US" altLang="zh-CN" sz="32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7 500</a:t>
            </a:r>
            <a:r>
              <a:rPr lang="zh-CN" altLang="en-US" sz="32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平方米</a:t>
            </a:r>
          </a:p>
          <a:p>
            <a:pPr algn="just"/>
            <a:endParaRPr lang="zh-CN" altLang="en-US" sz="320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  <a:p>
            <a:pPr algn="just"/>
            <a:r>
              <a:rPr lang="zh-CN" altLang="en-US" sz="32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en-US" altLang="zh-CN" sz="32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50000</a:t>
            </a:r>
            <a:r>
              <a:rPr lang="zh-CN" altLang="en-US" sz="32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平方米</a:t>
            </a:r>
            <a:r>
              <a:rPr lang="zh-CN" altLang="en-US" sz="3200">
                <a:solidFill>
                  <a:srgbClr val="FF33CC"/>
                </a:solidFill>
                <a:latin typeface="华文新魏" pitchFamily="2" charset="-122"/>
                <a:ea typeface="华文新魏" pitchFamily="2" charset="-122"/>
              </a:rPr>
              <a:t>○</a:t>
            </a:r>
            <a:r>
              <a:rPr lang="en-US" altLang="zh-CN" sz="32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2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公顷</a:t>
            </a:r>
          </a:p>
          <a:p>
            <a:pPr algn="just"/>
            <a:endParaRPr lang="zh-CN" altLang="en-US" sz="320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  <a:p>
            <a:pPr algn="just"/>
            <a:r>
              <a:rPr lang="zh-CN" altLang="en-US" sz="32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</a:t>
            </a:r>
          </a:p>
        </p:txBody>
      </p:sp>
      <p:sp>
        <p:nvSpPr>
          <p:cNvPr id="117763" name="Text Box 3"/>
          <p:cNvSpPr txBox="1">
            <a:spLocks noChangeArrowheads="1"/>
          </p:cNvSpPr>
          <p:nvPr/>
        </p:nvSpPr>
        <p:spPr bwMode="auto">
          <a:xfrm>
            <a:off x="2627313" y="2708275"/>
            <a:ext cx="5318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&gt;</a:t>
            </a:r>
          </a:p>
        </p:txBody>
      </p:sp>
      <p:sp>
        <p:nvSpPr>
          <p:cNvPr id="117764" name="Text Box 4"/>
          <p:cNvSpPr txBox="1">
            <a:spLocks noChangeArrowheads="1"/>
          </p:cNvSpPr>
          <p:nvPr/>
        </p:nvSpPr>
        <p:spPr bwMode="auto">
          <a:xfrm>
            <a:off x="3995738" y="3644900"/>
            <a:ext cx="523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=</a:t>
            </a:r>
          </a:p>
        </p:txBody>
      </p:sp>
      <p:sp>
        <p:nvSpPr>
          <p:cNvPr id="2" name="同侧圆角矩形 1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4922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7768" name="Text Box 8"/>
          <p:cNvSpPr txBox="1">
            <a:spLocks noChangeArrowheads="1"/>
          </p:cNvSpPr>
          <p:nvPr/>
        </p:nvSpPr>
        <p:spPr bwMode="auto">
          <a:xfrm>
            <a:off x="1547813" y="4797425"/>
            <a:ext cx="4392612" cy="641350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公顷</a:t>
            </a:r>
            <a:r>
              <a:rPr lang="en-US" altLang="zh-CN" sz="36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=10000</a:t>
            </a:r>
            <a:r>
              <a:rPr lang="zh-CN" altLang="en-US" sz="36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平方米</a:t>
            </a:r>
          </a:p>
        </p:txBody>
      </p:sp>
      <p:pic>
        <p:nvPicPr>
          <p:cNvPr id="28680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4292600"/>
            <a:ext cx="2519362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/>
      <p:bldP spid="117764" grpId="0"/>
      <p:bldP spid="11776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同侧圆角矩形 12"/>
          <p:cNvSpPr/>
          <p:nvPr/>
        </p:nvSpPr>
        <p:spPr>
          <a:xfrm>
            <a:off x="468313" y="9683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课堂小结</a:t>
            </a: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468313" y="3933825"/>
            <a:ext cx="6624637" cy="6762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en-US" altLang="zh-CN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kumimoji="1"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知道了</a:t>
            </a:r>
            <a:r>
              <a:rPr kumimoji="1" lang="en-US" altLang="zh-CN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:   </a:t>
            </a:r>
            <a:r>
              <a:rPr kumimoji="1" lang="en-US" altLang="zh-CN" sz="3200" b="1" noProof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kumimoji="1" lang="zh-CN" altLang="en-US" sz="3200" b="1" noProof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公顷＝</a:t>
            </a:r>
            <a:r>
              <a:rPr kumimoji="1" lang="en-US" altLang="zh-CN" sz="3200" b="1" noProof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10000</a:t>
            </a:r>
            <a:r>
              <a:rPr kumimoji="1" lang="zh-CN" altLang="en-US" sz="3200" b="1" noProof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平方米</a:t>
            </a: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1258888" y="1844675"/>
            <a:ext cx="3025775" cy="1296988"/>
            <a:chOff x="340" y="1422"/>
            <a:chExt cx="1587" cy="726"/>
          </a:xfrm>
        </p:grpSpPr>
        <p:sp>
          <p:nvSpPr>
            <p:cNvPr id="29708" name="AutoShape 27"/>
            <p:cNvSpPr>
              <a:spLocks noChangeArrowheads="1"/>
            </p:cNvSpPr>
            <p:nvPr/>
          </p:nvSpPr>
          <p:spPr bwMode="auto">
            <a:xfrm>
              <a:off x="340" y="1434"/>
              <a:ext cx="1542" cy="714"/>
            </a:xfrm>
            <a:prstGeom prst="wedgeRoundRectCallout">
              <a:avLst>
                <a:gd name="adj1" fmla="val 64014"/>
                <a:gd name="adj2" fmla="val -7801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endParaRPr lang="zh-CN" altLang="en-US" sz="200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endParaRPr lang="en-US" altLang="zh-CN"/>
            </a:p>
          </p:txBody>
        </p:sp>
        <p:sp>
          <p:nvSpPr>
            <p:cNvPr id="29709" name="Rectangle 13"/>
            <p:cNvSpPr>
              <a:spLocks noChangeArrowheads="1"/>
            </p:cNvSpPr>
            <p:nvPr/>
          </p:nvSpPr>
          <p:spPr bwMode="auto">
            <a:xfrm>
              <a:off x="340" y="1422"/>
              <a:ext cx="1587" cy="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    </a:t>
              </a:r>
            </a:p>
          </p:txBody>
        </p:sp>
      </p:grp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4140200" y="1557338"/>
            <a:ext cx="2447925" cy="1871662"/>
            <a:chOff x="1973" y="1156"/>
            <a:chExt cx="1950" cy="1406"/>
          </a:xfrm>
        </p:grpSpPr>
        <p:pic>
          <p:nvPicPr>
            <p:cNvPr id="29706" name="Picture 10" descr="76副本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92" y="1156"/>
              <a:ext cx="1031" cy="1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7" name="Picture 22" descr="95副本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73" y="1253"/>
              <a:ext cx="1024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68313" y="3284538"/>
            <a:ext cx="6551612" cy="579437"/>
          </a:xfrm>
          <a:prstGeom prst="rect">
            <a:avLst/>
          </a:prstGeom>
          <a:solidFill>
            <a:srgbClr val="F2DCDB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认识了：</a:t>
            </a: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公顷</a:t>
            </a:r>
          </a:p>
        </p:txBody>
      </p:sp>
      <p:sp>
        <p:nvSpPr>
          <p:cNvPr id="33812" name="Rectangle 20"/>
          <p:cNvSpPr>
            <a:spLocks noChangeArrowheads="1"/>
          </p:cNvSpPr>
          <p:nvPr/>
        </p:nvSpPr>
        <p:spPr bwMode="auto">
          <a:xfrm>
            <a:off x="539750" y="4724400"/>
            <a:ext cx="6546850" cy="579438"/>
          </a:xfrm>
          <a:prstGeom prst="rect">
            <a:avLst/>
          </a:prstGeom>
          <a:solidFill>
            <a:srgbClr val="83E59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学会了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:</a:t>
            </a:r>
            <a:r>
              <a:rPr lang="en-US" altLang="zh-CN" sz="3200" b="1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公顷和平方米的互相改写</a:t>
            </a:r>
          </a:p>
        </p:txBody>
      </p:sp>
      <p:sp>
        <p:nvSpPr>
          <p:cNvPr id="29705" name="Rectangle 22"/>
          <p:cNvSpPr>
            <a:spLocks noChangeArrowheads="1"/>
          </p:cNvSpPr>
          <p:nvPr/>
        </p:nvSpPr>
        <p:spPr bwMode="auto">
          <a:xfrm>
            <a:off x="1476375" y="1989138"/>
            <a:ext cx="26225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你今天学到了</a:t>
            </a:r>
          </a:p>
          <a:p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什么知识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?</a:t>
            </a:r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  <p:bldP spid="338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863600" y="1484313"/>
            <a:ext cx="8280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ea typeface="华文新魏" pitchFamily="2" charset="-122"/>
              </a:rPr>
              <a:t>1.</a:t>
            </a:r>
            <a:r>
              <a:rPr lang="zh-CN" altLang="en-US" sz="3200">
                <a:ea typeface="华文新魏" pitchFamily="2" charset="-122"/>
              </a:rPr>
              <a:t>我们学习了哪些面积单位？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900113" y="2276475"/>
            <a:ext cx="7848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ea typeface="华文新魏" pitchFamily="2" charset="-122"/>
              </a:rPr>
              <a:t>2.</a:t>
            </a:r>
            <a:r>
              <a:rPr lang="zh-CN" altLang="en-US" sz="3200">
                <a:ea typeface="华文新魏" pitchFamily="2" charset="-122"/>
              </a:rPr>
              <a:t>它们之间的进率各是多少？</a:t>
            </a: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2555875" y="3716338"/>
            <a:ext cx="792163" cy="519112"/>
            <a:chOff x="1111" y="2523"/>
            <a:chExt cx="499" cy="327"/>
          </a:xfrm>
        </p:grpSpPr>
        <p:sp>
          <p:nvSpPr>
            <p:cNvPr id="7193" name="Line 19"/>
            <p:cNvSpPr>
              <a:spLocks noChangeShapeType="1"/>
            </p:cNvSpPr>
            <p:nvPr/>
          </p:nvSpPr>
          <p:spPr bwMode="auto">
            <a:xfrm>
              <a:off x="1111" y="2795"/>
              <a:ext cx="499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4" name="Text Box 20"/>
            <p:cNvSpPr txBox="1">
              <a:spLocks noChangeArrowheads="1"/>
            </p:cNvSpPr>
            <p:nvPr/>
          </p:nvSpPr>
          <p:spPr bwMode="auto">
            <a:xfrm>
              <a:off x="1111" y="2523"/>
              <a:ext cx="49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3300"/>
                  </a:solidFill>
                  <a:latin typeface="华文新魏" pitchFamily="2" charset="-122"/>
                  <a:ea typeface="华文新魏" pitchFamily="2" charset="-122"/>
                </a:rPr>
                <a:t>100</a:t>
              </a:r>
            </a:p>
          </p:txBody>
        </p:sp>
      </p:grp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5724525" y="3643313"/>
            <a:ext cx="792163" cy="519112"/>
            <a:chOff x="1111" y="2523"/>
            <a:chExt cx="499" cy="327"/>
          </a:xfrm>
        </p:grpSpPr>
        <p:sp>
          <p:nvSpPr>
            <p:cNvPr id="7191" name="Line 33"/>
            <p:cNvSpPr>
              <a:spLocks noChangeShapeType="1"/>
            </p:cNvSpPr>
            <p:nvPr/>
          </p:nvSpPr>
          <p:spPr bwMode="auto">
            <a:xfrm>
              <a:off x="1111" y="2795"/>
              <a:ext cx="499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2" name="Text Box 34"/>
            <p:cNvSpPr txBox="1">
              <a:spLocks noChangeArrowheads="1"/>
            </p:cNvSpPr>
            <p:nvPr/>
          </p:nvSpPr>
          <p:spPr bwMode="auto">
            <a:xfrm>
              <a:off x="1111" y="2523"/>
              <a:ext cx="49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3300"/>
                  </a:solidFill>
                  <a:latin typeface="华文新魏" pitchFamily="2" charset="-122"/>
                  <a:ea typeface="华文新魏" pitchFamily="2" charset="-122"/>
                </a:rPr>
                <a:t>100</a:t>
              </a:r>
            </a:p>
          </p:txBody>
        </p:sp>
      </p:grpSp>
      <p:grpSp>
        <p:nvGrpSpPr>
          <p:cNvPr id="4" name="Group 44"/>
          <p:cNvGrpSpPr>
            <a:grpSpLocks/>
          </p:cNvGrpSpPr>
          <p:nvPr/>
        </p:nvGrpSpPr>
        <p:grpSpPr bwMode="auto">
          <a:xfrm>
            <a:off x="468313" y="3716338"/>
            <a:ext cx="1908175" cy="1311275"/>
            <a:chOff x="0" y="2614"/>
            <a:chExt cx="1202" cy="826"/>
          </a:xfrm>
        </p:grpSpPr>
        <p:sp>
          <p:nvSpPr>
            <p:cNvPr id="7187" name="Text Box 7"/>
            <p:cNvSpPr txBox="1">
              <a:spLocks noChangeArrowheads="1"/>
            </p:cNvSpPr>
            <p:nvPr/>
          </p:nvSpPr>
          <p:spPr bwMode="auto">
            <a:xfrm>
              <a:off x="0" y="2614"/>
              <a:ext cx="1202" cy="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FF3300"/>
                  </a:solidFill>
                  <a:latin typeface="华文新魏" pitchFamily="2" charset="-122"/>
                  <a:ea typeface="华文新魏" pitchFamily="2" charset="-122"/>
                </a:rPr>
                <a:t>平方厘米</a:t>
              </a:r>
            </a:p>
            <a:p>
              <a:pPr>
                <a:spcBef>
                  <a:spcPct val="50000"/>
                </a:spcBef>
              </a:pPr>
              <a:endPara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grpSp>
          <p:nvGrpSpPr>
            <p:cNvPr id="5" name="Group 43"/>
            <p:cNvGrpSpPr>
              <a:grpSpLocks/>
            </p:cNvGrpSpPr>
            <p:nvPr/>
          </p:nvGrpSpPr>
          <p:grpSpPr bwMode="auto">
            <a:xfrm>
              <a:off x="158" y="2931"/>
              <a:ext cx="771" cy="365"/>
              <a:chOff x="431" y="3385"/>
              <a:chExt cx="771" cy="365"/>
            </a:xfrm>
          </p:grpSpPr>
          <p:sp>
            <p:nvSpPr>
              <p:cNvPr id="7189" name="Text Box 36"/>
              <p:cNvSpPr txBox="1">
                <a:spLocks noChangeArrowheads="1"/>
              </p:cNvSpPr>
              <p:nvPr/>
            </p:nvSpPr>
            <p:spPr bwMode="auto">
              <a:xfrm>
                <a:off x="431" y="3385"/>
                <a:ext cx="771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006666"/>
                    </a:solidFill>
                    <a:latin typeface="华文新魏" pitchFamily="2" charset="-122"/>
                    <a:ea typeface="华文新魏" pitchFamily="2" charset="-122"/>
                  </a:rPr>
                  <a:t>cm</a:t>
                </a:r>
              </a:p>
            </p:txBody>
          </p:sp>
          <p:sp>
            <p:nvSpPr>
              <p:cNvPr id="7190" name="Text Box 37"/>
              <p:cNvSpPr txBox="1">
                <a:spLocks noChangeArrowheads="1"/>
              </p:cNvSpPr>
              <p:nvPr/>
            </p:nvSpPr>
            <p:spPr bwMode="auto">
              <a:xfrm>
                <a:off x="793" y="3385"/>
                <a:ext cx="22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>
                    <a:solidFill>
                      <a:srgbClr val="006666"/>
                    </a:solidFill>
                    <a:latin typeface="华文新魏" pitchFamily="2" charset="-122"/>
                    <a:ea typeface="华文新魏" pitchFamily="2" charset="-122"/>
                  </a:rPr>
                  <a:t>2</a:t>
                </a:r>
              </a:p>
            </p:txBody>
          </p:sp>
        </p:grpSp>
      </p:grpSp>
      <p:grpSp>
        <p:nvGrpSpPr>
          <p:cNvPr id="6" name="Group 47"/>
          <p:cNvGrpSpPr>
            <a:grpSpLocks/>
          </p:cNvGrpSpPr>
          <p:nvPr/>
        </p:nvGrpSpPr>
        <p:grpSpPr bwMode="auto">
          <a:xfrm>
            <a:off x="3563938" y="3716338"/>
            <a:ext cx="2016125" cy="1082675"/>
            <a:chOff x="1565" y="2614"/>
            <a:chExt cx="1270" cy="682"/>
          </a:xfrm>
        </p:grpSpPr>
        <p:sp>
          <p:nvSpPr>
            <p:cNvPr id="7183" name="Text Box 8"/>
            <p:cNvSpPr txBox="1">
              <a:spLocks noChangeArrowheads="1"/>
            </p:cNvSpPr>
            <p:nvPr/>
          </p:nvSpPr>
          <p:spPr bwMode="auto">
            <a:xfrm>
              <a:off x="1565" y="2614"/>
              <a:ext cx="127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FF3300"/>
                  </a:solidFill>
                  <a:latin typeface="华文新魏" pitchFamily="2" charset="-122"/>
                  <a:ea typeface="华文新魏" pitchFamily="2" charset="-122"/>
                </a:rPr>
                <a:t>平方分米</a:t>
              </a:r>
            </a:p>
          </p:txBody>
        </p:sp>
        <p:grpSp>
          <p:nvGrpSpPr>
            <p:cNvPr id="9" name="Group 46"/>
            <p:cNvGrpSpPr>
              <a:grpSpLocks/>
            </p:cNvGrpSpPr>
            <p:nvPr/>
          </p:nvGrpSpPr>
          <p:grpSpPr bwMode="auto">
            <a:xfrm>
              <a:off x="1746" y="2931"/>
              <a:ext cx="635" cy="365"/>
              <a:chOff x="1202" y="2976"/>
              <a:chExt cx="635" cy="365"/>
            </a:xfrm>
          </p:grpSpPr>
          <p:sp>
            <p:nvSpPr>
              <p:cNvPr id="7185" name="Text Box 38"/>
              <p:cNvSpPr txBox="1">
                <a:spLocks noChangeArrowheads="1"/>
              </p:cNvSpPr>
              <p:nvPr/>
            </p:nvSpPr>
            <p:spPr bwMode="auto">
              <a:xfrm>
                <a:off x="1202" y="2976"/>
                <a:ext cx="545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006666"/>
                    </a:solidFill>
                    <a:latin typeface="华文新魏" pitchFamily="2" charset="-122"/>
                    <a:ea typeface="华文新魏" pitchFamily="2" charset="-122"/>
                  </a:rPr>
                  <a:t>dm</a:t>
                </a:r>
              </a:p>
            </p:txBody>
          </p:sp>
          <p:sp>
            <p:nvSpPr>
              <p:cNvPr id="7186" name="Text Box 41"/>
              <p:cNvSpPr txBox="1">
                <a:spLocks noChangeArrowheads="1"/>
              </p:cNvSpPr>
              <p:nvPr/>
            </p:nvSpPr>
            <p:spPr bwMode="auto">
              <a:xfrm>
                <a:off x="1565" y="2976"/>
                <a:ext cx="27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>
                    <a:solidFill>
                      <a:srgbClr val="006666"/>
                    </a:solidFill>
                    <a:latin typeface="华文新魏" pitchFamily="2" charset="-122"/>
                    <a:ea typeface="华文新魏" pitchFamily="2" charset="-122"/>
                  </a:rPr>
                  <a:t>2</a:t>
                </a:r>
              </a:p>
            </p:txBody>
          </p:sp>
        </p:grpSp>
      </p:grpSp>
      <p:grpSp>
        <p:nvGrpSpPr>
          <p:cNvPr id="10" name="Group 49"/>
          <p:cNvGrpSpPr>
            <a:grpSpLocks/>
          </p:cNvGrpSpPr>
          <p:nvPr/>
        </p:nvGrpSpPr>
        <p:grpSpPr bwMode="auto">
          <a:xfrm>
            <a:off x="6804025" y="3716338"/>
            <a:ext cx="1728788" cy="1084262"/>
            <a:chOff x="3107" y="2568"/>
            <a:chExt cx="1089" cy="683"/>
          </a:xfrm>
        </p:grpSpPr>
        <p:sp>
          <p:nvSpPr>
            <p:cNvPr id="7179" name="Text Box 9"/>
            <p:cNvSpPr txBox="1">
              <a:spLocks noChangeArrowheads="1"/>
            </p:cNvSpPr>
            <p:nvPr/>
          </p:nvSpPr>
          <p:spPr bwMode="auto">
            <a:xfrm>
              <a:off x="3107" y="2568"/>
              <a:ext cx="1089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FF3300"/>
                  </a:solidFill>
                  <a:latin typeface="华文新魏" pitchFamily="2" charset="-122"/>
                  <a:ea typeface="华文新魏" pitchFamily="2" charset="-122"/>
                </a:rPr>
                <a:t>平方米</a:t>
              </a:r>
            </a:p>
          </p:txBody>
        </p:sp>
        <p:grpSp>
          <p:nvGrpSpPr>
            <p:cNvPr id="11" name="Group 48"/>
            <p:cNvGrpSpPr>
              <a:grpSpLocks/>
            </p:cNvGrpSpPr>
            <p:nvPr/>
          </p:nvGrpSpPr>
          <p:grpSpPr bwMode="auto">
            <a:xfrm>
              <a:off x="3334" y="2886"/>
              <a:ext cx="453" cy="365"/>
              <a:chOff x="3334" y="2976"/>
              <a:chExt cx="453" cy="365"/>
            </a:xfrm>
          </p:grpSpPr>
          <p:sp>
            <p:nvSpPr>
              <p:cNvPr id="7181" name="Text Box 42"/>
              <p:cNvSpPr txBox="1">
                <a:spLocks noChangeArrowheads="1"/>
              </p:cNvSpPr>
              <p:nvPr/>
            </p:nvSpPr>
            <p:spPr bwMode="auto">
              <a:xfrm>
                <a:off x="3334" y="2976"/>
                <a:ext cx="408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006666"/>
                    </a:solidFill>
                    <a:latin typeface="华文新魏" pitchFamily="2" charset="-122"/>
                    <a:ea typeface="华文新魏" pitchFamily="2" charset="-122"/>
                  </a:rPr>
                  <a:t>m</a:t>
                </a:r>
              </a:p>
            </p:txBody>
          </p:sp>
          <p:sp>
            <p:nvSpPr>
              <p:cNvPr id="7182" name="Text Box 45"/>
              <p:cNvSpPr txBox="1">
                <a:spLocks noChangeArrowheads="1"/>
              </p:cNvSpPr>
              <p:nvPr/>
            </p:nvSpPr>
            <p:spPr bwMode="auto">
              <a:xfrm>
                <a:off x="3560" y="2976"/>
                <a:ext cx="22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>
                    <a:solidFill>
                      <a:srgbClr val="006666"/>
                    </a:solidFill>
                    <a:latin typeface="华文新魏" pitchFamily="2" charset="-122"/>
                    <a:ea typeface="华文新魏" pitchFamily="2" charset="-122"/>
                  </a:rPr>
                  <a:t>2</a:t>
                </a:r>
              </a:p>
            </p:txBody>
          </p:sp>
        </p:grpSp>
      </p:grpSp>
      <p:sp>
        <p:nvSpPr>
          <p:cNvPr id="7" name="同侧圆角矩形 6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500063" y="14779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2627313" y="908050"/>
            <a:ext cx="5761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在括号里填上合适的单位</a:t>
            </a:r>
          </a:p>
        </p:txBody>
      </p:sp>
      <p:pic>
        <p:nvPicPr>
          <p:cNvPr id="8195" name="Picture 3" descr="橡皮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0113" y="1882775"/>
            <a:ext cx="1944687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vol1_9"/>
          <p:cNvPicPr>
            <a:picLocks noChangeAspect="1" noChangeArrowheads="1"/>
          </p:cNvPicPr>
          <p:nvPr/>
        </p:nvPicPr>
        <p:blipFill>
          <a:blip r:embed="rId3">
            <a:lum contrast="60000"/>
          </a:blip>
          <a:srcRect/>
          <a:stretch>
            <a:fillRect/>
          </a:stretch>
        </p:blipFill>
        <p:spPr bwMode="auto">
          <a:xfrm>
            <a:off x="6007100" y="1689100"/>
            <a:ext cx="1154113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黑板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3E9E5"/>
              </a:clrFrom>
              <a:clrTo>
                <a:srgbClr val="E3E9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913" y="4581525"/>
            <a:ext cx="2305050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611188" y="3251200"/>
            <a:ext cx="41052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）一块橡皮的面积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约是</a:t>
            </a:r>
            <a:r>
              <a:rPr lang="en-US" altLang="zh-CN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               ）。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5435600" y="3467100"/>
            <a:ext cx="24495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4716463" y="3322638"/>
            <a:ext cx="44275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）数学书封面的面积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约是</a:t>
            </a:r>
            <a:r>
              <a:rPr lang="en-US" altLang="zh-CN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               ）。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4284663" y="4581525"/>
            <a:ext cx="4608512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）我们班黑板的面积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 约是</a:t>
            </a:r>
            <a:r>
              <a:rPr lang="en-US" altLang="zh-CN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                  ）。</a:t>
            </a:r>
          </a:p>
          <a:p>
            <a:pPr>
              <a:spcBef>
                <a:spcPct val="50000"/>
              </a:spcBef>
            </a:pPr>
            <a:endParaRPr lang="zh-CN" altLang="en-US" sz="28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1763713" y="3976688"/>
            <a:ext cx="4524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8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7291" name="Text Box 11"/>
          <p:cNvSpPr txBox="1">
            <a:spLocks noChangeArrowheads="1"/>
          </p:cNvSpPr>
          <p:nvPr/>
        </p:nvSpPr>
        <p:spPr bwMode="auto">
          <a:xfrm>
            <a:off x="2051050" y="3644900"/>
            <a:ext cx="172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平方厘米</a:t>
            </a:r>
          </a:p>
        </p:txBody>
      </p:sp>
      <p:sp>
        <p:nvSpPr>
          <p:cNvPr id="97292" name="Text Box 12"/>
          <p:cNvSpPr txBox="1">
            <a:spLocks noChangeArrowheads="1"/>
          </p:cNvSpPr>
          <p:nvPr/>
        </p:nvSpPr>
        <p:spPr bwMode="auto">
          <a:xfrm>
            <a:off x="6156325" y="3716338"/>
            <a:ext cx="18716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平方分米</a:t>
            </a:r>
          </a:p>
        </p:txBody>
      </p:sp>
      <p:sp>
        <p:nvSpPr>
          <p:cNvPr id="97293" name="Text Box 13"/>
          <p:cNvSpPr txBox="1">
            <a:spLocks noChangeArrowheads="1"/>
          </p:cNvSpPr>
          <p:nvPr/>
        </p:nvSpPr>
        <p:spPr bwMode="auto">
          <a:xfrm>
            <a:off x="6156325" y="5084763"/>
            <a:ext cx="12969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平方米</a:t>
            </a:r>
          </a:p>
        </p:txBody>
      </p:sp>
      <p:sp>
        <p:nvSpPr>
          <p:cNvPr id="7" name="同侧圆角矩形 6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500063" y="14779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7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7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91" grpId="0"/>
      <p:bldP spid="97292" grpId="0"/>
      <p:bldP spid="9729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ext Box 2"/>
          <p:cNvSpPr txBox="1">
            <a:spLocks noChangeArrowheads="1"/>
          </p:cNvSpPr>
          <p:nvPr/>
        </p:nvSpPr>
        <p:spPr bwMode="auto">
          <a:xfrm>
            <a:off x="539750" y="1557338"/>
            <a:ext cx="86042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</a:rPr>
              <a:t>4.</a:t>
            </a:r>
            <a:r>
              <a:rPr lang="zh-CN" altLang="en-US" sz="3200" b="1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</a:rPr>
              <a:t>选择合适的面积单位，将这段话补充完整。</a:t>
            </a:r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539750" y="2349500"/>
            <a:ext cx="860425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 早晨我来到学校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走进了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54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（           ）的教室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拿出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（               ）的语文书，和同学们一起早读。下午伴着放学铃声，我迈着大步离开了占地面积约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（         ）的学校。</a:t>
            </a:r>
          </a:p>
          <a:p>
            <a:pPr>
              <a:lnSpc>
                <a:spcPct val="125000"/>
              </a:lnSpc>
            </a:pPr>
            <a:endParaRPr lang="zh-CN" altLang="en-US" sz="32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6948488" y="5013325"/>
            <a:ext cx="16557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5651500" y="2420938"/>
            <a:ext cx="1727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平方米</a:t>
            </a:r>
          </a:p>
        </p:txBody>
      </p:sp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1547813" y="3068638"/>
            <a:ext cx="2232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平方分米</a:t>
            </a:r>
          </a:p>
        </p:txBody>
      </p:sp>
      <p:sp>
        <p:nvSpPr>
          <p:cNvPr id="81927" name="Text Box 7"/>
          <p:cNvSpPr txBox="1">
            <a:spLocks noChangeArrowheads="1"/>
          </p:cNvSpPr>
          <p:nvPr/>
        </p:nvSpPr>
        <p:spPr bwMode="auto">
          <a:xfrm>
            <a:off x="1979613" y="4292600"/>
            <a:ext cx="12239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公顷</a:t>
            </a:r>
          </a:p>
        </p:txBody>
      </p:sp>
      <p:sp>
        <p:nvSpPr>
          <p:cNvPr id="7" name="同侧圆角矩形 6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500063" y="14779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/>
      <p:bldP spid="81923" grpId="0"/>
      <p:bldP spid="81925" grpId="0"/>
      <p:bldP spid="81926" grpId="0"/>
      <p:bldP spid="819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1" descr="M5Y8DBD9I5I6NTR(T3L1XP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052513"/>
            <a:ext cx="7704137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同侧圆角矩形 17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1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comb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T%@)N9X~3WO`NSYR71{3]O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765175"/>
            <a:ext cx="8172450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同侧圆角矩形 17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1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484188" y="14779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check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~BD5AL`~N_Y712$KRACW0N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836613"/>
            <a:ext cx="8280400" cy="50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同侧圆角矩形 17"/>
          <p:cNvSpPr/>
          <p:nvPr/>
        </p:nvSpPr>
        <p:spPr>
          <a:xfrm>
            <a:off x="468313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1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484188" y="14065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trips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(81H)RQ43O[HD%BJT~H9%F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755650"/>
            <a:ext cx="8280400" cy="545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同侧圆角矩形 17"/>
          <p:cNvSpPr/>
          <p:nvPr/>
        </p:nvSpPr>
        <p:spPr>
          <a:xfrm>
            <a:off x="468313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1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484188" y="14065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8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901</Words>
  <PresentationFormat>全屏显示(4:3)</PresentationFormat>
  <Paragraphs>155</Paragraphs>
  <Slides>28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Office 主题</vt:lpstr>
      <vt:lpstr>Bitmap Image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</cp:revision>
  <dcterms:created xsi:type="dcterms:W3CDTF">2016-10-24T08:15:02Z</dcterms:created>
  <dcterms:modified xsi:type="dcterms:W3CDTF">2016-10-24T08:15:18Z</dcterms:modified>
</cp:coreProperties>
</file>