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1050A-4DD1-416E-A3C8-6C3F6CCB9EF6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95B16-EA59-410F-8337-AA16BACE826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6646B8-65E8-4B50-A36D-1355EB9B1568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24075" y="2349500"/>
            <a:ext cx="6300788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indent="-914400">
              <a:buFontTx/>
              <a:buAutoNum type="arabicPlain" startAt="2"/>
              <a:defRPr/>
            </a:pP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小数的计数单位</a:t>
            </a:r>
            <a:endParaRPr kumimoji="1" lang="en-US" altLang="zh-CN" sz="4800" b="1" noProof="1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kumimoji="1" lang="zh-CN" altLang="en-US" sz="4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和数位顺序表</a:t>
            </a:r>
            <a:endParaRPr lang="zh-CN" altLang="en-US" sz="48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188" y="908050"/>
            <a:ext cx="6048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小数的意义和性质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84438" y="3900488"/>
            <a:ext cx="54006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5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725" y="2947988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635000" y="1341438"/>
            <a:ext cx="7921625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省略号表示小数还有其他的数位和计数单位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比如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小数点右边第四位是</a:t>
            </a:r>
            <a:r>
              <a:rPr lang="zh-CN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万分位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计数单位是</a:t>
            </a:r>
            <a:r>
              <a:rPr lang="zh-CN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万分之一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(0.0001)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r>
              <a:rPr lang="zh-CN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187450" y="4292600"/>
            <a:ext cx="67691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zh-CN" sz="40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40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相邻两个计数单位之间的进率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都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r>
              <a:rPr lang="en-US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4067175" y="4922838"/>
            <a:ext cx="7112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zh-CN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endParaRPr lang="zh-CN" altLang="zh-CN" sz="4000" b="1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71513" y="3500438"/>
            <a:ext cx="8077200" cy="28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36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“神舟”</a:t>
            </a:r>
            <a:r>
              <a:rPr lang="zh-CN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六号</a:t>
            </a:r>
            <a:r>
              <a:rPr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载人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飞船在太空飞行时</a:t>
            </a:r>
            <a:r>
              <a:rPr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，与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地球表面最远</a:t>
            </a:r>
            <a:r>
              <a:rPr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距离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大约是</a:t>
            </a:r>
            <a:r>
              <a:rPr lang="en-US" altLang="zh-CN" sz="3600" u="sng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344.725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千米</a:t>
            </a:r>
            <a:r>
              <a:rPr lang="zh-CN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。（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你能读</a:t>
            </a:r>
            <a:r>
              <a:rPr lang="zh-CN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出横线上的数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吗？它的整数部分是多少？小数部分的“</a:t>
            </a:r>
            <a:r>
              <a:rPr lang="en-US" altLang="zh-CN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”在哪一位上，表示多少？“</a:t>
            </a:r>
            <a:r>
              <a:rPr lang="en-US" altLang="zh-CN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”和“</a:t>
            </a:r>
            <a:r>
              <a:rPr lang="en-US" altLang="zh-CN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600" noProof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”呢）</a:t>
            </a:r>
            <a:endParaRPr lang="zh-CN" sz="36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5363" name="图片 1" descr="屏幕剪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784225"/>
            <a:ext cx="5280025" cy="272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同侧圆角矩形 6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2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54000" y="2282825"/>
            <a:ext cx="83820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344.725</a:t>
            </a: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的整数部分是</a:t>
            </a:r>
            <a:r>
              <a:rPr kumimoji="1"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344</a:t>
            </a: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。小数部分</a:t>
            </a:r>
            <a:endParaRPr kumimoji="1" lang="en-US" altLang="zh-CN" sz="3600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的“</a:t>
            </a:r>
            <a:r>
              <a:rPr kumimoji="1"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”在（             ）上，表示（       ）个（               ）；“</a:t>
            </a:r>
            <a:r>
              <a:rPr kumimoji="1"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”在（            ）上表示（     ）个（               ）；“</a:t>
            </a:r>
            <a:r>
              <a:rPr kumimoji="1"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kumimoji="1" lang="zh-CN" altLang="en-US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”在（           ）上，表示（        ）个（                 ）。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2700338" y="2797175"/>
            <a:ext cx="2005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十分位</a:t>
            </a: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647700" y="4473575"/>
            <a:ext cx="1908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千分位</a:t>
            </a:r>
            <a:endParaRPr lang="en-US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" name="Text Box 16"/>
          <p:cNvSpPr txBox="1">
            <a:spLocks noChangeArrowheads="1"/>
          </p:cNvSpPr>
          <p:nvPr/>
        </p:nvSpPr>
        <p:spPr bwMode="auto">
          <a:xfrm>
            <a:off x="5857875" y="3344863"/>
            <a:ext cx="15938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百分位</a:t>
            </a:r>
          </a:p>
        </p:txBody>
      </p:sp>
      <p:sp>
        <p:nvSpPr>
          <p:cNvPr id="42" name="Text Box 18"/>
          <p:cNvSpPr txBox="1">
            <a:spLocks noChangeArrowheads="1"/>
          </p:cNvSpPr>
          <p:nvPr/>
        </p:nvSpPr>
        <p:spPr bwMode="auto">
          <a:xfrm>
            <a:off x="7258050" y="2789238"/>
            <a:ext cx="45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</a:t>
            </a:r>
          </a:p>
        </p:txBody>
      </p:sp>
      <p:sp>
        <p:nvSpPr>
          <p:cNvPr id="43" name="Text Box 19"/>
          <p:cNvSpPr txBox="1">
            <a:spLocks noChangeArrowheads="1"/>
          </p:cNvSpPr>
          <p:nvPr/>
        </p:nvSpPr>
        <p:spPr bwMode="auto">
          <a:xfrm>
            <a:off x="1127125" y="3409950"/>
            <a:ext cx="228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十分之一   </a:t>
            </a:r>
          </a:p>
        </p:txBody>
      </p:sp>
      <p:sp>
        <p:nvSpPr>
          <p:cNvPr id="45" name="Text Box 21"/>
          <p:cNvSpPr txBox="1">
            <a:spLocks noChangeArrowheads="1"/>
          </p:cNvSpPr>
          <p:nvPr/>
        </p:nvSpPr>
        <p:spPr bwMode="auto">
          <a:xfrm>
            <a:off x="1752600" y="3914775"/>
            <a:ext cx="45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46" name="Text Box 22"/>
          <p:cNvSpPr txBox="1">
            <a:spLocks noChangeArrowheads="1"/>
          </p:cNvSpPr>
          <p:nvPr/>
        </p:nvSpPr>
        <p:spPr bwMode="auto">
          <a:xfrm>
            <a:off x="3479800" y="3933825"/>
            <a:ext cx="24495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百分之一   </a:t>
            </a:r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5003800" y="4573588"/>
            <a:ext cx="45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49" name="Text Box 25"/>
          <p:cNvSpPr txBox="1">
            <a:spLocks noChangeArrowheads="1"/>
          </p:cNvSpPr>
          <p:nvPr/>
        </p:nvSpPr>
        <p:spPr bwMode="auto">
          <a:xfrm>
            <a:off x="722313" y="5053013"/>
            <a:ext cx="30972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千分之一</a:t>
            </a:r>
          </a:p>
        </p:txBody>
      </p:sp>
      <p:sp>
        <p:nvSpPr>
          <p:cNvPr id="3" name="矩形 2"/>
          <p:cNvSpPr/>
          <p:nvPr/>
        </p:nvSpPr>
        <p:spPr>
          <a:xfrm>
            <a:off x="900113" y="1477963"/>
            <a:ext cx="6910387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u="sng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3 4 4 . 7 2 5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写作：</a:t>
            </a:r>
            <a:endParaRPr lang="zh-CN" altLang="zh-CN" sz="3600" b="1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defRPr/>
            </a:pPr>
            <a:endParaRPr lang="zh-CN" altLang="zh-CN" sz="3600" b="1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2000" y="1490663"/>
            <a:ext cx="5340350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三百四十四点七二五</a:t>
            </a:r>
            <a:endParaRPr lang="zh-CN" altLang="en-US" noProof="1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6" grpId="0"/>
      <p:bldP spid="40" grpId="0"/>
      <p:bldP spid="42" grpId="0"/>
      <p:bldP spid="43" grpId="0"/>
      <p:bldP spid="45" grpId="0"/>
      <p:bldP spid="46" grpId="0"/>
      <p:bldP spid="48" grpId="0"/>
      <p:bldP spid="49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905000" y="1370013"/>
            <a:ext cx="5691188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sz="4500" b="1" u="sng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三百四十四点七二五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524000" y="2125663"/>
            <a:ext cx="6361113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7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3 4 4 . 7 2 5</a:t>
            </a:r>
          </a:p>
        </p:txBody>
      </p:sp>
      <p:sp>
        <p:nvSpPr>
          <p:cNvPr id="15364" name="AutoShape 4"/>
          <p:cNvSpPr>
            <a:spLocks/>
          </p:cNvSpPr>
          <p:nvPr/>
        </p:nvSpPr>
        <p:spPr bwMode="auto">
          <a:xfrm rot="-5400000">
            <a:off x="2374107" y="2183606"/>
            <a:ext cx="363538" cy="2016125"/>
          </a:xfrm>
          <a:prstGeom prst="leftBrace">
            <a:avLst>
              <a:gd name="adj1" fmla="val 46190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5" name="AutoShape 5"/>
          <p:cNvSpPr>
            <a:spLocks/>
          </p:cNvSpPr>
          <p:nvPr/>
        </p:nvSpPr>
        <p:spPr bwMode="auto">
          <a:xfrm rot="-5400000">
            <a:off x="5182394" y="2255044"/>
            <a:ext cx="292100" cy="1944688"/>
          </a:xfrm>
          <a:prstGeom prst="leftBrace">
            <a:avLst>
              <a:gd name="adj1" fmla="val 55449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152650" y="3376613"/>
            <a:ext cx="906463" cy="2862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整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数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部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分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635375" y="3221038"/>
            <a:ext cx="75723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小</a:t>
            </a: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数</a:t>
            </a: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点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4910138" y="3376613"/>
            <a:ext cx="741362" cy="2862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小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数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部</a:t>
            </a:r>
            <a:endParaRPr lang="en-US" altLang="zh-CN" sz="4500" b="1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5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分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68313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47796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 animBg="1"/>
      <p:bldP spid="15366" grpId="0" animBg="1"/>
      <p:bldP spid="15367" grpId="0"/>
      <p:bldP spid="153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Group 2"/>
          <p:cNvGraphicFramePr>
            <a:graphicFrameLocks noGrp="1"/>
          </p:cNvGraphicFramePr>
          <p:nvPr/>
        </p:nvGraphicFramePr>
        <p:xfrm>
          <a:off x="755650" y="1484313"/>
          <a:ext cx="7777163" cy="4608512"/>
        </p:xfrm>
        <a:graphic>
          <a:graphicData uri="http://schemas.openxmlformats.org/drawingml/2006/table">
            <a:tbl>
              <a:tblPr/>
              <a:tblGrid>
                <a:gridCol w="585788"/>
                <a:gridCol w="588962"/>
                <a:gridCol w="468313"/>
                <a:gridCol w="466725"/>
                <a:gridCol w="534987"/>
                <a:gridCol w="668338"/>
                <a:gridCol w="1560512"/>
                <a:gridCol w="709613"/>
                <a:gridCol w="601662"/>
                <a:gridCol w="533400"/>
                <a:gridCol w="558800"/>
                <a:gridCol w="500063"/>
              </a:tblGrid>
              <a:tr h="681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整数部分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小数点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小数部分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66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数位</a:t>
                      </a: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ea typeface="黑体" panose="02010609060101010101" pitchFamily="2" charset="-122"/>
                        </a:rPr>
                        <a:t>…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5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.</a:t>
                      </a: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ea typeface="黑体" panose="02010609060101010101" pitchFamily="2" charset="-122"/>
                        </a:rPr>
                        <a:t>…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90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计数单位</a:t>
                      </a: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ea typeface="黑体" panose="02010609060101010101" pitchFamily="2" charset="-122"/>
                        </a:rPr>
                        <a:t>…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vert="eaVert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/>
                          <a:ea typeface="黑体" panose="02010609060101010101" pitchFamily="2" charset="-122"/>
                        </a:rPr>
                        <a:t>…</a:t>
                      </a:r>
                      <a:endParaRPr kumimoji="0" lang="zh-CN" altLang="zh-CN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32" name="Rectangle 48"/>
          <p:cNvSpPr>
            <a:spLocks noChangeArrowheads="1"/>
          </p:cNvSpPr>
          <p:nvPr/>
        </p:nvSpPr>
        <p:spPr bwMode="auto">
          <a:xfrm>
            <a:off x="2843213" y="620713"/>
            <a:ext cx="304958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sz="4400" b="1" noProof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数位顺序表</a:t>
            </a:r>
          </a:p>
        </p:txBody>
      </p:sp>
      <p:sp>
        <p:nvSpPr>
          <p:cNvPr id="16433" name="Rectangle 49"/>
          <p:cNvSpPr>
            <a:spLocks noChangeArrowheads="1"/>
          </p:cNvSpPr>
          <p:nvPr/>
        </p:nvSpPr>
        <p:spPr bwMode="auto">
          <a:xfrm>
            <a:off x="3419475" y="2420938"/>
            <a:ext cx="595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个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5651500" y="2133600"/>
            <a:ext cx="595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十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00788" y="2133600"/>
            <a:ext cx="5953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百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877050" y="2133600"/>
            <a:ext cx="595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千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37" name="Rectangle 53"/>
          <p:cNvSpPr>
            <a:spLocks noChangeArrowheads="1"/>
          </p:cNvSpPr>
          <p:nvPr/>
        </p:nvSpPr>
        <p:spPr bwMode="auto">
          <a:xfrm>
            <a:off x="7458075" y="2133600"/>
            <a:ext cx="595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万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38" name="Rectangle 54"/>
          <p:cNvSpPr>
            <a:spLocks noChangeArrowheads="1"/>
          </p:cNvSpPr>
          <p:nvPr/>
        </p:nvSpPr>
        <p:spPr bwMode="auto">
          <a:xfrm>
            <a:off x="7451725" y="3860800"/>
            <a:ext cx="5953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万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之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</a:t>
            </a:r>
          </a:p>
        </p:txBody>
      </p:sp>
      <p:sp>
        <p:nvSpPr>
          <p:cNvPr id="16439" name="Rectangle 55"/>
          <p:cNvSpPr>
            <a:spLocks noChangeArrowheads="1"/>
          </p:cNvSpPr>
          <p:nvPr/>
        </p:nvSpPr>
        <p:spPr bwMode="auto">
          <a:xfrm>
            <a:off x="6877050" y="3860800"/>
            <a:ext cx="5953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千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之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6300788" y="3860800"/>
            <a:ext cx="59531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百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之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</a:t>
            </a: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5651500" y="3860800"/>
            <a:ext cx="5953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十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分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之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</a:t>
            </a: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2822575" y="2420938"/>
            <a:ext cx="595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十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43" name="Rectangle 59"/>
          <p:cNvSpPr>
            <a:spLocks noChangeArrowheads="1"/>
          </p:cNvSpPr>
          <p:nvPr/>
        </p:nvSpPr>
        <p:spPr bwMode="auto">
          <a:xfrm>
            <a:off x="2298700" y="2420938"/>
            <a:ext cx="595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百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44" name="Rectangle 60"/>
          <p:cNvSpPr>
            <a:spLocks noChangeArrowheads="1"/>
          </p:cNvSpPr>
          <p:nvPr/>
        </p:nvSpPr>
        <p:spPr bwMode="auto">
          <a:xfrm>
            <a:off x="1841500" y="2420938"/>
            <a:ext cx="5953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千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位</a:t>
            </a:r>
          </a:p>
        </p:txBody>
      </p:sp>
      <p:sp>
        <p:nvSpPr>
          <p:cNvPr id="16445" name="Rectangle 61"/>
          <p:cNvSpPr>
            <a:spLocks noChangeArrowheads="1"/>
          </p:cNvSpPr>
          <p:nvPr/>
        </p:nvSpPr>
        <p:spPr bwMode="auto">
          <a:xfrm>
            <a:off x="3419475" y="4076700"/>
            <a:ext cx="5953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或</a:t>
            </a:r>
          </a:p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个</a:t>
            </a:r>
          </a:p>
        </p:txBody>
      </p:sp>
      <p:sp>
        <p:nvSpPr>
          <p:cNvPr id="16446" name="Rectangle 62"/>
          <p:cNvSpPr>
            <a:spLocks noChangeArrowheads="1"/>
          </p:cNvSpPr>
          <p:nvPr/>
        </p:nvSpPr>
        <p:spPr bwMode="auto">
          <a:xfrm>
            <a:off x="2822575" y="4652963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十</a:t>
            </a:r>
          </a:p>
        </p:txBody>
      </p:sp>
      <p:sp>
        <p:nvSpPr>
          <p:cNvPr id="16447" name="Rectangle 63"/>
          <p:cNvSpPr>
            <a:spLocks noChangeArrowheads="1"/>
          </p:cNvSpPr>
          <p:nvPr/>
        </p:nvSpPr>
        <p:spPr bwMode="auto">
          <a:xfrm>
            <a:off x="2319338" y="4652963"/>
            <a:ext cx="595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百</a:t>
            </a:r>
          </a:p>
        </p:txBody>
      </p:sp>
      <p:sp>
        <p:nvSpPr>
          <p:cNvPr id="16448" name="Rectangle 64"/>
          <p:cNvSpPr>
            <a:spLocks noChangeArrowheads="1"/>
          </p:cNvSpPr>
          <p:nvPr/>
        </p:nvSpPr>
        <p:spPr bwMode="auto">
          <a:xfrm>
            <a:off x="1835150" y="4652963"/>
            <a:ext cx="5953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千</a:t>
            </a:r>
          </a:p>
        </p:txBody>
      </p:sp>
      <p:sp>
        <p:nvSpPr>
          <p:cNvPr id="20" name="同侧圆角矩形 19"/>
          <p:cNvSpPr/>
          <p:nvPr/>
        </p:nvSpPr>
        <p:spPr>
          <a:xfrm>
            <a:off x="468313" y="7651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21" name="直线连接符 21"/>
          <p:cNvCxnSpPr/>
          <p:nvPr/>
        </p:nvCxnSpPr>
        <p:spPr>
          <a:xfrm flipV="1">
            <a:off x="484188" y="14065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33" grpId="0"/>
      <p:bldP spid="16434" grpId="0"/>
      <p:bldP spid="16435" grpId="0"/>
      <p:bldP spid="16436" grpId="0"/>
      <p:bldP spid="16437" grpId="0"/>
      <p:bldP spid="16438" grpId="0"/>
      <p:bldP spid="16439" grpId="0"/>
      <p:bldP spid="16440" grpId="0"/>
      <p:bldP spid="16441" grpId="0"/>
      <p:bldP spid="16442" grpId="0"/>
      <p:bldP spid="16443" grpId="0"/>
      <p:bldP spid="16444" grpId="0"/>
      <p:bldP spid="16445" grpId="0"/>
      <p:bldP spid="16446" grpId="0"/>
      <p:bldP spid="16447" grpId="0"/>
      <p:bldP spid="164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09600" y="3573463"/>
            <a:ext cx="77724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是由（   ）个一、（ 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）个十分之一和（   ）个百分之一组成的。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916238" y="3609975"/>
            <a:ext cx="368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508625" y="3573463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endParaRPr lang="zh-CN" altLang="zh-CN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006600" y="4173538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5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06425" y="1916113"/>
            <a:ext cx="821372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个十分之一是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）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个百分之一是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  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个千分之一是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en-US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sz="3600" b="1" noProof="1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140200" y="1938338"/>
            <a:ext cx="10112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0.7</a:t>
            </a:r>
            <a:endParaRPr lang="zh-CN" altLang="zh-CN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03350" y="2460625"/>
            <a:ext cx="1123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0.07</a:t>
            </a:r>
            <a:endParaRPr lang="zh-CN" altLang="zh-CN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516688" y="2505075"/>
            <a:ext cx="13954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0.007</a:t>
            </a:r>
            <a:endParaRPr lang="zh-CN" altLang="zh-CN" sz="3600" b="1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7" name="Text Box 7"/>
          <p:cNvSpPr txBox="1">
            <a:spLocks noChangeArrowheads="1"/>
          </p:cNvSpPr>
          <p:nvPr/>
        </p:nvSpPr>
        <p:spPr bwMode="auto">
          <a:xfrm>
            <a:off x="476250" y="4833938"/>
            <a:ext cx="396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读作：二点一八</a:t>
            </a:r>
          </a:p>
        </p:txBody>
      </p:sp>
      <p:sp>
        <p:nvSpPr>
          <p:cNvPr id="179208" name="Text Box 8"/>
          <p:cNvSpPr txBox="1">
            <a:spLocks noChangeArrowheads="1"/>
          </p:cNvSpPr>
          <p:nvPr/>
        </p:nvSpPr>
        <p:spPr bwMode="auto">
          <a:xfrm>
            <a:off x="6423025" y="3846513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1.04</a:t>
            </a:r>
          </a:p>
        </p:txBody>
      </p:sp>
      <p:sp>
        <p:nvSpPr>
          <p:cNvPr id="179209" name="Text Box 9"/>
          <p:cNvSpPr txBox="1">
            <a:spLocks noChangeArrowheads="1"/>
          </p:cNvSpPr>
          <p:nvPr/>
        </p:nvSpPr>
        <p:spPr bwMode="auto">
          <a:xfrm>
            <a:off x="5183188" y="4829175"/>
            <a:ext cx="3960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读作：一点零四</a:t>
            </a:r>
          </a:p>
        </p:txBody>
      </p:sp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1800225" y="3846513"/>
            <a:ext cx="1511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2.18</a:t>
            </a:r>
          </a:p>
        </p:txBody>
      </p:sp>
      <p:pic>
        <p:nvPicPr>
          <p:cNvPr id="20486" name="图片 3" descr="屏幕剪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2198688"/>
            <a:ext cx="8334375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1619250" y="3840163"/>
            <a:ext cx="1871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(</a:t>
            </a: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）</a:t>
            </a:r>
            <a:endParaRPr lang="en-US" altLang="zh-CN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8" name="Text Box 6"/>
          <p:cNvSpPr txBox="1">
            <a:spLocks noChangeArrowheads="1"/>
          </p:cNvSpPr>
          <p:nvPr/>
        </p:nvSpPr>
        <p:spPr bwMode="auto">
          <a:xfrm>
            <a:off x="6242050" y="3840163"/>
            <a:ext cx="1871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(</a:t>
            </a: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）</a:t>
            </a:r>
            <a:endParaRPr lang="en-US" altLang="zh-CN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9" name="Text Box 7"/>
          <p:cNvSpPr txBox="1">
            <a:spLocks noChangeArrowheads="1"/>
          </p:cNvSpPr>
          <p:nvPr/>
        </p:nvSpPr>
        <p:spPr bwMode="auto">
          <a:xfrm>
            <a:off x="661988" y="1425575"/>
            <a:ext cx="6456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先看图写出小数，再读一读。</a:t>
            </a:r>
          </a:p>
        </p:txBody>
      </p:sp>
      <p:sp>
        <p:nvSpPr>
          <p:cNvPr id="15" name="同侧圆角矩形 14"/>
          <p:cNvSpPr/>
          <p:nvPr/>
        </p:nvSpPr>
        <p:spPr>
          <a:xfrm>
            <a:off x="484188" y="7635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484188" y="14192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7" grpId="0"/>
      <p:bldP spid="179208" grpId="0"/>
      <p:bldP spid="179209" grpId="0"/>
      <p:bldP spid="1792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32" name="Line 8"/>
          <p:cNvSpPr>
            <a:spLocks noChangeShapeType="1"/>
          </p:cNvSpPr>
          <p:nvPr/>
        </p:nvSpPr>
        <p:spPr bwMode="auto">
          <a:xfrm>
            <a:off x="1908175" y="2851150"/>
            <a:ext cx="5256213" cy="134937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0233" name="Line 9"/>
          <p:cNvSpPr>
            <a:spLocks noChangeShapeType="1"/>
          </p:cNvSpPr>
          <p:nvPr/>
        </p:nvSpPr>
        <p:spPr bwMode="auto">
          <a:xfrm flipH="1">
            <a:off x="2411413" y="3140075"/>
            <a:ext cx="1584325" cy="108108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0234" name="Line 10"/>
          <p:cNvSpPr>
            <a:spLocks noChangeShapeType="1"/>
          </p:cNvSpPr>
          <p:nvPr/>
        </p:nvSpPr>
        <p:spPr bwMode="auto">
          <a:xfrm flipH="1">
            <a:off x="5138738" y="3140075"/>
            <a:ext cx="2025650" cy="117792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diamond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280988" y="1763713"/>
            <a:ext cx="8863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下面每个数中的“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”各表示多少？连一连。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84188" y="7635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4192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12" name="图片 1" descr="屏幕剪辑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038" y="4200525"/>
            <a:ext cx="1676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图片 2" descr="屏幕剪辑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4275138"/>
            <a:ext cx="14954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图片 3" descr="屏幕剪辑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4318000"/>
            <a:ext cx="14668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Text Box 6"/>
          <p:cNvSpPr txBox="1">
            <a:spLocks noChangeArrowheads="1"/>
          </p:cNvSpPr>
          <p:nvPr/>
        </p:nvSpPr>
        <p:spPr bwMode="auto">
          <a:xfrm>
            <a:off x="576263" y="2351088"/>
            <a:ext cx="1871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0.8</a:t>
            </a: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21516" name="Text Box 6"/>
          <p:cNvSpPr txBox="1">
            <a:spLocks noChangeArrowheads="1"/>
          </p:cNvSpPr>
          <p:nvPr/>
        </p:nvSpPr>
        <p:spPr bwMode="auto">
          <a:xfrm>
            <a:off x="6300788" y="2373313"/>
            <a:ext cx="18716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6.</a:t>
            </a: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31</a:t>
            </a:r>
          </a:p>
        </p:txBody>
      </p:sp>
      <p:sp>
        <p:nvSpPr>
          <p:cNvPr id="21517" name="Text Box 6"/>
          <p:cNvSpPr txBox="1">
            <a:spLocks noChangeArrowheads="1"/>
          </p:cNvSpPr>
          <p:nvPr/>
        </p:nvSpPr>
        <p:spPr bwMode="auto">
          <a:xfrm>
            <a:off x="3851275" y="2347913"/>
            <a:ext cx="1412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.75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2" grpId="0" animBg="1"/>
      <p:bldP spid="180233" grpId="0" animBg="1"/>
      <p:bldP spid="1802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1028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786982" y="20851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1026" r:id="rId4" imgW="114468" imgH="215936" progId="Equation.3">
              <p:embed/>
            </p:oleObj>
          </a:graphicData>
        </a:graphic>
      </p:graphicFrame>
      <p:pic>
        <p:nvPicPr>
          <p:cNvPr id="1032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矩形 2"/>
          <p:cNvSpPr>
            <a:spLocks noChangeArrowheads="1"/>
          </p:cNvSpPr>
          <p:nvPr/>
        </p:nvSpPr>
        <p:spPr bwMode="auto">
          <a:xfrm>
            <a:off x="1843088" y="2085975"/>
            <a:ext cx="530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2.27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读作二点二十七。</a:t>
            </a:r>
            <a:endParaRPr lang="en-US" altLang="zh-CN" sz="40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2052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矩形 1"/>
          <p:cNvSpPr>
            <a:spLocks noChangeArrowheads="1"/>
          </p:cNvSpPr>
          <p:nvPr/>
        </p:nvSpPr>
        <p:spPr bwMode="auto">
          <a:xfrm rot="-3301958">
            <a:off x="3786982" y="20851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2050" r:id="rId4" imgW="114468" imgH="215936" progId="Equation.3">
              <p:embed/>
            </p:oleObj>
          </a:graphicData>
        </a:graphic>
      </p:graphicFrame>
      <p:pic>
        <p:nvPicPr>
          <p:cNvPr id="2056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5650" y="4116388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7" name="矩形 2"/>
          <p:cNvSpPr>
            <a:spLocks noChangeArrowheads="1"/>
          </p:cNvSpPr>
          <p:nvPr/>
        </p:nvSpPr>
        <p:spPr bwMode="auto">
          <a:xfrm>
            <a:off x="1843088" y="2085975"/>
            <a:ext cx="530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2.27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读作二点二十七。</a:t>
            </a:r>
            <a:endParaRPr lang="en-US" altLang="zh-CN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58" name="矩形 10"/>
          <p:cNvSpPr>
            <a:spLocks noChangeArrowheads="1"/>
          </p:cNvSpPr>
          <p:nvPr/>
        </p:nvSpPr>
        <p:spPr bwMode="auto">
          <a:xfrm>
            <a:off x="1058863" y="3235325"/>
            <a:ext cx="4967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087438" y="4157663"/>
            <a:ext cx="5248275" cy="646112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小数部分的计数单位不读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614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4724400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288" y="2492375"/>
            <a:ext cx="81311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掌握小数数位顺序表，知道数位、计数单位和相邻两个单位之间的关系。</a:t>
            </a:r>
          </a:p>
          <a:p>
            <a:endParaRPr lang="zh-CN" altLang="zh-CN" sz="36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7049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进一步理解、巩固小数的意义。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23850" y="155733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95288" y="4135438"/>
            <a:ext cx="7991475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培养知识过程形成的能力，训练思维灵活性，培养热爱数学的品质。</a:t>
            </a:r>
          </a:p>
          <a:p>
            <a:endParaRPr lang="zh-CN" altLang="zh-CN" sz="36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3076" name="例.eps" descr="id:2147501035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矩形 1"/>
          <p:cNvSpPr>
            <a:spLocks noChangeArrowheads="1"/>
          </p:cNvSpPr>
          <p:nvPr/>
        </p:nvSpPr>
        <p:spPr bwMode="auto">
          <a:xfrm rot="-3301958">
            <a:off x="3786982" y="20851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3074" r:id="rId4" imgW="114468" imgH="215936" progId="Equation.3">
              <p:embed/>
            </p:oleObj>
          </a:graphicData>
        </a:graphic>
      </p:graphicFrame>
      <p:pic>
        <p:nvPicPr>
          <p:cNvPr id="3080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35650" y="4116388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矩形 2"/>
          <p:cNvSpPr>
            <a:spLocks noChangeArrowheads="1"/>
          </p:cNvSpPr>
          <p:nvPr/>
        </p:nvSpPr>
        <p:spPr bwMode="auto">
          <a:xfrm>
            <a:off x="1843088" y="2085975"/>
            <a:ext cx="5308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2.27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读作二点二十七。</a:t>
            </a:r>
            <a:endParaRPr lang="en-US" altLang="zh-CN" sz="40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 rot="-3301958">
            <a:off x="2855119" y="40505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83" name="矩形 14"/>
          <p:cNvSpPr>
            <a:spLocks noChangeArrowheads="1"/>
          </p:cNvSpPr>
          <p:nvPr/>
        </p:nvSpPr>
        <p:spPr bwMode="auto">
          <a:xfrm>
            <a:off x="1838325" y="3836988"/>
            <a:ext cx="4795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2.27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读作二点二七。</a:t>
            </a:r>
            <a:endParaRPr lang="en-US" altLang="zh-CN" sz="40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3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5788" y="1450975"/>
            <a:ext cx="3033712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1117600" y="2211388"/>
            <a:ext cx="525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5.003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读作五点零三。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 rot="-3301958">
            <a:off x="20804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7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5788" y="1450975"/>
            <a:ext cx="3033712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2"/>
          <p:cNvSpPr txBox="1">
            <a:spLocks noChangeArrowheads="1"/>
          </p:cNvSpPr>
          <p:nvPr/>
        </p:nvSpPr>
        <p:spPr bwMode="auto">
          <a:xfrm>
            <a:off x="1117600" y="2211388"/>
            <a:ext cx="525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5.003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读作五点零三。</a:t>
            </a:r>
          </a:p>
        </p:txBody>
      </p:sp>
      <p:sp>
        <p:nvSpPr>
          <p:cNvPr id="23559" name="矩形 20"/>
          <p:cNvSpPr>
            <a:spLocks noChangeArrowheads="1"/>
          </p:cNvSpPr>
          <p:nvPr/>
        </p:nvSpPr>
        <p:spPr bwMode="auto">
          <a:xfrm rot="-3301958">
            <a:off x="20804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1058863" y="3235325"/>
            <a:ext cx="4967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1012825" y="4005263"/>
            <a:ext cx="7610475" cy="120015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小数部分按照从左到右的顺序读出各位的数字。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81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5788" y="1450975"/>
            <a:ext cx="3033712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 Box 2"/>
          <p:cNvSpPr txBox="1">
            <a:spLocks noChangeArrowheads="1"/>
          </p:cNvSpPr>
          <p:nvPr/>
        </p:nvSpPr>
        <p:spPr bwMode="auto">
          <a:xfrm>
            <a:off x="1117600" y="2211388"/>
            <a:ext cx="52562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5.003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读作五点零三。</a:t>
            </a:r>
          </a:p>
        </p:txBody>
      </p:sp>
      <p:sp>
        <p:nvSpPr>
          <p:cNvPr id="24583" name="矩形 20"/>
          <p:cNvSpPr>
            <a:spLocks noChangeArrowheads="1"/>
          </p:cNvSpPr>
          <p:nvPr/>
        </p:nvSpPr>
        <p:spPr bwMode="auto">
          <a:xfrm rot="-3301958">
            <a:off x="2080419" y="19899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84" name="Text Box 2"/>
          <p:cNvSpPr txBox="1">
            <a:spLocks noChangeArrowheads="1"/>
          </p:cNvSpPr>
          <p:nvPr/>
        </p:nvSpPr>
        <p:spPr bwMode="auto">
          <a:xfrm>
            <a:off x="1117600" y="4292600"/>
            <a:ext cx="5902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华文新魏" pitchFamily="2" charset="-122"/>
                <a:ea typeface="华文新魏" pitchFamily="2" charset="-122"/>
              </a:rPr>
              <a:t>5.003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读作五点零零三。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 rot="-3301958">
            <a:off x="2020094" y="4050506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68363" y="1474788"/>
            <a:ext cx="7812087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4.2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里面有（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和（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901700" y="2828925"/>
            <a:ext cx="784701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3.6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是（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0.36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是（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0.01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901700" y="4197350"/>
            <a:ext cx="7272338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0.001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组成的数是（       ）。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0375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76250" y="14684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973138" y="1797050"/>
            <a:ext cx="75596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4.2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里面有（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和（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49288" y="3536950"/>
            <a:ext cx="5110162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4.2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由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0.2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组成。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49288" y="4545013"/>
            <a:ext cx="8207375" cy="7842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4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1,0.2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827713" y="1797050"/>
            <a:ext cx="5127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692275" y="2471738"/>
            <a:ext cx="5127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/>
      <p:bldP spid="204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685800" y="1787525"/>
            <a:ext cx="78470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3.6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是（ 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0.1.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120775" y="2781300"/>
            <a:ext cx="6334125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3.6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由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组成。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356100" y="1790700"/>
            <a:ext cx="100806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36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090613" y="3725863"/>
            <a:ext cx="7272337" cy="7842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1, 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089025" y="4868863"/>
            <a:ext cx="6264275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0.6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/>
      <p:bldP spid="21510" grpId="0" animBg="1"/>
      <p:bldP spid="215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685800" y="1484313"/>
            <a:ext cx="7847013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0.36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是（   ）个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0.01.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624388" y="1508125"/>
            <a:ext cx="100806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36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827088" y="2636838"/>
            <a:ext cx="6980237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0.36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由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0.06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组成。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27088" y="3644900"/>
            <a:ext cx="8137525" cy="7842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0.3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0.1, 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0.01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835025" y="4660900"/>
            <a:ext cx="6264275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0.06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里面有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0.01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8313" y="8588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84188" y="15001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 animBg="1"/>
      <p:bldP spid="22534" grpId="0" animBg="1"/>
      <p:bldP spid="225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973138" y="1628775"/>
            <a:ext cx="7272337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0.001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组成的数是（</a:t>
            </a:r>
            <a:r>
              <a:rPr lang="en-US" altLang="zh-CN" sz="4500" b="1"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       ）。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995738" y="2314575"/>
            <a:ext cx="230346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20.009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62000" y="3092450"/>
            <a:ext cx="3668713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是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62000" y="4167188"/>
            <a:ext cx="5616575" cy="77787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9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个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0.001.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是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0.009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52475" y="5151438"/>
            <a:ext cx="7713663" cy="784225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5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20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和</a:t>
            </a:r>
            <a:r>
              <a:rPr lang="zh-CN" altLang="zh-CN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0.009</a:t>
            </a:r>
            <a:r>
              <a:rPr lang="zh-CN" altLang="en-US" sz="45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合起来是</a:t>
            </a:r>
            <a:r>
              <a:rPr lang="zh-CN" altLang="zh-CN" sz="45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20.009</a:t>
            </a:r>
            <a:r>
              <a:rPr lang="zh-CN" altLang="en-US" sz="4500" b="1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8128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4541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 animBg="1"/>
      <p:bldP spid="23558" grpId="0" animBg="1"/>
      <p:bldP spid="2355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6575" y="1425575"/>
            <a:ext cx="77073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）一个数的十位、十分位和千分位上都是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，其他各位上都是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，这个数是（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       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     ）。</a:t>
            </a:r>
          </a:p>
        </p:txBody>
      </p:sp>
      <p:graphicFrame>
        <p:nvGraphicFramePr>
          <p:cNvPr id="181330" name="Group 82"/>
          <p:cNvGraphicFramePr>
            <a:graphicFrameLocks noGrp="1"/>
          </p:cNvGraphicFramePr>
          <p:nvPr/>
        </p:nvGraphicFramePr>
        <p:xfrm>
          <a:off x="611188" y="3357563"/>
          <a:ext cx="7777162" cy="1889125"/>
        </p:xfrm>
        <a:graphic>
          <a:graphicData uri="http://schemas.openxmlformats.org/drawingml/2006/table">
            <a:tbl>
              <a:tblPr/>
              <a:tblGrid>
                <a:gridCol w="503237"/>
                <a:gridCol w="576263"/>
                <a:gridCol w="598487"/>
                <a:gridCol w="560388"/>
                <a:gridCol w="558800"/>
                <a:gridCol w="558800"/>
                <a:gridCol w="561975"/>
                <a:gridCol w="1266825"/>
                <a:gridCol w="576262"/>
                <a:gridCol w="503238"/>
                <a:gridCol w="504825"/>
                <a:gridCol w="503237"/>
                <a:gridCol w="504825"/>
              </a:tblGrid>
              <a:tr h="5179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整数部分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小数点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小数部分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3711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数位</a:t>
                      </a:r>
                    </a:p>
                  </a:txBody>
                  <a:tcPr marT="45678" marB="4567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千位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百位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个位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十分位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百分位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千分位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万分位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…</a:t>
                      </a:r>
                    </a:p>
                  </a:txBody>
                  <a:tcPr marT="45678" marB="4567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1332" name="Text Box 84"/>
          <p:cNvSpPr txBox="1">
            <a:spLocks noChangeArrowheads="1"/>
          </p:cNvSpPr>
          <p:nvPr/>
        </p:nvSpPr>
        <p:spPr bwMode="auto">
          <a:xfrm>
            <a:off x="3419475" y="5157788"/>
            <a:ext cx="476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81333" name="Text Box 85"/>
          <p:cNvSpPr txBox="1">
            <a:spLocks noChangeArrowheads="1"/>
          </p:cNvSpPr>
          <p:nvPr/>
        </p:nvSpPr>
        <p:spPr bwMode="auto">
          <a:xfrm>
            <a:off x="5795963" y="5084763"/>
            <a:ext cx="476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81334" name="Text Box 86"/>
          <p:cNvSpPr txBox="1">
            <a:spLocks noChangeArrowheads="1"/>
          </p:cNvSpPr>
          <p:nvPr/>
        </p:nvSpPr>
        <p:spPr bwMode="auto">
          <a:xfrm>
            <a:off x="6948488" y="5084763"/>
            <a:ext cx="476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</a:p>
        </p:txBody>
      </p:sp>
      <p:sp>
        <p:nvSpPr>
          <p:cNvPr id="181335" name="Text Box 87"/>
          <p:cNvSpPr txBox="1">
            <a:spLocks noChangeArrowheads="1"/>
          </p:cNvSpPr>
          <p:nvPr/>
        </p:nvSpPr>
        <p:spPr bwMode="auto">
          <a:xfrm>
            <a:off x="3995738" y="5157788"/>
            <a:ext cx="485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81336" name="Text Box 88"/>
          <p:cNvSpPr txBox="1">
            <a:spLocks noChangeArrowheads="1"/>
          </p:cNvSpPr>
          <p:nvPr/>
        </p:nvSpPr>
        <p:spPr bwMode="auto">
          <a:xfrm>
            <a:off x="6443663" y="5157788"/>
            <a:ext cx="485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81337" name="Text Box 89"/>
          <p:cNvSpPr txBox="1">
            <a:spLocks noChangeArrowheads="1"/>
          </p:cNvSpPr>
          <p:nvPr/>
        </p:nvSpPr>
        <p:spPr bwMode="auto">
          <a:xfrm>
            <a:off x="1998663" y="2455863"/>
            <a:ext cx="19446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40.404</a:t>
            </a:r>
          </a:p>
        </p:txBody>
      </p:sp>
      <p:sp>
        <p:nvSpPr>
          <p:cNvPr id="17" name="同侧圆角矩形 16"/>
          <p:cNvSpPr/>
          <p:nvPr/>
        </p:nvSpPr>
        <p:spPr>
          <a:xfrm>
            <a:off x="468313" y="8128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484188" y="14541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332" grpId="0"/>
      <p:bldP spid="181333" grpId="0"/>
      <p:bldP spid="181334" grpId="0"/>
      <p:bldP spid="181335" grpId="0"/>
      <p:bldP spid="181336" grpId="0"/>
      <p:bldP spid="1813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60363" y="1701800"/>
            <a:ext cx="90360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写出下面各题。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零点一二写作</a:t>
            </a:r>
            <a:r>
              <a:rPr lang="zh-CN" altLang="en-US" sz="3200" u="sng"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___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位小数。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二十点零零七写作</a:t>
            </a:r>
            <a:r>
              <a:rPr lang="zh-CN" altLang="en-US" sz="3200" u="sng">
                <a:latin typeface="华文新魏" pitchFamily="2" charset="-122"/>
                <a:ea typeface="华文新魏" pitchFamily="2" charset="-122"/>
              </a:rPr>
              <a:t>               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___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位小数。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三十点八写作</a:t>
            </a:r>
            <a:r>
              <a:rPr lang="zh-CN" altLang="en-US" sz="3200" u="sng">
                <a:latin typeface="华文新魏" pitchFamily="2" charset="-122"/>
                <a:ea typeface="华文新魏" pitchFamily="2" charset="-122"/>
              </a:rPr>
              <a:t>          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___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位小数。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一百点零九三写作</a:t>
            </a:r>
            <a:r>
              <a:rPr lang="zh-CN" altLang="en-US" sz="3200" u="sng">
                <a:latin typeface="华文新魏" pitchFamily="2" charset="-122"/>
                <a:ea typeface="华文新魏" pitchFamily="2" charset="-122"/>
              </a:rPr>
              <a:t>                      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___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位小数。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060700" y="2241550"/>
            <a:ext cx="19446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0.12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832350" y="2354263"/>
            <a:ext cx="792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两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752850" y="3030538"/>
            <a:ext cx="21605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20.007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6156325" y="2998788"/>
            <a:ext cx="792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三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005138" y="3776663"/>
            <a:ext cx="18002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30.8</a:t>
            </a: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4878388" y="3792538"/>
            <a:ext cx="792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6408738" y="4494213"/>
            <a:ext cx="792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三</a:t>
            </a: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708400" y="4508500"/>
            <a:ext cx="23764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100.093</a:t>
            </a:r>
          </a:p>
        </p:txBody>
      </p:sp>
      <p:sp>
        <p:nvSpPr>
          <p:cNvPr id="11" name="同侧圆角矩形 10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81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86201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/>
          <p:cNvPicPr>
            <a:picLocks noChangeAspect="1" noChangeArrowheads="1"/>
          </p:cNvPicPr>
          <p:nvPr/>
        </p:nvPicPr>
        <p:blipFill>
          <a:blip r:embed="rId3">
            <a:lum bright="-30000" contrast="46000"/>
          </a:blip>
          <a:srcRect/>
          <a:stretch>
            <a:fillRect/>
          </a:stretch>
        </p:blipFill>
        <p:spPr bwMode="auto">
          <a:xfrm>
            <a:off x="179388" y="2060575"/>
            <a:ext cx="8964612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50" name="Text Box 6"/>
          <p:cNvSpPr txBox="1">
            <a:spLocks noChangeArrowheads="1"/>
          </p:cNvSpPr>
          <p:nvPr/>
        </p:nvSpPr>
        <p:spPr bwMode="auto">
          <a:xfrm>
            <a:off x="827088" y="3141663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·</a:t>
            </a:r>
          </a:p>
        </p:txBody>
      </p:sp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684213" y="3500438"/>
            <a:ext cx="1008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0.5</a:t>
            </a:r>
          </a:p>
        </p:txBody>
      </p:sp>
      <p:sp>
        <p:nvSpPr>
          <p:cNvPr id="185352" name="Text Box 8"/>
          <p:cNvSpPr txBox="1">
            <a:spLocks noChangeArrowheads="1"/>
          </p:cNvSpPr>
          <p:nvPr/>
        </p:nvSpPr>
        <p:spPr bwMode="auto">
          <a:xfrm>
            <a:off x="2195513" y="3141663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·</a:t>
            </a:r>
          </a:p>
        </p:txBody>
      </p:sp>
      <p:sp>
        <p:nvSpPr>
          <p:cNvPr id="185353" name="Text Box 9"/>
          <p:cNvSpPr txBox="1">
            <a:spLocks noChangeArrowheads="1"/>
          </p:cNvSpPr>
          <p:nvPr/>
        </p:nvSpPr>
        <p:spPr bwMode="auto">
          <a:xfrm>
            <a:off x="2051050" y="3500438"/>
            <a:ext cx="10080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1.3</a:t>
            </a:r>
          </a:p>
        </p:txBody>
      </p:sp>
      <p:sp>
        <p:nvSpPr>
          <p:cNvPr id="185354" name="Text Box 10"/>
          <p:cNvSpPr txBox="1">
            <a:spLocks noChangeArrowheads="1"/>
          </p:cNvSpPr>
          <p:nvPr/>
        </p:nvSpPr>
        <p:spPr bwMode="auto">
          <a:xfrm>
            <a:off x="4354513" y="3141663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·</a:t>
            </a:r>
          </a:p>
        </p:txBody>
      </p:sp>
      <p:sp>
        <p:nvSpPr>
          <p:cNvPr id="185355" name="Text Box 11"/>
          <p:cNvSpPr txBox="1">
            <a:spLocks noChangeArrowheads="1"/>
          </p:cNvSpPr>
          <p:nvPr/>
        </p:nvSpPr>
        <p:spPr bwMode="auto">
          <a:xfrm>
            <a:off x="4211638" y="3500438"/>
            <a:ext cx="1008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2.6</a:t>
            </a:r>
          </a:p>
        </p:txBody>
      </p:sp>
      <p:sp>
        <p:nvSpPr>
          <p:cNvPr id="185356" name="Text Box 12"/>
          <p:cNvSpPr txBox="1">
            <a:spLocks noChangeArrowheads="1"/>
          </p:cNvSpPr>
          <p:nvPr/>
        </p:nvSpPr>
        <p:spPr bwMode="auto">
          <a:xfrm>
            <a:off x="6370638" y="3141663"/>
            <a:ext cx="576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·</a:t>
            </a:r>
          </a:p>
        </p:txBody>
      </p:sp>
      <p:sp>
        <p:nvSpPr>
          <p:cNvPr id="185357" name="Text Box 13"/>
          <p:cNvSpPr txBox="1">
            <a:spLocks noChangeArrowheads="1"/>
          </p:cNvSpPr>
          <p:nvPr/>
        </p:nvSpPr>
        <p:spPr bwMode="auto">
          <a:xfrm>
            <a:off x="6011863" y="3500438"/>
            <a:ext cx="1223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3.75</a:t>
            </a:r>
          </a:p>
        </p:txBody>
      </p:sp>
      <p:sp>
        <p:nvSpPr>
          <p:cNvPr id="185358" name="Text Box 14"/>
          <p:cNvSpPr txBox="1">
            <a:spLocks noChangeArrowheads="1"/>
          </p:cNvSpPr>
          <p:nvPr/>
        </p:nvSpPr>
        <p:spPr bwMode="auto">
          <a:xfrm>
            <a:off x="6877050" y="3141663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·</a:t>
            </a:r>
          </a:p>
        </p:txBody>
      </p:sp>
      <p:sp>
        <p:nvSpPr>
          <p:cNvPr id="185359" name="Text Box 15"/>
          <p:cNvSpPr txBox="1">
            <a:spLocks noChangeArrowheads="1"/>
          </p:cNvSpPr>
          <p:nvPr/>
        </p:nvSpPr>
        <p:spPr bwMode="auto">
          <a:xfrm>
            <a:off x="7019925" y="3500438"/>
            <a:ext cx="1439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4.05</a:t>
            </a:r>
          </a:p>
        </p:txBody>
      </p:sp>
      <p:sp>
        <p:nvSpPr>
          <p:cNvPr id="14" name="同侧圆角矩形 13"/>
          <p:cNvSpPr/>
          <p:nvPr/>
        </p:nvSpPr>
        <p:spPr>
          <a:xfrm>
            <a:off x="468313" y="8128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4541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5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581525"/>
            <a:ext cx="21209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0" grpId="0"/>
      <p:bldP spid="185351" grpId="0"/>
      <p:bldP spid="185352" grpId="0"/>
      <p:bldP spid="185353" grpId="0"/>
      <p:bldP spid="185354" grpId="0"/>
      <p:bldP spid="185355" grpId="0"/>
      <p:bldP spid="185356" grpId="0"/>
      <p:bldP spid="185357" grpId="0"/>
      <p:bldP spid="185358" grpId="0"/>
      <p:bldP spid="1853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84188" y="5575300"/>
            <a:ext cx="8280400" cy="609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noProof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 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12775" y="1590675"/>
            <a:ext cx="2519363" cy="2189163"/>
            <a:chOff x="340" y="1422"/>
            <a:chExt cx="1587" cy="1035"/>
          </a:xfrm>
        </p:grpSpPr>
        <p:sp>
          <p:nvSpPr>
            <p:cNvPr id="32783" name="AutoShape 27"/>
            <p:cNvSpPr>
              <a:spLocks noChangeArrowheads="1"/>
            </p:cNvSpPr>
            <p:nvPr/>
          </p:nvSpPr>
          <p:spPr bwMode="auto">
            <a:xfrm>
              <a:off x="430" y="1467"/>
              <a:ext cx="1452" cy="681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32784" name="Rectangle 13"/>
            <p:cNvSpPr>
              <a:spLocks noChangeArrowheads="1"/>
            </p:cNvSpPr>
            <p:nvPr/>
          </p:nvSpPr>
          <p:spPr bwMode="auto">
            <a:xfrm>
              <a:off x="340" y="1422"/>
              <a:ext cx="1587" cy="1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你能说出小数部分的数位顺序表吗？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940425" y="1412875"/>
            <a:ext cx="2736850" cy="1384300"/>
            <a:chOff x="3946" y="1434"/>
            <a:chExt cx="1772" cy="645"/>
          </a:xfrm>
        </p:grpSpPr>
        <p:sp>
          <p:nvSpPr>
            <p:cNvPr id="32781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635"/>
            </a:xfrm>
            <a:prstGeom prst="wedgeRoundRectCallout">
              <a:avLst>
                <a:gd name="adj1" fmla="val -64130"/>
                <a:gd name="adj2" fmla="val -587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zh-CN" sz="2000">
                <a:latin typeface="楷体_GB2312" pitchFamily="49" charset="-122"/>
              </a:endParaRPr>
            </a:p>
            <a:p>
              <a:endParaRPr lang="zh-CN" altLang="zh-CN"/>
            </a:p>
          </p:txBody>
        </p:sp>
        <p:sp>
          <p:nvSpPr>
            <p:cNvPr id="32782" name="Rectangle 17"/>
            <p:cNvSpPr>
              <a:spLocks noChangeArrowheads="1"/>
            </p:cNvSpPr>
            <p:nvPr/>
          </p:nvSpPr>
          <p:spPr bwMode="auto">
            <a:xfrm>
              <a:off x="3946" y="1434"/>
              <a:ext cx="1772" cy="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    每相邻的两个计数单位间的进率是多少？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276600" y="1557338"/>
            <a:ext cx="2447925" cy="1871662"/>
            <a:chOff x="1973" y="1156"/>
            <a:chExt cx="1950" cy="1406"/>
          </a:xfrm>
        </p:grpSpPr>
        <p:pic>
          <p:nvPicPr>
            <p:cNvPr id="32779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0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265488"/>
            <a:ext cx="8296275" cy="2322512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1.</a:t>
            </a:r>
          </a:p>
          <a:p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endParaRPr lang="en-US" altLang="zh-CN" sz="2800">
              <a:latin typeface="华文新魏" pitchFamily="2" charset="-122"/>
              <a:ea typeface="华文新魏" pitchFamily="2" charset="-122"/>
            </a:endParaRPr>
          </a:p>
          <a:p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2777" name="Picture 1" descr="C:\Documents and Settings\Administrator\Application Data\Tencent\Users\812555966\QQ\WinTemp\RichOle\GE5WPZ_@~4RH[XOG{(Y8([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6163" y="3452813"/>
            <a:ext cx="69818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84188" y="5588000"/>
            <a:ext cx="777557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zh-CN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32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zh-CN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相邻两个计数单位之间的进率是</a:t>
            </a:r>
            <a:r>
              <a:rPr lang="en-US" altLang="zh-CN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sz="32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77152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427038" y="1958975"/>
            <a:ext cx="90360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0.8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是把整数“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平均分成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份，表示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这样的（        ）份。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0.45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是把整数“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平均分成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份，表示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这样的（         ）份。</a:t>
            </a: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0.137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是把整数“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1”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平均分成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1000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份，表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示这样的（         ）份。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2419350" y="2638425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8</a:t>
            </a: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2224088" y="4149725"/>
            <a:ext cx="711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45</a:t>
            </a: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2563813" y="5591175"/>
            <a:ext cx="895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137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52438" y="87153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5128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48134" grpId="0"/>
      <p:bldP spid="481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484188" y="1312863"/>
            <a:ext cx="817245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下面每个图形都表示整数“</a:t>
            </a:r>
            <a:r>
              <a:rPr lang="zh-CN" alt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1”</a:t>
            </a:r>
            <a:r>
              <a:rPr lang="zh-CN" sz="3600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，先涂色表示它上面的小数，再填空。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2165350" y="2492375"/>
            <a:ext cx="14351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0.6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621338" y="2616200"/>
            <a:ext cx="1614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0.06</a:t>
            </a:r>
          </a:p>
        </p:txBody>
      </p:sp>
      <p:graphicFrame>
        <p:nvGraphicFramePr>
          <p:cNvPr id="6149" name="Group 5"/>
          <p:cNvGraphicFramePr>
            <a:graphicFrameLocks noGrp="1"/>
          </p:cNvGraphicFramePr>
          <p:nvPr/>
        </p:nvGraphicFramePr>
        <p:xfrm>
          <a:off x="1585913" y="3230563"/>
          <a:ext cx="2082800" cy="1697037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697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38" marB="45738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684213" y="4927600"/>
            <a:ext cx="38877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000">
                <a:latin typeface="华文新魏" pitchFamily="2" charset="-122"/>
                <a:ea typeface="华文新魏" pitchFamily="2" charset="-122"/>
              </a:rPr>
              <a:t>0.6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里有（  ）个</a:t>
            </a:r>
            <a:r>
              <a:rPr lang="zh-CN" altLang="zh-CN" sz="3000">
                <a:latin typeface="华文新魏" pitchFamily="2" charset="-122"/>
                <a:ea typeface="华文新魏" pitchFamily="2" charset="-122"/>
              </a:rPr>
              <a:t>0.1,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356100" y="4927600"/>
            <a:ext cx="40322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000">
                <a:latin typeface="华文新魏" pitchFamily="2" charset="-122"/>
                <a:ea typeface="华文新魏" pitchFamily="2" charset="-122"/>
              </a:rPr>
              <a:t>0.06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里有（  ）个</a:t>
            </a:r>
            <a:r>
              <a:rPr lang="zh-CN" altLang="zh-CN" sz="3000">
                <a:latin typeface="华文新魏" pitchFamily="2" charset="-122"/>
                <a:ea typeface="华文新魏" pitchFamily="2" charset="-122"/>
              </a:rPr>
              <a:t>0.01</a:t>
            </a:r>
          </a:p>
        </p:txBody>
      </p:sp>
      <p:graphicFrame>
        <p:nvGraphicFramePr>
          <p:cNvPr id="6175" name="Group 31"/>
          <p:cNvGraphicFramePr>
            <a:graphicFrameLocks noGrp="1"/>
          </p:cNvGraphicFramePr>
          <p:nvPr/>
        </p:nvGraphicFramePr>
        <p:xfrm>
          <a:off x="5260975" y="3271838"/>
          <a:ext cx="2082800" cy="1584327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134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0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同侧圆角矩形 8"/>
          <p:cNvSpPr/>
          <p:nvPr/>
        </p:nvSpPr>
        <p:spPr>
          <a:xfrm>
            <a:off x="484188" y="781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500063" y="14224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Group 2"/>
          <p:cNvGraphicFramePr>
            <a:graphicFrameLocks noGrp="1"/>
          </p:cNvGraphicFramePr>
          <p:nvPr/>
        </p:nvGraphicFramePr>
        <p:xfrm>
          <a:off x="525463" y="1768475"/>
          <a:ext cx="3810000" cy="3468688"/>
        </p:xfrm>
        <a:graphic>
          <a:graphicData uri="http://schemas.openxmlformats.org/drawingml/2006/table">
            <a:tbl>
              <a:tblPr/>
              <a:tblGrid>
                <a:gridCol w="382588"/>
                <a:gridCol w="379412"/>
                <a:gridCol w="381000"/>
                <a:gridCol w="379413"/>
                <a:gridCol w="382587"/>
                <a:gridCol w="382588"/>
                <a:gridCol w="379412"/>
                <a:gridCol w="409575"/>
                <a:gridCol w="350838"/>
                <a:gridCol w="382587"/>
              </a:tblGrid>
              <a:tr h="346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194" name="Group 26"/>
          <p:cNvGraphicFramePr>
            <a:graphicFrameLocks noGrp="1"/>
          </p:cNvGraphicFramePr>
          <p:nvPr/>
        </p:nvGraphicFramePr>
        <p:xfrm>
          <a:off x="4708525" y="1773238"/>
          <a:ext cx="3810000" cy="3465516"/>
        </p:xfrm>
        <a:graphic>
          <a:graphicData uri="http://schemas.openxmlformats.org/drawingml/2006/table">
            <a:tbl>
              <a:tblPr/>
              <a:tblGrid>
                <a:gridCol w="379412"/>
                <a:gridCol w="382588"/>
                <a:gridCol w="381000"/>
                <a:gridCol w="357187"/>
                <a:gridCol w="404813"/>
                <a:gridCol w="379412"/>
                <a:gridCol w="382588"/>
                <a:gridCol w="381000"/>
                <a:gridCol w="382587"/>
                <a:gridCol w="379413"/>
              </a:tblGrid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317" name="Rectangle 149"/>
          <p:cNvSpPr>
            <a:spLocks noChangeArrowheads="1"/>
          </p:cNvSpPr>
          <p:nvPr/>
        </p:nvSpPr>
        <p:spPr bwMode="auto">
          <a:xfrm>
            <a:off x="2794000" y="1076325"/>
            <a:ext cx="12271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0.6</a:t>
            </a:r>
          </a:p>
        </p:txBody>
      </p:sp>
      <p:sp>
        <p:nvSpPr>
          <p:cNvPr id="7318" name="Rectangle 150"/>
          <p:cNvSpPr>
            <a:spLocks noChangeArrowheads="1"/>
          </p:cNvSpPr>
          <p:nvPr/>
        </p:nvSpPr>
        <p:spPr bwMode="auto">
          <a:xfrm>
            <a:off x="5932488" y="1076325"/>
            <a:ext cx="16224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600" b="1" noProof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0.06</a:t>
            </a:r>
          </a:p>
        </p:txBody>
      </p:sp>
      <p:graphicFrame>
        <p:nvGraphicFramePr>
          <p:cNvPr id="7319" name="Group 151"/>
          <p:cNvGraphicFramePr>
            <a:graphicFrameLocks noGrp="1"/>
          </p:cNvGraphicFramePr>
          <p:nvPr/>
        </p:nvGraphicFramePr>
        <p:xfrm>
          <a:off x="525463" y="1768475"/>
          <a:ext cx="3810000" cy="3468688"/>
        </p:xfrm>
        <a:graphic>
          <a:graphicData uri="http://schemas.openxmlformats.org/drawingml/2006/table">
            <a:tbl>
              <a:tblPr/>
              <a:tblGrid>
                <a:gridCol w="382588"/>
                <a:gridCol w="379412"/>
                <a:gridCol w="381000"/>
                <a:gridCol w="374650"/>
                <a:gridCol w="387350"/>
                <a:gridCol w="382588"/>
                <a:gridCol w="379412"/>
                <a:gridCol w="409575"/>
                <a:gridCol w="350838"/>
                <a:gridCol w="382587"/>
              </a:tblGrid>
              <a:tr h="3468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343" name="Group 175"/>
          <p:cNvGraphicFramePr>
            <a:graphicFrameLocks noGrp="1"/>
          </p:cNvGraphicFramePr>
          <p:nvPr/>
        </p:nvGraphicFramePr>
        <p:xfrm>
          <a:off x="4714875" y="1773238"/>
          <a:ext cx="3810000" cy="3465516"/>
        </p:xfrm>
        <a:graphic>
          <a:graphicData uri="http://schemas.openxmlformats.org/drawingml/2006/table">
            <a:tbl>
              <a:tblPr/>
              <a:tblGrid>
                <a:gridCol w="379412"/>
                <a:gridCol w="382588"/>
                <a:gridCol w="381000"/>
                <a:gridCol w="357187"/>
                <a:gridCol w="404813"/>
                <a:gridCol w="379412"/>
                <a:gridCol w="382588"/>
                <a:gridCol w="381000"/>
                <a:gridCol w="382587"/>
                <a:gridCol w="379413"/>
              </a:tblGrid>
              <a:tr h="298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466" name="Text Box 298"/>
          <p:cNvSpPr txBox="1">
            <a:spLocks noChangeArrowheads="1"/>
          </p:cNvSpPr>
          <p:nvPr/>
        </p:nvSpPr>
        <p:spPr bwMode="auto">
          <a:xfrm>
            <a:off x="906463" y="5167313"/>
            <a:ext cx="807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里面有（  ）个</a:t>
            </a: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0.1 </a:t>
            </a:r>
          </a:p>
        </p:txBody>
      </p:sp>
      <p:sp>
        <p:nvSpPr>
          <p:cNvPr id="7467" name="Text Box 299"/>
          <p:cNvSpPr txBox="1">
            <a:spLocks noChangeArrowheads="1"/>
          </p:cNvSpPr>
          <p:nvPr/>
        </p:nvSpPr>
        <p:spPr bwMode="auto">
          <a:xfrm>
            <a:off x="892175" y="5815013"/>
            <a:ext cx="807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0.06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里面有（  ）个</a:t>
            </a: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0.01 </a:t>
            </a:r>
          </a:p>
        </p:txBody>
      </p:sp>
      <p:sp>
        <p:nvSpPr>
          <p:cNvPr id="7468" name="Rectangle 300"/>
          <p:cNvSpPr>
            <a:spLocks noChangeArrowheads="1"/>
          </p:cNvSpPr>
          <p:nvPr/>
        </p:nvSpPr>
        <p:spPr bwMode="auto">
          <a:xfrm>
            <a:off x="3444875" y="5183188"/>
            <a:ext cx="447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6</a:t>
            </a:r>
          </a:p>
        </p:txBody>
      </p:sp>
      <p:sp>
        <p:nvSpPr>
          <p:cNvPr id="7469" name="Rectangle 301"/>
          <p:cNvSpPr>
            <a:spLocks noChangeArrowheads="1"/>
          </p:cNvSpPr>
          <p:nvPr/>
        </p:nvSpPr>
        <p:spPr bwMode="auto">
          <a:xfrm>
            <a:off x="3668713" y="5813425"/>
            <a:ext cx="447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6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84188" y="7874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500063" y="14287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66" grpId="0"/>
      <p:bldP spid="7467" grpId="0"/>
      <p:bldP spid="7468" grpId="0"/>
      <p:bldP spid="74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Group 2"/>
          <p:cNvGraphicFramePr>
            <a:graphicFrameLocks noGrp="1"/>
          </p:cNvGraphicFramePr>
          <p:nvPr/>
        </p:nvGraphicFramePr>
        <p:xfrm>
          <a:off x="1181100" y="2008188"/>
          <a:ext cx="3168650" cy="2879725"/>
        </p:xfrm>
        <a:graphic>
          <a:graphicData uri="http://schemas.openxmlformats.org/drawingml/2006/table">
            <a:tbl>
              <a:tblPr/>
              <a:tblGrid>
                <a:gridCol w="317500"/>
                <a:gridCol w="317500"/>
                <a:gridCol w="314325"/>
                <a:gridCol w="317500"/>
                <a:gridCol w="317500"/>
                <a:gridCol w="317500"/>
                <a:gridCol w="317500"/>
                <a:gridCol w="339725"/>
                <a:gridCol w="292100"/>
                <a:gridCol w="317500"/>
              </a:tblGrid>
              <a:tr h="287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218" name="Group 26"/>
          <p:cNvGraphicFramePr>
            <a:graphicFrameLocks noGrp="1"/>
          </p:cNvGraphicFramePr>
          <p:nvPr/>
        </p:nvGraphicFramePr>
        <p:xfrm>
          <a:off x="4997450" y="2011363"/>
          <a:ext cx="3095625" cy="2876550"/>
        </p:xfrm>
        <a:graphic>
          <a:graphicData uri="http://schemas.openxmlformats.org/drawingml/2006/table">
            <a:tbl>
              <a:tblPr/>
              <a:tblGrid>
                <a:gridCol w="307975"/>
                <a:gridCol w="311150"/>
                <a:gridCol w="309563"/>
                <a:gridCol w="290512"/>
                <a:gridCol w="328613"/>
                <a:gridCol w="307975"/>
                <a:gridCol w="311150"/>
                <a:gridCol w="309562"/>
                <a:gridCol w="311150"/>
                <a:gridCol w="307975"/>
              </a:tblGrid>
              <a:tr h="247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6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45" marB="45745"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41" name="Text Box 149"/>
          <p:cNvSpPr txBox="1">
            <a:spLocks noChangeArrowheads="1"/>
          </p:cNvSpPr>
          <p:nvPr/>
        </p:nvSpPr>
        <p:spPr bwMode="auto">
          <a:xfrm>
            <a:off x="965200" y="4814888"/>
            <a:ext cx="76327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里有几个</a:t>
            </a: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0.1?  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里有几个</a:t>
            </a: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0.01?</a:t>
            </a:r>
            <a:r>
              <a:rPr lang="zh-CN" altLang="zh-CN" sz="4400" b="1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8342" name="Text Box 150"/>
          <p:cNvSpPr txBox="1">
            <a:spLocks noChangeArrowheads="1"/>
          </p:cNvSpPr>
          <p:nvPr/>
        </p:nvSpPr>
        <p:spPr bwMode="auto">
          <a:xfrm>
            <a:off x="965200" y="5535613"/>
            <a:ext cx="698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0.1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里有几个</a:t>
            </a:r>
            <a:r>
              <a:rPr lang="zh-CN" altLang="zh-CN" sz="3600" b="1">
                <a:latin typeface="华文新魏" pitchFamily="2" charset="-122"/>
                <a:ea typeface="华文新魏" pitchFamily="2" charset="-122"/>
              </a:rPr>
              <a:t>0.01?</a:t>
            </a:r>
            <a:endParaRPr lang="zh-CN" altLang="zh-CN" sz="44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343" name="Text Box 151"/>
          <p:cNvSpPr txBox="1">
            <a:spLocks noChangeArrowheads="1"/>
          </p:cNvSpPr>
          <p:nvPr/>
        </p:nvSpPr>
        <p:spPr bwMode="auto">
          <a:xfrm>
            <a:off x="1152525" y="1412875"/>
            <a:ext cx="33115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sz="36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小组讨论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b="1" noProof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68313" y="7715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41" grpId="0"/>
      <p:bldP spid="83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16013" y="1497013"/>
            <a:ext cx="489585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里面有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  <a:r>
              <a:rPr lang="zh-CN" sz="40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116013" y="2152650"/>
            <a:ext cx="54006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里面有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；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14425" y="2873375"/>
            <a:ext cx="56896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里面有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84213" y="3578225"/>
            <a:ext cx="7777162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4000" b="1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zh-CN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0.01</a:t>
            </a:r>
            <a:r>
              <a:rPr lang="en-US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都是小数的</a:t>
            </a:r>
            <a:r>
              <a:rPr lang="zh-CN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计数单位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而且</a:t>
            </a:r>
            <a:r>
              <a:rPr 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是不同数位上的计数单位。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68313" y="7731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29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0" y="1390650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71550" y="1627188"/>
            <a:ext cx="72009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小数点右边第一位是十分位，计数单位是十分之一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0.1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</p:txBody>
      </p:sp>
      <p:sp>
        <p:nvSpPr>
          <p:cNvPr id="11267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49325" y="3082925"/>
            <a:ext cx="7273925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小数点右边第二位是百分位，计数单位是百分之一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0.01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alt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</p:txBody>
      </p:sp>
      <p:sp>
        <p:nvSpPr>
          <p:cNvPr id="11268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939800" y="4594225"/>
            <a:ext cx="77771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小数点右边第三位是千分位，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944563" y="5257800"/>
            <a:ext cx="68580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计数单位是千分之一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0.001</a:t>
            </a:r>
            <a:r>
              <a:rPr lang="zh-CN" sz="3600" b="1" noProof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r>
              <a:rPr lang="zh-CN" sz="36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116013" y="5746750"/>
            <a:ext cx="3384550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zh-CN" sz="44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92125" y="8524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20688" y="15573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1318</Words>
  <PresentationFormat>全屏显示(4:3)</PresentationFormat>
  <Paragraphs>268</Paragraphs>
  <Slides>31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2016-10-24T08:17:21Z</dcterms:created>
  <dcterms:modified xsi:type="dcterms:W3CDTF">2016-10-24T08:17:36Z</dcterms:modified>
</cp:coreProperties>
</file>