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9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F07982-53C5-4712-8907-C3D9B6D0B390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10B97-D112-4284-8B36-C5093EA0A9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6B5B2BA-402F-4FF6-902A-BDB34E17B894}" type="slidenum">
              <a:rPr lang="zh-CN" altLang="en-US" smtClean="0">
                <a:latin typeface="Calibri" pitchFamily="34" charset="0"/>
                <a:ea typeface="宋体" charset="-122"/>
              </a:rPr>
              <a:pPr/>
              <a:t>2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audio" Target="../media/audio2.wav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10" Type="http://schemas.openxmlformats.org/officeDocument/2006/relationships/oleObject" Target="../embeddings/oleObject29.bin"/><Relationship Id="rId4" Type="http://schemas.openxmlformats.org/officeDocument/2006/relationships/audio" Target="../media/audio1.wav"/><Relationship Id="rId9" Type="http://schemas.openxmlformats.org/officeDocument/2006/relationships/oleObject" Target="../embeddings/oleObject28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1.bin"/><Relationship Id="rId5" Type="http://schemas.openxmlformats.org/officeDocument/2006/relationships/oleObject" Target="../embeddings/oleObject30.bin"/><Relationship Id="rId4" Type="http://schemas.openxmlformats.org/officeDocument/2006/relationships/audio" Target="../media/audio3.wav"/><Relationship Id="rId9" Type="http://schemas.openxmlformats.org/officeDocument/2006/relationships/oleObject" Target="../embeddings/oleObject34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188" y="908050"/>
            <a:ext cx="6048375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单元  小数的意义和性质</a:t>
            </a:r>
            <a:endParaRPr lang="en-US" altLang="zh-CN" sz="360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484438" y="3284538"/>
            <a:ext cx="5400675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340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924175"/>
            <a:ext cx="5167313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124075" y="2349500"/>
            <a:ext cx="6300788" cy="8239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 </a:t>
            </a:r>
            <a:r>
              <a:rPr kumimoji="1" lang="zh-CN" altLang="en-US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小数的意义和读写</a:t>
            </a:r>
            <a:endParaRPr lang="zh-CN" altLang="en-US" sz="48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57200" y="2511425"/>
          <a:ext cx="8382000" cy="1803400"/>
        </p:xfrm>
        <a:graphic>
          <a:graphicData uri="http://schemas.openxmlformats.org/presentationml/2006/ole">
            <p:oleObj spid="_x0000_s4098" r:id="rId3" imgW="3772427" imgH="819048" progId="Paint.Picture">
              <p:embed/>
            </p:oleObj>
          </a:graphicData>
        </a:graphic>
      </p:graphicFrame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3657600" y="5580063"/>
            <a:ext cx="22098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0.001米</a:t>
            </a:r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 flipV="1">
            <a:off x="4419600" y="4035425"/>
            <a:ext cx="0" cy="7620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903913" y="1622425"/>
            <a:ext cx="2052637" cy="1230313"/>
            <a:chOff x="0" y="0"/>
            <a:chExt cx="1293" cy="775"/>
          </a:xfrm>
        </p:grpSpPr>
        <p:sp>
          <p:nvSpPr>
            <p:cNvPr id="4112" name="Rectangle 6"/>
            <p:cNvSpPr>
              <a:spLocks noChangeArrowheads="1"/>
            </p:cNvSpPr>
            <p:nvPr/>
          </p:nvSpPr>
          <p:spPr bwMode="auto">
            <a:xfrm>
              <a:off x="816" y="141"/>
              <a:ext cx="477" cy="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4500" b="1">
                  <a:latin typeface="华文新魏" pitchFamily="2" charset="-122"/>
                  <a:ea typeface="华文新魏" pitchFamily="2" charset="-122"/>
                </a:rPr>
                <a:t>米</a:t>
              </a: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0" y="0"/>
              <a:ext cx="912" cy="775"/>
              <a:chOff x="0" y="0"/>
              <a:chExt cx="912" cy="775"/>
            </a:xfrm>
          </p:grpSpPr>
          <p:sp>
            <p:nvSpPr>
              <p:cNvPr id="4114" name="Line 8"/>
              <p:cNvSpPr>
                <a:spLocks noChangeShapeType="1"/>
              </p:cNvSpPr>
              <p:nvPr/>
            </p:nvSpPr>
            <p:spPr bwMode="auto">
              <a:xfrm>
                <a:off x="96" y="391"/>
                <a:ext cx="72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37" name="Rectangle 9"/>
              <p:cNvSpPr>
                <a:spLocks noChangeArrowheads="1"/>
              </p:cNvSpPr>
              <p:nvPr/>
            </p:nvSpPr>
            <p:spPr bwMode="auto">
              <a:xfrm>
                <a:off x="288" y="0"/>
                <a:ext cx="246" cy="4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/>
                <a:ext uri="{91240B29-F687-4F45-9708-019B960494DF}"/>
                <a:ext uri="{AF507438-7753-43E0-B8FC-AC1667EBCBE1}"/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itchFamily="34" charset="0"/>
                  <a:buNone/>
                  <a:defRPr/>
                </a:pPr>
                <a:r>
                  <a:rPr lang="zh-CN" altLang="en-US" sz="40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华文新魏" pitchFamily="2" charset="-122"/>
                    <a:ea typeface="华文新魏" pitchFamily="2" charset="-122"/>
                  </a:rPr>
                  <a:t>1</a:t>
                </a:r>
              </a:p>
            </p:txBody>
          </p:sp>
          <p:sp>
            <p:nvSpPr>
              <p:cNvPr id="73738" name="Text Box 10"/>
              <p:cNvSpPr txBox="1">
                <a:spLocks noChangeArrowheads="1"/>
              </p:cNvSpPr>
              <p:nvPr/>
            </p:nvSpPr>
            <p:spPr bwMode="auto">
              <a:xfrm>
                <a:off x="0" y="333"/>
                <a:ext cx="912" cy="4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/>
                <a:ext uri="{91240B29-F687-4F45-9708-019B960494DF}"/>
                <a:ext uri="{AF507438-7753-43E0-B8FC-AC1667EBCBE1}"/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  <a:defRPr/>
                </a:pPr>
                <a:r>
                  <a:rPr lang="zh-CN" altLang="en-US" sz="4000" b="1" noProof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1000</a:t>
                </a:r>
              </a:p>
            </p:txBody>
          </p:sp>
        </p:grpSp>
      </p:grpSp>
      <p:sp>
        <p:nvSpPr>
          <p:cNvPr id="4102" name="Text Box 11"/>
          <p:cNvSpPr txBox="1">
            <a:spLocks noChangeArrowheads="1"/>
          </p:cNvSpPr>
          <p:nvPr/>
        </p:nvSpPr>
        <p:spPr bwMode="auto">
          <a:xfrm>
            <a:off x="755650" y="1190625"/>
            <a:ext cx="8001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    把1米平均分成</a:t>
            </a:r>
            <a:r>
              <a:rPr lang="en-US" altLang="zh-CN" sz="4500" b="1">
                <a:latin typeface="华文新魏" pitchFamily="2" charset="-122"/>
                <a:ea typeface="华文新魏" pitchFamily="2" charset="-122"/>
              </a:rPr>
              <a:t>1000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份</a:t>
            </a:r>
            <a:r>
              <a:rPr lang="en-US" altLang="zh-CN" sz="4500" b="1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每份是</a:t>
            </a:r>
            <a:r>
              <a:rPr lang="en-US" altLang="zh-CN" sz="45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毫米。</a:t>
            </a:r>
            <a:r>
              <a:rPr lang="en-US" altLang="zh-CN" sz="45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毫米是</a:t>
            </a:r>
            <a:endParaRPr lang="en-US" altLang="en-US" sz="4500" b="1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3743325" y="4424363"/>
            <a:ext cx="2052638" cy="1371600"/>
            <a:chOff x="0" y="0"/>
            <a:chExt cx="1293" cy="864"/>
          </a:xfrm>
        </p:grpSpPr>
        <p:sp>
          <p:nvSpPr>
            <p:cNvPr id="4107" name="Rectangle 13"/>
            <p:cNvSpPr>
              <a:spLocks noChangeArrowheads="1"/>
            </p:cNvSpPr>
            <p:nvPr/>
          </p:nvSpPr>
          <p:spPr bwMode="auto">
            <a:xfrm>
              <a:off x="816" y="182"/>
              <a:ext cx="477" cy="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4500" b="1">
                  <a:latin typeface="华文新魏" pitchFamily="2" charset="-122"/>
                  <a:ea typeface="华文新魏" pitchFamily="2" charset="-122"/>
                </a:rPr>
                <a:t>米</a:t>
              </a:r>
            </a:p>
          </p:txBody>
        </p: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0" y="0"/>
              <a:ext cx="912" cy="864"/>
              <a:chOff x="0" y="0"/>
              <a:chExt cx="912" cy="864"/>
            </a:xfrm>
          </p:grpSpPr>
          <p:sp>
            <p:nvSpPr>
              <p:cNvPr id="4109" name="Line 15"/>
              <p:cNvSpPr>
                <a:spLocks noChangeShapeType="1"/>
              </p:cNvSpPr>
              <p:nvPr/>
            </p:nvSpPr>
            <p:spPr bwMode="auto">
              <a:xfrm>
                <a:off x="96" y="432"/>
                <a:ext cx="72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44" name="Rectangle 16"/>
              <p:cNvSpPr>
                <a:spLocks noChangeArrowheads="1"/>
              </p:cNvSpPr>
              <p:nvPr/>
            </p:nvSpPr>
            <p:spPr bwMode="auto">
              <a:xfrm>
                <a:off x="288" y="0"/>
                <a:ext cx="262" cy="4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/>
                <a:ext uri="{91240B29-F687-4F45-9708-019B960494DF}"/>
                <a:ext uri="{AF507438-7753-43E0-B8FC-AC1667EBCBE1}"/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itchFamily="34" charset="0"/>
                  <a:buNone/>
                  <a:defRPr/>
                </a:pPr>
                <a:r>
                  <a:rPr lang="zh-CN" altLang="en-US" sz="45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华文新魏" pitchFamily="2" charset="-122"/>
                    <a:ea typeface="华文新魏" pitchFamily="2" charset="-122"/>
                  </a:rPr>
                  <a:t>1</a:t>
                </a:r>
              </a:p>
            </p:txBody>
          </p:sp>
          <p:sp>
            <p:nvSpPr>
              <p:cNvPr id="73745" name="Text Box 17"/>
              <p:cNvSpPr txBox="1">
                <a:spLocks noChangeArrowheads="1"/>
              </p:cNvSpPr>
              <p:nvPr/>
            </p:nvSpPr>
            <p:spPr bwMode="auto">
              <a:xfrm>
                <a:off x="0" y="374"/>
                <a:ext cx="912" cy="4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/>
                <a:ext uri="{91240B29-F687-4F45-9708-019B960494DF}"/>
                <a:ext uri="{AF507438-7753-43E0-B8FC-AC1667EBCBE1}"/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  <a:defRPr/>
                </a:pPr>
                <a:r>
                  <a:rPr lang="zh-CN" altLang="en-US" sz="4500" b="1" noProof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1000</a:t>
                </a:r>
              </a:p>
            </p:txBody>
          </p:sp>
        </p:grpSp>
      </p:grpSp>
      <p:sp>
        <p:nvSpPr>
          <p:cNvPr id="4104" name="Text Box 19"/>
          <p:cNvSpPr txBox="1">
            <a:spLocks noChangeArrowheads="1"/>
          </p:cNvSpPr>
          <p:nvPr/>
        </p:nvSpPr>
        <p:spPr bwMode="auto">
          <a:xfrm>
            <a:off x="5795963" y="5595938"/>
            <a:ext cx="3240087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零点零零一</a:t>
            </a:r>
          </a:p>
        </p:txBody>
      </p:sp>
      <p:sp>
        <p:nvSpPr>
          <p:cNvPr id="20" name="同侧圆角矩形 19"/>
          <p:cNvSpPr/>
          <p:nvPr/>
        </p:nvSpPr>
        <p:spPr>
          <a:xfrm>
            <a:off x="468313" y="6921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1" name="直线连接符 21"/>
          <p:cNvCxnSpPr/>
          <p:nvPr/>
        </p:nvCxnSpPr>
        <p:spPr>
          <a:xfrm flipV="1">
            <a:off x="484188" y="133350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598488" y="1044575"/>
            <a:ext cx="80772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endParaRPr lang="en-US" sz="4000" b="1" noProof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126" name="Text Box 3"/>
          <p:cNvSpPr txBox="1">
            <a:spLocks noChangeArrowheads="1"/>
          </p:cNvSpPr>
          <p:nvPr/>
        </p:nvSpPr>
        <p:spPr bwMode="auto">
          <a:xfrm>
            <a:off x="1262063" y="1773238"/>
            <a:ext cx="54721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米写成小数0.001米</a:t>
            </a:r>
            <a:endParaRPr lang="zh-CN" altLang="en-US" sz="40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6156325" y="1773238"/>
            <a:ext cx="4010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零点零零一</a:t>
            </a:r>
          </a:p>
        </p:txBody>
      </p:sp>
      <p:graphicFrame>
        <p:nvGraphicFramePr>
          <p:cNvPr id="5122" name="Object 7"/>
          <p:cNvGraphicFramePr>
            <a:graphicFrameLocks noChangeAspect="1"/>
          </p:cNvGraphicFramePr>
          <p:nvPr/>
        </p:nvGraphicFramePr>
        <p:xfrm>
          <a:off x="323850" y="1557338"/>
          <a:ext cx="1008063" cy="1116012"/>
        </p:xfrm>
        <a:graphic>
          <a:graphicData uri="http://schemas.openxmlformats.org/presentationml/2006/ole">
            <p:oleObj spid="_x0000_s5122" r:id="rId3" imgW="356197" imgH="394418" progId="Equation.3">
              <p:embed/>
            </p:oleObj>
          </a:graphicData>
        </a:graphic>
      </p:graphicFrame>
      <p:graphicFrame>
        <p:nvGraphicFramePr>
          <p:cNvPr id="5123" name="Object 8"/>
          <p:cNvGraphicFramePr>
            <a:graphicFrameLocks noChangeAspect="1"/>
          </p:cNvGraphicFramePr>
          <p:nvPr/>
        </p:nvGraphicFramePr>
        <p:xfrm>
          <a:off x="307975" y="3048000"/>
          <a:ext cx="1008063" cy="1116013"/>
        </p:xfrm>
        <a:graphic>
          <a:graphicData uri="http://schemas.openxmlformats.org/presentationml/2006/ole">
            <p:oleObj spid="_x0000_s5123" r:id="rId4" imgW="356197" imgH="394418" progId="Equation.3">
              <p:embed/>
            </p:oleObj>
          </a:graphicData>
        </a:graphic>
      </p:graphicFrame>
      <p:sp>
        <p:nvSpPr>
          <p:cNvPr id="5128" name="Text Box 9"/>
          <p:cNvSpPr txBox="1">
            <a:spLocks noChangeArrowheads="1"/>
          </p:cNvSpPr>
          <p:nvPr/>
        </p:nvSpPr>
        <p:spPr bwMode="auto">
          <a:xfrm>
            <a:off x="1317625" y="3263900"/>
            <a:ext cx="54705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米写成小数0.040米</a:t>
            </a:r>
            <a:endParaRPr lang="zh-CN" altLang="en-US" sz="40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6283325" y="3335338"/>
            <a:ext cx="4010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零点零四零</a:t>
            </a:r>
          </a:p>
        </p:txBody>
      </p:sp>
      <p:graphicFrame>
        <p:nvGraphicFramePr>
          <p:cNvPr id="5124" name="Object 11"/>
          <p:cNvGraphicFramePr>
            <a:graphicFrameLocks noChangeAspect="1"/>
          </p:cNvGraphicFramePr>
          <p:nvPr/>
        </p:nvGraphicFramePr>
        <p:xfrm>
          <a:off x="250825" y="4437063"/>
          <a:ext cx="1009650" cy="1116012"/>
        </p:xfrm>
        <a:graphic>
          <a:graphicData uri="http://schemas.openxmlformats.org/presentationml/2006/ole">
            <p:oleObj spid="_x0000_s5124" r:id="rId5" imgW="356197" imgH="394418" progId="Equation.3">
              <p:embed/>
            </p:oleObj>
          </a:graphicData>
        </a:graphic>
      </p:graphicFrame>
      <p:sp>
        <p:nvSpPr>
          <p:cNvPr id="5130" name="Text Box 12"/>
          <p:cNvSpPr txBox="1">
            <a:spLocks noChangeArrowheads="1"/>
          </p:cNvSpPr>
          <p:nvPr/>
        </p:nvSpPr>
        <p:spPr bwMode="auto">
          <a:xfrm>
            <a:off x="1300163" y="4610100"/>
            <a:ext cx="54721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米写成小数0.105米</a:t>
            </a:r>
            <a:endParaRPr lang="zh-CN" altLang="en-US" sz="40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65" name="Text Box 13"/>
          <p:cNvSpPr txBox="1">
            <a:spLocks noChangeArrowheads="1"/>
          </p:cNvSpPr>
          <p:nvPr/>
        </p:nvSpPr>
        <p:spPr bwMode="auto">
          <a:xfrm>
            <a:off x="6337300" y="4610100"/>
            <a:ext cx="4010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零点一零五</a:t>
            </a:r>
            <a:endParaRPr lang="zh-CN" altLang="en-US" sz="40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8" grpId="0" bldLvl="0"/>
      <p:bldP spid="74762" grpId="0" bldLvl="0"/>
      <p:bldP spid="74765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598488" y="1044575"/>
            <a:ext cx="80772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endParaRPr lang="en-US" sz="4000" b="1" noProof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3386138" y="1701800"/>
            <a:ext cx="6889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（0.001）零点零零一</a:t>
            </a:r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/>
        </p:nvGraphicFramePr>
        <p:xfrm>
          <a:off x="614363" y="1582738"/>
          <a:ext cx="1008062" cy="1116012"/>
        </p:xfrm>
        <a:graphic>
          <a:graphicData uri="http://schemas.openxmlformats.org/presentationml/2006/ole">
            <p:oleObj spid="_x0000_s6146" r:id="rId3" imgW="356197" imgH="394418" progId="Equation.3">
              <p:embed/>
            </p:oleObj>
          </a:graphicData>
        </a:graphic>
      </p:graphicFrame>
      <p:graphicFrame>
        <p:nvGraphicFramePr>
          <p:cNvPr id="6147" name="Object 7"/>
          <p:cNvGraphicFramePr>
            <a:graphicFrameLocks noChangeAspect="1"/>
          </p:cNvGraphicFramePr>
          <p:nvPr/>
        </p:nvGraphicFramePr>
        <p:xfrm>
          <a:off x="598488" y="3073400"/>
          <a:ext cx="1008062" cy="1116013"/>
        </p:xfrm>
        <a:graphic>
          <a:graphicData uri="http://schemas.openxmlformats.org/presentationml/2006/ole">
            <p:oleObj spid="_x0000_s6147" r:id="rId4" imgW="356197" imgH="394418" progId="Equation.3">
              <p:embed/>
            </p:oleObj>
          </a:graphicData>
        </a:graphic>
      </p:graphicFrame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3241675" y="3141663"/>
            <a:ext cx="63865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（0.040）零点零四零</a:t>
            </a:r>
          </a:p>
        </p:txBody>
      </p:sp>
      <p:graphicFrame>
        <p:nvGraphicFramePr>
          <p:cNvPr id="6148" name="Object 9"/>
          <p:cNvGraphicFramePr>
            <a:graphicFrameLocks noChangeAspect="1"/>
          </p:cNvGraphicFramePr>
          <p:nvPr/>
        </p:nvGraphicFramePr>
        <p:xfrm>
          <a:off x="541338" y="4462463"/>
          <a:ext cx="1009650" cy="1116012"/>
        </p:xfrm>
        <a:graphic>
          <a:graphicData uri="http://schemas.openxmlformats.org/presentationml/2006/ole">
            <p:oleObj spid="_x0000_s6148" r:id="rId5" imgW="356197" imgH="394418" progId="Equation.3">
              <p:embed/>
            </p:oleObj>
          </a:graphicData>
        </a:graphic>
      </p:graphicFrame>
      <p:sp>
        <p:nvSpPr>
          <p:cNvPr id="75786" name="Text Box 10"/>
          <p:cNvSpPr txBox="1">
            <a:spLocks noChangeArrowheads="1"/>
          </p:cNvSpPr>
          <p:nvPr/>
        </p:nvSpPr>
        <p:spPr bwMode="auto">
          <a:xfrm>
            <a:off x="3168650" y="4610100"/>
            <a:ext cx="70707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（0.105）零点一零五</a:t>
            </a:r>
            <a:endParaRPr lang="zh-CN" altLang="en-US" sz="40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153" name="Text Box 11"/>
          <p:cNvSpPr txBox="1">
            <a:spLocks noChangeArrowheads="1"/>
          </p:cNvSpPr>
          <p:nvPr/>
        </p:nvSpPr>
        <p:spPr bwMode="auto">
          <a:xfrm>
            <a:off x="1979613" y="2205038"/>
            <a:ext cx="16176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表示</a:t>
            </a:r>
          </a:p>
        </p:txBody>
      </p:sp>
      <p:sp>
        <p:nvSpPr>
          <p:cNvPr id="6154" name="AutoShape 12"/>
          <p:cNvSpPr>
            <a:spLocks noChangeArrowheads="1"/>
          </p:cNvSpPr>
          <p:nvPr/>
        </p:nvSpPr>
        <p:spPr bwMode="auto">
          <a:xfrm>
            <a:off x="1836738" y="3141663"/>
            <a:ext cx="1439862" cy="74612"/>
          </a:xfrm>
          <a:prstGeom prst="leftRightArrow">
            <a:avLst>
              <a:gd name="adj1" fmla="val 50000"/>
              <a:gd name="adj2" fmla="val 38596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 sz="40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155" name="Text Box 13"/>
          <p:cNvSpPr txBox="1">
            <a:spLocks noChangeArrowheads="1"/>
          </p:cNvSpPr>
          <p:nvPr/>
        </p:nvSpPr>
        <p:spPr bwMode="auto">
          <a:xfrm>
            <a:off x="1187450" y="5589588"/>
            <a:ext cx="5516563" cy="708025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三位小数表示千分之几。</a:t>
            </a:r>
          </a:p>
        </p:txBody>
      </p:sp>
      <p:sp>
        <p:nvSpPr>
          <p:cNvPr id="14" name="同侧圆角矩形 13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1" grpId="0" bldLvl="0"/>
      <p:bldP spid="75784" grpId="0" bldLvl="0"/>
      <p:bldP spid="75786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2"/>
          <p:cNvSpPr txBox="1">
            <a:spLocks noChangeArrowheads="1"/>
          </p:cNvSpPr>
          <p:nvPr/>
        </p:nvSpPr>
        <p:spPr bwMode="auto">
          <a:xfrm>
            <a:off x="212725" y="19685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毫米＝              米写成小数是（          ）米             </a:t>
            </a:r>
          </a:p>
        </p:txBody>
      </p:sp>
      <p:graphicFrame>
        <p:nvGraphicFramePr>
          <p:cNvPr id="7170" name="Object 3"/>
          <p:cNvGraphicFramePr>
            <a:graphicFrameLocks noChangeAspect="1"/>
          </p:cNvGraphicFramePr>
          <p:nvPr/>
        </p:nvGraphicFramePr>
        <p:xfrm>
          <a:off x="2270125" y="3111500"/>
          <a:ext cx="1371600" cy="1285875"/>
        </p:xfrm>
        <a:graphic>
          <a:graphicData uri="http://schemas.openxmlformats.org/presentationml/2006/ole">
            <p:oleObj spid="_x0000_s7170" r:id="rId3" imgW="457517" imgH="432117" progId="Equation.3">
              <p:embed/>
            </p:oleObj>
          </a:graphicData>
        </a:graphic>
      </p:graphicFrame>
      <p:sp>
        <p:nvSpPr>
          <p:cNvPr id="7174" name="Text Box 4"/>
          <p:cNvSpPr txBox="1">
            <a:spLocks noChangeArrowheads="1"/>
          </p:cNvSpPr>
          <p:nvPr/>
        </p:nvSpPr>
        <p:spPr bwMode="auto">
          <a:xfrm>
            <a:off x="212725" y="3295650"/>
            <a:ext cx="9220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86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毫米＝           米写成小数是（            ）米             </a:t>
            </a:r>
          </a:p>
        </p:txBody>
      </p:sp>
      <p:sp>
        <p:nvSpPr>
          <p:cNvPr id="7175" name="Text Box 6"/>
          <p:cNvSpPr txBox="1">
            <a:spLocks noChangeArrowheads="1"/>
          </p:cNvSpPr>
          <p:nvPr/>
        </p:nvSpPr>
        <p:spPr bwMode="auto">
          <a:xfrm>
            <a:off x="-346075" y="4543425"/>
            <a:ext cx="9677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  160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毫米＝              米写成小数是（            ）米             </a:t>
            </a:r>
          </a:p>
        </p:txBody>
      </p:sp>
      <p:graphicFrame>
        <p:nvGraphicFramePr>
          <p:cNvPr id="7171" name="Object 7"/>
          <p:cNvGraphicFramePr>
            <a:graphicFrameLocks noChangeAspect="1"/>
          </p:cNvGraphicFramePr>
          <p:nvPr/>
        </p:nvGraphicFramePr>
        <p:xfrm>
          <a:off x="2293938" y="4340225"/>
          <a:ext cx="1371600" cy="1285875"/>
        </p:xfrm>
        <a:graphic>
          <a:graphicData uri="http://schemas.openxmlformats.org/presentationml/2006/ole">
            <p:oleObj spid="_x0000_s7171" r:id="rId4" imgW="457517" imgH="432117" progId="Equation.3">
              <p:embed/>
            </p:oleObj>
          </a:graphicData>
        </a:graphic>
      </p:graphicFrame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366963" y="4356100"/>
            <a:ext cx="1185862" cy="1252538"/>
            <a:chOff x="1776" y="914"/>
            <a:chExt cx="747" cy="789"/>
          </a:xfrm>
        </p:grpSpPr>
        <p:sp>
          <p:nvSpPr>
            <p:cNvPr id="7188" name="Rectangle 11"/>
            <p:cNvSpPr>
              <a:spLocks noChangeArrowheads="1"/>
            </p:cNvSpPr>
            <p:nvPr/>
          </p:nvSpPr>
          <p:spPr bwMode="auto">
            <a:xfrm>
              <a:off x="1872" y="914"/>
              <a:ext cx="57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160</a:t>
              </a:r>
            </a:p>
          </p:txBody>
        </p:sp>
        <p:sp>
          <p:nvSpPr>
            <p:cNvPr id="7189" name="Rectangle 12"/>
            <p:cNvSpPr>
              <a:spLocks noChangeArrowheads="1"/>
            </p:cNvSpPr>
            <p:nvPr/>
          </p:nvSpPr>
          <p:spPr bwMode="auto">
            <a:xfrm>
              <a:off x="1776" y="1296"/>
              <a:ext cx="747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1000</a:t>
              </a:r>
            </a:p>
          </p:txBody>
        </p:sp>
      </p:grpSp>
      <p:sp>
        <p:nvSpPr>
          <p:cNvPr id="157709" name="Rectangle 13"/>
          <p:cNvSpPr>
            <a:spLocks noChangeArrowheads="1"/>
          </p:cNvSpPr>
          <p:nvPr/>
        </p:nvSpPr>
        <p:spPr bwMode="auto">
          <a:xfrm>
            <a:off x="6659563" y="2005013"/>
            <a:ext cx="18002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0.003</a:t>
            </a:r>
          </a:p>
        </p:txBody>
      </p:sp>
      <p:graphicFrame>
        <p:nvGraphicFramePr>
          <p:cNvPr id="7172" name="Object 16"/>
          <p:cNvGraphicFramePr>
            <a:graphicFrameLocks noChangeAspect="1"/>
          </p:cNvGraphicFramePr>
          <p:nvPr/>
        </p:nvGraphicFramePr>
        <p:xfrm>
          <a:off x="2041525" y="1771650"/>
          <a:ext cx="1371600" cy="1285875"/>
        </p:xfrm>
        <a:graphic>
          <a:graphicData uri="http://schemas.openxmlformats.org/presentationml/2006/ole">
            <p:oleObj spid="_x0000_s7172" r:id="rId5" imgW="10973117" imgH="10363517" progId="Equation.3">
              <p:embed/>
            </p:oleObj>
          </a:graphicData>
        </a:graphic>
      </p:graphicFrame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2366963" y="3086100"/>
            <a:ext cx="1185862" cy="1254125"/>
            <a:chOff x="1776" y="913"/>
            <a:chExt cx="747" cy="790"/>
          </a:xfrm>
        </p:grpSpPr>
        <p:sp>
          <p:nvSpPr>
            <p:cNvPr id="7186" name="Rectangle 11"/>
            <p:cNvSpPr>
              <a:spLocks noChangeArrowheads="1"/>
            </p:cNvSpPr>
            <p:nvPr/>
          </p:nvSpPr>
          <p:spPr bwMode="auto">
            <a:xfrm>
              <a:off x="1938" y="913"/>
              <a:ext cx="448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86</a:t>
              </a:r>
            </a:p>
          </p:txBody>
        </p:sp>
        <p:sp>
          <p:nvSpPr>
            <p:cNvPr id="7187" name="Rectangle 12"/>
            <p:cNvSpPr>
              <a:spLocks noChangeArrowheads="1"/>
            </p:cNvSpPr>
            <p:nvPr/>
          </p:nvSpPr>
          <p:spPr bwMode="auto">
            <a:xfrm>
              <a:off x="1776" y="1296"/>
              <a:ext cx="747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1000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2149475" y="1762125"/>
            <a:ext cx="1185863" cy="1281113"/>
            <a:chOff x="1747" y="928"/>
            <a:chExt cx="747" cy="807"/>
          </a:xfrm>
        </p:grpSpPr>
        <p:sp>
          <p:nvSpPr>
            <p:cNvPr id="7184" name="Rectangle 11"/>
            <p:cNvSpPr>
              <a:spLocks noChangeArrowheads="1"/>
            </p:cNvSpPr>
            <p:nvPr/>
          </p:nvSpPr>
          <p:spPr bwMode="auto">
            <a:xfrm>
              <a:off x="1786" y="928"/>
              <a:ext cx="42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  3</a:t>
              </a:r>
            </a:p>
          </p:txBody>
        </p:sp>
        <p:sp>
          <p:nvSpPr>
            <p:cNvPr id="7185" name="Rectangle 12"/>
            <p:cNvSpPr>
              <a:spLocks noChangeArrowheads="1"/>
            </p:cNvSpPr>
            <p:nvPr/>
          </p:nvSpPr>
          <p:spPr bwMode="auto">
            <a:xfrm>
              <a:off x="1747" y="1328"/>
              <a:ext cx="747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1000</a:t>
              </a:r>
            </a:p>
          </p:txBody>
        </p:sp>
      </p:grp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6659563" y="3295650"/>
            <a:ext cx="180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0.086</a:t>
            </a:r>
          </a:p>
        </p:txBody>
      </p:sp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7011988" y="4573588"/>
            <a:ext cx="1447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0.160</a:t>
            </a:r>
          </a:p>
        </p:txBody>
      </p:sp>
      <p:sp>
        <p:nvSpPr>
          <p:cNvPr id="25" name="同侧圆角矩形 24"/>
          <p:cNvSpPr/>
          <p:nvPr/>
        </p:nvSpPr>
        <p:spPr>
          <a:xfrm>
            <a:off x="484188" y="81280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6" name="直线连接符 21"/>
          <p:cNvCxnSpPr/>
          <p:nvPr/>
        </p:nvCxnSpPr>
        <p:spPr>
          <a:xfrm flipV="1">
            <a:off x="500063" y="14541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9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3355975" y="2778125"/>
            <a:ext cx="220980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5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0.04米</a:t>
            </a:r>
          </a:p>
        </p:txBody>
      </p:sp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6175375" y="2762250"/>
            <a:ext cx="220980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5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0.105米</a:t>
            </a: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849313" y="2778125"/>
            <a:ext cx="220980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5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0.3米</a:t>
            </a: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727075" y="3911600"/>
            <a:ext cx="81518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500" b="1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仔细观察，你发现了什么？</a:t>
            </a:r>
            <a:endParaRPr lang="en-US" altLang="en-US" sz="4500" b="1">
              <a:solidFill>
                <a:srgbClr val="0000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7451725" y="1757363"/>
            <a:ext cx="757238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5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米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914400" y="1543050"/>
            <a:ext cx="828675" cy="1398588"/>
            <a:chOff x="-11" y="0"/>
            <a:chExt cx="522" cy="881"/>
          </a:xfrm>
        </p:grpSpPr>
        <p:sp>
          <p:nvSpPr>
            <p:cNvPr id="76808" name="Text Box 8"/>
            <p:cNvSpPr txBox="1">
              <a:spLocks noChangeArrowheads="1"/>
            </p:cNvSpPr>
            <p:nvPr/>
          </p:nvSpPr>
          <p:spPr bwMode="auto">
            <a:xfrm>
              <a:off x="-11" y="391"/>
              <a:ext cx="522" cy="4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45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10</a:t>
              </a:r>
            </a:p>
          </p:txBody>
        </p:sp>
        <p:sp>
          <p:nvSpPr>
            <p:cNvPr id="20501" name="Line 9"/>
            <p:cNvSpPr>
              <a:spLocks noChangeShapeType="1"/>
            </p:cNvSpPr>
            <p:nvPr/>
          </p:nvSpPr>
          <p:spPr bwMode="auto">
            <a:xfrm>
              <a:off x="42" y="442"/>
              <a:ext cx="38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10" name="Rectangle 10"/>
            <p:cNvSpPr>
              <a:spLocks noChangeArrowheads="1"/>
            </p:cNvSpPr>
            <p:nvPr/>
          </p:nvSpPr>
          <p:spPr bwMode="auto">
            <a:xfrm>
              <a:off x="90" y="0"/>
              <a:ext cx="323" cy="4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  <a:defRPr/>
              </a:pPr>
              <a:r>
                <a:rPr lang="zh-CN" altLang="en-US" sz="45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itchFamily="2" charset="-122"/>
                  <a:ea typeface="华文新魏" pitchFamily="2" charset="-122"/>
                </a:rPr>
                <a:t>3</a:t>
              </a:r>
            </a:p>
          </p:txBody>
        </p:sp>
      </p:grpSp>
      <p:sp>
        <p:nvSpPr>
          <p:cNvPr id="20488" name="Line 11"/>
          <p:cNvSpPr>
            <a:spLocks noChangeShapeType="1"/>
          </p:cNvSpPr>
          <p:nvPr/>
        </p:nvSpPr>
        <p:spPr bwMode="auto">
          <a:xfrm>
            <a:off x="3660775" y="2246313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3584575" y="1543050"/>
            <a:ext cx="1671638" cy="1389063"/>
            <a:chOff x="0" y="0"/>
            <a:chExt cx="1053" cy="875"/>
          </a:xfrm>
        </p:grpSpPr>
        <p:sp>
          <p:nvSpPr>
            <p:cNvPr id="76813" name="Rectangle 13"/>
            <p:cNvSpPr>
              <a:spLocks noChangeArrowheads="1"/>
            </p:cNvSpPr>
            <p:nvPr/>
          </p:nvSpPr>
          <p:spPr bwMode="auto">
            <a:xfrm>
              <a:off x="576" y="182"/>
              <a:ext cx="477" cy="4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45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米</a:t>
              </a:r>
            </a:p>
          </p:txBody>
        </p:sp>
        <p:sp>
          <p:nvSpPr>
            <p:cNvPr id="76814" name="Rectangle 14"/>
            <p:cNvSpPr>
              <a:spLocks noChangeArrowheads="1"/>
            </p:cNvSpPr>
            <p:nvPr/>
          </p:nvSpPr>
          <p:spPr bwMode="auto">
            <a:xfrm>
              <a:off x="183" y="0"/>
              <a:ext cx="323" cy="4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  <a:defRPr/>
              </a:pPr>
              <a:r>
                <a:rPr lang="zh-CN" altLang="en-US" sz="45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itchFamily="2" charset="-122"/>
                  <a:ea typeface="华文新魏" pitchFamily="2" charset="-122"/>
                </a:rPr>
                <a:t>4</a:t>
              </a:r>
            </a:p>
          </p:txBody>
        </p:sp>
        <p:sp>
          <p:nvSpPr>
            <p:cNvPr id="76815" name="Text Box 15"/>
            <p:cNvSpPr txBox="1">
              <a:spLocks noChangeArrowheads="1"/>
            </p:cNvSpPr>
            <p:nvPr/>
          </p:nvSpPr>
          <p:spPr bwMode="auto">
            <a:xfrm>
              <a:off x="0" y="385"/>
              <a:ext cx="768" cy="4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45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100</a:t>
              </a:r>
            </a:p>
          </p:txBody>
        </p:sp>
      </p:grpSp>
      <p:sp>
        <p:nvSpPr>
          <p:cNvPr id="76816" name="Rectangle 16"/>
          <p:cNvSpPr>
            <a:spLocks noChangeArrowheads="1"/>
          </p:cNvSpPr>
          <p:nvPr/>
        </p:nvSpPr>
        <p:spPr bwMode="auto">
          <a:xfrm>
            <a:off x="1531938" y="1863725"/>
            <a:ext cx="760412" cy="78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5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米</a:t>
            </a:r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6299200" y="1468438"/>
            <a:ext cx="1447800" cy="1447800"/>
            <a:chOff x="0" y="0"/>
            <a:chExt cx="912" cy="912"/>
          </a:xfrm>
        </p:grpSpPr>
        <p:sp>
          <p:nvSpPr>
            <p:cNvPr id="20494" name="Line 18"/>
            <p:cNvSpPr>
              <a:spLocks noChangeShapeType="1"/>
            </p:cNvSpPr>
            <p:nvPr/>
          </p:nvSpPr>
          <p:spPr bwMode="auto">
            <a:xfrm>
              <a:off x="48" y="432"/>
              <a:ext cx="76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19" name="Rectangle 19"/>
            <p:cNvSpPr>
              <a:spLocks noChangeArrowheads="1"/>
            </p:cNvSpPr>
            <p:nvPr/>
          </p:nvSpPr>
          <p:spPr bwMode="auto">
            <a:xfrm>
              <a:off x="144" y="0"/>
              <a:ext cx="683" cy="4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45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105</a:t>
              </a:r>
            </a:p>
          </p:txBody>
        </p:sp>
        <p:sp>
          <p:nvSpPr>
            <p:cNvPr id="76820" name="Text Box 20"/>
            <p:cNvSpPr txBox="1">
              <a:spLocks noChangeArrowheads="1"/>
            </p:cNvSpPr>
            <p:nvPr/>
          </p:nvSpPr>
          <p:spPr bwMode="auto">
            <a:xfrm>
              <a:off x="0" y="422"/>
              <a:ext cx="912" cy="4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45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1000</a:t>
              </a:r>
            </a:p>
          </p:txBody>
        </p:sp>
      </p:grpSp>
      <p:sp>
        <p:nvSpPr>
          <p:cNvPr id="22" name="同侧圆角矩形 21"/>
          <p:cNvSpPr/>
          <p:nvPr/>
        </p:nvSpPr>
        <p:spPr>
          <a:xfrm>
            <a:off x="442913" y="82073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384175" y="147320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495550" y="3028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588963" y="1484313"/>
            <a:ext cx="8077200" cy="3478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分母是10、100、1000</a:t>
            </a:r>
            <a:r>
              <a:rPr lang="zh-CN" altLang="en-US" sz="40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……</a:t>
            </a:r>
            <a:r>
              <a:rPr lang="zh-CN" alt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的分数都可以用小数表示。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一位小数表示十分之几，两位小数表示百分之几，三位小数表示千分之几</a:t>
            </a:r>
            <a:r>
              <a:rPr lang="zh-CN" altLang="en-US" sz="40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……</a:t>
            </a:r>
          </a:p>
        </p:txBody>
      </p:sp>
      <p:sp>
        <p:nvSpPr>
          <p:cNvPr id="6" name="同侧圆角矩形 5"/>
          <p:cNvSpPr/>
          <p:nvPr/>
        </p:nvSpPr>
        <p:spPr>
          <a:xfrm>
            <a:off x="442913" y="82073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384175" y="147320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2"/>
          <p:cNvSpPr txBox="1">
            <a:spLocks noChangeArrowheads="1"/>
          </p:cNvSpPr>
          <p:nvPr/>
        </p:nvSpPr>
        <p:spPr bwMode="auto">
          <a:xfrm>
            <a:off x="519113" y="1628775"/>
            <a:ext cx="8077200" cy="378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一个小数的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小数部分</a:t>
            </a:r>
            <a:r>
              <a:rPr lang="zh-CN" alt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含有几个数位，这个小数就是几位小数。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如0.3是一位小数，0.04是两位小数，0.105是三位小数。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显然，还有小数位数更多的小数。</a:t>
            </a:r>
            <a:r>
              <a:rPr lang="zh-CN" altLang="en-US" sz="3600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sz="3600" b="1" noProof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442913" y="82073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84175" y="147320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12"/>
          <p:cNvSpPr>
            <a:spLocks noChangeArrowheads="1"/>
          </p:cNvSpPr>
          <p:nvPr/>
        </p:nvSpPr>
        <p:spPr bwMode="auto">
          <a:xfrm>
            <a:off x="1889125" y="4391025"/>
            <a:ext cx="1563688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（    ）</a:t>
            </a:r>
          </a:p>
        </p:txBody>
      </p:sp>
      <p:sp>
        <p:nvSpPr>
          <p:cNvPr id="34" name="Rectangle 12"/>
          <p:cNvSpPr>
            <a:spLocks noChangeArrowheads="1"/>
          </p:cNvSpPr>
          <p:nvPr/>
        </p:nvSpPr>
        <p:spPr bwMode="auto">
          <a:xfrm>
            <a:off x="1582738" y="2725738"/>
            <a:ext cx="1449387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（   ）</a:t>
            </a:r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1606550" y="1470025"/>
            <a:ext cx="133667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（  ）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0825" y="1762125"/>
            <a:ext cx="8064500" cy="646113"/>
            <a:chOff x="0" y="162"/>
            <a:chExt cx="5080" cy="407"/>
          </a:xfrm>
        </p:grpSpPr>
        <p:sp>
          <p:nvSpPr>
            <p:cNvPr id="80899" name="Rectangle 3"/>
            <p:cNvSpPr>
              <a:spLocks noChangeArrowheads="1"/>
            </p:cNvSpPr>
            <p:nvPr/>
          </p:nvSpPr>
          <p:spPr bwMode="auto">
            <a:xfrm>
              <a:off x="0" y="162"/>
              <a:ext cx="5080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1分是            元，写成小数是（           ）；</a:t>
              </a:r>
            </a:p>
          </p:txBody>
        </p:sp>
        <p:sp>
          <p:nvSpPr>
            <p:cNvPr id="23585" name="Line 5"/>
            <p:cNvSpPr>
              <a:spLocks noChangeShapeType="1"/>
            </p:cNvSpPr>
            <p:nvPr/>
          </p:nvSpPr>
          <p:spPr bwMode="auto">
            <a:xfrm>
              <a:off x="900" y="408"/>
              <a:ext cx="690" cy="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1873250" y="1539875"/>
            <a:ext cx="914400" cy="1230313"/>
            <a:chOff x="1776" y="928"/>
            <a:chExt cx="576" cy="775"/>
          </a:xfrm>
        </p:grpSpPr>
        <p:sp>
          <p:nvSpPr>
            <p:cNvPr id="23582" name="Rectangle 11"/>
            <p:cNvSpPr>
              <a:spLocks noChangeArrowheads="1"/>
            </p:cNvSpPr>
            <p:nvPr/>
          </p:nvSpPr>
          <p:spPr bwMode="auto">
            <a:xfrm>
              <a:off x="1786" y="928"/>
              <a:ext cx="37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  1</a:t>
              </a:r>
            </a:p>
          </p:txBody>
        </p:sp>
        <p:sp>
          <p:nvSpPr>
            <p:cNvPr id="23583" name="Rectangle 12"/>
            <p:cNvSpPr>
              <a:spLocks noChangeArrowheads="1"/>
            </p:cNvSpPr>
            <p:nvPr/>
          </p:nvSpPr>
          <p:spPr bwMode="auto">
            <a:xfrm>
              <a:off x="1776" y="1296"/>
              <a:ext cx="57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100</a:t>
              </a:r>
            </a:p>
          </p:txBody>
        </p:sp>
      </p:grp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1435100" y="2125663"/>
            <a:ext cx="17907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（      ）</a:t>
            </a:r>
          </a:p>
        </p:txBody>
      </p:sp>
      <p:sp>
        <p:nvSpPr>
          <p:cNvPr id="3" name="矩形 2"/>
          <p:cNvSpPr/>
          <p:nvPr/>
        </p:nvSpPr>
        <p:spPr>
          <a:xfrm>
            <a:off x="6245225" y="1801813"/>
            <a:ext cx="1506538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0.01元</a:t>
            </a:r>
            <a:endParaRPr lang="zh-CN" altLang="en-US" sz="36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250825" y="2971800"/>
            <a:ext cx="8713788" cy="646113"/>
            <a:chOff x="0" y="162"/>
            <a:chExt cx="5080" cy="407"/>
          </a:xfrm>
        </p:grpSpPr>
        <p:sp>
          <p:nvSpPr>
            <p:cNvPr id="29" name="Rectangle 3"/>
            <p:cNvSpPr>
              <a:spLocks noChangeArrowheads="1"/>
            </p:cNvSpPr>
            <p:nvPr/>
          </p:nvSpPr>
          <p:spPr bwMode="auto">
            <a:xfrm>
              <a:off x="0" y="162"/>
              <a:ext cx="5080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5</a:t>
              </a:r>
              <a:r>
                <a:rPr lang="zh-CN" alt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分是            元，写成小数是（             ）；</a:t>
              </a:r>
            </a:p>
          </p:txBody>
        </p:sp>
        <p:sp>
          <p:nvSpPr>
            <p:cNvPr id="23581" name="Line 5"/>
            <p:cNvSpPr>
              <a:spLocks noChangeShapeType="1"/>
            </p:cNvSpPr>
            <p:nvPr/>
          </p:nvSpPr>
          <p:spPr bwMode="auto">
            <a:xfrm>
              <a:off x="900" y="408"/>
              <a:ext cx="690" cy="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1873250" y="2751138"/>
            <a:ext cx="914400" cy="1230312"/>
            <a:chOff x="1776" y="928"/>
            <a:chExt cx="576" cy="775"/>
          </a:xfrm>
        </p:grpSpPr>
        <p:sp>
          <p:nvSpPr>
            <p:cNvPr id="23578" name="Rectangle 11"/>
            <p:cNvSpPr>
              <a:spLocks noChangeArrowheads="1"/>
            </p:cNvSpPr>
            <p:nvPr/>
          </p:nvSpPr>
          <p:spPr bwMode="auto">
            <a:xfrm>
              <a:off x="1786" y="928"/>
              <a:ext cx="42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  5</a:t>
              </a:r>
            </a:p>
          </p:txBody>
        </p:sp>
        <p:sp>
          <p:nvSpPr>
            <p:cNvPr id="23579" name="Rectangle 12"/>
            <p:cNvSpPr>
              <a:spLocks noChangeArrowheads="1"/>
            </p:cNvSpPr>
            <p:nvPr/>
          </p:nvSpPr>
          <p:spPr bwMode="auto">
            <a:xfrm>
              <a:off x="1776" y="1296"/>
              <a:ext cx="57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100</a:t>
              </a:r>
            </a:p>
          </p:txBody>
        </p:sp>
      </p:grpSp>
      <p:sp>
        <p:nvSpPr>
          <p:cNvPr id="35" name="Rectangle 12"/>
          <p:cNvSpPr>
            <a:spLocks noChangeArrowheads="1"/>
          </p:cNvSpPr>
          <p:nvPr/>
        </p:nvSpPr>
        <p:spPr bwMode="auto">
          <a:xfrm>
            <a:off x="1481138" y="3362325"/>
            <a:ext cx="16779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（     ）</a:t>
            </a:r>
          </a:p>
        </p:txBody>
      </p:sp>
      <p:sp>
        <p:nvSpPr>
          <p:cNvPr id="36" name="矩形 35"/>
          <p:cNvSpPr/>
          <p:nvPr/>
        </p:nvSpPr>
        <p:spPr>
          <a:xfrm>
            <a:off x="6516688" y="2971800"/>
            <a:ext cx="1585912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0.0</a:t>
            </a:r>
            <a:r>
              <a:rPr lang="en-US" altLang="zh-CN" sz="36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altLang="en-US" sz="36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元</a:t>
            </a:r>
            <a:endParaRPr lang="zh-CN" altLang="en-US" sz="36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7" name="Rectangle 12"/>
          <p:cNvSpPr>
            <a:spLocks noChangeArrowheads="1"/>
          </p:cNvSpPr>
          <p:nvPr/>
        </p:nvSpPr>
        <p:spPr bwMode="auto">
          <a:xfrm>
            <a:off x="1928813" y="3789363"/>
            <a:ext cx="1563687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（    ）</a:t>
            </a:r>
          </a:p>
        </p:txBody>
      </p: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0" y="4089400"/>
            <a:ext cx="9137650" cy="646113"/>
            <a:chOff x="0" y="162"/>
            <a:chExt cx="5080" cy="407"/>
          </a:xfrm>
        </p:grpSpPr>
        <p:sp>
          <p:nvSpPr>
            <p:cNvPr id="39" name="Rectangle 3"/>
            <p:cNvSpPr>
              <a:spLocks noChangeArrowheads="1"/>
            </p:cNvSpPr>
            <p:nvPr/>
          </p:nvSpPr>
          <p:spPr bwMode="auto">
            <a:xfrm>
              <a:off x="0" y="162"/>
              <a:ext cx="5080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7</a:t>
              </a:r>
              <a:r>
                <a:rPr lang="zh-CN" alt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角</a:t>
              </a:r>
              <a:r>
                <a:rPr lang="en-US" altLang="zh-CN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3</a:t>
              </a:r>
              <a:r>
                <a:rPr lang="zh-CN" alt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分是           元，写成小数是（            ）；</a:t>
              </a:r>
            </a:p>
          </p:txBody>
        </p:sp>
        <p:sp>
          <p:nvSpPr>
            <p:cNvPr id="23577" name="Line 5"/>
            <p:cNvSpPr>
              <a:spLocks noChangeShapeType="1"/>
            </p:cNvSpPr>
            <p:nvPr/>
          </p:nvSpPr>
          <p:spPr bwMode="auto">
            <a:xfrm>
              <a:off x="1238" y="380"/>
              <a:ext cx="55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Group 10"/>
          <p:cNvGrpSpPr>
            <a:grpSpLocks/>
          </p:cNvGrpSpPr>
          <p:nvPr/>
        </p:nvGrpSpPr>
        <p:grpSpPr bwMode="auto">
          <a:xfrm>
            <a:off x="2163763" y="3789363"/>
            <a:ext cx="938212" cy="1258887"/>
            <a:chOff x="1388" y="889"/>
            <a:chExt cx="591" cy="793"/>
          </a:xfrm>
        </p:grpSpPr>
        <p:sp>
          <p:nvSpPr>
            <p:cNvPr id="23574" name="Rectangle 11"/>
            <p:cNvSpPr>
              <a:spLocks noChangeArrowheads="1"/>
            </p:cNvSpPr>
            <p:nvPr/>
          </p:nvSpPr>
          <p:spPr bwMode="auto">
            <a:xfrm>
              <a:off x="1388" y="889"/>
              <a:ext cx="59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  73</a:t>
              </a:r>
            </a:p>
          </p:txBody>
        </p:sp>
        <p:sp>
          <p:nvSpPr>
            <p:cNvPr id="23575" name="Rectangle 12"/>
            <p:cNvSpPr>
              <a:spLocks noChangeArrowheads="1"/>
            </p:cNvSpPr>
            <p:nvPr/>
          </p:nvSpPr>
          <p:spPr bwMode="auto">
            <a:xfrm>
              <a:off x="1403" y="1275"/>
              <a:ext cx="57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100</a:t>
              </a:r>
            </a:p>
          </p:txBody>
        </p:sp>
      </p:grpSp>
      <p:sp>
        <p:nvSpPr>
          <p:cNvPr id="45" name="矩形 44"/>
          <p:cNvSpPr/>
          <p:nvPr/>
        </p:nvSpPr>
        <p:spPr>
          <a:xfrm>
            <a:off x="6804025" y="4078288"/>
            <a:ext cx="1576388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</a:t>
            </a:r>
            <a:r>
              <a:rPr lang="en-US" altLang="zh-CN" sz="36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73</a:t>
            </a:r>
            <a:r>
              <a:rPr lang="zh-CN" altLang="en-US" sz="36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元</a:t>
            </a:r>
            <a:endParaRPr lang="zh-CN" altLang="en-US" sz="36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6" name="同侧圆角矩形 45"/>
          <p:cNvSpPr/>
          <p:nvPr/>
        </p:nvSpPr>
        <p:spPr>
          <a:xfrm>
            <a:off x="441325" y="8143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47" name="直线连接符 21"/>
          <p:cNvCxnSpPr/>
          <p:nvPr/>
        </p:nvCxnSpPr>
        <p:spPr>
          <a:xfrm flipV="1">
            <a:off x="441325" y="147002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椭圆形标注 3"/>
          <p:cNvSpPr/>
          <p:nvPr/>
        </p:nvSpPr>
        <p:spPr>
          <a:xfrm>
            <a:off x="611188" y="5086350"/>
            <a:ext cx="3960812" cy="792163"/>
          </a:xfrm>
          <a:prstGeom prst="wedgeEllipse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542925" y="5210175"/>
            <a:ext cx="40290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为什么都是两位小数？</a:t>
            </a:r>
            <a:endParaRPr lang="en-US" altLang="en-US" sz="3200" b="1">
              <a:solidFill>
                <a:srgbClr val="0000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0" name="Text Box 5"/>
          <p:cNvSpPr txBox="1">
            <a:spLocks noChangeArrowheads="1"/>
          </p:cNvSpPr>
          <p:nvPr/>
        </p:nvSpPr>
        <p:spPr bwMode="auto">
          <a:xfrm>
            <a:off x="5033963" y="4918075"/>
            <a:ext cx="3641725" cy="1076325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=100</a:t>
            </a:r>
            <a:r>
              <a:rPr lang="zh-CN" altLang="en-US" sz="32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分，百分之几用两位数表示。</a:t>
            </a:r>
            <a:endParaRPr lang="en-US" altLang="en-US" sz="3200" b="1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"/>
                            </p:stCondLst>
                            <p:childTnLst>
                              <p:par>
                                <p:cTn id="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  <p:bldP spid="45" grpId="0"/>
      <p:bldP spid="4" grpId="0" animBg="1"/>
      <p:bldP spid="49" grpId="0" animBg="1"/>
      <p:bldP spid="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38200" y="1462088"/>
            <a:ext cx="7391400" cy="4191000"/>
            <a:chOff x="0" y="0"/>
            <a:chExt cx="4656" cy="2640"/>
          </a:xfrm>
        </p:grpSpPr>
        <p:pic>
          <p:nvPicPr>
            <p:cNvPr id="24587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4" y="730"/>
              <a:ext cx="964" cy="1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8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898" y="739"/>
              <a:ext cx="1008" cy="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9" name="Picture 6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56" y="672"/>
              <a:ext cx="1104" cy="1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288" y="1968"/>
              <a:ext cx="1296" cy="672"/>
              <a:chOff x="0" y="0"/>
              <a:chExt cx="1296" cy="672"/>
            </a:xfrm>
          </p:grpSpPr>
          <p:sp>
            <p:nvSpPr>
              <p:cNvPr id="24602" name="Text Box 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29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2400">
                    <a:latin typeface="华文新魏" pitchFamily="2" charset="-122"/>
                    <a:ea typeface="华文新魏" pitchFamily="2" charset="-122"/>
                  </a:rPr>
                  <a:t>分数：</a:t>
                </a:r>
                <a:r>
                  <a:rPr lang="zh-CN" altLang="en-US" sz="2400" u="sng">
                    <a:latin typeface="华文新魏" pitchFamily="2" charset="-122"/>
                    <a:ea typeface="华文新魏" pitchFamily="2" charset="-122"/>
                  </a:rPr>
                  <a:t>         </a:t>
                </a:r>
              </a:p>
            </p:txBody>
          </p:sp>
          <p:sp>
            <p:nvSpPr>
              <p:cNvPr id="24603" name="Text Box 9"/>
              <p:cNvSpPr txBox="1">
                <a:spLocks noChangeArrowheads="1"/>
              </p:cNvSpPr>
              <p:nvPr/>
            </p:nvSpPr>
            <p:spPr bwMode="auto">
              <a:xfrm>
                <a:off x="0" y="384"/>
                <a:ext cx="129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2400">
                    <a:latin typeface="华文新魏" pitchFamily="2" charset="-122"/>
                    <a:ea typeface="华文新魏" pitchFamily="2" charset="-122"/>
                  </a:rPr>
                  <a:t>小数：</a:t>
                </a:r>
                <a:r>
                  <a:rPr lang="zh-CN" altLang="en-US" sz="2400" u="sng">
                    <a:latin typeface="华文新魏" pitchFamily="2" charset="-122"/>
                    <a:ea typeface="华文新魏" pitchFamily="2" charset="-122"/>
                  </a:rPr>
                  <a:t>         </a:t>
                </a:r>
              </a:p>
            </p:txBody>
          </p:sp>
          <p:sp>
            <p:nvSpPr>
              <p:cNvPr id="24604" name="Line 10"/>
              <p:cNvSpPr>
                <a:spLocks noChangeShapeType="1"/>
              </p:cNvSpPr>
              <p:nvPr/>
            </p:nvSpPr>
            <p:spPr bwMode="auto">
              <a:xfrm>
                <a:off x="576" y="240"/>
                <a:ext cx="57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5" name="Line 11"/>
              <p:cNvSpPr>
                <a:spLocks noChangeShapeType="1"/>
              </p:cNvSpPr>
              <p:nvPr/>
            </p:nvSpPr>
            <p:spPr bwMode="auto">
              <a:xfrm>
                <a:off x="576" y="624"/>
                <a:ext cx="57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1824" y="1968"/>
              <a:ext cx="1296" cy="672"/>
              <a:chOff x="0" y="0"/>
              <a:chExt cx="1296" cy="672"/>
            </a:xfrm>
          </p:grpSpPr>
          <p:sp>
            <p:nvSpPr>
              <p:cNvPr id="24598" name="Text Box 13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29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2400">
                    <a:latin typeface="华文新魏" pitchFamily="2" charset="-122"/>
                    <a:ea typeface="华文新魏" pitchFamily="2" charset="-122"/>
                  </a:rPr>
                  <a:t>分数</a:t>
                </a:r>
                <a:r>
                  <a:rPr lang="zh-CN" altLang="en-US" sz="2400">
                    <a:ea typeface="楷体_GB2312" pitchFamily="49" charset="-122"/>
                  </a:rPr>
                  <a:t>：</a:t>
                </a:r>
                <a:r>
                  <a:rPr lang="zh-CN" altLang="en-US" sz="2400" u="sng"/>
                  <a:t>         </a:t>
                </a:r>
              </a:p>
            </p:txBody>
          </p:sp>
          <p:sp>
            <p:nvSpPr>
              <p:cNvPr id="24599" name="Text Box 14"/>
              <p:cNvSpPr txBox="1">
                <a:spLocks noChangeArrowheads="1"/>
              </p:cNvSpPr>
              <p:nvPr/>
            </p:nvSpPr>
            <p:spPr bwMode="auto">
              <a:xfrm>
                <a:off x="0" y="384"/>
                <a:ext cx="129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2400">
                    <a:latin typeface="华文新魏" pitchFamily="2" charset="-122"/>
                    <a:ea typeface="华文新魏" pitchFamily="2" charset="-122"/>
                  </a:rPr>
                  <a:t>小数：</a:t>
                </a:r>
                <a:r>
                  <a:rPr lang="zh-CN" altLang="en-US" sz="2400" u="sng">
                    <a:latin typeface="华文新魏" pitchFamily="2" charset="-122"/>
                    <a:ea typeface="华文新魏" pitchFamily="2" charset="-122"/>
                  </a:rPr>
                  <a:t>         </a:t>
                </a:r>
              </a:p>
            </p:txBody>
          </p:sp>
          <p:sp>
            <p:nvSpPr>
              <p:cNvPr id="24600" name="Line 15"/>
              <p:cNvSpPr>
                <a:spLocks noChangeShapeType="1"/>
              </p:cNvSpPr>
              <p:nvPr/>
            </p:nvSpPr>
            <p:spPr bwMode="auto">
              <a:xfrm>
                <a:off x="576" y="240"/>
                <a:ext cx="57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1" name="Line 16"/>
              <p:cNvSpPr>
                <a:spLocks noChangeShapeType="1"/>
              </p:cNvSpPr>
              <p:nvPr/>
            </p:nvSpPr>
            <p:spPr bwMode="auto">
              <a:xfrm>
                <a:off x="576" y="624"/>
                <a:ext cx="57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" name="Group 17"/>
            <p:cNvGrpSpPr>
              <a:grpSpLocks/>
            </p:cNvGrpSpPr>
            <p:nvPr/>
          </p:nvGrpSpPr>
          <p:grpSpPr bwMode="auto">
            <a:xfrm>
              <a:off x="3360" y="1968"/>
              <a:ext cx="1296" cy="672"/>
              <a:chOff x="0" y="0"/>
              <a:chExt cx="1296" cy="672"/>
            </a:xfrm>
          </p:grpSpPr>
          <p:sp>
            <p:nvSpPr>
              <p:cNvPr id="24594" name="Text Box 1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29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2400">
                    <a:latin typeface="华文新魏" pitchFamily="2" charset="-122"/>
                    <a:ea typeface="华文新魏" pitchFamily="2" charset="-122"/>
                  </a:rPr>
                  <a:t>分数</a:t>
                </a:r>
                <a:r>
                  <a:rPr lang="zh-CN" altLang="en-US" sz="2400">
                    <a:ea typeface="楷体_GB2312" pitchFamily="49" charset="-122"/>
                  </a:rPr>
                  <a:t>：</a:t>
                </a:r>
                <a:r>
                  <a:rPr lang="zh-CN" altLang="en-US" sz="2400" u="sng"/>
                  <a:t>         </a:t>
                </a:r>
              </a:p>
            </p:txBody>
          </p:sp>
          <p:sp>
            <p:nvSpPr>
              <p:cNvPr id="24595" name="Text Box 19"/>
              <p:cNvSpPr txBox="1">
                <a:spLocks noChangeArrowheads="1"/>
              </p:cNvSpPr>
              <p:nvPr/>
            </p:nvSpPr>
            <p:spPr bwMode="auto">
              <a:xfrm>
                <a:off x="0" y="384"/>
                <a:ext cx="129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2400">
                    <a:latin typeface="华文新魏" pitchFamily="2" charset="-122"/>
                    <a:ea typeface="华文新魏" pitchFamily="2" charset="-122"/>
                  </a:rPr>
                  <a:t>小数：</a:t>
                </a:r>
                <a:r>
                  <a:rPr lang="zh-CN" altLang="en-US" sz="2400" u="sng">
                    <a:latin typeface="华文新魏" pitchFamily="2" charset="-122"/>
                    <a:ea typeface="华文新魏" pitchFamily="2" charset="-122"/>
                  </a:rPr>
                  <a:t>         </a:t>
                </a:r>
              </a:p>
            </p:txBody>
          </p:sp>
          <p:sp>
            <p:nvSpPr>
              <p:cNvPr id="24596" name="Line 20"/>
              <p:cNvSpPr>
                <a:spLocks noChangeShapeType="1"/>
              </p:cNvSpPr>
              <p:nvPr/>
            </p:nvSpPr>
            <p:spPr bwMode="auto">
              <a:xfrm>
                <a:off x="576" y="240"/>
                <a:ext cx="57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97" name="Line 21"/>
              <p:cNvSpPr>
                <a:spLocks noChangeShapeType="1"/>
              </p:cNvSpPr>
              <p:nvPr/>
            </p:nvSpPr>
            <p:spPr bwMode="auto">
              <a:xfrm>
                <a:off x="576" y="624"/>
                <a:ext cx="57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4593" name="Text Box 22"/>
            <p:cNvSpPr txBox="1">
              <a:spLocks noChangeArrowheads="1"/>
            </p:cNvSpPr>
            <p:nvPr/>
          </p:nvSpPr>
          <p:spPr bwMode="auto">
            <a:xfrm>
              <a:off x="0" y="0"/>
              <a:ext cx="4656" cy="6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 sz="2800" b="1">
                  <a:latin typeface="华文新魏" pitchFamily="2" charset="-122"/>
                  <a:ea typeface="华文新魏" pitchFamily="2" charset="-122"/>
                </a:rPr>
                <a:t>1.</a:t>
              </a:r>
              <a:r>
                <a:rPr lang="zh-CN" altLang="en-US" sz="2800" b="1">
                  <a:latin typeface="华文新魏" pitchFamily="2" charset="-122"/>
                  <a:ea typeface="华文新魏" pitchFamily="2" charset="-122"/>
                </a:rPr>
                <a:t>下面每个图形都表示整数“</a:t>
              </a:r>
              <a:r>
                <a:rPr lang="en-US" altLang="zh-CN" sz="2800" b="1">
                  <a:latin typeface="华文新魏" pitchFamily="2" charset="-122"/>
                  <a:ea typeface="华文新魏" pitchFamily="2" charset="-122"/>
                </a:rPr>
                <a:t>1”</a:t>
              </a:r>
              <a:r>
                <a:rPr lang="zh-CN" altLang="en-US" sz="2800" b="1">
                  <a:latin typeface="华文新魏" pitchFamily="2" charset="-122"/>
                  <a:ea typeface="华文新魏" pitchFamily="2" charset="-122"/>
                </a:rPr>
                <a:t>，把图中涂色的部分分别用分数和小数表示出来</a:t>
              </a:r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。</a:t>
              </a:r>
            </a:p>
          </p:txBody>
        </p:sp>
      </p:grpSp>
      <p:pic>
        <p:nvPicPr>
          <p:cNvPr id="81943" name="Picture 2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9025" y="4348163"/>
            <a:ext cx="5365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4" name="Picture 2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4348163"/>
            <a:ext cx="609600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5" name="Picture 2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2800" y="4292600"/>
            <a:ext cx="685800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6" name="Text Box 26"/>
          <p:cNvSpPr txBox="1">
            <a:spLocks noChangeArrowheads="1"/>
          </p:cNvSpPr>
          <p:nvPr/>
        </p:nvSpPr>
        <p:spPr bwMode="auto">
          <a:xfrm>
            <a:off x="2209800" y="5186363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en-US" altLang="zh-CN" sz="2400">
                <a:solidFill>
                  <a:srgbClr val="FF3300"/>
                </a:solidFill>
              </a:rPr>
              <a:t>0.7</a:t>
            </a:r>
          </a:p>
        </p:txBody>
      </p:sp>
      <p:sp>
        <p:nvSpPr>
          <p:cNvPr id="81947" name="Text Box 27"/>
          <p:cNvSpPr txBox="1">
            <a:spLocks noChangeArrowheads="1"/>
          </p:cNvSpPr>
          <p:nvPr/>
        </p:nvSpPr>
        <p:spPr bwMode="auto">
          <a:xfrm>
            <a:off x="4648200" y="5186363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en-US" altLang="zh-CN" sz="2400">
                <a:solidFill>
                  <a:srgbClr val="FF3300"/>
                </a:solidFill>
              </a:rPr>
              <a:t>0.43</a:t>
            </a:r>
          </a:p>
        </p:txBody>
      </p:sp>
      <p:sp>
        <p:nvSpPr>
          <p:cNvPr id="81948" name="Text Box 28"/>
          <p:cNvSpPr txBox="1">
            <a:spLocks noChangeArrowheads="1"/>
          </p:cNvSpPr>
          <p:nvPr/>
        </p:nvSpPr>
        <p:spPr bwMode="auto">
          <a:xfrm>
            <a:off x="6934200" y="5186363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en-US" altLang="zh-CN" sz="2400">
                <a:solidFill>
                  <a:srgbClr val="FF3300"/>
                </a:solidFill>
              </a:rPr>
              <a:t>0.009</a:t>
            </a:r>
          </a:p>
        </p:txBody>
      </p:sp>
      <p:sp>
        <p:nvSpPr>
          <p:cNvPr id="29" name="同侧圆角矩形 28"/>
          <p:cNvSpPr/>
          <p:nvPr/>
        </p:nvSpPr>
        <p:spPr>
          <a:xfrm>
            <a:off x="447675" y="80010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30" name="直线连接符 21"/>
          <p:cNvCxnSpPr/>
          <p:nvPr/>
        </p:nvCxnSpPr>
        <p:spPr>
          <a:xfrm flipV="1">
            <a:off x="447675" y="1455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1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81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1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500"/>
                                        <p:tgtEl>
                                          <p:spTgt spid="81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81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500"/>
                                        <p:tgtEl>
                                          <p:spTgt spid="81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6" grpId="0"/>
      <p:bldP spid="81947" grpId="0"/>
      <p:bldP spid="819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17538" y="2089150"/>
            <a:ext cx="828675" cy="1130300"/>
            <a:chOff x="0" y="0"/>
            <a:chExt cx="522" cy="712"/>
          </a:xfrm>
        </p:grpSpPr>
        <p:sp>
          <p:nvSpPr>
            <p:cNvPr id="83971" name="Text Box 3"/>
            <p:cNvSpPr txBox="1">
              <a:spLocks noChangeArrowheads="1"/>
            </p:cNvSpPr>
            <p:nvPr/>
          </p:nvSpPr>
          <p:spPr bwMode="auto">
            <a:xfrm>
              <a:off x="0" y="305"/>
              <a:ext cx="522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10</a:t>
              </a:r>
            </a:p>
          </p:txBody>
        </p:sp>
        <p:sp>
          <p:nvSpPr>
            <p:cNvPr id="25639" name="Line 4"/>
            <p:cNvSpPr>
              <a:spLocks noChangeShapeType="1"/>
            </p:cNvSpPr>
            <p:nvPr/>
          </p:nvSpPr>
          <p:spPr bwMode="auto">
            <a:xfrm>
              <a:off x="63" y="401"/>
              <a:ext cx="38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73" name="Rectangle 5"/>
            <p:cNvSpPr>
              <a:spLocks noChangeArrowheads="1"/>
            </p:cNvSpPr>
            <p:nvPr/>
          </p:nvSpPr>
          <p:spPr bwMode="auto">
            <a:xfrm>
              <a:off x="111" y="0"/>
              <a:ext cx="282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  <a:defRPr/>
              </a:pPr>
              <a:r>
                <a:rPr lang="zh-CN" altLang="en-US" sz="36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itchFamily="2" charset="-122"/>
                  <a:ea typeface="华文新魏" pitchFamily="2" charset="-122"/>
                </a:rPr>
                <a:t>3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2916238" y="2070100"/>
            <a:ext cx="1219200" cy="1192213"/>
            <a:chOff x="0" y="0"/>
            <a:chExt cx="768" cy="751"/>
          </a:xfrm>
        </p:grpSpPr>
        <p:sp>
          <p:nvSpPr>
            <p:cNvPr id="25635" name="Line 7"/>
            <p:cNvSpPr>
              <a:spLocks noChangeShapeType="1"/>
            </p:cNvSpPr>
            <p:nvPr/>
          </p:nvSpPr>
          <p:spPr bwMode="auto">
            <a:xfrm>
              <a:off x="48" y="414"/>
              <a:ext cx="5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76" name="Rectangle 8"/>
            <p:cNvSpPr>
              <a:spLocks noChangeArrowheads="1"/>
            </p:cNvSpPr>
            <p:nvPr/>
          </p:nvSpPr>
          <p:spPr bwMode="auto">
            <a:xfrm>
              <a:off x="183" y="0"/>
              <a:ext cx="282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  <a:defRPr/>
              </a:pPr>
              <a:r>
                <a:rPr lang="en-US" altLang="en-US" sz="36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itchFamily="2" charset="-122"/>
                  <a:ea typeface="华文新魏" pitchFamily="2" charset="-122"/>
                </a:rPr>
                <a:t>2</a:t>
              </a:r>
            </a:p>
          </p:txBody>
        </p:sp>
        <p:sp>
          <p:nvSpPr>
            <p:cNvPr id="83977" name="Text Box 9"/>
            <p:cNvSpPr txBox="1">
              <a:spLocks noChangeArrowheads="1"/>
            </p:cNvSpPr>
            <p:nvPr/>
          </p:nvSpPr>
          <p:spPr bwMode="auto">
            <a:xfrm>
              <a:off x="0" y="344"/>
              <a:ext cx="76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100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5508625" y="2139950"/>
            <a:ext cx="1447800" cy="1190625"/>
            <a:chOff x="0" y="0"/>
            <a:chExt cx="912" cy="750"/>
          </a:xfrm>
        </p:grpSpPr>
        <p:sp>
          <p:nvSpPr>
            <p:cNvPr id="25632" name="Line 11"/>
            <p:cNvSpPr>
              <a:spLocks noChangeShapeType="1"/>
            </p:cNvSpPr>
            <p:nvPr/>
          </p:nvSpPr>
          <p:spPr bwMode="auto">
            <a:xfrm>
              <a:off x="48" y="391"/>
              <a:ext cx="76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0" name="Rectangle 12"/>
            <p:cNvSpPr>
              <a:spLocks noChangeArrowheads="1"/>
            </p:cNvSpPr>
            <p:nvPr/>
          </p:nvSpPr>
          <p:spPr bwMode="auto">
            <a:xfrm>
              <a:off x="197" y="0"/>
              <a:ext cx="39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21</a:t>
              </a:r>
            </a:p>
          </p:txBody>
        </p:sp>
        <p:sp>
          <p:nvSpPr>
            <p:cNvPr id="83981" name="Text Box 13"/>
            <p:cNvSpPr txBox="1">
              <a:spLocks noChangeArrowheads="1"/>
            </p:cNvSpPr>
            <p:nvPr/>
          </p:nvSpPr>
          <p:spPr bwMode="auto">
            <a:xfrm>
              <a:off x="0" y="343"/>
              <a:ext cx="912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1000</a:t>
              </a:r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617538" y="3783013"/>
            <a:ext cx="828675" cy="1130300"/>
            <a:chOff x="0" y="0"/>
            <a:chExt cx="522" cy="712"/>
          </a:xfrm>
        </p:grpSpPr>
        <p:sp>
          <p:nvSpPr>
            <p:cNvPr id="83983" name="Text Box 15"/>
            <p:cNvSpPr txBox="1">
              <a:spLocks noChangeArrowheads="1"/>
            </p:cNvSpPr>
            <p:nvPr/>
          </p:nvSpPr>
          <p:spPr bwMode="auto">
            <a:xfrm>
              <a:off x="0" y="305"/>
              <a:ext cx="522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10</a:t>
              </a:r>
            </a:p>
          </p:txBody>
        </p:sp>
        <p:sp>
          <p:nvSpPr>
            <p:cNvPr id="25630" name="Line 16"/>
            <p:cNvSpPr>
              <a:spLocks noChangeShapeType="1"/>
            </p:cNvSpPr>
            <p:nvPr/>
          </p:nvSpPr>
          <p:spPr bwMode="auto">
            <a:xfrm>
              <a:off x="64" y="401"/>
              <a:ext cx="38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5" name="Rectangle 17"/>
            <p:cNvSpPr>
              <a:spLocks noChangeArrowheads="1"/>
            </p:cNvSpPr>
            <p:nvPr/>
          </p:nvSpPr>
          <p:spPr bwMode="auto">
            <a:xfrm>
              <a:off x="112" y="0"/>
              <a:ext cx="282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  <a:defRPr/>
              </a:pPr>
              <a:r>
                <a:rPr lang="en-US" altLang="en-US" sz="36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itchFamily="2" charset="-122"/>
                  <a:ea typeface="华文新魏" pitchFamily="2" charset="-122"/>
                </a:rPr>
                <a:t>8</a:t>
              </a:r>
            </a:p>
          </p:txBody>
        </p:sp>
      </p:grpSp>
      <p:sp>
        <p:nvSpPr>
          <p:cNvPr id="25606" name="Text Box 18"/>
          <p:cNvSpPr txBox="1">
            <a:spLocks noChangeArrowheads="1"/>
          </p:cNvSpPr>
          <p:nvPr/>
        </p:nvSpPr>
        <p:spPr bwMode="auto">
          <a:xfrm>
            <a:off x="1208088" y="2362200"/>
            <a:ext cx="2016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   )</a:t>
            </a:r>
          </a:p>
        </p:txBody>
      </p: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2971800" y="3749675"/>
            <a:ext cx="1219200" cy="1192213"/>
            <a:chOff x="0" y="0"/>
            <a:chExt cx="768" cy="751"/>
          </a:xfrm>
        </p:grpSpPr>
        <p:sp>
          <p:nvSpPr>
            <p:cNvPr id="25626" name="Line 20"/>
            <p:cNvSpPr>
              <a:spLocks noChangeShapeType="1"/>
            </p:cNvSpPr>
            <p:nvPr/>
          </p:nvSpPr>
          <p:spPr bwMode="auto">
            <a:xfrm>
              <a:off x="48" y="414"/>
              <a:ext cx="5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9" name="Rectangle 21"/>
            <p:cNvSpPr>
              <a:spLocks noChangeArrowheads="1"/>
            </p:cNvSpPr>
            <p:nvPr/>
          </p:nvSpPr>
          <p:spPr bwMode="auto">
            <a:xfrm>
              <a:off x="103" y="0"/>
              <a:ext cx="44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37</a:t>
              </a:r>
            </a:p>
          </p:txBody>
        </p:sp>
        <p:sp>
          <p:nvSpPr>
            <p:cNvPr id="83990" name="Text Box 22"/>
            <p:cNvSpPr txBox="1">
              <a:spLocks noChangeArrowheads="1"/>
            </p:cNvSpPr>
            <p:nvPr/>
          </p:nvSpPr>
          <p:spPr bwMode="auto">
            <a:xfrm>
              <a:off x="0" y="344"/>
              <a:ext cx="76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100</a:t>
              </a:r>
            </a:p>
          </p:txBody>
        </p:sp>
      </p:grp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5508625" y="3803650"/>
            <a:ext cx="1447800" cy="1209675"/>
            <a:chOff x="0" y="0"/>
            <a:chExt cx="912" cy="762"/>
          </a:xfrm>
        </p:grpSpPr>
        <p:sp>
          <p:nvSpPr>
            <p:cNvPr id="25623" name="Line 24"/>
            <p:cNvSpPr>
              <a:spLocks noChangeShapeType="1"/>
            </p:cNvSpPr>
            <p:nvPr/>
          </p:nvSpPr>
          <p:spPr bwMode="auto">
            <a:xfrm>
              <a:off x="48" y="391"/>
              <a:ext cx="76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93" name="Rectangle 25"/>
            <p:cNvSpPr>
              <a:spLocks noChangeArrowheads="1"/>
            </p:cNvSpPr>
            <p:nvPr/>
          </p:nvSpPr>
          <p:spPr bwMode="auto">
            <a:xfrm>
              <a:off x="91" y="0"/>
              <a:ext cx="613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256</a:t>
              </a:r>
            </a:p>
          </p:txBody>
        </p:sp>
        <p:sp>
          <p:nvSpPr>
            <p:cNvPr id="83994" name="Text Box 26"/>
            <p:cNvSpPr txBox="1">
              <a:spLocks noChangeArrowheads="1"/>
            </p:cNvSpPr>
            <p:nvPr/>
          </p:nvSpPr>
          <p:spPr bwMode="auto">
            <a:xfrm>
              <a:off x="0" y="355"/>
              <a:ext cx="912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1000</a:t>
              </a:r>
            </a:p>
          </p:txBody>
        </p:sp>
      </p:grpSp>
      <p:sp>
        <p:nvSpPr>
          <p:cNvPr id="25609" name="Text Box 27"/>
          <p:cNvSpPr txBox="1">
            <a:spLocks noChangeArrowheads="1"/>
          </p:cNvSpPr>
          <p:nvPr/>
        </p:nvSpPr>
        <p:spPr bwMode="auto">
          <a:xfrm>
            <a:off x="6677025" y="4070350"/>
            <a:ext cx="2016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       )</a:t>
            </a:r>
          </a:p>
        </p:txBody>
      </p:sp>
      <p:sp>
        <p:nvSpPr>
          <p:cNvPr id="25610" name="Text Box 28"/>
          <p:cNvSpPr txBox="1">
            <a:spLocks noChangeArrowheads="1"/>
          </p:cNvSpPr>
          <p:nvPr/>
        </p:nvSpPr>
        <p:spPr bwMode="auto">
          <a:xfrm>
            <a:off x="6665913" y="2406650"/>
            <a:ext cx="2016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       )</a:t>
            </a:r>
          </a:p>
        </p:txBody>
      </p:sp>
      <p:sp>
        <p:nvSpPr>
          <p:cNvPr id="25611" name="Text Box 29"/>
          <p:cNvSpPr txBox="1">
            <a:spLocks noChangeArrowheads="1"/>
          </p:cNvSpPr>
          <p:nvPr/>
        </p:nvSpPr>
        <p:spPr bwMode="auto">
          <a:xfrm>
            <a:off x="3819525" y="4052888"/>
            <a:ext cx="2016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     )</a:t>
            </a:r>
          </a:p>
        </p:txBody>
      </p:sp>
      <p:sp>
        <p:nvSpPr>
          <p:cNvPr id="25612" name="Text Box 30"/>
          <p:cNvSpPr txBox="1">
            <a:spLocks noChangeArrowheads="1"/>
          </p:cNvSpPr>
          <p:nvPr/>
        </p:nvSpPr>
        <p:spPr bwMode="auto">
          <a:xfrm>
            <a:off x="3759200" y="2378075"/>
            <a:ext cx="2016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     )</a:t>
            </a:r>
          </a:p>
        </p:txBody>
      </p:sp>
      <p:sp>
        <p:nvSpPr>
          <p:cNvPr id="25613" name="Text Box 31"/>
          <p:cNvSpPr txBox="1">
            <a:spLocks noChangeArrowheads="1"/>
          </p:cNvSpPr>
          <p:nvPr/>
        </p:nvSpPr>
        <p:spPr bwMode="auto">
          <a:xfrm>
            <a:off x="1192213" y="4056063"/>
            <a:ext cx="2016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   )</a:t>
            </a:r>
          </a:p>
        </p:txBody>
      </p:sp>
      <p:sp>
        <p:nvSpPr>
          <p:cNvPr id="84000" name="Text Box 32"/>
          <p:cNvSpPr txBox="1">
            <a:spLocks noChangeArrowheads="1"/>
          </p:cNvSpPr>
          <p:nvPr/>
        </p:nvSpPr>
        <p:spPr bwMode="auto">
          <a:xfrm>
            <a:off x="755650" y="1492250"/>
            <a:ext cx="69850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在括号里填上合适的小数。</a:t>
            </a:r>
            <a:endParaRPr lang="en-US" sz="3600" b="1" noProof="1"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4001" name="Text Box 33"/>
          <p:cNvSpPr txBox="1">
            <a:spLocks noChangeArrowheads="1"/>
          </p:cNvSpPr>
          <p:nvPr/>
        </p:nvSpPr>
        <p:spPr bwMode="auto">
          <a:xfrm>
            <a:off x="1870075" y="2384425"/>
            <a:ext cx="15113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sz="36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0.3</a:t>
            </a:r>
          </a:p>
        </p:txBody>
      </p:sp>
      <p:sp>
        <p:nvSpPr>
          <p:cNvPr id="84002" name="Text Box 34"/>
          <p:cNvSpPr txBox="1">
            <a:spLocks noChangeArrowheads="1"/>
          </p:cNvSpPr>
          <p:nvPr/>
        </p:nvSpPr>
        <p:spPr bwMode="auto">
          <a:xfrm>
            <a:off x="7270750" y="4117975"/>
            <a:ext cx="1511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sz="36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0.256</a:t>
            </a:r>
          </a:p>
        </p:txBody>
      </p:sp>
      <p:sp>
        <p:nvSpPr>
          <p:cNvPr id="84003" name="Text Box 35"/>
          <p:cNvSpPr txBox="1">
            <a:spLocks noChangeArrowheads="1"/>
          </p:cNvSpPr>
          <p:nvPr/>
        </p:nvSpPr>
        <p:spPr bwMode="auto">
          <a:xfrm>
            <a:off x="7289800" y="2443163"/>
            <a:ext cx="1511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sz="36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0.021</a:t>
            </a:r>
          </a:p>
        </p:txBody>
      </p:sp>
      <p:sp>
        <p:nvSpPr>
          <p:cNvPr id="84004" name="Text Box 36"/>
          <p:cNvSpPr txBox="1">
            <a:spLocks noChangeArrowheads="1"/>
          </p:cNvSpPr>
          <p:nvPr/>
        </p:nvSpPr>
        <p:spPr bwMode="auto">
          <a:xfrm>
            <a:off x="1835150" y="4060825"/>
            <a:ext cx="15113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sz="36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0.8</a:t>
            </a:r>
          </a:p>
        </p:txBody>
      </p:sp>
      <p:sp>
        <p:nvSpPr>
          <p:cNvPr id="84005" name="Text Box 37"/>
          <p:cNvSpPr txBox="1">
            <a:spLocks noChangeArrowheads="1"/>
          </p:cNvSpPr>
          <p:nvPr/>
        </p:nvSpPr>
        <p:spPr bwMode="auto">
          <a:xfrm>
            <a:off x="4410075" y="4098925"/>
            <a:ext cx="1511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sz="36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0.37</a:t>
            </a:r>
          </a:p>
        </p:txBody>
      </p:sp>
      <p:sp>
        <p:nvSpPr>
          <p:cNvPr id="84006" name="Text Box 38"/>
          <p:cNvSpPr txBox="1">
            <a:spLocks noChangeArrowheads="1"/>
          </p:cNvSpPr>
          <p:nvPr/>
        </p:nvSpPr>
        <p:spPr bwMode="auto">
          <a:xfrm>
            <a:off x="4337050" y="2419350"/>
            <a:ext cx="1511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sz="36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0.02</a:t>
            </a:r>
          </a:p>
        </p:txBody>
      </p:sp>
      <p:sp>
        <p:nvSpPr>
          <p:cNvPr id="40" name="同侧圆角矩形 39"/>
          <p:cNvSpPr/>
          <p:nvPr/>
        </p:nvSpPr>
        <p:spPr>
          <a:xfrm>
            <a:off x="447675" y="80010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41" name="直线连接符 21"/>
          <p:cNvCxnSpPr/>
          <p:nvPr/>
        </p:nvCxnSpPr>
        <p:spPr>
          <a:xfrm flipV="1">
            <a:off x="447675" y="1455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4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4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4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4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4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001" grpId="0"/>
      <p:bldP spid="84002" grpId="0"/>
      <p:bldP spid="84003" grpId="0"/>
      <p:bldP spid="84004" grpId="0"/>
      <p:bldP spid="84005" grpId="0"/>
      <p:bldP spid="8400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学习目标</a:t>
            </a:r>
          </a:p>
        </p:txBody>
      </p:sp>
      <p:pic>
        <p:nvPicPr>
          <p:cNvPr id="15363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5013325"/>
            <a:ext cx="2016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98475" y="4284663"/>
            <a:ext cx="81311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3.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在用小数进行表达的过程中，感受小数与生活的联系，增强学习数学的信心。 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1700213"/>
            <a:ext cx="820896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在现实的情境中，初步理解小数的意义，学会读、写小数，体会小数与分数的联系。</a:t>
            </a: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323850" y="1557338"/>
            <a:ext cx="2228850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27050" y="3068638"/>
            <a:ext cx="81311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2.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在建构小数概念的过程中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培养初步的观察、比较、抽象的概括能力。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 rot="-3301958">
            <a:off x="3178969" y="2375694"/>
            <a:ext cx="2236787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194" name="Object 3"/>
          <p:cNvGraphicFramePr>
            <a:graphicFrameLocks noChangeAspect="1"/>
          </p:cNvGraphicFramePr>
          <p:nvPr/>
        </p:nvGraphicFramePr>
        <p:xfrm>
          <a:off x="1979613" y="3321050"/>
          <a:ext cx="114300" cy="215900"/>
        </p:xfrm>
        <a:graphic>
          <a:graphicData uri="http://schemas.openxmlformats.org/presentationml/2006/ole">
            <p:oleObj spid="_x0000_s8194" r:id="rId3" imgW="114468" imgH="215936" progId="Equations">
              <p:embed/>
            </p:oleObj>
          </a:graphicData>
        </a:graphic>
      </p:graphicFrame>
      <p:pic>
        <p:nvPicPr>
          <p:cNvPr id="8199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4149725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2271713" y="2139950"/>
            <a:ext cx="1447800" cy="1144588"/>
            <a:chOff x="0" y="0"/>
            <a:chExt cx="912" cy="721"/>
          </a:xfrm>
        </p:grpSpPr>
        <p:sp>
          <p:nvSpPr>
            <p:cNvPr id="8203" name="Line 11"/>
            <p:cNvSpPr>
              <a:spLocks noChangeShapeType="1"/>
            </p:cNvSpPr>
            <p:nvPr/>
          </p:nvSpPr>
          <p:spPr bwMode="auto">
            <a:xfrm>
              <a:off x="48" y="391"/>
              <a:ext cx="76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197" y="0"/>
              <a:ext cx="44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36</a:t>
              </a:r>
            </a:p>
          </p:txBody>
        </p:sp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0" y="314"/>
              <a:ext cx="912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1000</a:t>
              </a:r>
            </a:p>
          </p:txBody>
        </p:sp>
      </p:grpSp>
      <p:sp>
        <p:nvSpPr>
          <p:cNvPr id="8201" name="Text Box 28"/>
          <p:cNvSpPr txBox="1">
            <a:spLocks noChangeArrowheads="1"/>
          </p:cNvSpPr>
          <p:nvPr/>
        </p:nvSpPr>
        <p:spPr bwMode="auto">
          <a:xfrm>
            <a:off x="3429000" y="2406650"/>
            <a:ext cx="2016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       )</a:t>
            </a:r>
          </a:p>
        </p:txBody>
      </p:sp>
      <p:sp>
        <p:nvSpPr>
          <p:cNvPr id="18" name="Text Box 35"/>
          <p:cNvSpPr txBox="1">
            <a:spLocks noChangeArrowheads="1"/>
          </p:cNvSpPr>
          <p:nvPr/>
        </p:nvSpPr>
        <p:spPr bwMode="auto">
          <a:xfrm>
            <a:off x="4052888" y="2443163"/>
            <a:ext cx="1511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sz="36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0. 36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9220" name="矩形 1"/>
          <p:cNvSpPr>
            <a:spLocks noChangeArrowheads="1"/>
          </p:cNvSpPr>
          <p:nvPr/>
        </p:nvSpPr>
        <p:spPr bwMode="auto">
          <a:xfrm rot="-3301958">
            <a:off x="3178969" y="2251869"/>
            <a:ext cx="2236787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396875" y="16287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9218" name="Object 3"/>
          <p:cNvGraphicFramePr>
            <a:graphicFrameLocks noChangeAspect="1"/>
          </p:cNvGraphicFramePr>
          <p:nvPr/>
        </p:nvGraphicFramePr>
        <p:xfrm>
          <a:off x="1979613" y="3197225"/>
          <a:ext cx="114300" cy="215900"/>
        </p:xfrm>
        <a:graphic>
          <a:graphicData uri="http://schemas.openxmlformats.org/presentationml/2006/ole">
            <p:oleObj spid="_x0000_s9218" r:id="rId3" imgW="114468" imgH="215936" progId="Equations">
              <p:embed/>
            </p:oleObj>
          </a:graphicData>
        </a:graphic>
      </p:graphicFrame>
      <p:pic>
        <p:nvPicPr>
          <p:cNvPr id="9223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4149725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271713" y="2014538"/>
            <a:ext cx="1447800" cy="1198562"/>
            <a:chOff x="0" y="0"/>
            <a:chExt cx="912" cy="755"/>
          </a:xfrm>
        </p:grpSpPr>
        <p:sp>
          <p:nvSpPr>
            <p:cNvPr id="9228" name="Line 11"/>
            <p:cNvSpPr>
              <a:spLocks noChangeShapeType="1"/>
            </p:cNvSpPr>
            <p:nvPr/>
          </p:nvSpPr>
          <p:spPr bwMode="auto">
            <a:xfrm>
              <a:off x="48" y="391"/>
              <a:ext cx="76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197" y="0"/>
              <a:ext cx="44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36</a:t>
              </a:r>
            </a:p>
          </p:txBody>
        </p:sp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0" y="348"/>
              <a:ext cx="912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1000</a:t>
              </a:r>
            </a:p>
          </p:txBody>
        </p:sp>
      </p:grpSp>
      <p:sp>
        <p:nvSpPr>
          <p:cNvPr id="9225" name="Text Box 28"/>
          <p:cNvSpPr txBox="1">
            <a:spLocks noChangeArrowheads="1"/>
          </p:cNvSpPr>
          <p:nvPr/>
        </p:nvSpPr>
        <p:spPr bwMode="auto">
          <a:xfrm>
            <a:off x="3429000" y="2281238"/>
            <a:ext cx="20161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     )</a:t>
            </a:r>
          </a:p>
        </p:txBody>
      </p:sp>
      <p:sp>
        <p:nvSpPr>
          <p:cNvPr id="18" name="Text Box 35"/>
          <p:cNvSpPr txBox="1">
            <a:spLocks noChangeArrowheads="1"/>
          </p:cNvSpPr>
          <p:nvPr/>
        </p:nvSpPr>
        <p:spPr bwMode="auto">
          <a:xfrm>
            <a:off x="4052888" y="2317750"/>
            <a:ext cx="1511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sz="36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0. 36</a:t>
            </a:r>
          </a:p>
        </p:txBody>
      </p:sp>
      <p:sp>
        <p:nvSpPr>
          <p:cNvPr id="19" name="矩形 10"/>
          <p:cNvSpPr>
            <a:spLocks noChangeArrowheads="1"/>
          </p:cNvSpPr>
          <p:nvPr/>
        </p:nvSpPr>
        <p:spPr bwMode="auto">
          <a:xfrm>
            <a:off x="474663" y="3724275"/>
            <a:ext cx="7769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错解分析：千分之几用三位小数表示。</a:t>
            </a:r>
            <a:endParaRPr lang="zh-CN" altLang="zh-CN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4149725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 Box 35"/>
          <p:cNvSpPr txBox="1">
            <a:spLocks noChangeArrowheads="1"/>
          </p:cNvSpPr>
          <p:nvPr/>
        </p:nvSpPr>
        <p:spPr bwMode="auto">
          <a:xfrm>
            <a:off x="4064000" y="4543425"/>
            <a:ext cx="2020888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sz="36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0.0 36</a:t>
            </a:r>
          </a:p>
        </p:txBody>
      </p:sp>
      <p:sp>
        <p:nvSpPr>
          <p:cNvPr id="10246" name="Text Box 28"/>
          <p:cNvSpPr txBox="1">
            <a:spLocks noChangeArrowheads="1"/>
          </p:cNvSpPr>
          <p:nvPr/>
        </p:nvSpPr>
        <p:spPr bwMode="auto">
          <a:xfrm>
            <a:off x="3440113" y="4506913"/>
            <a:ext cx="26447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          )</a:t>
            </a:r>
          </a:p>
        </p:txBody>
      </p:sp>
      <p:sp>
        <p:nvSpPr>
          <p:cNvPr id="10247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0248" name="矩形 1"/>
          <p:cNvSpPr>
            <a:spLocks noChangeArrowheads="1"/>
          </p:cNvSpPr>
          <p:nvPr/>
        </p:nvSpPr>
        <p:spPr bwMode="auto">
          <a:xfrm rot="-3301958">
            <a:off x="2934494" y="2375694"/>
            <a:ext cx="2236787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0242" name="Object 3"/>
          <p:cNvGraphicFramePr>
            <a:graphicFrameLocks noChangeAspect="1"/>
          </p:cNvGraphicFramePr>
          <p:nvPr/>
        </p:nvGraphicFramePr>
        <p:xfrm>
          <a:off x="1979613" y="3321050"/>
          <a:ext cx="114300" cy="215900"/>
        </p:xfrm>
        <a:graphic>
          <a:graphicData uri="http://schemas.openxmlformats.org/presentationml/2006/ole">
            <p:oleObj spid="_x0000_s10242" r:id="rId4" imgW="114468" imgH="215936" progId="Equations">
              <p:embed/>
            </p:oleObj>
          </a:graphicData>
        </a:graphic>
      </p:graphicFrame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271713" y="2139950"/>
            <a:ext cx="1447800" cy="1144588"/>
            <a:chOff x="0" y="0"/>
            <a:chExt cx="912" cy="721"/>
          </a:xfrm>
        </p:grpSpPr>
        <p:sp>
          <p:nvSpPr>
            <p:cNvPr id="10259" name="Line 11"/>
            <p:cNvSpPr>
              <a:spLocks noChangeShapeType="1"/>
            </p:cNvSpPr>
            <p:nvPr/>
          </p:nvSpPr>
          <p:spPr bwMode="auto">
            <a:xfrm>
              <a:off x="48" y="391"/>
              <a:ext cx="76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197" y="0"/>
              <a:ext cx="44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36</a:t>
              </a:r>
            </a:p>
          </p:txBody>
        </p:sp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0" y="314"/>
              <a:ext cx="912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1000</a:t>
              </a:r>
            </a:p>
          </p:txBody>
        </p:sp>
      </p:grpSp>
      <p:sp>
        <p:nvSpPr>
          <p:cNvPr id="10252" name="Text Box 28"/>
          <p:cNvSpPr txBox="1">
            <a:spLocks noChangeArrowheads="1"/>
          </p:cNvSpPr>
          <p:nvPr/>
        </p:nvSpPr>
        <p:spPr bwMode="auto">
          <a:xfrm>
            <a:off x="3429000" y="2406650"/>
            <a:ext cx="2016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(          )</a:t>
            </a:r>
          </a:p>
        </p:txBody>
      </p:sp>
      <p:sp>
        <p:nvSpPr>
          <p:cNvPr id="18" name="Text Box 35"/>
          <p:cNvSpPr txBox="1">
            <a:spLocks noChangeArrowheads="1"/>
          </p:cNvSpPr>
          <p:nvPr/>
        </p:nvSpPr>
        <p:spPr bwMode="auto">
          <a:xfrm>
            <a:off x="4052888" y="2443163"/>
            <a:ext cx="1511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sz="36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0. 36</a:t>
            </a: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1990725" y="5422900"/>
          <a:ext cx="114300" cy="215900"/>
        </p:xfrm>
        <a:graphic>
          <a:graphicData uri="http://schemas.openxmlformats.org/presentationml/2006/ole">
            <p:oleObj spid="_x0000_s10243" r:id="rId5" imgW="114468" imgH="215936" progId="Equations">
              <p:embed/>
            </p:oleObj>
          </a:graphicData>
        </a:graphic>
      </p:graphicFrame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2282825" y="4240213"/>
            <a:ext cx="1447800" cy="1204912"/>
            <a:chOff x="0" y="0"/>
            <a:chExt cx="912" cy="759"/>
          </a:xfrm>
        </p:grpSpPr>
        <p:sp>
          <p:nvSpPr>
            <p:cNvPr id="10256" name="Line 11"/>
            <p:cNvSpPr>
              <a:spLocks noChangeShapeType="1"/>
            </p:cNvSpPr>
            <p:nvPr/>
          </p:nvSpPr>
          <p:spPr bwMode="auto">
            <a:xfrm>
              <a:off x="48" y="391"/>
              <a:ext cx="76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197" y="0"/>
              <a:ext cx="44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36</a:t>
              </a:r>
            </a:p>
          </p:txBody>
        </p:sp>
        <p:sp>
          <p:nvSpPr>
            <p:cNvPr id="25" name="Text Box 13"/>
            <p:cNvSpPr txBox="1">
              <a:spLocks noChangeArrowheads="1"/>
            </p:cNvSpPr>
            <p:nvPr/>
          </p:nvSpPr>
          <p:spPr bwMode="auto">
            <a:xfrm>
              <a:off x="0" y="352"/>
              <a:ext cx="912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36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1000</a:t>
              </a:r>
            </a:p>
          </p:txBody>
        </p:sp>
      </p:grpSp>
      <p:sp>
        <p:nvSpPr>
          <p:cNvPr id="28" name="矩形 27"/>
          <p:cNvSpPr>
            <a:spLocks noChangeArrowheads="1"/>
          </p:cNvSpPr>
          <p:nvPr/>
        </p:nvSpPr>
        <p:spPr bwMode="auto">
          <a:xfrm rot="-3301958">
            <a:off x="2801144" y="4360069"/>
            <a:ext cx="2236787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正确</a:t>
            </a:r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Rectangle 2"/>
          <p:cNvSpPr>
            <a:spLocks noChangeArrowheads="1"/>
          </p:cNvSpPr>
          <p:nvPr/>
        </p:nvSpPr>
        <p:spPr bwMode="auto">
          <a:xfrm>
            <a:off x="0" y="3538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3"/>
          <p:cNvGraphicFramePr>
            <a:graphicFrameLocks noChangeAspect="1"/>
          </p:cNvGraphicFramePr>
          <p:nvPr/>
        </p:nvGraphicFramePr>
        <p:xfrm>
          <a:off x="762000" y="1508125"/>
          <a:ext cx="628650" cy="1227138"/>
        </p:xfrm>
        <a:graphic>
          <a:graphicData uri="http://schemas.openxmlformats.org/presentationml/2006/ole">
            <p:oleObj spid="_x0000_s11266" r:id="rId5" imgW="203429" imgH="393846" progId="Equation.3">
              <p:embed/>
            </p:oleObj>
          </a:graphicData>
        </a:graphic>
      </p:graphicFrame>
      <p:sp>
        <p:nvSpPr>
          <p:cNvPr id="11273" name="Rectangle 4"/>
          <p:cNvSpPr>
            <a:spLocks noChangeArrowheads="1"/>
          </p:cNvSpPr>
          <p:nvPr/>
        </p:nvSpPr>
        <p:spPr bwMode="auto">
          <a:xfrm>
            <a:off x="0" y="3538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1267" name="Object 5"/>
          <p:cNvGraphicFramePr>
            <a:graphicFrameLocks noChangeAspect="1"/>
          </p:cNvGraphicFramePr>
          <p:nvPr/>
        </p:nvGraphicFramePr>
        <p:xfrm>
          <a:off x="2057400" y="1508125"/>
          <a:ext cx="1108075" cy="1227138"/>
        </p:xfrm>
        <a:graphic>
          <a:graphicData uri="http://schemas.openxmlformats.org/presentationml/2006/ole">
            <p:oleObj spid="_x0000_s11267" r:id="rId6" imgW="355609" imgH="393676" progId="Equation.3">
              <p:embed/>
            </p:oleObj>
          </a:graphicData>
        </a:graphic>
      </p:graphicFrame>
      <p:sp>
        <p:nvSpPr>
          <p:cNvPr id="11274" name="Rectangle 6"/>
          <p:cNvSpPr>
            <a:spLocks noChangeArrowheads="1"/>
          </p:cNvSpPr>
          <p:nvPr/>
        </p:nvSpPr>
        <p:spPr bwMode="auto">
          <a:xfrm>
            <a:off x="0" y="3538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1268" name="Object 7"/>
          <p:cNvGraphicFramePr>
            <a:graphicFrameLocks noChangeAspect="1"/>
          </p:cNvGraphicFramePr>
          <p:nvPr/>
        </p:nvGraphicFramePr>
        <p:xfrm>
          <a:off x="7010400" y="3352800"/>
          <a:ext cx="868363" cy="1227138"/>
        </p:xfrm>
        <a:graphic>
          <a:graphicData uri="http://schemas.openxmlformats.org/presentationml/2006/ole">
            <p:oleObj spid="_x0000_s11268" r:id="rId7" imgW="279596" imgH="393846" progId="Equation.3">
              <p:embed/>
            </p:oleObj>
          </a:graphicData>
        </a:graphic>
      </p:graphicFrame>
      <p:sp>
        <p:nvSpPr>
          <p:cNvPr id="11275" name="Rectangle 8"/>
          <p:cNvSpPr>
            <a:spLocks noChangeArrowheads="1"/>
          </p:cNvSpPr>
          <p:nvPr/>
        </p:nvSpPr>
        <p:spPr bwMode="auto">
          <a:xfrm>
            <a:off x="0" y="3538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1269" name="Object 9"/>
          <p:cNvGraphicFramePr>
            <a:graphicFrameLocks noChangeAspect="1"/>
          </p:cNvGraphicFramePr>
          <p:nvPr/>
        </p:nvGraphicFramePr>
        <p:xfrm>
          <a:off x="5257800" y="1500188"/>
          <a:ext cx="868363" cy="1227137"/>
        </p:xfrm>
        <a:graphic>
          <a:graphicData uri="http://schemas.openxmlformats.org/presentationml/2006/ole">
            <p:oleObj spid="_x0000_s11269" r:id="rId8" imgW="279596" imgH="393846" progId="Equation.3">
              <p:embed/>
            </p:oleObj>
          </a:graphicData>
        </a:graphic>
      </p:graphicFrame>
      <p:sp>
        <p:nvSpPr>
          <p:cNvPr id="11276" name="Rectangle 10"/>
          <p:cNvSpPr>
            <a:spLocks noChangeArrowheads="1"/>
          </p:cNvSpPr>
          <p:nvPr/>
        </p:nvSpPr>
        <p:spPr bwMode="auto">
          <a:xfrm>
            <a:off x="0" y="3538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15723" name="Object 11"/>
          <p:cNvGraphicFramePr>
            <a:graphicFrameLocks noChangeAspect="1"/>
          </p:cNvGraphicFramePr>
          <p:nvPr/>
        </p:nvGraphicFramePr>
        <p:xfrm>
          <a:off x="1905000" y="3505200"/>
          <a:ext cx="1108075" cy="1228725"/>
        </p:xfrm>
        <a:graphic>
          <a:graphicData uri="http://schemas.openxmlformats.org/presentationml/2006/ole">
            <p:oleObj spid="_x0000_s11270" r:id="rId9" imgW="355609" imgH="393676" progId="Equation.3">
              <p:embed/>
            </p:oleObj>
          </a:graphicData>
        </a:graphic>
      </p:graphicFrame>
      <p:sp>
        <p:nvSpPr>
          <p:cNvPr id="11277" name="Rectangle 12"/>
          <p:cNvSpPr>
            <a:spLocks noChangeArrowheads="1"/>
          </p:cNvSpPr>
          <p:nvPr/>
        </p:nvSpPr>
        <p:spPr bwMode="auto">
          <a:xfrm>
            <a:off x="533400" y="3794125"/>
            <a:ext cx="144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0.05</a:t>
            </a:r>
          </a:p>
        </p:txBody>
      </p:sp>
      <p:sp>
        <p:nvSpPr>
          <p:cNvPr id="11278" name="Rectangle 13"/>
          <p:cNvSpPr>
            <a:spLocks noChangeArrowheads="1"/>
          </p:cNvSpPr>
          <p:nvPr/>
        </p:nvSpPr>
        <p:spPr bwMode="auto">
          <a:xfrm>
            <a:off x="5410200" y="3778250"/>
            <a:ext cx="990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0.5</a:t>
            </a:r>
          </a:p>
        </p:txBody>
      </p:sp>
      <p:sp>
        <p:nvSpPr>
          <p:cNvPr id="11279" name="Rectangle 14"/>
          <p:cNvSpPr>
            <a:spLocks noChangeArrowheads="1"/>
          </p:cNvSpPr>
          <p:nvPr/>
        </p:nvSpPr>
        <p:spPr bwMode="auto">
          <a:xfrm>
            <a:off x="3657600" y="3778250"/>
            <a:ext cx="144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0.504</a:t>
            </a:r>
          </a:p>
        </p:txBody>
      </p:sp>
      <p:sp>
        <p:nvSpPr>
          <p:cNvPr id="11280" name="Rectangle 15"/>
          <p:cNvSpPr>
            <a:spLocks noChangeArrowheads="1"/>
          </p:cNvSpPr>
          <p:nvPr/>
        </p:nvSpPr>
        <p:spPr bwMode="auto">
          <a:xfrm>
            <a:off x="7010400" y="1828800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0.160</a:t>
            </a:r>
          </a:p>
        </p:txBody>
      </p:sp>
      <p:sp>
        <p:nvSpPr>
          <p:cNvPr id="11281" name="Rectangle 16"/>
          <p:cNvSpPr>
            <a:spLocks noChangeArrowheads="1"/>
          </p:cNvSpPr>
          <p:nvPr/>
        </p:nvSpPr>
        <p:spPr bwMode="auto">
          <a:xfrm>
            <a:off x="3581400" y="1752600"/>
            <a:ext cx="144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0.16</a:t>
            </a:r>
          </a:p>
        </p:txBody>
      </p:sp>
      <p:sp>
        <p:nvSpPr>
          <p:cNvPr id="115729" name="Line 17"/>
          <p:cNvSpPr>
            <a:spLocks noChangeShapeType="1"/>
          </p:cNvSpPr>
          <p:nvPr/>
        </p:nvSpPr>
        <p:spPr bwMode="auto">
          <a:xfrm>
            <a:off x="1143000" y="2743200"/>
            <a:ext cx="4648200" cy="1143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30" name="Line 18"/>
          <p:cNvSpPr>
            <a:spLocks noChangeShapeType="1"/>
          </p:cNvSpPr>
          <p:nvPr/>
        </p:nvSpPr>
        <p:spPr bwMode="auto">
          <a:xfrm>
            <a:off x="2667000" y="2743200"/>
            <a:ext cx="1676400" cy="1143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31" name="Line 19"/>
          <p:cNvSpPr>
            <a:spLocks noChangeShapeType="1"/>
          </p:cNvSpPr>
          <p:nvPr/>
        </p:nvSpPr>
        <p:spPr bwMode="auto">
          <a:xfrm>
            <a:off x="4038600" y="2590800"/>
            <a:ext cx="3124200" cy="1219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32" name="Line 20"/>
          <p:cNvSpPr>
            <a:spLocks noChangeShapeType="1"/>
          </p:cNvSpPr>
          <p:nvPr/>
        </p:nvSpPr>
        <p:spPr bwMode="auto">
          <a:xfrm flipH="1">
            <a:off x="1143000" y="2667000"/>
            <a:ext cx="4572000" cy="1219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15735" name="Object 23"/>
          <p:cNvGraphicFramePr>
            <a:graphicFrameLocks noChangeAspect="1"/>
          </p:cNvGraphicFramePr>
          <p:nvPr/>
        </p:nvGraphicFramePr>
        <p:xfrm>
          <a:off x="1905000" y="3505200"/>
          <a:ext cx="1108075" cy="1228725"/>
        </p:xfrm>
        <a:graphic>
          <a:graphicData uri="http://schemas.openxmlformats.org/presentationml/2006/ole">
            <p:oleObj spid="_x0000_s11271" r:id="rId10" imgW="355609" imgH="393676" progId="Equation.3">
              <p:embed/>
            </p:oleObj>
          </a:graphicData>
        </a:graphic>
      </p:graphicFrame>
      <p:sp>
        <p:nvSpPr>
          <p:cNvPr id="115736" name="Line 24"/>
          <p:cNvSpPr>
            <a:spLocks noChangeShapeType="1"/>
          </p:cNvSpPr>
          <p:nvPr/>
        </p:nvSpPr>
        <p:spPr bwMode="auto">
          <a:xfrm flipH="1">
            <a:off x="2895600" y="2743200"/>
            <a:ext cx="4572000" cy="121920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37" name="Line 25"/>
          <p:cNvSpPr>
            <a:spLocks noChangeShapeType="1"/>
          </p:cNvSpPr>
          <p:nvPr/>
        </p:nvSpPr>
        <p:spPr bwMode="auto">
          <a:xfrm flipH="1">
            <a:off x="2819400" y="2743200"/>
            <a:ext cx="4572000" cy="1219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38" name="Rectangle 26"/>
          <p:cNvSpPr>
            <a:spLocks noChangeArrowheads="1"/>
          </p:cNvSpPr>
          <p:nvPr/>
        </p:nvSpPr>
        <p:spPr bwMode="auto">
          <a:xfrm>
            <a:off x="6324600" y="25146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26" name="同侧圆角矩形 25"/>
          <p:cNvSpPr/>
          <p:nvPr/>
        </p:nvSpPr>
        <p:spPr>
          <a:xfrm>
            <a:off x="468313" y="7889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27" name="直线连接符 21"/>
          <p:cNvCxnSpPr/>
          <p:nvPr/>
        </p:nvCxnSpPr>
        <p:spPr>
          <a:xfrm flipV="1">
            <a:off x="468313" y="14430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7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57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29" grpId="0" animBg="1"/>
      <p:bldP spid="115730" grpId="0" animBg="1"/>
      <p:bldP spid="115731" grpId="0" animBg="1"/>
      <p:bldP spid="115732" grpId="0" animBg="1"/>
      <p:bldP spid="115736" grpId="0" animBg="1"/>
      <p:bldP spid="115737" grpId="0" animBg="1"/>
      <p:bldP spid="115737" grpId="1" animBg="1"/>
      <p:bldP spid="115738" grpId="0"/>
      <p:bldP spid="11573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2"/>
          <p:cNvSpPr>
            <a:spLocks noChangeArrowheads="1"/>
          </p:cNvSpPr>
          <p:nvPr/>
        </p:nvSpPr>
        <p:spPr bwMode="auto">
          <a:xfrm>
            <a:off x="0" y="3538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3"/>
          <p:cNvGraphicFramePr>
            <a:graphicFrameLocks noChangeAspect="1"/>
          </p:cNvGraphicFramePr>
          <p:nvPr/>
        </p:nvGraphicFramePr>
        <p:xfrm>
          <a:off x="762000" y="1508125"/>
          <a:ext cx="628650" cy="1227138"/>
        </p:xfrm>
        <a:graphic>
          <a:graphicData uri="http://schemas.openxmlformats.org/presentationml/2006/ole">
            <p:oleObj spid="_x0000_s12290" r:id="rId5" imgW="203429" imgH="393846" progId="Equation.3">
              <p:embed/>
            </p:oleObj>
          </a:graphicData>
        </a:graphic>
      </p:graphicFrame>
      <p:sp>
        <p:nvSpPr>
          <p:cNvPr id="12296" name="Rectangle 4"/>
          <p:cNvSpPr>
            <a:spLocks noChangeArrowheads="1"/>
          </p:cNvSpPr>
          <p:nvPr/>
        </p:nvSpPr>
        <p:spPr bwMode="auto">
          <a:xfrm>
            <a:off x="0" y="3538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2291" name="Object 5"/>
          <p:cNvGraphicFramePr>
            <a:graphicFrameLocks noChangeAspect="1"/>
          </p:cNvGraphicFramePr>
          <p:nvPr/>
        </p:nvGraphicFramePr>
        <p:xfrm>
          <a:off x="2057400" y="1508125"/>
          <a:ext cx="1108075" cy="1227138"/>
        </p:xfrm>
        <a:graphic>
          <a:graphicData uri="http://schemas.openxmlformats.org/presentationml/2006/ole">
            <p:oleObj spid="_x0000_s12291" r:id="rId6" imgW="355609" imgH="393676" progId="Equation.3">
              <p:embed/>
            </p:oleObj>
          </a:graphicData>
        </a:graphic>
      </p:graphicFrame>
      <p:sp>
        <p:nvSpPr>
          <p:cNvPr id="12297" name="Rectangle 6"/>
          <p:cNvSpPr>
            <a:spLocks noChangeArrowheads="1"/>
          </p:cNvSpPr>
          <p:nvPr/>
        </p:nvSpPr>
        <p:spPr bwMode="auto">
          <a:xfrm>
            <a:off x="0" y="3538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2292" name="Object 7"/>
          <p:cNvGraphicFramePr>
            <a:graphicFrameLocks noChangeAspect="1"/>
          </p:cNvGraphicFramePr>
          <p:nvPr/>
        </p:nvGraphicFramePr>
        <p:xfrm>
          <a:off x="7010400" y="3352800"/>
          <a:ext cx="868363" cy="1227138"/>
        </p:xfrm>
        <a:graphic>
          <a:graphicData uri="http://schemas.openxmlformats.org/presentationml/2006/ole">
            <p:oleObj spid="_x0000_s12292" r:id="rId7" imgW="279596" imgH="393846" progId="Equation.3">
              <p:embed/>
            </p:oleObj>
          </a:graphicData>
        </a:graphic>
      </p:graphicFrame>
      <p:sp>
        <p:nvSpPr>
          <p:cNvPr id="12298" name="Rectangle 8"/>
          <p:cNvSpPr>
            <a:spLocks noChangeArrowheads="1"/>
          </p:cNvSpPr>
          <p:nvPr/>
        </p:nvSpPr>
        <p:spPr bwMode="auto">
          <a:xfrm>
            <a:off x="0" y="3538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2293" name="Object 9"/>
          <p:cNvGraphicFramePr>
            <a:graphicFrameLocks noChangeAspect="1"/>
          </p:cNvGraphicFramePr>
          <p:nvPr/>
        </p:nvGraphicFramePr>
        <p:xfrm>
          <a:off x="5257800" y="1500188"/>
          <a:ext cx="868363" cy="1227137"/>
        </p:xfrm>
        <a:graphic>
          <a:graphicData uri="http://schemas.openxmlformats.org/presentationml/2006/ole">
            <p:oleObj spid="_x0000_s12293" r:id="rId8" imgW="279596" imgH="393846" progId="Equation.3">
              <p:embed/>
            </p:oleObj>
          </a:graphicData>
        </a:graphic>
      </p:graphicFrame>
      <p:sp>
        <p:nvSpPr>
          <p:cNvPr id="12299" name="Rectangle 10"/>
          <p:cNvSpPr>
            <a:spLocks noChangeArrowheads="1"/>
          </p:cNvSpPr>
          <p:nvPr/>
        </p:nvSpPr>
        <p:spPr bwMode="auto">
          <a:xfrm>
            <a:off x="0" y="3538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2294" name="Object 11"/>
          <p:cNvGraphicFramePr>
            <a:graphicFrameLocks noChangeAspect="1"/>
          </p:cNvGraphicFramePr>
          <p:nvPr/>
        </p:nvGraphicFramePr>
        <p:xfrm>
          <a:off x="1905000" y="3505200"/>
          <a:ext cx="1108075" cy="1228725"/>
        </p:xfrm>
        <a:graphic>
          <a:graphicData uri="http://schemas.openxmlformats.org/presentationml/2006/ole">
            <p:oleObj spid="_x0000_s12294" r:id="rId9" imgW="355609" imgH="393676" progId="Equation.3">
              <p:embed/>
            </p:oleObj>
          </a:graphicData>
        </a:graphic>
      </p:graphicFrame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533400" y="3794125"/>
            <a:ext cx="144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0.05</a:t>
            </a:r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5410200" y="3778250"/>
            <a:ext cx="990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0.5</a:t>
            </a:r>
          </a:p>
        </p:txBody>
      </p:sp>
      <p:sp>
        <p:nvSpPr>
          <p:cNvPr id="12302" name="Rectangle 14"/>
          <p:cNvSpPr>
            <a:spLocks noChangeArrowheads="1"/>
          </p:cNvSpPr>
          <p:nvPr/>
        </p:nvSpPr>
        <p:spPr bwMode="auto">
          <a:xfrm>
            <a:off x="3657600" y="3778250"/>
            <a:ext cx="144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0.504</a:t>
            </a:r>
          </a:p>
        </p:txBody>
      </p:sp>
      <p:sp>
        <p:nvSpPr>
          <p:cNvPr id="163855" name="Rectangle 15"/>
          <p:cNvSpPr>
            <a:spLocks noChangeArrowheads="1"/>
          </p:cNvSpPr>
          <p:nvPr/>
        </p:nvSpPr>
        <p:spPr bwMode="auto">
          <a:xfrm>
            <a:off x="7010400" y="1828800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0.160</a:t>
            </a:r>
          </a:p>
        </p:txBody>
      </p:sp>
      <p:sp>
        <p:nvSpPr>
          <p:cNvPr id="12304" name="Rectangle 16"/>
          <p:cNvSpPr>
            <a:spLocks noChangeArrowheads="1"/>
          </p:cNvSpPr>
          <p:nvPr/>
        </p:nvSpPr>
        <p:spPr bwMode="auto">
          <a:xfrm>
            <a:off x="3581400" y="1752600"/>
            <a:ext cx="144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0.16</a:t>
            </a:r>
          </a:p>
        </p:txBody>
      </p:sp>
      <p:sp>
        <p:nvSpPr>
          <p:cNvPr id="12305" name="Line 17"/>
          <p:cNvSpPr>
            <a:spLocks noChangeShapeType="1"/>
          </p:cNvSpPr>
          <p:nvPr/>
        </p:nvSpPr>
        <p:spPr bwMode="auto">
          <a:xfrm>
            <a:off x="1143000" y="2743200"/>
            <a:ext cx="4648200" cy="1143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6" name="Line 18"/>
          <p:cNvSpPr>
            <a:spLocks noChangeShapeType="1"/>
          </p:cNvSpPr>
          <p:nvPr/>
        </p:nvSpPr>
        <p:spPr bwMode="auto">
          <a:xfrm>
            <a:off x="2667000" y="2743200"/>
            <a:ext cx="1676400" cy="1143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7" name="Line 19"/>
          <p:cNvSpPr>
            <a:spLocks noChangeShapeType="1"/>
          </p:cNvSpPr>
          <p:nvPr/>
        </p:nvSpPr>
        <p:spPr bwMode="auto">
          <a:xfrm>
            <a:off x="4038600" y="2590800"/>
            <a:ext cx="3124200" cy="1219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8" name="Line 20"/>
          <p:cNvSpPr>
            <a:spLocks noChangeShapeType="1"/>
          </p:cNvSpPr>
          <p:nvPr/>
        </p:nvSpPr>
        <p:spPr bwMode="auto">
          <a:xfrm flipH="1">
            <a:off x="1143000" y="2667000"/>
            <a:ext cx="4572000" cy="1219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66" name="Rectangle 26"/>
          <p:cNvSpPr>
            <a:spLocks noChangeArrowheads="1"/>
          </p:cNvSpPr>
          <p:nvPr/>
        </p:nvSpPr>
        <p:spPr bwMode="auto">
          <a:xfrm>
            <a:off x="7086600" y="1828800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</a:rPr>
              <a:t>0.016</a:t>
            </a:r>
          </a:p>
        </p:txBody>
      </p:sp>
      <p:sp>
        <p:nvSpPr>
          <p:cNvPr id="163867" name="Line 27"/>
          <p:cNvSpPr>
            <a:spLocks noChangeShapeType="1"/>
          </p:cNvSpPr>
          <p:nvPr/>
        </p:nvSpPr>
        <p:spPr bwMode="auto">
          <a:xfrm flipH="1">
            <a:off x="2819400" y="2743200"/>
            <a:ext cx="4572000" cy="121920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同侧圆角矩形 23"/>
          <p:cNvSpPr/>
          <p:nvPr/>
        </p:nvSpPr>
        <p:spPr>
          <a:xfrm>
            <a:off x="495300" y="8112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95300" y="146526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38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38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5" grpId="0"/>
      <p:bldP spid="163866" grpId="0"/>
      <p:bldP spid="16386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0" name="Text Box 4"/>
          <p:cNvSpPr txBox="1">
            <a:spLocks noChangeArrowheads="1"/>
          </p:cNvSpPr>
          <p:nvPr/>
        </p:nvSpPr>
        <p:spPr bwMode="auto">
          <a:xfrm>
            <a:off x="609600" y="3124200"/>
            <a:ext cx="152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毫米           </a:t>
            </a:r>
          </a:p>
        </p:txBody>
      </p:sp>
      <p:sp>
        <p:nvSpPr>
          <p:cNvPr id="126983" name="Rectangle 7"/>
          <p:cNvSpPr>
            <a:spLocks noChangeArrowheads="1"/>
          </p:cNvSpPr>
          <p:nvPr/>
        </p:nvSpPr>
        <p:spPr bwMode="auto">
          <a:xfrm>
            <a:off x="2590800" y="3124200"/>
            <a:ext cx="2286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0.6</a:t>
            </a:r>
          </a:p>
        </p:txBody>
      </p:sp>
      <p:sp>
        <p:nvSpPr>
          <p:cNvPr id="126987" name="Rectangle 11"/>
          <p:cNvSpPr>
            <a:spLocks noChangeArrowheads="1"/>
          </p:cNvSpPr>
          <p:nvPr/>
        </p:nvSpPr>
        <p:spPr bwMode="auto">
          <a:xfrm>
            <a:off x="2590800" y="3810000"/>
            <a:ext cx="2590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0.06</a:t>
            </a:r>
          </a:p>
        </p:txBody>
      </p:sp>
      <p:sp>
        <p:nvSpPr>
          <p:cNvPr id="126991" name="Rectangle 15"/>
          <p:cNvSpPr>
            <a:spLocks noChangeArrowheads="1"/>
          </p:cNvSpPr>
          <p:nvPr/>
        </p:nvSpPr>
        <p:spPr bwMode="auto">
          <a:xfrm>
            <a:off x="2590800" y="4648200"/>
            <a:ext cx="236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0.006</a:t>
            </a:r>
          </a:p>
        </p:txBody>
      </p:sp>
      <p:pic>
        <p:nvPicPr>
          <p:cNvPr id="126996" name="Picture 20" descr="QQ截图201410082116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86100" y="908050"/>
            <a:ext cx="3581400" cy="194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94" name="Line 18"/>
          <p:cNvSpPr>
            <a:spLocks noChangeShapeType="1"/>
          </p:cNvSpPr>
          <p:nvPr/>
        </p:nvSpPr>
        <p:spPr bwMode="auto">
          <a:xfrm>
            <a:off x="4038600" y="2166938"/>
            <a:ext cx="0" cy="1444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6997" name="Rectangle 21"/>
          <p:cNvSpPr>
            <a:spLocks noChangeArrowheads="1"/>
          </p:cNvSpPr>
          <p:nvPr/>
        </p:nvSpPr>
        <p:spPr bwMode="auto">
          <a:xfrm>
            <a:off x="2057400" y="3200400"/>
            <a:ext cx="533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=</a:t>
            </a:r>
          </a:p>
        </p:txBody>
      </p:sp>
      <p:sp>
        <p:nvSpPr>
          <p:cNvPr id="126999" name="Line 23"/>
          <p:cNvSpPr>
            <a:spLocks noChangeShapeType="1"/>
          </p:cNvSpPr>
          <p:nvPr/>
        </p:nvSpPr>
        <p:spPr bwMode="auto">
          <a:xfrm>
            <a:off x="2590800" y="3810000"/>
            <a:ext cx="2057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000" name="Line 24"/>
          <p:cNvSpPr>
            <a:spLocks noChangeShapeType="1"/>
          </p:cNvSpPr>
          <p:nvPr/>
        </p:nvSpPr>
        <p:spPr bwMode="auto">
          <a:xfrm>
            <a:off x="2590800" y="4648200"/>
            <a:ext cx="2057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001" name="Line 25"/>
          <p:cNvSpPr>
            <a:spLocks noChangeShapeType="1"/>
          </p:cNvSpPr>
          <p:nvPr/>
        </p:nvSpPr>
        <p:spPr bwMode="auto">
          <a:xfrm>
            <a:off x="2590800" y="5410200"/>
            <a:ext cx="2057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7002" name="Rectangle 26"/>
          <p:cNvSpPr>
            <a:spLocks noChangeArrowheads="1"/>
          </p:cNvSpPr>
          <p:nvPr/>
        </p:nvSpPr>
        <p:spPr bwMode="auto">
          <a:xfrm>
            <a:off x="4876800" y="4724400"/>
            <a:ext cx="2743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填小数</a:t>
            </a:r>
          </a:p>
        </p:txBody>
      </p:sp>
      <p:sp>
        <p:nvSpPr>
          <p:cNvPr id="127003" name="Rectangle 27"/>
          <p:cNvSpPr>
            <a:spLocks noChangeArrowheads="1"/>
          </p:cNvSpPr>
          <p:nvPr/>
        </p:nvSpPr>
        <p:spPr bwMode="auto">
          <a:xfrm>
            <a:off x="3429000" y="3124200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厘米</a:t>
            </a:r>
          </a:p>
        </p:txBody>
      </p:sp>
      <p:sp>
        <p:nvSpPr>
          <p:cNvPr id="127005" name="Rectangle 29"/>
          <p:cNvSpPr>
            <a:spLocks noChangeArrowheads="1"/>
          </p:cNvSpPr>
          <p:nvPr/>
        </p:nvSpPr>
        <p:spPr bwMode="auto">
          <a:xfrm>
            <a:off x="3657600" y="3810000"/>
            <a:ext cx="152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分米</a:t>
            </a:r>
          </a:p>
        </p:txBody>
      </p:sp>
      <p:sp>
        <p:nvSpPr>
          <p:cNvPr id="127006" name="Rectangle 30"/>
          <p:cNvSpPr>
            <a:spLocks noChangeArrowheads="1"/>
          </p:cNvSpPr>
          <p:nvPr/>
        </p:nvSpPr>
        <p:spPr bwMode="auto">
          <a:xfrm>
            <a:off x="3962400" y="4648200"/>
            <a:ext cx="1143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米</a:t>
            </a:r>
          </a:p>
        </p:txBody>
      </p:sp>
      <p:sp>
        <p:nvSpPr>
          <p:cNvPr id="127007" name="Rectangle 31"/>
          <p:cNvSpPr>
            <a:spLocks noChangeArrowheads="1"/>
          </p:cNvSpPr>
          <p:nvPr/>
        </p:nvSpPr>
        <p:spPr bwMode="auto">
          <a:xfrm>
            <a:off x="2057400" y="3946525"/>
            <a:ext cx="533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=</a:t>
            </a:r>
          </a:p>
        </p:txBody>
      </p:sp>
      <p:sp>
        <p:nvSpPr>
          <p:cNvPr id="127008" name="Rectangle 32"/>
          <p:cNvSpPr>
            <a:spLocks noChangeArrowheads="1"/>
          </p:cNvSpPr>
          <p:nvPr/>
        </p:nvSpPr>
        <p:spPr bwMode="auto">
          <a:xfrm>
            <a:off x="2057400" y="4708525"/>
            <a:ext cx="533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=</a:t>
            </a:r>
          </a:p>
        </p:txBody>
      </p:sp>
      <p:sp>
        <p:nvSpPr>
          <p:cNvPr id="18" name="同侧圆角矩形 17"/>
          <p:cNvSpPr/>
          <p:nvPr/>
        </p:nvSpPr>
        <p:spPr>
          <a:xfrm>
            <a:off x="468313" y="9683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6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7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7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6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7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7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7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2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26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27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27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27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0" grpId="0"/>
      <p:bldP spid="126983" grpId="0"/>
      <p:bldP spid="126987" grpId="0"/>
      <p:bldP spid="126991" grpId="0"/>
      <p:bldP spid="126994" grpId="0" animBg="1"/>
      <p:bldP spid="126994" grpId="1" animBg="1"/>
      <p:bldP spid="126997" grpId="0"/>
      <p:bldP spid="126999" grpId="0" animBg="1"/>
      <p:bldP spid="127000" grpId="0" animBg="1"/>
      <p:bldP spid="127001" grpId="0" animBg="1"/>
      <p:bldP spid="127002" grpId="0"/>
      <p:bldP spid="127003" grpId="0"/>
      <p:bldP spid="127005" grpId="0"/>
      <p:bldP spid="127006" grpId="0"/>
      <p:bldP spid="127007" grpId="0"/>
      <p:bldP spid="12700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21" name="Picture 5" descr="u=1100399328,1645224025&amp;fm=23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362200"/>
            <a:ext cx="33909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2822" name="Text Box 6"/>
          <p:cNvSpPr txBox="1">
            <a:spLocks noChangeArrowheads="1"/>
          </p:cNvSpPr>
          <p:nvPr/>
        </p:nvSpPr>
        <p:spPr bwMode="auto">
          <a:xfrm>
            <a:off x="762000" y="5486400"/>
            <a:ext cx="3124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刘翔曾经创造的</a:t>
            </a: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110</a:t>
            </a:r>
            <a:r>
              <a:rPr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米栏世界纪录是</a:t>
            </a:r>
            <a:r>
              <a:rPr lang="en-US" altLang="zh-CN" sz="2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12.88</a:t>
            </a:r>
            <a:r>
              <a:rPr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秒</a:t>
            </a:r>
          </a:p>
        </p:txBody>
      </p:sp>
      <p:pic>
        <p:nvPicPr>
          <p:cNvPr id="162823" name="Picture 7" descr="u=4253867404,707976246&amp;fm=21&amp;gp=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2362200"/>
            <a:ext cx="3352800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2824" name="Text Box 8"/>
          <p:cNvSpPr txBox="1">
            <a:spLocks noChangeArrowheads="1"/>
          </p:cNvSpPr>
          <p:nvPr/>
        </p:nvSpPr>
        <p:spPr bwMode="auto">
          <a:xfrm>
            <a:off x="4495800" y="5105400"/>
            <a:ext cx="3886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神舟”六号载人飞船在太空飞行时，与地球表面最远距离大约是</a:t>
            </a:r>
            <a:r>
              <a:rPr lang="en-US" altLang="zh-CN" sz="2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344.725</a:t>
            </a:r>
            <a:r>
              <a:rPr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千米</a:t>
            </a:r>
          </a:p>
        </p:txBody>
      </p:sp>
      <p:sp>
        <p:nvSpPr>
          <p:cNvPr id="9" name="同侧圆角矩形 8"/>
          <p:cNvSpPr/>
          <p:nvPr/>
        </p:nvSpPr>
        <p:spPr>
          <a:xfrm>
            <a:off x="444500" y="77946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44500" y="14335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2" grpId="0"/>
      <p:bldP spid="1628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8313" y="9683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课堂小结</a:t>
            </a: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468313" y="4365625"/>
            <a:ext cx="8280400" cy="18653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noProof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b="1" noProof="1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先读出整数部分（按照整数的读法）</a:t>
            </a:r>
            <a:r>
              <a:rPr lang="en-US" altLang="zh-CN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再读小数点（读作“点”）</a:t>
            </a:r>
            <a:r>
              <a:rPr lang="en-US" altLang="zh-CN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最后读出小数</a:t>
            </a:r>
            <a:r>
              <a:rPr lang="zh-CN" altLang="en-US" sz="3200" b="1" noProof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部分。（</a:t>
            </a: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按照从左到右的顺序读出各位的数字）</a:t>
            </a:r>
            <a:endParaRPr lang="zh-CN" altLang="en-US" sz="3200" b="1" noProof="1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612775" y="1771650"/>
            <a:ext cx="2663825" cy="1274763"/>
            <a:chOff x="340" y="1422"/>
            <a:chExt cx="1678" cy="803"/>
          </a:xfrm>
        </p:grpSpPr>
        <p:sp>
          <p:nvSpPr>
            <p:cNvPr id="28685" name="AutoShape 27"/>
            <p:cNvSpPr>
              <a:spLocks noChangeArrowheads="1"/>
            </p:cNvSpPr>
            <p:nvPr/>
          </p:nvSpPr>
          <p:spPr bwMode="auto">
            <a:xfrm>
              <a:off x="340" y="1434"/>
              <a:ext cx="1542" cy="714"/>
            </a:xfrm>
            <a:prstGeom prst="wedgeRoundRectCallout">
              <a:avLst>
                <a:gd name="adj1" fmla="val 64014"/>
                <a:gd name="adj2" fmla="val -780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en-US" sz="3200" b="1">
                <a:solidFill>
                  <a:srgbClr val="1C1C1C"/>
                </a:solidFill>
                <a:latin typeface="华文新魏" pitchFamily="2" charset="-122"/>
                <a:ea typeface="华文新魏" pitchFamily="2" charset="-122"/>
              </a:endParaRPr>
            </a:p>
            <a:p>
              <a:endParaRPr lang="en-US" altLang="zh-CN" sz="3200" b="1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8686" name="Rectangle 13"/>
            <p:cNvSpPr>
              <a:spLocks noChangeArrowheads="1"/>
            </p:cNvSpPr>
            <p:nvPr/>
          </p:nvSpPr>
          <p:spPr bwMode="auto">
            <a:xfrm>
              <a:off x="340" y="1422"/>
              <a:ext cx="1678" cy="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  分数与小数</a:t>
              </a:r>
              <a:endParaRPr lang="en-US" altLang="zh-CN" sz="3200" b="1">
                <a:latin typeface="华文新魏" pitchFamily="2" charset="-122"/>
                <a:ea typeface="华文新魏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有什么联系？</a:t>
              </a:r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5940425" y="1412875"/>
            <a:ext cx="2736850" cy="1077913"/>
            <a:chOff x="3946" y="1434"/>
            <a:chExt cx="1772" cy="679"/>
          </a:xfrm>
        </p:grpSpPr>
        <p:sp>
          <p:nvSpPr>
            <p:cNvPr id="28683" name="AutoShape 27"/>
            <p:cNvSpPr>
              <a:spLocks noChangeArrowheads="1"/>
            </p:cNvSpPr>
            <p:nvPr/>
          </p:nvSpPr>
          <p:spPr bwMode="auto">
            <a:xfrm>
              <a:off x="3946" y="1434"/>
              <a:ext cx="1701" cy="635"/>
            </a:xfrm>
            <a:prstGeom prst="wedgeRoundRectCallout">
              <a:avLst>
                <a:gd name="adj1" fmla="val -62444"/>
                <a:gd name="adj2" fmla="val 687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zh-CN" sz="3200" b="1">
                <a:latin typeface="华文新魏" pitchFamily="2" charset="-122"/>
                <a:ea typeface="华文新魏" pitchFamily="2" charset="-122"/>
              </a:endParaRPr>
            </a:p>
            <a:p>
              <a:endParaRPr lang="zh-CN" altLang="zh-CN" sz="3200" b="1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8684" name="Rectangle 17"/>
            <p:cNvSpPr>
              <a:spLocks noChangeArrowheads="1"/>
            </p:cNvSpPr>
            <p:nvPr/>
          </p:nvSpPr>
          <p:spPr bwMode="auto">
            <a:xfrm>
              <a:off x="3946" y="1434"/>
              <a:ext cx="1772" cy="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    怎样读一个小数？</a:t>
              </a:r>
            </a:p>
          </p:txBody>
        </p:sp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3276600" y="1557338"/>
            <a:ext cx="2447925" cy="1871662"/>
            <a:chOff x="1973" y="1156"/>
            <a:chExt cx="1950" cy="1406"/>
          </a:xfrm>
        </p:grpSpPr>
        <p:pic>
          <p:nvPicPr>
            <p:cNvPr id="28681" name="Picture 10" descr="76副本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92" y="1156"/>
              <a:ext cx="1031" cy="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2" name="Picture 22" descr="95副本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73" y="1253"/>
              <a:ext cx="1024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矩形 21"/>
          <p:cNvSpPr/>
          <p:nvPr/>
        </p:nvSpPr>
        <p:spPr>
          <a:xfrm>
            <a:off x="468313" y="3284538"/>
            <a:ext cx="8280400" cy="10779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2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一位小数表示十分之几，两位小数表示百分之几，三位小数表示千分之几</a:t>
            </a:r>
            <a:r>
              <a:rPr lang="zh-CN" altLang="en-US" sz="32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……</a:t>
            </a:r>
            <a:endParaRPr lang="zh-CN" altLang="zh-CN" sz="3200" b="1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3775" y="4149725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3"/>
          <p:cNvSpPr txBox="1">
            <a:spLocks noChangeArrowheads="1"/>
          </p:cNvSpPr>
          <p:nvPr/>
        </p:nvSpPr>
        <p:spPr bwMode="auto">
          <a:xfrm>
            <a:off x="814388" y="1417638"/>
            <a:ext cx="7399337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请说出下列分数对应的小数。</a:t>
            </a:r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1403350" y="2278063"/>
          <a:ext cx="649288" cy="1257300"/>
        </p:xfrm>
        <a:graphic>
          <a:graphicData uri="http://schemas.openxmlformats.org/presentationml/2006/ole">
            <p:oleObj spid="_x0000_s1026" r:id="rId4" imgW="203757" imgH="394573" progId="Equation.3">
              <p:embed/>
            </p:oleObj>
          </a:graphicData>
        </a:graphic>
      </p:graphicFrame>
      <p:graphicFrame>
        <p:nvGraphicFramePr>
          <p:cNvPr id="1027" name="Object 6"/>
          <p:cNvGraphicFramePr>
            <a:graphicFrameLocks noChangeAspect="1"/>
          </p:cNvGraphicFramePr>
          <p:nvPr/>
        </p:nvGraphicFramePr>
        <p:xfrm>
          <a:off x="2751138" y="2262188"/>
          <a:ext cx="647700" cy="1255712"/>
        </p:xfrm>
        <a:graphic>
          <a:graphicData uri="http://schemas.openxmlformats.org/presentationml/2006/ole">
            <p:oleObj spid="_x0000_s1027" r:id="rId5" imgW="203757" imgH="394573" progId="Equation.3">
              <p:embed/>
            </p:oleObj>
          </a:graphicData>
        </a:graphic>
      </p:graphicFrame>
      <p:graphicFrame>
        <p:nvGraphicFramePr>
          <p:cNvPr id="1028" name="Object 7"/>
          <p:cNvGraphicFramePr>
            <a:graphicFrameLocks noChangeAspect="1"/>
          </p:cNvGraphicFramePr>
          <p:nvPr/>
        </p:nvGraphicFramePr>
        <p:xfrm>
          <a:off x="4313238" y="2246313"/>
          <a:ext cx="647700" cy="1255712"/>
        </p:xfrm>
        <a:graphic>
          <a:graphicData uri="http://schemas.openxmlformats.org/presentationml/2006/ole">
            <p:oleObj spid="_x0000_s1028" r:id="rId6" imgW="203757" imgH="394573" progId="Equation.3">
              <p:embed/>
            </p:oleObj>
          </a:graphicData>
        </a:graphic>
      </p:graphicFrame>
      <p:graphicFrame>
        <p:nvGraphicFramePr>
          <p:cNvPr id="1029" name="Object 8"/>
          <p:cNvGraphicFramePr>
            <a:graphicFrameLocks noChangeAspect="1"/>
          </p:cNvGraphicFramePr>
          <p:nvPr/>
        </p:nvGraphicFramePr>
        <p:xfrm>
          <a:off x="5875338" y="2228850"/>
          <a:ext cx="647700" cy="1255713"/>
        </p:xfrm>
        <a:graphic>
          <a:graphicData uri="http://schemas.openxmlformats.org/presentationml/2006/ole">
            <p:oleObj spid="_x0000_s1029" r:id="rId7" imgW="203757" imgH="394573" progId="Equation.3">
              <p:embed/>
            </p:oleObj>
          </a:graphicData>
        </a:graphic>
      </p:graphicFrame>
      <p:sp>
        <p:nvSpPr>
          <p:cNvPr id="64521" name="箭头 348"/>
          <p:cNvSpPr>
            <a:spLocks noChangeShapeType="1"/>
          </p:cNvSpPr>
          <p:nvPr/>
        </p:nvSpPr>
        <p:spPr bwMode="auto">
          <a:xfrm>
            <a:off x="1763713" y="3646488"/>
            <a:ext cx="1587" cy="792162"/>
          </a:xfrm>
          <a:prstGeom prst="line">
            <a:avLst/>
          </a:prstGeom>
          <a:noFill/>
          <a:ln w="730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1277938" y="4732338"/>
            <a:ext cx="1350962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500">
                <a:latin typeface="华文新魏" pitchFamily="2" charset="-122"/>
                <a:ea typeface="华文新魏" pitchFamily="2" charset="-122"/>
              </a:rPr>
              <a:t>0.1</a:t>
            </a:r>
          </a:p>
        </p:txBody>
      </p:sp>
      <p:sp>
        <p:nvSpPr>
          <p:cNvPr id="64523" name="箭头 348"/>
          <p:cNvSpPr>
            <a:spLocks noChangeShapeType="1"/>
          </p:cNvSpPr>
          <p:nvPr/>
        </p:nvSpPr>
        <p:spPr bwMode="auto">
          <a:xfrm>
            <a:off x="3038475" y="3630613"/>
            <a:ext cx="1588" cy="792162"/>
          </a:xfrm>
          <a:prstGeom prst="line">
            <a:avLst/>
          </a:prstGeom>
          <a:noFill/>
          <a:ln w="730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24" name="箭头 348"/>
          <p:cNvSpPr>
            <a:spLocks noChangeShapeType="1"/>
          </p:cNvSpPr>
          <p:nvPr/>
        </p:nvSpPr>
        <p:spPr bwMode="auto">
          <a:xfrm>
            <a:off x="4600575" y="3684588"/>
            <a:ext cx="1588" cy="793750"/>
          </a:xfrm>
          <a:prstGeom prst="line">
            <a:avLst/>
          </a:prstGeom>
          <a:noFill/>
          <a:ln w="730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25" name="箭头 348"/>
          <p:cNvSpPr>
            <a:spLocks noChangeShapeType="1"/>
          </p:cNvSpPr>
          <p:nvPr/>
        </p:nvSpPr>
        <p:spPr bwMode="auto">
          <a:xfrm>
            <a:off x="6229350" y="3646488"/>
            <a:ext cx="0" cy="792162"/>
          </a:xfrm>
          <a:prstGeom prst="line">
            <a:avLst/>
          </a:prstGeom>
          <a:noFill/>
          <a:ln w="730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26" name="Text Box 14"/>
          <p:cNvSpPr txBox="1">
            <a:spLocks noChangeArrowheads="1"/>
          </p:cNvSpPr>
          <p:nvPr/>
        </p:nvSpPr>
        <p:spPr bwMode="auto">
          <a:xfrm>
            <a:off x="2552700" y="4714875"/>
            <a:ext cx="1350963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500">
                <a:latin typeface="华文新魏" pitchFamily="2" charset="-122"/>
                <a:ea typeface="华文新魏" pitchFamily="2" charset="-122"/>
              </a:rPr>
              <a:t>0.4</a:t>
            </a:r>
          </a:p>
        </p:txBody>
      </p:sp>
      <p:sp>
        <p:nvSpPr>
          <p:cNvPr id="64527" name="Text Box 15"/>
          <p:cNvSpPr txBox="1">
            <a:spLocks noChangeArrowheads="1"/>
          </p:cNvSpPr>
          <p:nvPr/>
        </p:nvSpPr>
        <p:spPr bwMode="auto">
          <a:xfrm>
            <a:off x="4043363" y="4699000"/>
            <a:ext cx="1350962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500">
                <a:latin typeface="华文新魏" pitchFamily="2" charset="-122"/>
                <a:ea typeface="华文新魏" pitchFamily="2" charset="-122"/>
              </a:rPr>
              <a:t>0.7</a:t>
            </a:r>
          </a:p>
        </p:txBody>
      </p:sp>
      <p:sp>
        <p:nvSpPr>
          <p:cNvPr id="64528" name="Text Box 16"/>
          <p:cNvSpPr txBox="1">
            <a:spLocks noChangeArrowheads="1"/>
          </p:cNvSpPr>
          <p:nvPr/>
        </p:nvSpPr>
        <p:spPr bwMode="auto">
          <a:xfrm>
            <a:off x="5676900" y="4681538"/>
            <a:ext cx="1350963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500">
                <a:latin typeface="华文新魏" pitchFamily="2" charset="-122"/>
                <a:ea typeface="华文新魏" pitchFamily="2" charset="-122"/>
              </a:rPr>
              <a:t>0.9</a:t>
            </a:r>
          </a:p>
        </p:txBody>
      </p:sp>
      <p:sp>
        <p:nvSpPr>
          <p:cNvPr id="15" name="同侧圆角矩形 14"/>
          <p:cNvSpPr/>
          <p:nvPr/>
        </p:nvSpPr>
        <p:spPr>
          <a:xfrm>
            <a:off x="452438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16" name="直线连接符 21"/>
          <p:cNvCxnSpPr/>
          <p:nvPr/>
        </p:nvCxnSpPr>
        <p:spPr>
          <a:xfrm flipV="1">
            <a:off x="484188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03313" y="5527675"/>
            <a:ext cx="5248275" cy="646113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十分之几用一位小数表示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1" grpId="0" animBg="1"/>
      <p:bldP spid="64522" grpId="0" bldLvl="0"/>
      <p:bldP spid="64523" grpId="0" animBg="1"/>
      <p:bldP spid="64524" grpId="0" animBg="1"/>
      <p:bldP spid="64525" grpId="0" animBg="1"/>
      <p:bldP spid="64526" grpId="0" bldLvl="0"/>
      <p:bldP spid="64527" grpId="0" bldLvl="0"/>
      <p:bldP spid="64528" grpId="0" bldLvl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38788" y="4162425"/>
            <a:ext cx="3084512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WordArt 3"/>
          <p:cNvSpPr>
            <a:spLocks noChangeArrowheads="1" noChangeShapeType="1" noTextEdit="1"/>
          </p:cNvSpPr>
          <p:nvPr/>
        </p:nvSpPr>
        <p:spPr bwMode="auto">
          <a:xfrm>
            <a:off x="1979613" y="2349500"/>
            <a:ext cx="4178300" cy="69691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这是小数吗？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258888" y="3803650"/>
            <a:ext cx="62023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199.9，199.99，199.999</a:t>
            </a:r>
          </a:p>
        </p:txBody>
      </p:sp>
      <p:sp>
        <p:nvSpPr>
          <p:cNvPr id="4" name="同侧圆角矩形 3"/>
          <p:cNvSpPr/>
          <p:nvPr/>
        </p:nvSpPr>
        <p:spPr>
          <a:xfrm>
            <a:off x="452438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84188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4149725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2208213" y="2565400"/>
            <a:ext cx="460851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1米=（     ）分米</a:t>
            </a:r>
            <a:endParaRPr lang="en-US" altLang="zh-CN" sz="4000" b="1">
              <a:latin typeface="华文新魏" pitchFamily="2" charset="-122"/>
              <a:ea typeface="华文新魏" pitchFamily="2" charset="-122"/>
            </a:endParaRPr>
          </a:p>
          <a:p>
            <a:pPr>
              <a:buFont typeface="Arial" charset="0"/>
              <a:buNone/>
            </a:pP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=（      ）厘米</a:t>
            </a:r>
          </a:p>
          <a:p>
            <a:pPr>
              <a:buFont typeface="Arial" charset="0"/>
              <a:buNone/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      =（        ）毫米</a:t>
            </a:r>
          </a:p>
        </p:txBody>
      </p:sp>
      <p:sp>
        <p:nvSpPr>
          <p:cNvPr id="3" name="同侧圆角矩形 2"/>
          <p:cNvSpPr/>
          <p:nvPr/>
        </p:nvSpPr>
        <p:spPr>
          <a:xfrm>
            <a:off x="452438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4" name="直线连接符 21"/>
          <p:cNvCxnSpPr/>
          <p:nvPr/>
        </p:nvCxnSpPr>
        <p:spPr>
          <a:xfrm flipV="1">
            <a:off x="484188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884613" y="2708275"/>
            <a:ext cx="628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10 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884613" y="3273425"/>
            <a:ext cx="7508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100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960813" y="3892550"/>
            <a:ext cx="9858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1000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38850" y="4311650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860425" y="2365375"/>
            <a:ext cx="7488238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500">
                <a:latin typeface="华文新魏" pitchFamily="2" charset="-122"/>
                <a:ea typeface="华文新魏" pitchFamily="2" charset="-122"/>
              </a:rPr>
              <a:t>1分米=         米=（      ）米</a:t>
            </a:r>
          </a:p>
          <a:p>
            <a:pPr>
              <a:buFont typeface="Arial" charset="0"/>
              <a:buNone/>
            </a:pPr>
            <a:endParaRPr lang="zh-CN" altLang="en-US" sz="45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 flipH="1">
            <a:off x="3059113" y="2708275"/>
            <a:ext cx="1690687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50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10</a:t>
            </a: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5651500" y="2481263"/>
            <a:ext cx="174307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50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0.1</a:t>
            </a:r>
          </a:p>
        </p:txBody>
      </p:sp>
      <p:sp>
        <p:nvSpPr>
          <p:cNvPr id="69640" name="Text Box 8"/>
          <p:cNvSpPr txBox="1">
            <a:spLocks noChangeArrowheads="1"/>
          </p:cNvSpPr>
          <p:nvPr/>
        </p:nvSpPr>
        <p:spPr bwMode="auto">
          <a:xfrm>
            <a:off x="3154363" y="1293813"/>
            <a:ext cx="550862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50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   1   </a:t>
            </a:r>
          </a:p>
        </p:txBody>
      </p:sp>
      <p:sp>
        <p:nvSpPr>
          <p:cNvPr id="18439" name="Text Box 9"/>
          <p:cNvSpPr txBox="1">
            <a:spLocks noChangeArrowheads="1"/>
          </p:cNvSpPr>
          <p:nvPr/>
        </p:nvSpPr>
        <p:spPr bwMode="auto">
          <a:xfrm>
            <a:off x="987425" y="3927475"/>
            <a:ext cx="7488238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500">
                <a:latin typeface="华文新魏" pitchFamily="2" charset="-122"/>
                <a:ea typeface="华文新魏" pitchFamily="2" charset="-122"/>
              </a:rPr>
              <a:t>3分米=       米=（      ）米</a:t>
            </a:r>
          </a:p>
          <a:p>
            <a:pPr>
              <a:buFont typeface="Arial" charset="0"/>
              <a:buNone/>
            </a:pPr>
            <a:endParaRPr lang="zh-CN" altLang="en-US" sz="45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9642" name="Text Box 10"/>
          <p:cNvSpPr txBox="1">
            <a:spLocks noChangeArrowheads="1"/>
          </p:cNvSpPr>
          <p:nvPr/>
        </p:nvSpPr>
        <p:spPr bwMode="auto">
          <a:xfrm>
            <a:off x="5480050" y="3933825"/>
            <a:ext cx="174307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50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0.3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55875" y="1989138"/>
            <a:ext cx="1511300" cy="1393825"/>
            <a:chOff x="-353" y="-321"/>
            <a:chExt cx="1052" cy="1272"/>
          </a:xfrm>
        </p:grpSpPr>
        <p:sp>
          <p:nvSpPr>
            <p:cNvPr id="13" name="Text Box 3"/>
            <p:cNvSpPr txBox="1">
              <a:spLocks noChangeArrowheads="1"/>
            </p:cNvSpPr>
            <p:nvPr/>
          </p:nvSpPr>
          <p:spPr bwMode="auto">
            <a:xfrm>
              <a:off x="-353" y="305"/>
              <a:ext cx="953" cy="6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40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（  ）</a:t>
              </a:r>
              <a:endPara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8452" name="Line 4"/>
            <p:cNvSpPr>
              <a:spLocks noChangeShapeType="1"/>
            </p:cNvSpPr>
            <p:nvPr/>
          </p:nvSpPr>
          <p:spPr bwMode="auto">
            <a:xfrm flipV="1">
              <a:off x="-31" y="392"/>
              <a:ext cx="61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Rectangle 5"/>
            <p:cNvSpPr>
              <a:spLocks noChangeArrowheads="1"/>
            </p:cNvSpPr>
            <p:nvPr/>
          </p:nvSpPr>
          <p:spPr bwMode="auto">
            <a:xfrm>
              <a:off x="-254" y="-321"/>
              <a:ext cx="953" cy="6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40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（ ）</a:t>
              </a:r>
              <a:endPara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3267075" y="2770188"/>
            <a:ext cx="550863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50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450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50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   </a:t>
            </a: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555875" y="3470275"/>
            <a:ext cx="1590675" cy="1473200"/>
            <a:chOff x="-404" y="-392"/>
            <a:chExt cx="1107" cy="1343"/>
          </a:xfrm>
        </p:grpSpPr>
        <p:sp>
          <p:nvSpPr>
            <p:cNvPr id="18" name="Text Box 3"/>
            <p:cNvSpPr txBox="1">
              <a:spLocks noChangeArrowheads="1"/>
            </p:cNvSpPr>
            <p:nvPr/>
          </p:nvSpPr>
          <p:spPr bwMode="auto">
            <a:xfrm>
              <a:off x="-404" y="306"/>
              <a:ext cx="953" cy="6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40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（  ）</a:t>
              </a:r>
              <a:endPara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8449" name="Line 4"/>
            <p:cNvSpPr>
              <a:spLocks noChangeShapeType="1"/>
            </p:cNvSpPr>
            <p:nvPr/>
          </p:nvSpPr>
          <p:spPr bwMode="auto">
            <a:xfrm>
              <a:off x="-54" y="375"/>
              <a:ext cx="589" cy="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-250" y="-392"/>
              <a:ext cx="953" cy="6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40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（</a:t>
              </a:r>
              <a:r>
                <a:rPr lang="en-US" altLang="zh-CN" sz="40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 </a:t>
              </a:r>
              <a:r>
                <a:rPr lang="zh-CN" altLang="en-US" sz="40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）</a:t>
              </a:r>
              <a:endPara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3019425" y="4229100"/>
            <a:ext cx="104775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50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450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   </a:t>
            </a:r>
          </a:p>
        </p:txBody>
      </p:sp>
      <p:sp>
        <p:nvSpPr>
          <p:cNvPr id="19" name="同侧圆角矩形 18"/>
          <p:cNvSpPr/>
          <p:nvPr/>
        </p:nvSpPr>
        <p:spPr>
          <a:xfrm>
            <a:off x="452438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22" name="直线连接符 21"/>
          <p:cNvCxnSpPr/>
          <p:nvPr/>
        </p:nvCxnSpPr>
        <p:spPr>
          <a:xfrm flipV="1">
            <a:off x="484188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1103313" y="5387975"/>
            <a:ext cx="5419725" cy="646113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十分之几用一位小数表示。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8" grpId="0" bldLvl="0"/>
      <p:bldP spid="69639" grpId="0" bldLvl="0"/>
      <p:bldP spid="69640" grpId="0" bldLvl="0"/>
      <p:bldP spid="69642" grpId="0" bldLvl="0"/>
      <p:bldP spid="16" grpId="0" bldLvl="0"/>
      <p:bldP spid="21" grpId="0" bldLvl="0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81000" y="2062163"/>
          <a:ext cx="7924800" cy="939800"/>
        </p:xfrm>
        <a:graphic>
          <a:graphicData uri="http://schemas.openxmlformats.org/presentationml/2006/ole">
            <p:oleObj spid="_x0000_s2050" r:id="rId3" imgW="4095238" imgH="485586" progId="Paint.Picture">
              <p:embed/>
            </p:oleObj>
          </a:graphicData>
        </a:graphic>
      </p:graphicFrame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36513" y="1268413"/>
            <a:ext cx="86407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FFFF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把</a:t>
            </a:r>
            <a:r>
              <a:rPr 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米平均分成</a:t>
            </a:r>
            <a:r>
              <a:rPr 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100</a:t>
            </a:r>
            <a:r>
              <a:rPr lang="zh-CN" alt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份</a:t>
            </a:r>
            <a:r>
              <a:rPr 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每份是</a:t>
            </a:r>
            <a:r>
              <a:rPr 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厘米。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457200" y="4956175"/>
            <a:ext cx="22098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0.01米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808038" y="3741738"/>
            <a:ext cx="1747837" cy="1123950"/>
            <a:chOff x="0" y="0"/>
            <a:chExt cx="1101" cy="708"/>
          </a:xfrm>
        </p:grpSpPr>
        <p:graphicFrame>
          <p:nvGraphicFramePr>
            <p:cNvPr id="2052" name="Object 6"/>
            <p:cNvGraphicFramePr>
              <a:graphicFrameLocks noChangeAspect="1"/>
            </p:cNvGraphicFramePr>
            <p:nvPr/>
          </p:nvGraphicFramePr>
          <p:xfrm>
            <a:off x="0" y="0"/>
            <a:ext cx="690" cy="708"/>
          </p:xfrm>
          <a:graphic>
            <a:graphicData uri="http://schemas.openxmlformats.org/presentationml/2006/ole">
              <p:oleObj spid="_x0000_s2052" r:id="rId4" imgW="724001" imgH="743054" progId="Paint.Picture">
                <p:embed/>
              </p:oleObj>
            </a:graphicData>
          </a:graphic>
        </p:graphicFrame>
        <p:sp>
          <p:nvSpPr>
            <p:cNvPr id="2063" name="Rectangle 7"/>
            <p:cNvSpPr>
              <a:spLocks noChangeArrowheads="1"/>
            </p:cNvSpPr>
            <p:nvPr/>
          </p:nvSpPr>
          <p:spPr bwMode="auto">
            <a:xfrm>
              <a:off x="624" y="86"/>
              <a:ext cx="477" cy="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4500" b="1">
                  <a:latin typeface="华文新魏" pitchFamily="2" charset="-122"/>
                  <a:ea typeface="华文新魏" pitchFamily="2" charset="-122"/>
                </a:rPr>
                <a:t>米</a:t>
              </a:r>
            </a:p>
          </p:txBody>
        </p:sp>
      </p:grpSp>
      <p:sp>
        <p:nvSpPr>
          <p:cNvPr id="2056" name="Line 8"/>
          <p:cNvSpPr>
            <a:spLocks noChangeShapeType="1"/>
          </p:cNvSpPr>
          <p:nvPr/>
        </p:nvSpPr>
        <p:spPr bwMode="auto">
          <a:xfrm flipV="1">
            <a:off x="1371600" y="3195638"/>
            <a:ext cx="0" cy="533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667" name="AutoShape 11"/>
          <p:cNvSpPr>
            <a:spLocks noChangeArrowheads="1"/>
          </p:cNvSpPr>
          <p:nvPr/>
        </p:nvSpPr>
        <p:spPr bwMode="auto">
          <a:xfrm>
            <a:off x="2393950" y="4516438"/>
            <a:ext cx="6561138" cy="1655762"/>
          </a:xfrm>
          <a:prstGeom prst="cloudCallout">
            <a:avLst>
              <a:gd name="adj1" fmla="val 22912"/>
              <a:gd name="adj2" fmla="val -127949"/>
            </a:avLst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500" noProof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4厘米和9厘米怎样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500" noProof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写成分数和小数？</a:t>
            </a:r>
          </a:p>
        </p:txBody>
      </p:sp>
      <p:sp>
        <p:nvSpPr>
          <p:cNvPr id="70668" name="Text Box 12"/>
          <p:cNvSpPr txBox="1">
            <a:spLocks noChangeArrowheads="1"/>
          </p:cNvSpPr>
          <p:nvPr/>
        </p:nvSpPr>
        <p:spPr bwMode="auto">
          <a:xfrm>
            <a:off x="3141663" y="3508375"/>
            <a:ext cx="37338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sz="45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45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厘米</a:t>
            </a:r>
            <a:r>
              <a:rPr lang="en-US" altLang="zh-CN" sz="45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zh-CN" altLang="en-US" sz="45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5292725" y="3457575"/>
            <a:ext cx="1439863" cy="908050"/>
            <a:chOff x="0" y="56"/>
            <a:chExt cx="907" cy="572"/>
          </a:xfrm>
        </p:grpSpPr>
        <p:graphicFrame>
          <p:nvGraphicFramePr>
            <p:cNvPr id="2051" name="Object 14"/>
            <p:cNvGraphicFramePr>
              <a:graphicFrameLocks noChangeAspect="1"/>
            </p:cNvGraphicFramePr>
            <p:nvPr/>
          </p:nvGraphicFramePr>
          <p:xfrm>
            <a:off x="0" y="56"/>
            <a:ext cx="557" cy="572"/>
          </p:xfrm>
          <a:graphic>
            <a:graphicData uri="http://schemas.openxmlformats.org/presentationml/2006/ole">
              <p:oleObj spid="_x0000_s2051" r:id="rId5" imgW="724001" imgH="743054" progId="Paint.Picture">
                <p:embed/>
              </p:oleObj>
            </a:graphicData>
          </a:graphic>
        </p:graphicFrame>
        <p:sp>
          <p:nvSpPr>
            <p:cNvPr id="2062" name="Rectangle 15"/>
            <p:cNvSpPr>
              <a:spLocks noChangeArrowheads="1"/>
            </p:cNvSpPr>
            <p:nvPr/>
          </p:nvSpPr>
          <p:spPr bwMode="auto">
            <a:xfrm>
              <a:off x="470" y="95"/>
              <a:ext cx="437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米</a:t>
              </a:r>
            </a:p>
          </p:txBody>
        </p:sp>
      </p:grpSp>
      <p:sp>
        <p:nvSpPr>
          <p:cNvPr id="16" name="同侧圆角矩形 15"/>
          <p:cNvSpPr/>
          <p:nvPr/>
        </p:nvSpPr>
        <p:spPr>
          <a:xfrm>
            <a:off x="468313" y="7223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1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84188" y="13636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/>
      <p:bldP spid="70667" grpId="0" bldLvl="0" animBg="1"/>
      <p:bldP spid="70668" grpId="0" bldLvl="0"/>
      <p:bldP spid="7066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381000" y="2492375"/>
          <a:ext cx="7924800" cy="939800"/>
        </p:xfrm>
        <a:graphic>
          <a:graphicData uri="http://schemas.openxmlformats.org/presentationml/2006/ole">
            <p:oleObj spid="_x0000_s3074" r:id="rId3" imgW="4095238" imgH="485586" progId="Paint.Picture">
              <p:embed/>
            </p:oleObj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457200" y="5172075"/>
            <a:ext cx="2209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0.01米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12775" y="4029075"/>
            <a:ext cx="1687513" cy="1123950"/>
            <a:chOff x="0" y="0"/>
            <a:chExt cx="1063" cy="708"/>
          </a:xfrm>
        </p:grpSpPr>
        <p:graphicFrame>
          <p:nvGraphicFramePr>
            <p:cNvPr id="3075" name="Object 6"/>
            <p:cNvGraphicFramePr>
              <a:graphicFrameLocks noChangeAspect="1"/>
            </p:cNvGraphicFramePr>
            <p:nvPr/>
          </p:nvGraphicFramePr>
          <p:xfrm>
            <a:off x="0" y="0"/>
            <a:ext cx="690" cy="708"/>
          </p:xfrm>
          <a:graphic>
            <a:graphicData uri="http://schemas.openxmlformats.org/presentationml/2006/ole">
              <p:oleObj spid="_x0000_s3075" r:id="rId4" imgW="724001" imgH="743054" progId="Paint.Picture">
                <p:embed/>
              </p:oleObj>
            </a:graphicData>
          </a:graphic>
        </p:graphicFrame>
        <p:sp>
          <p:nvSpPr>
            <p:cNvPr id="3098" name="Rectangle 7"/>
            <p:cNvSpPr>
              <a:spLocks noChangeArrowheads="1"/>
            </p:cNvSpPr>
            <p:nvPr/>
          </p:nvSpPr>
          <p:spPr bwMode="auto">
            <a:xfrm>
              <a:off x="624" y="86"/>
              <a:ext cx="439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米</a:t>
              </a:r>
            </a:p>
          </p:txBody>
        </p:sp>
      </p:grpSp>
      <p:sp>
        <p:nvSpPr>
          <p:cNvPr id="3078" name="Line 8"/>
          <p:cNvSpPr>
            <a:spLocks noChangeShapeType="1"/>
          </p:cNvSpPr>
          <p:nvPr/>
        </p:nvSpPr>
        <p:spPr bwMode="auto">
          <a:xfrm flipV="1">
            <a:off x="1371600" y="3482975"/>
            <a:ext cx="0" cy="533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" name="Line 9"/>
          <p:cNvSpPr>
            <a:spLocks noChangeShapeType="1"/>
          </p:cNvSpPr>
          <p:nvPr/>
        </p:nvSpPr>
        <p:spPr bwMode="auto">
          <a:xfrm flipV="1">
            <a:off x="3505200" y="3482975"/>
            <a:ext cx="0" cy="533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0" name="Line 10"/>
          <p:cNvSpPr>
            <a:spLocks noChangeShapeType="1"/>
          </p:cNvSpPr>
          <p:nvPr/>
        </p:nvSpPr>
        <p:spPr bwMode="auto">
          <a:xfrm flipV="1">
            <a:off x="7162800" y="3482975"/>
            <a:ext cx="0" cy="533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2124075" y="4181475"/>
            <a:ext cx="6359525" cy="1698625"/>
            <a:chOff x="0" y="0"/>
            <a:chExt cx="4006" cy="1070"/>
          </a:xfrm>
        </p:grpSpPr>
        <p:sp>
          <p:nvSpPr>
            <p:cNvPr id="3094" name="Rectangle 12"/>
            <p:cNvSpPr>
              <a:spLocks noChangeArrowheads="1"/>
            </p:cNvSpPr>
            <p:nvPr/>
          </p:nvSpPr>
          <p:spPr bwMode="auto">
            <a:xfrm>
              <a:off x="0" y="0"/>
              <a:ext cx="1716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4000" b="1">
                  <a:solidFill>
                    <a:srgbClr val="FF3300"/>
                  </a:solidFill>
                  <a:latin typeface="华文新魏" pitchFamily="2" charset="-122"/>
                  <a:ea typeface="华文新魏" pitchFamily="2" charset="-122"/>
                </a:rPr>
                <a:t>（        ）</a:t>
              </a: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米</a:t>
              </a:r>
            </a:p>
          </p:txBody>
        </p:sp>
        <p:sp>
          <p:nvSpPr>
            <p:cNvPr id="3095" name="Rectangle 13"/>
            <p:cNvSpPr>
              <a:spLocks noChangeArrowheads="1"/>
            </p:cNvSpPr>
            <p:nvPr/>
          </p:nvSpPr>
          <p:spPr bwMode="auto">
            <a:xfrm>
              <a:off x="2290" y="0"/>
              <a:ext cx="1716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4000" b="1">
                  <a:solidFill>
                    <a:srgbClr val="FF3300"/>
                  </a:solidFill>
                  <a:latin typeface="华文新魏" pitchFamily="2" charset="-122"/>
                  <a:ea typeface="华文新魏" pitchFamily="2" charset="-122"/>
                </a:rPr>
                <a:t> （       ）</a:t>
              </a: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米</a:t>
              </a:r>
            </a:p>
          </p:txBody>
        </p:sp>
        <p:sp>
          <p:nvSpPr>
            <p:cNvPr id="3096" name="Rectangle 14"/>
            <p:cNvSpPr>
              <a:spLocks noChangeArrowheads="1"/>
            </p:cNvSpPr>
            <p:nvPr/>
          </p:nvSpPr>
          <p:spPr bwMode="auto">
            <a:xfrm>
              <a:off x="0" y="624"/>
              <a:ext cx="1716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4000" b="1">
                  <a:solidFill>
                    <a:srgbClr val="FF3300"/>
                  </a:solidFill>
                  <a:latin typeface="华文新魏" pitchFamily="2" charset="-122"/>
                  <a:ea typeface="华文新魏" pitchFamily="2" charset="-122"/>
                </a:rPr>
                <a:t>（        ）</a:t>
              </a: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米</a:t>
              </a:r>
            </a:p>
          </p:txBody>
        </p:sp>
        <p:sp>
          <p:nvSpPr>
            <p:cNvPr id="3097" name="Rectangle 15"/>
            <p:cNvSpPr>
              <a:spLocks noChangeArrowheads="1"/>
            </p:cNvSpPr>
            <p:nvPr/>
          </p:nvSpPr>
          <p:spPr bwMode="auto">
            <a:xfrm>
              <a:off x="2290" y="624"/>
              <a:ext cx="1716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4000" b="1">
                  <a:solidFill>
                    <a:srgbClr val="FF3300"/>
                  </a:solidFill>
                  <a:latin typeface="华文新魏" pitchFamily="2" charset="-122"/>
                  <a:ea typeface="华文新魏" pitchFamily="2" charset="-122"/>
                </a:rPr>
                <a:t>（        ）</a:t>
              </a: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米</a:t>
              </a:r>
            </a:p>
          </p:txBody>
        </p:sp>
      </p:grpSp>
      <p:sp>
        <p:nvSpPr>
          <p:cNvPr id="71696" name="Text Box 16"/>
          <p:cNvSpPr txBox="1">
            <a:spLocks noChangeArrowheads="1"/>
          </p:cNvSpPr>
          <p:nvPr/>
        </p:nvSpPr>
        <p:spPr bwMode="auto">
          <a:xfrm>
            <a:off x="2555875" y="5172075"/>
            <a:ext cx="1476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0.04</a:t>
            </a:r>
          </a:p>
        </p:txBody>
      </p:sp>
      <p:sp>
        <p:nvSpPr>
          <p:cNvPr id="71697" name="Text Box 17"/>
          <p:cNvSpPr txBox="1">
            <a:spLocks noChangeArrowheads="1"/>
          </p:cNvSpPr>
          <p:nvPr/>
        </p:nvSpPr>
        <p:spPr bwMode="auto">
          <a:xfrm>
            <a:off x="6172200" y="5172075"/>
            <a:ext cx="1371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0.09</a:t>
            </a:r>
          </a:p>
        </p:txBody>
      </p: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2700338" y="3876675"/>
            <a:ext cx="1219200" cy="1295400"/>
            <a:chOff x="0" y="0"/>
            <a:chExt cx="768" cy="816"/>
          </a:xfrm>
        </p:grpSpPr>
        <p:sp>
          <p:nvSpPr>
            <p:cNvPr id="3091" name="Line 19"/>
            <p:cNvSpPr>
              <a:spLocks noChangeShapeType="1"/>
            </p:cNvSpPr>
            <p:nvPr/>
          </p:nvSpPr>
          <p:spPr bwMode="auto">
            <a:xfrm>
              <a:off x="48" y="432"/>
              <a:ext cx="5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00" name="Rectangle 20"/>
            <p:cNvSpPr>
              <a:spLocks noChangeArrowheads="1"/>
            </p:cNvSpPr>
            <p:nvPr/>
          </p:nvSpPr>
          <p:spPr bwMode="auto">
            <a:xfrm>
              <a:off x="183" y="0"/>
              <a:ext cx="30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  <a:defRPr/>
              </a:pPr>
              <a:r>
                <a:rPr lang="zh-CN" altLang="en-US" sz="40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itchFamily="2" charset="-122"/>
                  <a:ea typeface="华文新魏" pitchFamily="2" charset="-122"/>
                </a:rPr>
                <a:t>4</a:t>
              </a:r>
            </a:p>
          </p:txBody>
        </p:sp>
        <p:sp>
          <p:nvSpPr>
            <p:cNvPr id="71701" name="Text Box 21"/>
            <p:cNvSpPr txBox="1">
              <a:spLocks noChangeArrowheads="1"/>
            </p:cNvSpPr>
            <p:nvPr/>
          </p:nvSpPr>
          <p:spPr bwMode="auto">
            <a:xfrm>
              <a:off x="0" y="370"/>
              <a:ext cx="76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40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100</a:t>
              </a:r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6324600" y="3876675"/>
            <a:ext cx="1219200" cy="1300163"/>
            <a:chOff x="0" y="0"/>
            <a:chExt cx="768" cy="819"/>
          </a:xfrm>
        </p:grpSpPr>
        <p:sp>
          <p:nvSpPr>
            <p:cNvPr id="3088" name="Line 23"/>
            <p:cNvSpPr>
              <a:spLocks noChangeShapeType="1"/>
            </p:cNvSpPr>
            <p:nvPr/>
          </p:nvSpPr>
          <p:spPr bwMode="auto">
            <a:xfrm>
              <a:off x="48" y="432"/>
              <a:ext cx="5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04" name="Rectangle 24"/>
            <p:cNvSpPr>
              <a:spLocks noChangeArrowheads="1"/>
            </p:cNvSpPr>
            <p:nvPr/>
          </p:nvSpPr>
          <p:spPr bwMode="auto">
            <a:xfrm>
              <a:off x="183" y="0"/>
              <a:ext cx="30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  <a:defRPr/>
              </a:pPr>
              <a:r>
                <a:rPr lang="zh-CN" altLang="en-US" sz="40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itchFamily="2" charset="-122"/>
                  <a:ea typeface="华文新魏" pitchFamily="2" charset="-122"/>
                </a:rPr>
                <a:t>9</a:t>
              </a:r>
            </a:p>
          </p:txBody>
        </p:sp>
        <p:sp>
          <p:nvSpPr>
            <p:cNvPr id="71705" name="Text Box 25"/>
            <p:cNvSpPr txBox="1">
              <a:spLocks noChangeArrowheads="1"/>
            </p:cNvSpPr>
            <p:nvPr/>
          </p:nvSpPr>
          <p:spPr bwMode="auto">
            <a:xfrm>
              <a:off x="0" y="373"/>
              <a:ext cx="76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40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 100</a:t>
              </a:r>
            </a:p>
          </p:txBody>
        </p:sp>
      </p:grpSp>
      <p:sp>
        <p:nvSpPr>
          <p:cNvPr id="28" name="同侧圆角矩形 27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9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6" grpId="0"/>
      <p:bldP spid="716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598488" y="1044575"/>
            <a:ext cx="807720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500" b="1" noProof="1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endParaRPr lang="en-US" sz="4500" b="1" noProof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828675" y="1701800"/>
            <a:ext cx="22098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0.01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828675" y="3141663"/>
            <a:ext cx="147637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0.04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827088" y="4508500"/>
            <a:ext cx="13716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0.09</a:t>
            </a:r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3522663" y="1631950"/>
            <a:ext cx="29940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零点零一</a:t>
            </a:r>
          </a:p>
        </p:txBody>
      </p:sp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3362325" y="3194050"/>
            <a:ext cx="2994025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零点零四</a:t>
            </a:r>
          </a:p>
        </p:txBody>
      </p:sp>
      <p:sp>
        <p:nvSpPr>
          <p:cNvPr id="72714" name="Text Box 10"/>
          <p:cNvSpPr txBox="1">
            <a:spLocks noChangeArrowheads="1"/>
          </p:cNvSpPr>
          <p:nvPr/>
        </p:nvSpPr>
        <p:spPr bwMode="auto">
          <a:xfrm>
            <a:off x="3419475" y="4581525"/>
            <a:ext cx="29940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零点零九</a:t>
            </a:r>
          </a:p>
        </p:txBody>
      </p:sp>
      <p:cxnSp>
        <p:nvCxnSpPr>
          <p:cNvPr id="19465" name="AutoShape 11"/>
          <p:cNvCxnSpPr>
            <a:cxnSpLocks noChangeShapeType="1"/>
          </p:cNvCxnSpPr>
          <p:nvPr/>
        </p:nvCxnSpPr>
        <p:spPr bwMode="auto">
          <a:xfrm>
            <a:off x="2268538" y="2636838"/>
            <a:ext cx="1079500" cy="0"/>
          </a:xfrm>
          <a:prstGeom prst="straightConnector1">
            <a:avLst/>
          </a:prstGeom>
          <a:noFill/>
          <a:ln w="60325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19466" name="AutoShape 12"/>
          <p:cNvCxnSpPr>
            <a:cxnSpLocks noChangeShapeType="1"/>
          </p:cNvCxnSpPr>
          <p:nvPr/>
        </p:nvCxnSpPr>
        <p:spPr bwMode="auto">
          <a:xfrm>
            <a:off x="2268538" y="2852738"/>
            <a:ext cx="1079500" cy="0"/>
          </a:xfrm>
          <a:prstGeom prst="straightConnector1">
            <a:avLst/>
          </a:prstGeom>
          <a:noFill/>
          <a:ln w="60325">
            <a:solidFill>
              <a:srgbClr val="FF0000"/>
            </a:solidFill>
            <a:round/>
            <a:headEnd type="triangle" w="med" len="med"/>
            <a:tailEnd/>
          </a:ln>
        </p:spPr>
      </p:cxnSp>
      <p:sp>
        <p:nvSpPr>
          <p:cNvPr id="19467" name="Text Box 13"/>
          <p:cNvSpPr txBox="1">
            <a:spLocks noChangeArrowheads="1"/>
          </p:cNvSpPr>
          <p:nvPr/>
        </p:nvSpPr>
        <p:spPr bwMode="auto">
          <a:xfrm>
            <a:off x="2268538" y="1844675"/>
            <a:ext cx="17208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读作</a:t>
            </a:r>
          </a:p>
        </p:txBody>
      </p:sp>
      <p:sp>
        <p:nvSpPr>
          <p:cNvPr id="19468" name="Text Box 14"/>
          <p:cNvSpPr txBox="1">
            <a:spLocks noChangeArrowheads="1"/>
          </p:cNvSpPr>
          <p:nvPr/>
        </p:nvSpPr>
        <p:spPr bwMode="auto">
          <a:xfrm>
            <a:off x="2251075" y="2905125"/>
            <a:ext cx="17224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写作</a:t>
            </a:r>
          </a:p>
        </p:txBody>
      </p:sp>
      <p:sp>
        <p:nvSpPr>
          <p:cNvPr id="19469" name="AutoShape 15"/>
          <p:cNvSpPr>
            <a:spLocks/>
          </p:cNvSpPr>
          <p:nvPr/>
        </p:nvSpPr>
        <p:spPr bwMode="auto">
          <a:xfrm>
            <a:off x="6084888" y="1917700"/>
            <a:ext cx="792162" cy="3527425"/>
          </a:xfrm>
          <a:prstGeom prst="rightBrace">
            <a:avLst>
              <a:gd name="adj1" fmla="val 37108"/>
              <a:gd name="adj2" fmla="val 50000"/>
            </a:avLst>
          </a:prstGeom>
          <a:noFill/>
          <a:ln w="60325">
            <a:solidFill>
              <a:schemeClr val="accent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2720" name="Text Box 16"/>
          <p:cNvSpPr txBox="1">
            <a:spLocks noChangeArrowheads="1"/>
          </p:cNvSpPr>
          <p:nvPr/>
        </p:nvSpPr>
        <p:spPr bwMode="auto">
          <a:xfrm>
            <a:off x="6881813" y="2052638"/>
            <a:ext cx="1506537" cy="4246562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百分之几用两位小数表示。</a:t>
            </a:r>
          </a:p>
        </p:txBody>
      </p:sp>
      <p:sp>
        <p:nvSpPr>
          <p:cNvPr id="72721" name="AutoShape 17"/>
          <p:cNvSpPr>
            <a:spLocks noChangeArrowheads="1"/>
          </p:cNvSpPr>
          <p:nvPr/>
        </p:nvSpPr>
        <p:spPr bwMode="auto">
          <a:xfrm>
            <a:off x="1806575" y="5345113"/>
            <a:ext cx="5038725" cy="935037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5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那三位小数呢？</a:t>
            </a:r>
          </a:p>
        </p:txBody>
      </p:sp>
      <p:sp>
        <p:nvSpPr>
          <p:cNvPr id="18" name="同侧圆角矩形 17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2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2" grpId="0" bldLvl="0"/>
      <p:bldP spid="72713" grpId="0" bldLvl="0"/>
      <p:bldP spid="72714" grpId="0" bldLvl="0"/>
      <p:bldP spid="72721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960</Words>
  <PresentationFormat>全屏显示(4:3)</PresentationFormat>
  <Paragraphs>247</Paragraphs>
  <Slides>27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Office 主题</vt:lpstr>
      <vt:lpstr>Microsoft 公式 3.0</vt:lpstr>
      <vt:lpstr>Bitmap Image</vt:lpstr>
      <vt:lpstr>Microsoft 公式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</cp:revision>
  <dcterms:created xsi:type="dcterms:W3CDTF">2016-10-24T08:16:56Z</dcterms:created>
  <dcterms:modified xsi:type="dcterms:W3CDTF">2016-10-24T08:17:13Z</dcterms:modified>
</cp:coreProperties>
</file>