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90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F9FE80-AE09-4A14-8DAF-9EB3E1F37EFD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8C98A8-DA3C-40D5-A650-ACB216A6E1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07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2FDDF41-ADF0-4ADA-A852-62F22223B422}" type="slidenum">
              <a:rPr lang="zh-CN" altLang="en-US" smtClean="0">
                <a:latin typeface="Calibri" pitchFamily="34" charset="0"/>
                <a:ea typeface="宋体" charset="-122"/>
              </a:rPr>
              <a:pPr/>
              <a:t>2</a:t>
            </a:fld>
            <a:endParaRPr lang="en-US" altLang="zh-CN" smtClean="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188" y="908050"/>
            <a:ext cx="5545137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单元     小数加法和减法</a:t>
            </a:r>
            <a:endParaRPr lang="zh-CN" altLang="en-US" sz="360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808288" y="3281363"/>
            <a:ext cx="4787900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124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919413"/>
            <a:ext cx="5167312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771775" y="2451100"/>
            <a:ext cx="5329238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4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2  </a:t>
            </a:r>
            <a:r>
              <a:rPr kumimoji="1" lang="zh-CN" altLang="en-US" sz="4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小数退位减法 </a:t>
            </a:r>
            <a:endParaRPr lang="zh-CN" altLang="en-US" sz="48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F:\七彩课堂插图板式封面\排版用图标、页眉页脚\标题jpg\读读背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05600" y="1411288"/>
            <a:ext cx="2471738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323850" y="1519238"/>
            <a:ext cx="6335713" cy="1511300"/>
          </a:xfrm>
          <a:prstGeom prst="wedgeRoundRectCallout">
            <a:avLst>
              <a:gd name="adj1" fmla="val 58042"/>
              <a:gd name="adj2" fmla="val -843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170" tIns="46990" rIns="90170" bIns="46990" anchor="ctr"/>
          <a:lstStyle/>
          <a:p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 在进行小数加减法的时候要</a:t>
            </a:r>
          </a:p>
          <a:p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 注意些什么？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044575" y="3286125"/>
            <a:ext cx="38449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1. </a:t>
            </a:r>
            <a:r>
              <a:rPr lang="zh-CN" altLang="en-US" sz="36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相同数位对齐。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044575" y="3935413"/>
            <a:ext cx="28876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6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得数化简。</a:t>
            </a:r>
            <a:endParaRPr lang="en-US" altLang="zh-CN" sz="360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1044575" y="4605338"/>
            <a:ext cx="78517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en-US" altLang="zh-CN" sz="36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.</a:t>
            </a:r>
            <a:r>
              <a:rPr lang="zh-CN" altLang="en-US" sz="36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哪个数位上没有数，可以先 </a:t>
            </a:r>
          </a:p>
          <a:p>
            <a:r>
              <a:rPr lang="zh-CN" altLang="en-US" sz="36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  添上“0”再算。</a:t>
            </a:r>
          </a:p>
        </p:txBody>
      </p:sp>
      <p:sp>
        <p:nvSpPr>
          <p:cNvPr id="6" name="同侧圆角矩形 5"/>
          <p:cNvSpPr/>
          <p:nvPr/>
        </p:nvSpPr>
        <p:spPr>
          <a:xfrm>
            <a:off x="484188" y="80803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500063" y="144938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ldLvl="0"/>
      <p:bldP spid="10245" grpId="0" bldLvl="0"/>
      <p:bldP spid="10246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0" name="Text Box 12"/>
          <p:cNvSpPr txBox="1">
            <a:spLocks noChangeArrowheads="1"/>
          </p:cNvSpPr>
          <p:nvPr/>
        </p:nvSpPr>
        <p:spPr bwMode="auto">
          <a:xfrm>
            <a:off x="687388" y="4464050"/>
            <a:ext cx="77057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支水彩笔比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支钢笔便宜多少元？</a:t>
            </a:r>
          </a:p>
        </p:txBody>
      </p:sp>
      <p:pic>
        <p:nvPicPr>
          <p:cNvPr id="15363" name="图片 1" descr="屏幕剪辑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52513" y="1633538"/>
            <a:ext cx="6975475" cy="283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同侧圆角矩形 21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情景导入</a:t>
            </a:r>
            <a:r>
              <a:rPr lang="en-US" altLang="zh-CN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2</a:t>
            </a:r>
            <a:endParaRPr lang="zh-CN" altLang="en-US" sz="3000" b="1" noProof="1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23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2268538" y="5300663"/>
            <a:ext cx="30194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8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2.65=</a:t>
            </a:r>
            <a:endParaRPr lang="zh-CN" altLang="en-US" sz="3600" b="1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20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8" name="Rectangle 20"/>
          <p:cNvSpPr>
            <a:spLocks noChangeArrowheads="1"/>
          </p:cNvSpPr>
          <p:nvPr/>
        </p:nvSpPr>
        <p:spPr bwMode="auto">
          <a:xfrm>
            <a:off x="3779838" y="1452563"/>
            <a:ext cx="2463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66"/>
                </a:solidFill>
              </a:rPr>
              <a:t>5.35</a:t>
            </a:r>
            <a:r>
              <a:rPr lang="zh-CN" altLang="en-US" sz="3600">
                <a:solidFill>
                  <a:srgbClr val="FF0066"/>
                </a:solidFill>
              </a:rPr>
              <a:t>（</a:t>
            </a:r>
            <a:r>
              <a:rPr lang="zh-CN" altLang="en-US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元）</a:t>
            </a:r>
            <a:endParaRPr lang="en-US" altLang="zh-CN" sz="3600">
              <a:solidFill>
                <a:srgbClr val="FF0066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3030" name="Rectangle 22"/>
          <p:cNvSpPr>
            <a:spLocks noChangeArrowheads="1"/>
          </p:cNvSpPr>
          <p:nvPr/>
        </p:nvSpPr>
        <p:spPr bwMode="auto">
          <a:xfrm>
            <a:off x="3054350" y="3832225"/>
            <a:ext cx="1651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. </a:t>
            </a:r>
          </a:p>
        </p:txBody>
      </p:sp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1476375" y="2359025"/>
            <a:ext cx="2933700" cy="1473200"/>
            <a:chOff x="1816" y="2352"/>
            <a:chExt cx="1979" cy="993"/>
          </a:xfrm>
        </p:grpSpPr>
        <p:sp>
          <p:nvSpPr>
            <p:cNvPr id="16402" name="Text Box 5"/>
            <p:cNvSpPr txBox="1">
              <a:spLocks noChangeArrowheads="1"/>
            </p:cNvSpPr>
            <p:nvPr/>
          </p:nvSpPr>
          <p:spPr bwMode="auto">
            <a:xfrm>
              <a:off x="2508" y="2352"/>
              <a:ext cx="483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8</a:t>
              </a:r>
            </a:p>
          </p:txBody>
        </p:sp>
        <p:sp>
          <p:nvSpPr>
            <p:cNvPr id="16403" name="Text Box 6"/>
            <p:cNvSpPr txBox="1">
              <a:spLocks noChangeArrowheads="1"/>
            </p:cNvSpPr>
            <p:nvPr/>
          </p:nvSpPr>
          <p:spPr bwMode="auto">
            <a:xfrm>
              <a:off x="2495" y="2832"/>
              <a:ext cx="1056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2.6 5</a:t>
              </a:r>
            </a:p>
          </p:txBody>
        </p:sp>
        <p:sp>
          <p:nvSpPr>
            <p:cNvPr id="16404" name="Line 8"/>
            <p:cNvSpPr>
              <a:spLocks noChangeShapeType="1"/>
            </p:cNvSpPr>
            <p:nvPr/>
          </p:nvSpPr>
          <p:spPr bwMode="auto">
            <a:xfrm>
              <a:off x="2067" y="3345"/>
              <a:ext cx="172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5" name="Text Box 9"/>
            <p:cNvSpPr txBox="1">
              <a:spLocks noChangeArrowheads="1"/>
            </p:cNvSpPr>
            <p:nvPr/>
          </p:nvSpPr>
          <p:spPr bwMode="auto">
            <a:xfrm>
              <a:off x="1816" y="2838"/>
              <a:ext cx="1056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600">
                  <a:latin typeface="华文新魏" pitchFamily="2" charset="-122"/>
                  <a:ea typeface="华文新魏" pitchFamily="2" charset="-122"/>
                </a:rPr>
                <a:t>－</a:t>
              </a: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916238" y="2379663"/>
            <a:ext cx="11017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.0 0</a:t>
            </a:r>
            <a:endParaRPr lang="zh-CN" altLang="en-US" sz="36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625725" y="3865563"/>
            <a:ext cx="4540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endParaRPr lang="zh-CN" altLang="en-US" sz="3600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095625" y="3897313"/>
            <a:ext cx="4476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endParaRPr lang="zh-CN" altLang="en-US" sz="3600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475038" y="3897313"/>
            <a:ext cx="4476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endParaRPr lang="zh-CN" altLang="en-US" sz="3600"/>
          </a:p>
        </p:txBody>
      </p:sp>
      <p:sp>
        <p:nvSpPr>
          <p:cNvPr id="33" name="Text Box 12"/>
          <p:cNvSpPr txBox="1">
            <a:spLocks noChangeArrowheads="1"/>
          </p:cNvSpPr>
          <p:nvPr/>
        </p:nvSpPr>
        <p:spPr bwMode="auto">
          <a:xfrm>
            <a:off x="687388" y="4464050"/>
            <a:ext cx="7705725" cy="647700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根据小数的性质可以把</a:t>
            </a:r>
            <a:r>
              <a:rPr lang="en-US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8</a:t>
            </a: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看作</a:t>
            </a:r>
            <a:r>
              <a:rPr lang="en-US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8.00</a:t>
            </a: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34" name="Text Box 12"/>
          <p:cNvSpPr txBox="1">
            <a:spLocks noChangeArrowheads="1"/>
          </p:cNvSpPr>
          <p:nvPr/>
        </p:nvSpPr>
        <p:spPr bwMode="auto">
          <a:xfrm>
            <a:off x="719138" y="5278438"/>
            <a:ext cx="77057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答：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支水彩笔比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支钢笔便宜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5.35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元。</a:t>
            </a:r>
          </a:p>
        </p:txBody>
      </p:sp>
      <p:sp>
        <p:nvSpPr>
          <p:cNvPr id="35" name="同侧圆角矩形 34"/>
          <p:cNvSpPr/>
          <p:nvPr/>
        </p:nvSpPr>
        <p:spPr>
          <a:xfrm>
            <a:off x="484188" y="80803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36" name="直线连接符 21"/>
          <p:cNvCxnSpPr/>
          <p:nvPr/>
        </p:nvCxnSpPr>
        <p:spPr>
          <a:xfrm flipV="1">
            <a:off x="500063" y="144938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8" name="组合 6"/>
          <p:cNvGrpSpPr>
            <a:grpSpLocks/>
          </p:cNvGrpSpPr>
          <p:nvPr/>
        </p:nvGrpSpPr>
        <p:grpSpPr bwMode="auto">
          <a:xfrm>
            <a:off x="4859338" y="1793875"/>
            <a:ext cx="3816350" cy="2338388"/>
            <a:chOff x="4858766" y="2195727"/>
            <a:chExt cx="3816424" cy="1937138"/>
          </a:xfrm>
        </p:grpSpPr>
        <p:sp>
          <p:nvSpPr>
            <p:cNvPr id="6" name="椭圆形标注 5"/>
            <p:cNvSpPr/>
            <p:nvPr/>
          </p:nvSpPr>
          <p:spPr>
            <a:xfrm>
              <a:off x="4858766" y="2195727"/>
              <a:ext cx="3816424" cy="1937138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6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6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6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6401" name="Text Box 12"/>
            <p:cNvSpPr txBox="1">
              <a:spLocks noChangeArrowheads="1"/>
            </p:cNvSpPr>
            <p:nvPr/>
          </p:nvSpPr>
          <p:spPr bwMode="auto">
            <a:xfrm>
              <a:off x="5066531" y="2563205"/>
              <a:ext cx="3455119" cy="1569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 b="1">
                  <a:latin typeface="华文新魏" pitchFamily="2" charset="-122"/>
                  <a:ea typeface="华文新魏" pitchFamily="2" charset="-122"/>
                </a:rPr>
                <a:t>被减数的十分位和百分位上都可以看作几？为什么？</a:t>
              </a:r>
            </a:p>
          </p:txBody>
        </p:sp>
      </p:grpSp>
      <p:sp>
        <p:nvSpPr>
          <p:cNvPr id="16398" name="Text Box 12"/>
          <p:cNvSpPr txBox="1">
            <a:spLocks noChangeArrowheads="1"/>
          </p:cNvSpPr>
          <p:nvPr/>
        </p:nvSpPr>
        <p:spPr bwMode="auto">
          <a:xfrm>
            <a:off x="1708150" y="1490663"/>
            <a:ext cx="30194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8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2.65=</a:t>
            </a:r>
            <a:endParaRPr lang="zh-CN" altLang="en-US" sz="36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9" name="Text Box 28"/>
          <p:cNvSpPr txBox="1">
            <a:spLocks noChangeArrowheads="1"/>
          </p:cNvSpPr>
          <p:nvPr/>
        </p:nvSpPr>
        <p:spPr bwMode="auto">
          <a:xfrm>
            <a:off x="304800" y="2327275"/>
            <a:ext cx="17287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如何检验？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28" grpId="0"/>
      <p:bldP spid="43030" grpId="0"/>
      <p:bldP spid="2" grpId="0"/>
      <p:bldP spid="3" grpId="0"/>
      <p:bldP spid="4" grpId="0"/>
      <p:bldP spid="5" grpId="0"/>
      <p:bldP spid="33" grpId="0" animBg="1"/>
      <p:bldP spid="34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5880100" y="3700463"/>
            <a:ext cx="2895600" cy="2185987"/>
            <a:chOff x="484264" y="3609676"/>
            <a:chExt cx="2895600" cy="2184846"/>
          </a:xfrm>
        </p:grpSpPr>
        <p:sp>
          <p:nvSpPr>
            <p:cNvPr id="17439" name="Rectangle 22"/>
            <p:cNvSpPr>
              <a:spLocks noChangeArrowheads="1"/>
            </p:cNvSpPr>
            <p:nvPr/>
          </p:nvSpPr>
          <p:spPr bwMode="auto">
            <a:xfrm>
              <a:off x="2023246" y="5082490"/>
              <a:ext cx="16483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. </a:t>
              </a:r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484264" y="3609676"/>
              <a:ext cx="2895600" cy="1472814"/>
              <a:chOff x="1842" y="2352"/>
              <a:chExt cx="1953" cy="993"/>
            </a:xfrm>
          </p:grpSpPr>
          <p:sp>
            <p:nvSpPr>
              <p:cNvPr id="17445" name="Text Box 5"/>
              <p:cNvSpPr txBox="1">
                <a:spLocks noChangeArrowheads="1"/>
              </p:cNvSpPr>
              <p:nvPr/>
            </p:nvSpPr>
            <p:spPr bwMode="auto">
              <a:xfrm>
                <a:off x="2514" y="2352"/>
                <a:ext cx="864" cy="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3600">
                    <a:latin typeface="华文新魏" pitchFamily="2" charset="-122"/>
                    <a:ea typeface="华文新魏" pitchFamily="2" charset="-122"/>
                  </a:rPr>
                  <a:t>8.0</a:t>
                </a:r>
              </a:p>
            </p:txBody>
          </p:sp>
          <p:sp>
            <p:nvSpPr>
              <p:cNvPr id="17446" name="Text Box 6"/>
              <p:cNvSpPr txBox="1">
                <a:spLocks noChangeArrowheads="1"/>
              </p:cNvSpPr>
              <p:nvPr/>
            </p:nvSpPr>
            <p:spPr bwMode="auto">
              <a:xfrm>
                <a:off x="2520" y="2832"/>
                <a:ext cx="1056" cy="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3600">
                    <a:latin typeface="华文新魏" pitchFamily="2" charset="-122"/>
                    <a:ea typeface="华文新魏" pitchFamily="2" charset="-122"/>
                  </a:rPr>
                  <a:t>5.3 5</a:t>
                </a:r>
              </a:p>
            </p:txBody>
          </p:sp>
          <p:sp>
            <p:nvSpPr>
              <p:cNvPr id="17447" name="Line 8"/>
              <p:cNvSpPr>
                <a:spLocks noChangeShapeType="1"/>
              </p:cNvSpPr>
              <p:nvPr/>
            </p:nvSpPr>
            <p:spPr bwMode="auto">
              <a:xfrm>
                <a:off x="2067" y="3345"/>
                <a:ext cx="172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8" name="Text Box 9"/>
              <p:cNvSpPr txBox="1">
                <a:spLocks noChangeArrowheads="1"/>
              </p:cNvSpPr>
              <p:nvPr/>
            </p:nvSpPr>
            <p:spPr bwMode="auto">
              <a:xfrm>
                <a:off x="1842" y="2838"/>
                <a:ext cx="1056" cy="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3600">
                    <a:latin typeface="华文新魏" pitchFamily="2" charset="-122"/>
                    <a:ea typeface="华文新魏" pitchFamily="2" charset="-122"/>
                  </a:rPr>
                  <a:t>－</a:t>
                </a:r>
              </a:p>
            </p:txBody>
          </p:sp>
        </p:grpSp>
        <p:sp>
          <p:nvSpPr>
            <p:cNvPr id="17441" name="矩形 1"/>
            <p:cNvSpPr>
              <a:spLocks noChangeArrowheads="1"/>
            </p:cNvSpPr>
            <p:nvPr/>
          </p:nvSpPr>
          <p:spPr bwMode="auto">
            <a:xfrm>
              <a:off x="2464739" y="3612400"/>
              <a:ext cx="45557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0</a:t>
              </a:r>
              <a:endParaRPr lang="zh-CN" altLang="en-US" sz="3600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7442" name="矩形 2"/>
            <p:cNvSpPr>
              <a:spLocks noChangeArrowheads="1"/>
            </p:cNvSpPr>
            <p:nvPr/>
          </p:nvSpPr>
          <p:spPr bwMode="auto">
            <a:xfrm>
              <a:off x="1672651" y="5116620"/>
              <a:ext cx="45557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2</a:t>
              </a:r>
              <a:endParaRPr lang="zh-CN" altLang="en-US" sz="3600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7443" name="矩形 3"/>
            <p:cNvSpPr>
              <a:spLocks noChangeArrowheads="1"/>
            </p:cNvSpPr>
            <p:nvPr/>
          </p:nvSpPr>
          <p:spPr bwMode="auto">
            <a:xfrm>
              <a:off x="2064682" y="5148191"/>
              <a:ext cx="44755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6</a:t>
              </a:r>
              <a:endParaRPr lang="zh-CN" altLang="en-US" sz="3600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7444" name="矩形 4"/>
            <p:cNvSpPr>
              <a:spLocks noChangeArrowheads="1"/>
            </p:cNvSpPr>
            <p:nvPr/>
          </p:nvSpPr>
          <p:spPr bwMode="auto">
            <a:xfrm>
              <a:off x="2443977" y="5148191"/>
              <a:ext cx="44755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5</a:t>
              </a:r>
              <a:endParaRPr lang="zh-CN" altLang="en-US" sz="3600">
                <a:latin typeface="华文新魏" pitchFamily="2" charset="-122"/>
                <a:ea typeface="华文新魏" pitchFamily="2" charset="-122"/>
              </a:endParaRPr>
            </a:p>
          </p:txBody>
        </p:sp>
      </p:grpSp>
      <p:sp>
        <p:nvSpPr>
          <p:cNvPr id="35" name="同侧圆角矩形 34"/>
          <p:cNvSpPr/>
          <p:nvPr/>
        </p:nvSpPr>
        <p:spPr>
          <a:xfrm>
            <a:off x="484188" y="80803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36" name="直线连接符 21"/>
          <p:cNvCxnSpPr/>
          <p:nvPr/>
        </p:nvCxnSpPr>
        <p:spPr>
          <a:xfrm flipV="1">
            <a:off x="500063" y="144938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" name="组合 24"/>
          <p:cNvGrpSpPr>
            <a:grpSpLocks/>
          </p:cNvGrpSpPr>
          <p:nvPr/>
        </p:nvGrpSpPr>
        <p:grpSpPr bwMode="auto">
          <a:xfrm>
            <a:off x="6034088" y="1265238"/>
            <a:ext cx="2833687" cy="2184400"/>
            <a:chOff x="546535" y="3609676"/>
            <a:chExt cx="2833329" cy="2184846"/>
          </a:xfrm>
        </p:grpSpPr>
        <p:sp>
          <p:nvSpPr>
            <p:cNvPr id="17429" name="Rectangle 22"/>
            <p:cNvSpPr>
              <a:spLocks noChangeArrowheads="1"/>
            </p:cNvSpPr>
            <p:nvPr/>
          </p:nvSpPr>
          <p:spPr bwMode="auto">
            <a:xfrm>
              <a:off x="2023246" y="5082490"/>
              <a:ext cx="16483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. </a:t>
              </a:r>
            </a:p>
          </p:txBody>
        </p:sp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546535" y="3609676"/>
              <a:ext cx="2833329" cy="1472814"/>
              <a:chOff x="1884" y="2352"/>
              <a:chExt cx="1911" cy="993"/>
            </a:xfrm>
          </p:grpSpPr>
          <p:sp>
            <p:nvSpPr>
              <p:cNvPr id="17435" name="Text Box 5"/>
              <p:cNvSpPr txBox="1">
                <a:spLocks noChangeArrowheads="1"/>
              </p:cNvSpPr>
              <p:nvPr/>
            </p:nvSpPr>
            <p:spPr bwMode="auto">
              <a:xfrm>
                <a:off x="2511" y="2352"/>
                <a:ext cx="864" cy="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3600">
                    <a:latin typeface="华文新魏" pitchFamily="2" charset="-122"/>
                    <a:ea typeface="华文新魏" pitchFamily="2" charset="-122"/>
                  </a:rPr>
                  <a:t>2.6</a:t>
                </a:r>
              </a:p>
            </p:txBody>
          </p:sp>
          <p:sp>
            <p:nvSpPr>
              <p:cNvPr id="17436" name="Text Box 6"/>
              <p:cNvSpPr txBox="1">
                <a:spLocks noChangeArrowheads="1"/>
              </p:cNvSpPr>
              <p:nvPr/>
            </p:nvSpPr>
            <p:spPr bwMode="auto">
              <a:xfrm>
                <a:off x="2520" y="2832"/>
                <a:ext cx="1056" cy="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3600">
                    <a:latin typeface="华文新魏" pitchFamily="2" charset="-122"/>
                    <a:ea typeface="华文新魏" pitchFamily="2" charset="-122"/>
                  </a:rPr>
                  <a:t>5.3 5</a:t>
                </a:r>
              </a:p>
            </p:txBody>
          </p:sp>
          <p:sp>
            <p:nvSpPr>
              <p:cNvPr id="17437" name="Line 8"/>
              <p:cNvSpPr>
                <a:spLocks noChangeShapeType="1"/>
              </p:cNvSpPr>
              <p:nvPr/>
            </p:nvSpPr>
            <p:spPr bwMode="auto">
              <a:xfrm>
                <a:off x="2067" y="3345"/>
                <a:ext cx="172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8" name="Text Box 9"/>
              <p:cNvSpPr txBox="1">
                <a:spLocks noChangeArrowheads="1"/>
              </p:cNvSpPr>
              <p:nvPr/>
            </p:nvSpPr>
            <p:spPr bwMode="auto">
              <a:xfrm>
                <a:off x="1884" y="2832"/>
                <a:ext cx="1056" cy="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3600">
                    <a:latin typeface="华文新魏" pitchFamily="2" charset="-122"/>
                    <a:ea typeface="华文新魏" pitchFamily="2" charset="-122"/>
                  </a:rPr>
                  <a:t>+</a:t>
                </a:r>
                <a:endParaRPr lang="zh-CN" altLang="en-US" sz="3600">
                  <a:latin typeface="华文新魏" pitchFamily="2" charset="-122"/>
                  <a:ea typeface="华文新魏" pitchFamily="2" charset="-122"/>
                </a:endParaRPr>
              </a:p>
            </p:txBody>
          </p:sp>
        </p:grpSp>
        <p:sp>
          <p:nvSpPr>
            <p:cNvPr id="17431" name="矩形 29"/>
            <p:cNvSpPr>
              <a:spLocks noChangeArrowheads="1"/>
            </p:cNvSpPr>
            <p:nvPr/>
          </p:nvSpPr>
          <p:spPr bwMode="auto">
            <a:xfrm>
              <a:off x="2435961" y="3612400"/>
              <a:ext cx="45557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5</a:t>
              </a:r>
              <a:endParaRPr lang="zh-CN" altLang="en-US" sz="3600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7432" name="矩形 30"/>
            <p:cNvSpPr>
              <a:spLocks noChangeArrowheads="1"/>
            </p:cNvSpPr>
            <p:nvPr/>
          </p:nvSpPr>
          <p:spPr bwMode="auto">
            <a:xfrm>
              <a:off x="1594360" y="5116620"/>
              <a:ext cx="45557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8</a:t>
              </a:r>
              <a:endParaRPr lang="zh-CN" altLang="en-US" sz="3600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7433" name="矩形 31"/>
            <p:cNvSpPr>
              <a:spLocks noChangeArrowheads="1"/>
            </p:cNvSpPr>
            <p:nvPr/>
          </p:nvSpPr>
          <p:spPr bwMode="auto">
            <a:xfrm>
              <a:off x="2064682" y="5148191"/>
              <a:ext cx="45557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0</a:t>
              </a:r>
              <a:endParaRPr lang="zh-CN" altLang="en-US" sz="3600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7434" name="矩形 36"/>
            <p:cNvSpPr>
              <a:spLocks noChangeArrowheads="1"/>
            </p:cNvSpPr>
            <p:nvPr/>
          </p:nvSpPr>
          <p:spPr bwMode="auto">
            <a:xfrm>
              <a:off x="2443977" y="5148191"/>
              <a:ext cx="45557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0</a:t>
              </a:r>
              <a:endParaRPr lang="zh-CN" altLang="en-US" sz="3600">
                <a:latin typeface="华文新魏" pitchFamily="2" charset="-122"/>
                <a:ea typeface="华文新魏" pitchFamily="2" charset="-122"/>
              </a:endParaRPr>
            </a:p>
          </p:txBody>
        </p:sp>
      </p:grpSp>
      <p:sp>
        <p:nvSpPr>
          <p:cNvPr id="42" name="Rectangle 20"/>
          <p:cNvSpPr>
            <a:spLocks noChangeArrowheads="1"/>
          </p:cNvSpPr>
          <p:nvPr/>
        </p:nvSpPr>
        <p:spPr bwMode="auto">
          <a:xfrm>
            <a:off x="4859338" y="1700213"/>
            <a:ext cx="17287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验</a:t>
            </a:r>
            <a:endParaRPr lang="en-US" altLang="zh-CN" sz="3600">
              <a:solidFill>
                <a:srgbClr val="FF0066"/>
              </a:solidFill>
              <a:latin typeface="华文新魏" pitchFamily="2" charset="-122"/>
              <a:ea typeface="华文新魏" pitchFamily="2" charset="-122"/>
            </a:endParaRPr>
          </a:p>
          <a:p>
            <a:pPr algn="ctr"/>
            <a:r>
              <a:rPr lang="zh-CN" altLang="en-US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算</a:t>
            </a:r>
            <a:r>
              <a:rPr lang="en-US" altLang="zh-CN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:</a:t>
            </a:r>
          </a:p>
        </p:txBody>
      </p:sp>
      <p:sp>
        <p:nvSpPr>
          <p:cNvPr id="17415" name="Rectangle 22"/>
          <p:cNvSpPr>
            <a:spLocks noChangeArrowheads="1"/>
          </p:cNvSpPr>
          <p:nvPr/>
        </p:nvSpPr>
        <p:spPr bwMode="auto">
          <a:xfrm>
            <a:off x="2051050" y="4452938"/>
            <a:ext cx="1651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. </a:t>
            </a:r>
          </a:p>
        </p:txBody>
      </p:sp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614363" y="2979738"/>
            <a:ext cx="2895600" cy="1473200"/>
            <a:chOff x="1842" y="2352"/>
            <a:chExt cx="1953" cy="993"/>
          </a:xfrm>
        </p:grpSpPr>
        <p:sp>
          <p:nvSpPr>
            <p:cNvPr id="17425" name="Text Box 5"/>
            <p:cNvSpPr txBox="1">
              <a:spLocks noChangeArrowheads="1"/>
            </p:cNvSpPr>
            <p:nvPr/>
          </p:nvSpPr>
          <p:spPr bwMode="auto">
            <a:xfrm>
              <a:off x="2508" y="2352"/>
              <a:ext cx="483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8</a:t>
              </a:r>
            </a:p>
          </p:txBody>
        </p:sp>
        <p:sp>
          <p:nvSpPr>
            <p:cNvPr id="17426" name="Text Box 6"/>
            <p:cNvSpPr txBox="1">
              <a:spLocks noChangeArrowheads="1"/>
            </p:cNvSpPr>
            <p:nvPr/>
          </p:nvSpPr>
          <p:spPr bwMode="auto">
            <a:xfrm>
              <a:off x="2472" y="2832"/>
              <a:ext cx="1056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2.6 5</a:t>
              </a:r>
            </a:p>
          </p:txBody>
        </p:sp>
        <p:sp>
          <p:nvSpPr>
            <p:cNvPr id="17427" name="Line 8"/>
            <p:cNvSpPr>
              <a:spLocks noChangeShapeType="1"/>
            </p:cNvSpPr>
            <p:nvPr/>
          </p:nvSpPr>
          <p:spPr bwMode="auto">
            <a:xfrm>
              <a:off x="2067" y="3345"/>
              <a:ext cx="172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8" name="Text Box 9"/>
            <p:cNvSpPr txBox="1">
              <a:spLocks noChangeArrowheads="1"/>
            </p:cNvSpPr>
            <p:nvPr/>
          </p:nvSpPr>
          <p:spPr bwMode="auto">
            <a:xfrm>
              <a:off x="1842" y="2838"/>
              <a:ext cx="1056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600">
                  <a:latin typeface="华文新魏" pitchFamily="2" charset="-122"/>
                  <a:ea typeface="华文新魏" pitchFamily="2" charset="-122"/>
                </a:rPr>
                <a:t>－</a:t>
              </a:r>
            </a:p>
          </p:txBody>
        </p:sp>
      </p:grpSp>
      <p:sp>
        <p:nvSpPr>
          <p:cNvPr id="17417" name="矩形 48"/>
          <p:cNvSpPr>
            <a:spLocks noChangeArrowheads="1"/>
          </p:cNvSpPr>
          <p:nvPr/>
        </p:nvSpPr>
        <p:spPr bwMode="auto">
          <a:xfrm>
            <a:off x="2014538" y="3000375"/>
            <a:ext cx="11017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.0 0</a:t>
            </a:r>
            <a:endParaRPr lang="zh-CN" altLang="en-US" sz="36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7418" name="矩形 49"/>
          <p:cNvSpPr>
            <a:spLocks noChangeArrowheads="1"/>
          </p:cNvSpPr>
          <p:nvPr/>
        </p:nvSpPr>
        <p:spPr bwMode="auto">
          <a:xfrm>
            <a:off x="1692275" y="4486275"/>
            <a:ext cx="45561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5</a:t>
            </a:r>
            <a:endParaRPr lang="zh-CN" altLang="en-US" sz="36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7419" name="矩形 50"/>
          <p:cNvSpPr>
            <a:spLocks noChangeArrowheads="1"/>
          </p:cNvSpPr>
          <p:nvPr/>
        </p:nvSpPr>
        <p:spPr bwMode="auto">
          <a:xfrm>
            <a:off x="2124075" y="4510088"/>
            <a:ext cx="4476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3</a:t>
            </a:r>
            <a:endParaRPr lang="zh-CN" altLang="en-US" sz="36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7420" name="矩形 51"/>
          <p:cNvSpPr>
            <a:spLocks noChangeArrowheads="1"/>
          </p:cNvSpPr>
          <p:nvPr/>
        </p:nvSpPr>
        <p:spPr bwMode="auto">
          <a:xfrm>
            <a:off x="2484438" y="4518025"/>
            <a:ext cx="4476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5</a:t>
            </a:r>
            <a:endParaRPr lang="zh-CN" altLang="en-US" sz="36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7421" name="Text Box 12"/>
          <p:cNvSpPr txBox="1">
            <a:spLocks noChangeArrowheads="1"/>
          </p:cNvSpPr>
          <p:nvPr/>
        </p:nvSpPr>
        <p:spPr bwMode="auto">
          <a:xfrm>
            <a:off x="1131888" y="2090738"/>
            <a:ext cx="30194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8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2.65=</a:t>
            </a:r>
            <a:endParaRPr lang="zh-CN" altLang="en-US" sz="36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7422" name="Rectangle 20"/>
          <p:cNvSpPr>
            <a:spLocks noChangeArrowheads="1"/>
          </p:cNvSpPr>
          <p:nvPr/>
        </p:nvSpPr>
        <p:spPr bwMode="auto">
          <a:xfrm>
            <a:off x="3132138" y="2135188"/>
            <a:ext cx="25844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5.35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（元）</a:t>
            </a:r>
            <a:endParaRPr lang="en-US" altLang="zh-CN" sz="360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031163" y="2965450"/>
            <a:ext cx="360362" cy="3222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7624763" y="3000375"/>
            <a:ext cx="360362" cy="3222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9050" y="2451100"/>
            <a:ext cx="976947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 小数加减法计算方法：</a:t>
            </a:r>
          </a:p>
          <a:p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 计算小数加、减法，先把各数的</a:t>
            </a:r>
            <a:r>
              <a:rPr lang="en-US" altLang="zh-CN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(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　       </a:t>
            </a:r>
            <a:r>
              <a:rPr lang="en-US" altLang="zh-CN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)</a:t>
            </a:r>
          </a:p>
          <a:p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对齐，也就是把（                            ）对齐，</a:t>
            </a:r>
            <a:endParaRPr lang="en-US" altLang="zh-CN" sz="3600" b="1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再按照整数加减法的方法进行计算，最后</a:t>
            </a:r>
            <a:endParaRPr lang="en-US" altLang="zh-CN" sz="3600" b="1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在得数里对齐横线上（                       ）点上</a:t>
            </a:r>
            <a:r>
              <a:rPr lang="en-US" altLang="zh-CN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(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　　　 </a:t>
            </a:r>
            <a:r>
              <a:rPr lang="en-US" altLang="zh-CN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)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7019925" y="3028950"/>
            <a:ext cx="28717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小数点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3635375" y="3559175"/>
            <a:ext cx="45481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相同数位上的数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179388" y="5157788"/>
            <a:ext cx="23129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小数点</a:t>
            </a: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4572000" y="4652963"/>
            <a:ext cx="43878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小数点的位置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00050" y="1628775"/>
            <a:ext cx="86931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你觉得小数减法的方法是怎样的？</a:t>
            </a:r>
          </a:p>
        </p:txBody>
      </p:sp>
      <p:sp>
        <p:nvSpPr>
          <p:cNvPr id="8" name="同侧圆角矩形 7"/>
          <p:cNvSpPr/>
          <p:nvPr/>
        </p:nvSpPr>
        <p:spPr>
          <a:xfrm>
            <a:off x="395288" y="808038"/>
            <a:ext cx="22161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noProof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411163" y="1438275"/>
            <a:ext cx="2295525" cy="17463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8" grpId="0"/>
      <p:bldP spid="18439" grpId="0"/>
      <p:bldP spid="18440" grpId="0"/>
      <p:bldP spid="18441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033463" y="1563688"/>
            <a:ext cx="2133600" cy="1479550"/>
            <a:chOff x="351" y="2304"/>
            <a:chExt cx="1344" cy="932"/>
          </a:xfrm>
        </p:grpSpPr>
        <p:sp>
          <p:nvSpPr>
            <p:cNvPr id="19485" name="Text Box 4"/>
            <p:cNvSpPr txBox="1">
              <a:spLocks noChangeArrowheads="1"/>
            </p:cNvSpPr>
            <p:nvPr/>
          </p:nvSpPr>
          <p:spPr bwMode="auto">
            <a:xfrm>
              <a:off x="624" y="2304"/>
              <a:ext cx="1003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7.5</a:t>
              </a:r>
            </a:p>
          </p:txBody>
        </p:sp>
        <p:sp>
          <p:nvSpPr>
            <p:cNvPr id="19486" name="Text Box 5"/>
            <p:cNvSpPr txBox="1">
              <a:spLocks noChangeArrowheads="1"/>
            </p:cNvSpPr>
            <p:nvPr/>
          </p:nvSpPr>
          <p:spPr bwMode="auto">
            <a:xfrm>
              <a:off x="688" y="2752"/>
              <a:ext cx="986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3.24</a:t>
              </a:r>
            </a:p>
          </p:txBody>
        </p:sp>
        <p:sp>
          <p:nvSpPr>
            <p:cNvPr id="19487" name="Line 7"/>
            <p:cNvSpPr>
              <a:spLocks noChangeShapeType="1"/>
            </p:cNvSpPr>
            <p:nvPr/>
          </p:nvSpPr>
          <p:spPr bwMode="auto">
            <a:xfrm>
              <a:off x="351" y="3232"/>
              <a:ext cx="1344" cy="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8" name="Text Box 8"/>
            <p:cNvSpPr txBox="1">
              <a:spLocks noChangeArrowheads="1"/>
            </p:cNvSpPr>
            <p:nvPr/>
          </p:nvSpPr>
          <p:spPr bwMode="auto">
            <a:xfrm>
              <a:off x="381" y="2758"/>
              <a:ext cx="458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600">
                  <a:latin typeface="华文新魏" pitchFamily="2" charset="-122"/>
                  <a:ea typeface="华文新魏" pitchFamily="2" charset="-122"/>
                </a:rPr>
                <a:t>－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4559300" y="1563688"/>
            <a:ext cx="2247900" cy="1473200"/>
            <a:chOff x="2482" y="2352"/>
            <a:chExt cx="1416" cy="928"/>
          </a:xfrm>
        </p:grpSpPr>
        <p:sp>
          <p:nvSpPr>
            <p:cNvPr id="19481" name="Text Box 10"/>
            <p:cNvSpPr txBox="1">
              <a:spLocks noChangeArrowheads="1"/>
            </p:cNvSpPr>
            <p:nvPr/>
          </p:nvSpPr>
          <p:spPr bwMode="auto">
            <a:xfrm>
              <a:off x="2490" y="2352"/>
              <a:ext cx="1408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0.6</a:t>
              </a:r>
            </a:p>
          </p:txBody>
        </p:sp>
        <p:sp>
          <p:nvSpPr>
            <p:cNvPr id="19482" name="Text Box 11"/>
            <p:cNvSpPr txBox="1">
              <a:spLocks noChangeArrowheads="1"/>
            </p:cNvSpPr>
            <p:nvPr/>
          </p:nvSpPr>
          <p:spPr bwMode="auto">
            <a:xfrm>
              <a:off x="2806" y="2800"/>
              <a:ext cx="986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0.29</a:t>
              </a:r>
            </a:p>
          </p:txBody>
        </p:sp>
        <p:sp>
          <p:nvSpPr>
            <p:cNvPr id="19483" name="Line 13"/>
            <p:cNvSpPr>
              <a:spLocks noChangeShapeType="1"/>
            </p:cNvSpPr>
            <p:nvPr/>
          </p:nvSpPr>
          <p:spPr bwMode="auto">
            <a:xfrm>
              <a:off x="2497" y="3280"/>
              <a:ext cx="12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4" name="Text Box 14"/>
            <p:cNvSpPr txBox="1">
              <a:spLocks noChangeArrowheads="1"/>
            </p:cNvSpPr>
            <p:nvPr/>
          </p:nvSpPr>
          <p:spPr bwMode="auto">
            <a:xfrm>
              <a:off x="2482" y="2784"/>
              <a:ext cx="528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600">
                  <a:latin typeface="华文新魏" pitchFamily="2" charset="-122"/>
                  <a:ea typeface="华文新魏" pitchFamily="2" charset="-122"/>
                </a:rPr>
                <a:t>－</a:t>
              </a: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808038" y="4076700"/>
            <a:ext cx="2359025" cy="1495425"/>
            <a:chOff x="3936" y="2304"/>
            <a:chExt cx="1486" cy="942"/>
          </a:xfrm>
        </p:grpSpPr>
        <p:sp>
          <p:nvSpPr>
            <p:cNvPr id="19477" name="Text Box 16"/>
            <p:cNvSpPr txBox="1">
              <a:spLocks noChangeArrowheads="1"/>
            </p:cNvSpPr>
            <p:nvPr/>
          </p:nvSpPr>
          <p:spPr bwMode="auto">
            <a:xfrm>
              <a:off x="4311" y="2304"/>
              <a:ext cx="1003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 1 3 </a:t>
              </a:r>
            </a:p>
          </p:txBody>
        </p:sp>
        <p:sp>
          <p:nvSpPr>
            <p:cNvPr id="19478" name="Text Box 17"/>
            <p:cNvSpPr txBox="1">
              <a:spLocks noChangeArrowheads="1"/>
            </p:cNvSpPr>
            <p:nvPr/>
          </p:nvSpPr>
          <p:spPr bwMode="auto">
            <a:xfrm>
              <a:off x="4337" y="2752"/>
              <a:ext cx="986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8.6</a:t>
              </a:r>
            </a:p>
          </p:txBody>
        </p:sp>
        <p:sp>
          <p:nvSpPr>
            <p:cNvPr id="19479" name="Line 19"/>
            <p:cNvSpPr>
              <a:spLocks noChangeShapeType="1"/>
            </p:cNvSpPr>
            <p:nvPr/>
          </p:nvSpPr>
          <p:spPr bwMode="auto">
            <a:xfrm flipV="1">
              <a:off x="4093" y="3234"/>
              <a:ext cx="1329" cy="1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0" name="Text Box 20"/>
            <p:cNvSpPr txBox="1">
              <a:spLocks noChangeArrowheads="1"/>
            </p:cNvSpPr>
            <p:nvPr/>
          </p:nvSpPr>
          <p:spPr bwMode="auto">
            <a:xfrm>
              <a:off x="3936" y="2784"/>
              <a:ext cx="672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600">
                  <a:latin typeface="华文新魏" pitchFamily="2" charset="-122"/>
                  <a:ea typeface="华文新魏" pitchFamily="2" charset="-122"/>
                </a:rPr>
                <a:t>－</a:t>
              </a:r>
            </a:p>
          </p:txBody>
        </p:sp>
      </p:grp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1462088" y="3032125"/>
            <a:ext cx="18145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4.26</a:t>
            </a:r>
          </a:p>
        </p:txBody>
      </p:sp>
      <p:sp>
        <p:nvSpPr>
          <p:cNvPr id="34" name="Text Box 12"/>
          <p:cNvSpPr txBox="1">
            <a:spLocks noChangeArrowheads="1"/>
          </p:cNvSpPr>
          <p:nvPr/>
        </p:nvSpPr>
        <p:spPr bwMode="auto">
          <a:xfrm>
            <a:off x="5033963" y="3043238"/>
            <a:ext cx="15652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0.3 1</a:t>
            </a:r>
          </a:p>
        </p:txBody>
      </p:sp>
      <p:sp>
        <p:nvSpPr>
          <p:cNvPr id="35" name="Text Box 18"/>
          <p:cNvSpPr txBox="1">
            <a:spLocks noChangeArrowheads="1"/>
          </p:cNvSpPr>
          <p:nvPr/>
        </p:nvSpPr>
        <p:spPr bwMode="auto">
          <a:xfrm>
            <a:off x="1468438" y="5553075"/>
            <a:ext cx="15652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4.4</a:t>
            </a:r>
          </a:p>
        </p:txBody>
      </p:sp>
      <p:sp>
        <p:nvSpPr>
          <p:cNvPr id="19464" name="Rectangle 20"/>
          <p:cNvSpPr>
            <a:spLocks noChangeArrowheads="1"/>
          </p:cNvSpPr>
          <p:nvPr/>
        </p:nvSpPr>
        <p:spPr bwMode="auto">
          <a:xfrm>
            <a:off x="2593975" y="766763"/>
            <a:ext cx="26384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练一练。</a:t>
            </a:r>
            <a:endParaRPr lang="en-US" altLang="zh-CN" sz="3600"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4373563" y="4076700"/>
            <a:ext cx="2359025" cy="1495425"/>
            <a:chOff x="3936" y="2304"/>
            <a:chExt cx="1486" cy="942"/>
          </a:xfrm>
        </p:grpSpPr>
        <p:sp>
          <p:nvSpPr>
            <p:cNvPr id="19473" name="Text Box 16"/>
            <p:cNvSpPr txBox="1">
              <a:spLocks noChangeArrowheads="1"/>
            </p:cNvSpPr>
            <p:nvPr/>
          </p:nvSpPr>
          <p:spPr bwMode="auto">
            <a:xfrm>
              <a:off x="4243" y="2304"/>
              <a:ext cx="1003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6.5</a:t>
              </a:r>
            </a:p>
          </p:txBody>
        </p:sp>
        <p:sp>
          <p:nvSpPr>
            <p:cNvPr id="19474" name="Text Box 17"/>
            <p:cNvSpPr txBox="1">
              <a:spLocks noChangeArrowheads="1"/>
            </p:cNvSpPr>
            <p:nvPr/>
          </p:nvSpPr>
          <p:spPr bwMode="auto">
            <a:xfrm>
              <a:off x="4377" y="2752"/>
              <a:ext cx="986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5.7 8</a:t>
              </a:r>
            </a:p>
          </p:txBody>
        </p:sp>
        <p:sp>
          <p:nvSpPr>
            <p:cNvPr id="19475" name="Line 19"/>
            <p:cNvSpPr>
              <a:spLocks noChangeShapeType="1"/>
            </p:cNvSpPr>
            <p:nvPr/>
          </p:nvSpPr>
          <p:spPr bwMode="auto">
            <a:xfrm flipV="1">
              <a:off x="4093" y="3234"/>
              <a:ext cx="1329" cy="1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6" name="Text Box 20"/>
            <p:cNvSpPr txBox="1">
              <a:spLocks noChangeArrowheads="1"/>
            </p:cNvSpPr>
            <p:nvPr/>
          </p:nvSpPr>
          <p:spPr bwMode="auto">
            <a:xfrm>
              <a:off x="3936" y="2784"/>
              <a:ext cx="672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600">
                  <a:latin typeface="华文新魏" pitchFamily="2" charset="-122"/>
                  <a:ea typeface="华文新魏" pitchFamily="2" charset="-122"/>
                </a:rPr>
                <a:t>－</a:t>
              </a:r>
            </a:p>
          </p:txBody>
        </p:sp>
      </p:grpSp>
      <p:sp>
        <p:nvSpPr>
          <p:cNvPr id="42" name="Text Box 18"/>
          <p:cNvSpPr txBox="1">
            <a:spLocks noChangeArrowheads="1"/>
          </p:cNvSpPr>
          <p:nvPr/>
        </p:nvSpPr>
        <p:spPr bwMode="auto">
          <a:xfrm>
            <a:off x="5033963" y="5553075"/>
            <a:ext cx="15652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0.7 2</a:t>
            </a:r>
          </a:p>
        </p:txBody>
      </p:sp>
      <p:sp>
        <p:nvSpPr>
          <p:cNvPr id="43" name="同侧圆角矩形 42"/>
          <p:cNvSpPr/>
          <p:nvPr/>
        </p:nvSpPr>
        <p:spPr>
          <a:xfrm>
            <a:off x="468313" y="7889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44" name="直线连接符 21"/>
          <p:cNvCxnSpPr/>
          <p:nvPr/>
        </p:nvCxnSpPr>
        <p:spPr>
          <a:xfrm flipV="1">
            <a:off x="468313" y="14446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2051050" y="4087813"/>
            <a:ext cx="6175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.0</a:t>
            </a:r>
            <a:endParaRPr lang="zh-CN" altLang="en-US" sz="36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2487613" y="1557338"/>
            <a:ext cx="428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0</a:t>
            </a:r>
            <a:endParaRPr lang="zh-CN" altLang="en-US" sz="36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5943600" y="1557338"/>
            <a:ext cx="428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0</a:t>
            </a:r>
            <a:endParaRPr lang="zh-CN" altLang="en-US" sz="36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6011863" y="4076700"/>
            <a:ext cx="428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0</a:t>
            </a:r>
            <a:endParaRPr lang="zh-CN" altLang="en-US" sz="36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42" grpId="0"/>
      <p:bldP spid="45" grpId="0"/>
      <p:bldP spid="46" grpId="0"/>
      <p:bldP spid="47" grpId="0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4"/>
          <p:cNvSpPr txBox="1">
            <a:spLocks noChangeArrowheads="1"/>
          </p:cNvSpPr>
          <p:nvPr/>
        </p:nvSpPr>
        <p:spPr bwMode="auto">
          <a:xfrm>
            <a:off x="2700338" y="788988"/>
            <a:ext cx="51847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直接写出得数。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44500" y="1739900"/>
            <a:ext cx="28082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1.3+7=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4403725" y="1739900"/>
            <a:ext cx="28813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2.5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1.7=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515938" y="2603500"/>
            <a:ext cx="33131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2.6+8=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4403725" y="2532063"/>
            <a:ext cx="32416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7.6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6.9=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444500" y="3468688"/>
            <a:ext cx="32400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5.8+4.2=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4403725" y="3395663"/>
            <a:ext cx="30956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10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4.5=</a:t>
            </a: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444500" y="4476750"/>
            <a:ext cx="3384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0.57+0.43=</a:t>
            </a: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4403725" y="4403725"/>
            <a:ext cx="35290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15.2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14.8=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444500" y="5413375"/>
            <a:ext cx="2736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3.48+0=</a:t>
            </a: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4403725" y="5413375"/>
            <a:ext cx="3527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4.56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0.56=</a:t>
            </a: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2244725" y="1739900"/>
            <a:ext cx="1150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66"/>
                </a:solidFill>
                <a:latin typeface="华文新魏" pitchFamily="2" charset="-122"/>
                <a:ea typeface="华文新魏" pitchFamily="2" charset="-122"/>
              </a:rPr>
              <a:t>8.3</a:t>
            </a: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6780213" y="1739900"/>
            <a:ext cx="1368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66"/>
                </a:solidFill>
                <a:latin typeface="华文新魏" pitchFamily="2" charset="-122"/>
                <a:ea typeface="华文新魏" pitchFamily="2" charset="-122"/>
              </a:rPr>
              <a:t>0.8</a:t>
            </a:r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2244725" y="2603500"/>
            <a:ext cx="1368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66"/>
                </a:solidFill>
                <a:latin typeface="华文新魏" pitchFamily="2" charset="-122"/>
                <a:ea typeface="华文新魏" pitchFamily="2" charset="-122"/>
              </a:rPr>
              <a:t>10.6</a:t>
            </a:r>
          </a:p>
        </p:txBody>
      </p:sp>
      <p:sp>
        <p:nvSpPr>
          <p:cNvPr id="20" name="Text Box 20"/>
          <p:cNvSpPr txBox="1">
            <a:spLocks noChangeArrowheads="1"/>
          </p:cNvSpPr>
          <p:nvPr/>
        </p:nvSpPr>
        <p:spPr bwMode="auto">
          <a:xfrm>
            <a:off x="6780213" y="2532063"/>
            <a:ext cx="1368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66"/>
                </a:solidFill>
                <a:latin typeface="华文新魏" pitchFamily="2" charset="-122"/>
                <a:ea typeface="华文新魏" pitchFamily="2" charset="-122"/>
              </a:rPr>
              <a:t>0.7</a:t>
            </a:r>
          </a:p>
        </p:txBody>
      </p:sp>
      <p:sp>
        <p:nvSpPr>
          <p:cNvPr id="23" name="Text Box 21"/>
          <p:cNvSpPr txBox="1">
            <a:spLocks noChangeArrowheads="1"/>
          </p:cNvSpPr>
          <p:nvPr/>
        </p:nvSpPr>
        <p:spPr bwMode="auto">
          <a:xfrm>
            <a:off x="2484438" y="3468688"/>
            <a:ext cx="1368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66"/>
                </a:solidFill>
                <a:latin typeface="华文新魏" pitchFamily="2" charset="-122"/>
                <a:ea typeface="华文新魏" pitchFamily="2" charset="-122"/>
              </a:rPr>
              <a:t>10</a:t>
            </a:r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6516688" y="3395663"/>
            <a:ext cx="1368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66"/>
                </a:solidFill>
                <a:latin typeface="华文新魏" pitchFamily="2" charset="-122"/>
                <a:ea typeface="华文新魏" pitchFamily="2" charset="-122"/>
              </a:rPr>
              <a:t>5.5</a:t>
            </a:r>
          </a:p>
        </p:txBody>
      </p:sp>
      <p:sp>
        <p:nvSpPr>
          <p:cNvPr id="25" name="Text Box 24"/>
          <p:cNvSpPr txBox="1">
            <a:spLocks noChangeArrowheads="1"/>
          </p:cNvSpPr>
          <p:nvPr/>
        </p:nvSpPr>
        <p:spPr bwMode="auto">
          <a:xfrm>
            <a:off x="3132138" y="4476750"/>
            <a:ext cx="1368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66"/>
                </a:solidFill>
                <a:latin typeface="华文新魏" pitchFamily="2" charset="-122"/>
                <a:ea typeface="华文新魏" pitchFamily="2" charset="-122"/>
              </a:rPr>
              <a:t>1</a:t>
            </a:r>
          </a:p>
        </p:txBody>
      </p:sp>
      <p:sp>
        <p:nvSpPr>
          <p:cNvPr id="26" name="Text Box 25"/>
          <p:cNvSpPr txBox="1">
            <a:spLocks noChangeArrowheads="1"/>
          </p:cNvSpPr>
          <p:nvPr/>
        </p:nvSpPr>
        <p:spPr bwMode="auto">
          <a:xfrm>
            <a:off x="7092950" y="4403725"/>
            <a:ext cx="1368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66"/>
                </a:solidFill>
                <a:latin typeface="华文新魏" pitchFamily="2" charset="-122"/>
                <a:ea typeface="华文新魏" pitchFamily="2" charset="-122"/>
              </a:rPr>
              <a:t>0.4</a:t>
            </a:r>
          </a:p>
        </p:txBody>
      </p:sp>
      <p:sp>
        <p:nvSpPr>
          <p:cNvPr id="27" name="Text Box 26"/>
          <p:cNvSpPr txBox="1">
            <a:spLocks noChangeArrowheads="1"/>
          </p:cNvSpPr>
          <p:nvPr/>
        </p:nvSpPr>
        <p:spPr bwMode="auto">
          <a:xfrm>
            <a:off x="2532063" y="5413375"/>
            <a:ext cx="1368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66"/>
                </a:solidFill>
                <a:latin typeface="华文新魏" pitchFamily="2" charset="-122"/>
                <a:ea typeface="华文新魏" pitchFamily="2" charset="-122"/>
              </a:rPr>
              <a:t>3.48</a:t>
            </a:r>
          </a:p>
        </p:txBody>
      </p:sp>
      <p:sp>
        <p:nvSpPr>
          <p:cNvPr id="28" name="Text Box 27"/>
          <p:cNvSpPr txBox="1">
            <a:spLocks noChangeArrowheads="1"/>
          </p:cNvSpPr>
          <p:nvPr/>
        </p:nvSpPr>
        <p:spPr bwMode="auto">
          <a:xfrm>
            <a:off x="7164388" y="5413375"/>
            <a:ext cx="1368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66"/>
                </a:solidFill>
                <a:latin typeface="华文新魏" pitchFamily="2" charset="-122"/>
                <a:ea typeface="华文新魏" pitchFamily="2" charset="-122"/>
              </a:rPr>
              <a:t>4</a:t>
            </a:r>
          </a:p>
        </p:txBody>
      </p:sp>
      <p:sp>
        <p:nvSpPr>
          <p:cNvPr id="29" name="同侧圆角矩形 28"/>
          <p:cNvSpPr/>
          <p:nvPr/>
        </p:nvSpPr>
        <p:spPr>
          <a:xfrm>
            <a:off x="468313" y="7889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30" name="直线连接符 21"/>
          <p:cNvCxnSpPr/>
          <p:nvPr/>
        </p:nvCxnSpPr>
        <p:spPr>
          <a:xfrm flipV="1">
            <a:off x="468313" y="14446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1835150" y="1770063"/>
            <a:ext cx="2592388" cy="230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10 </a:t>
            </a:r>
          </a:p>
          <a:p>
            <a:pPr>
              <a:spcBef>
                <a:spcPct val="50000"/>
              </a:spcBef>
            </a:pPr>
            <a:r>
              <a:rPr lang="en-US" altLang="zh-CN" sz="3600" b="1" u="sng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— 6. 2 5 </a:t>
            </a:r>
            <a:endParaRPr lang="en-US" altLang="zh-CN" sz="3600" b="1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  4. 2 5              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1920875" y="3125788"/>
            <a:ext cx="188753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08" name="例.eps" descr="id:2147501035;FounderC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828800"/>
            <a:ext cx="5080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同侧圆角矩形 9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  <a:r>
              <a:rPr lang="en-US" altLang="zh-CN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1</a:t>
            </a:r>
            <a:endParaRPr lang="zh-CN" altLang="en-US" sz="3000" b="1" noProof="1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11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矩形 12"/>
          <p:cNvSpPr>
            <a:spLocks noChangeArrowheads="1"/>
          </p:cNvSpPr>
          <p:nvPr/>
        </p:nvSpPr>
        <p:spPr bwMode="auto">
          <a:xfrm rot="-3301958">
            <a:off x="2537619" y="2496344"/>
            <a:ext cx="2236787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1512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51475" y="3716338"/>
            <a:ext cx="30845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1835150" y="1770063"/>
            <a:ext cx="2592388" cy="230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10 </a:t>
            </a:r>
          </a:p>
          <a:p>
            <a:pPr>
              <a:spcBef>
                <a:spcPct val="50000"/>
              </a:spcBef>
            </a:pPr>
            <a:r>
              <a:rPr lang="en-US" altLang="zh-CN" sz="3600" b="1" u="sng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— 6. 2 5 </a:t>
            </a:r>
            <a:endParaRPr lang="en-US" altLang="zh-CN" sz="3600" b="1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  4. 2 5              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1920875" y="3125788"/>
            <a:ext cx="188753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532" name="例.eps" descr="id:2147501035;FounderC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828800"/>
            <a:ext cx="5080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同侧圆角矩形 9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  <a:r>
              <a:rPr lang="en-US" altLang="zh-CN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1</a:t>
            </a:r>
            <a:endParaRPr lang="zh-CN" altLang="en-US" sz="3000" b="1" noProof="1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11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535" name="矩形 12"/>
          <p:cNvSpPr>
            <a:spLocks noChangeArrowheads="1"/>
          </p:cNvSpPr>
          <p:nvPr/>
        </p:nvSpPr>
        <p:spPr bwMode="auto">
          <a:xfrm rot="-3301958">
            <a:off x="2537619" y="2496344"/>
            <a:ext cx="2236787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2536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51475" y="3716338"/>
            <a:ext cx="30845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7" name="矩形 10"/>
          <p:cNvSpPr>
            <a:spLocks noChangeArrowheads="1"/>
          </p:cNvSpPr>
          <p:nvPr/>
        </p:nvSpPr>
        <p:spPr bwMode="auto">
          <a:xfrm>
            <a:off x="1042988" y="4365625"/>
            <a:ext cx="4967287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错解分析：</a:t>
            </a:r>
            <a:r>
              <a:rPr lang="en-US" altLang="zh-CN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10</a:t>
            </a:r>
            <a:r>
              <a:rPr lang="zh-CN" altLang="en-US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6.25</a:t>
            </a:r>
            <a:r>
              <a:rPr lang="zh-CN" altLang="en-US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应该改写成</a:t>
            </a:r>
            <a:r>
              <a:rPr lang="en-US" altLang="zh-CN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10.00</a:t>
            </a:r>
            <a:r>
              <a:rPr lang="zh-CN" altLang="en-US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6.25</a:t>
            </a:r>
            <a:r>
              <a:rPr lang="zh-CN" altLang="en-US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zh-CN" sz="320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1331913" y="1709738"/>
            <a:ext cx="8675687" cy="230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1 0                 1 0.  0 0</a:t>
            </a:r>
          </a:p>
          <a:p>
            <a:pPr>
              <a:spcBef>
                <a:spcPct val="50000"/>
              </a:spcBef>
            </a:pPr>
            <a:r>
              <a:rPr lang="en-US" altLang="zh-CN" sz="3600" b="1" u="sng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3600" b="1" u="sng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 u="sng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6. 2 5</a:t>
            </a:r>
            <a:r>
              <a:rPr lang="en-US" altLang="zh-CN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3600" b="1" u="sng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 u="sng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6.  2 5</a:t>
            </a: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   4. 2 5           3.  7 5</a:t>
            </a:r>
          </a:p>
        </p:txBody>
      </p:sp>
      <p:sp>
        <p:nvSpPr>
          <p:cNvPr id="23555" name="矩形 20"/>
          <p:cNvSpPr>
            <a:spLocks noChangeArrowheads="1"/>
          </p:cNvSpPr>
          <p:nvPr/>
        </p:nvSpPr>
        <p:spPr bwMode="auto">
          <a:xfrm rot="-3301958">
            <a:off x="1874044" y="2475706"/>
            <a:ext cx="2236788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 rot="-3301958">
            <a:off x="4550569" y="2475706"/>
            <a:ext cx="2236788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正确</a:t>
            </a:r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3557" name="例.eps" descr="id:2147501035;FounderC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828800"/>
            <a:ext cx="5080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同侧圆角矩形 9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  <a:r>
              <a:rPr lang="en-US" altLang="zh-CN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1</a:t>
            </a:r>
            <a:endParaRPr lang="zh-CN" altLang="en-US" sz="3000" b="1" noProof="1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11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3560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4052888"/>
            <a:ext cx="30845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同侧圆角矩形 23"/>
          <p:cNvSpPr/>
          <p:nvPr/>
        </p:nvSpPr>
        <p:spPr>
          <a:xfrm>
            <a:off x="452438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学习目标</a:t>
            </a:r>
          </a:p>
        </p:txBody>
      </p:sp>
      <p:pic>
        <p:nvPicPr>
          <p:cNvPr id="6147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4837113"/>
            <a:ext cx="2016125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30200" y="2927350"/>
            <a:ext cx="813117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经历运用数学知识解决实际问题的过程，感受数学知识在生活中的广泛应用。</a:t>
            </a:r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95288" y="1701800"/>
            <a:ext cx="8208962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经历探索一位小数减两位小数、整数减小数的计算方法，进一步理解小数减法。</a:t>
            </a: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323850" y="1557338"/>
            <a:ext cx="2228850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395288" y="4221163"/>
            <a:ext cx="799147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在参与数学学习的活动中，养成独立思考、自觉验算的习惯，获得成功的体验。</a:t>
            </a:r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2048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1029" name="例.eps" descr="id:2147501035;FounderC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2688" y="1747838"/>
            <a:ext cx="503237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矩形 10"/>
          <p:cNvSpPr>
            <a:spLocks noChangeArrowheads="1"/>
          </p:cNvSpPr>
          <p:nvPr/>
        </p:nvSpPr>
        <p:spPr bwMode="auto">
          <a:xfrm>
            <a:off x="1619250" y="1677988"/>
            <a:ext cx="43926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计算并验算：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47﹣5.6</a:t>
            </a:r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" name="同侧圆角矩形 12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  <a:r>
              <a:rPr lang="en-US" altLang="zh-CN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2</a:t>
            </a:r>
            <a:endParaRPr lang="zh-CN" altLang="en-US" sz="3000" b="1" noProof="1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14" name="直线连接符 21"/>
          <p:cNvCxnSpPr/>
          <p:nvPr/>
        </p:nvCxnSpPr>
        <p:spPr>
          <a:xfrm flipV="1">
            <a:off x="468313" y="16287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026" name="对象 16"/>
          <p:cNvGraphicFramePr>
            <a:graphicFrameLocks noChangeAspect="1"/>
          </p:cNvGraphicFramePr>
          <p:nvPr/>
        </p:nvGraphicFramePr>
        <p:xfrm>
          <a:off x="4357688" y="3109913"/>
          <a:ext cx="114300" cy="215900"/>
        </p:xfrm>
        <a:graphic>
          <a:graphicData uri="http://schemas.openxmlformats.org/presentationml/2006/ole">
            <p:oleObj spid="_x0000_s1026" r:id="rId4" imgW="114468" imgH="215936" progId="Equations">
              <p:embed/>
            </p:oleObj>
          </a:graphicData>
        </a:graphic>
      </p:graphicFrame>
      <p:sp>
        <p:nvSpPr>
          <p:cNvPr id="21" name="矩形 20"/>
          <p:cNvSpPr>
            <a:spLocks noChangeArrowheads="1"/>
          </p:cNvSpPr>
          <p:nvPr/>
        </p:nvSpPr>
        <p:spPr bwMode="auto">
          <a:xfrm rot="-3301958">
            <a:off x="1223169" y="2512219"/>
            <a:ext cx="2236787" cy="70802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graphicFrame>
        <p:nvGraphicFramePr>
          <p:cNvPr id="1027" name="对象 21"/>
          <p:cNvGraphicFramePr>
            <a:graphicFrameLocks noChangeAspect="1"/>
          </p:cNvGraphicFramePr>
          <p:nvPr/>
        </p:nvGraphicFramePr>
        <p:xfrm>
          <a:off x="830263" y="2967038"/>
          <a:ext cx="114300" cy="215900"/>
        </p:xfrm>
        <a:graphic>
          <a:graphicData uri="http://schemas.openxmlformats.org/presentationml/2006/ole">
            <p:oleObj spid="_x0000_s1027" r:id="rId5" imgW="114468" imgH="215936" progId="Equations">
              <p:embed/>
            </p:oleObj>
          </a:graphicData>
        </a:graphic>
      </p:graphicFrame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157288" y="2955925"/>
            <a:ext cx="2562225" cy="2071688"/>
            <a:chOff x="2067" y="2357"/>
            <a:chExt cx="1728" cy="1397"/>
          </a:xfrm>
        </p:grpSpPr>
        <p:sp>
          <p:nvSpPr>
            <p:cNvPr id="1043" name="Text Box 5"/>
            <p:cNvSpPr txBox="1">
              <a:spLocks noChangeArrowheads="1"/>
            </p:cNvSpPr>
            <p:nvPr/>
          </p:nvSpPr>
          <p:spPr bwMode="auto">
            <a:xfrm>
              <a:off x="2534" y="2357"/>
              <a:ext cx="864" cy="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latin typeface="华文新魏" pitchFamily="2" charset="-122"/>
                  <a:ea typeface="华文新魏" pitchFamily="2" charset="-122"/>
                </a:rPr>
                <a:t>4 7.0</a:t>
              </a:r>
            </a:p>
          </p:txBody>
        </p:sp>
        <p:sp>
          <p:nvSpPr>
            <p:cNvPr id="1044" name="Text Box 6"/>
            <p:cNvSpPr txBox="1">
              <a:spLocks noChangeArrowheads="1"/>
            </p:cNvSpPr>
            <p:nvPr/>
          </p:nvSpPr>
          <p:spPr bwMode="auto">
            <a:xfrm>
              <a:off x="2557" y="2838"/>
              <a:ext cx="1056" cy="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latin typeface="华文新魏" pitchFamily="2" charset="-122"/>
                  <a:ea typeface="华文新魏" pitchFamily="2" charset="-122"/>
                </a:rPr>
                <a:t>5.6</a:t>
              </a:r>
            </a:p>
          </p:txBody>
        </p:sp>
        <p:sp>
          <p:nvSpPr>
            <p:cNvPr id="1045" name="Text Box 7"/>
            <p:cNvSpPr txBox="1">
              <a:spLocks noChangeArrowheads="1"/>
            </p:cNvSpPr>
            <p:nvPr/>
          </p:nvSpPr>
          <p:spPr bwMode="auto">
            <a:xfrm>
              <a:off x="2476" y="3360"/>
              <a:ext cx="1056" cy="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latin typeface="华文新魏" pitchFamily="2" charset="-122"/>
                  <a:ea typeface="华文新魏" pitchFamily="2" charset="-122"/>
                </a:rPr>
                <a:t>4 1.4</a:t>
              </a:r>
            </a:p>
          </p:txBody>
        </p:sp>
        <p:sp>
          <p:nvSpPr>
            <p:cNvPr id="1046" name="Line 8"/>
            <p:cNvSpPr>
              <a:spLocks noChangeShapeType="1"/>
            </p:cNvSpPr>
            <p:nvPr/>
          </p:nvSpPr>
          <p:spPr bwMode="auto">
            <a:xfrm>
              <a:off x="2067" y="3345"/>
              <a:ext cx="172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" name="Text Box 9"/>
            <p:cNvSpPr txBox="1">
              <a:spLocks noChangeArrowheads="1"/>
            </p:cNvSpPr>
            <p:nvPr/>
          </p:nvSpPr>
          <p:spPr bwMode="auto">
            <a:xfrm>
              <a:off x="2088" y="2838"/>
              <a:ext cx="1056" cy="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latin typeface="华文新魏" pitchFamily="2" charset="-122"/>
                  <a:ea typeface="华文新魏" pitchFamily="2" charset="-122"/>
                </a:rPr>
                <a:t>﹣</a:t>
              </a:r>
              <a:endParaRPr lang="zh-CN" altLang="en-US" sz="3200">
                <a:latin typeface="华文新魏" pitchFamily="2" charset="-122"/>
                <a:ea typeface="华文新魏" pitchFamily="2" charset="-122"/>
              </a:endParaRPr>
            </a:p>
          </p:txBody>
        </p:sp>
      </p:grpSp>
      <p:sp>
        <p:nvSpPr>
          <p:cNvPr id="1035" name="矩形 18"/>
          <p:cNvSpPr>
            <a:spLocks noChangeArrowheads="1"/>
          </p:cNvSpPr>
          <p:nvPr/>
        </p:nvSpPr>
        <p:spPr bwMode="auto">
          <a:xfrm>
            <a:off x="1081088" y="2205038"/>
            <a:ext cx="25209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47﹣5.6=47</a:t>
            </a:r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4041775" y="2947988"/>
            <a:ext cx="2895600" cy="2071687"/>
            <a:chOff x="1842" y="2357"/>
            <a:chExt cx="1953" cy="1397"/>
          </a:xfrm>
        </p:grpSpPr>
        <p:sp>
          <p:nvSpPr>
            <p:cNvPr id="1038" name="Text Box 5"/>
            <p:cNvSpPr txBox="1">
              <a:spLocks noChangeArrowheads="1"/>
            </p:cNvSpPr>
            <p:nvPr/>
          </p:nvSpPr>
          <p:spPr bwMode="auto">
            <a:xfrm>
              <a:off x="2491" y="2357"/>
              <a:ext cx="864" cy="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latin typeface="华文新魏" pitchFamily="2" charset="-122"/>
                  <a:ea typeface="华文新魏" pitchFamily="2" charset="-122"/>
                </a:rPr>
                <a:t>4 1.4</a:t>
              </a:r>
            </a:p>
          </p:txBody>
        </p:sp>
        <p:sp>
          <p:nvSpPr>
            <p:cNvPr id="1039" name="Text Box 6"/>
            <p:cNvSpPr txBox="1">
              <a:spLocks noChangeArrowheads="1"/>
            </p:cNvSpPr>
            <p:nvPr/>
          </p:nvSpPr>
          <p:spPr bwMode="auto">
            <a:xfrm>
              <a:off x="2520" y="2832"/>
              <a:ext cx="1056" cy="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latin typeface="华文新魏" pitchFamily="2" charset="-122"/>
                  <a:ea typeface="华文新魏" pitchFamily="2" charset="-122"/>
                </a:rPr>
                <a:t>5.6</a:t>
              </a:r>
            </a:p>
          </p:txBody>
        </p:sp>
        <p:sp>
          <p:nvSpPr>
            <p:cNvPr id="1040" name="Text Box 7"/>
            <p:cNvSpPr txBox="1">
              <a:spLocks noChangeArrowheads="1"/>
            </p:cNvSpPr>
            <p:nvPr/>
          </p:nvSpPr>
          <p:spPr bwMode="auto">
            <a:xfrm>
              <a:off x="2394" y="3360"/>
              <a:ext cx="1056" cy="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latin typeface="华文新魏" pitchFamily="2" charset="-122"/>
                  <a:ea typeface="华文新魏" pitchFamily="2" charset="-122"/>
                </a:rPr>
                <a:t>4 7.0</a:t>
              </a:r>
            </a:p>
          </p:txBody>
        </p:sp>
        <p:sp>
          <p:nvSpPr>
            <p:cNvPr id="1041" name="Line 8"/>
            <p:cNvSpPr>
              <a:spLocks noChangeShapeType="1"/>
            </p:cNvSpPr>
            <p:nvPr/>
          </p:nvSpPr>
          <p:spPr bwMode="auto">
            <a:xfrm>
              <a:off x="2067" y="3345"/>
              <a:ext cx="172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2" name="Text Box 9"/>
            <p:cNvSpPr txBox="1">
              <a:spLocks noChangeArrowheads="1"/>
            </p:cNvSpPr>
            <p:nvPr/>
          </p:nvSpPr>
          <p:spPr bwMode="auto">
            <a:xfrm>
              <a:off x="1842" y="2838"/>
              <a:ext cx="1056" cy="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华文新魏" pitchFamily="2" charset="-122"/>
                  <a:ea typeface="华文新魏" pitchFamily="2" charset="-122"/>
                </a:rPr>
                <a:t>＋</a:t>
              </a: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5949950" y="4613275"/>
            <a:ext cx="288925" cy="1539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2053" name="例.eps" descr="id:2147501035;FounderC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2688" y="1747838"/>
            <a:ext cx="503237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矩形 10"/>
          <p:cNvSpPr>
            <a:spLocks noChangeArrowheads="1"/>
          </p:cNvSpPr>
          <p:nvPr/>
        </p:nvSpPr>
        <p:spPr bwMode="auto">
          <a:xfrm>
            <a:off x="1619250" y="1677988"/>
            <a:ext cx="43926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计算并验算：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47﹣5.6</a:t>
            </a:r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" name="同侧圆角矩形 12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  <a:r>
              <a:rPr lang="en-US" altLang="zh-CN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2</a:t>
            </a:r>
            <a:endParaRPr lang="zh-CN" altLang="en-US" sz="3000" b="1" noProof="1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14" name="直线连接符 21"/>
          <p:cNvCxnSpPr/>
          <p:nvPr/>
        </p:nvCxnSpPr>
        <p:spPr>
          <a:xfrm flipV="1">
            <a:off x="468313" y="16287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050" name="对象 16"/>
          <p:cNvGraphicFramePr>
            <a:graphicFrameLocks noChangeAspect="1"/>
          </p:cNvGraphicFramePr>
          <p:nvPr/>
        </p:nvGraphicFramePr>
        <p:xfrm>
          <a:off x="4357688" y="3109913"/>
          <a:ext cx="114300" cy="215900"/>
        </p:xfrm>
        <a:graphic>
          <a:graphicData uri="http://schemas.openxmlformats.org/presentationml/2006/ole">
            <p:oleObj spid="_x0000_s2050" r:id="rId4" imgW="114468" imgH="215936" progId="Equations">
              <p:embed/>
            </p:oleObj>
          </a:graphicData>
        </a:graphic>
      </p:graphicFrame>
      <p:sp>
        <p:nvSpPr>
          <p:cNvPr id="2057" name="矩形 20"/>
          <p:cNvSpPr>
            <a:spLocks noChangeArrowheads="1"/>
          </p:cNvSpPr>
          <p:nvPr/>
        </p:nvSpPr>
        <p:spPr bwMode="auto">
          <a:xfrm rot="-3301958">
            <a:off x="1223169" y="2512219"/>
            <a:ext cx="2236787" cy="70802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graphicFrame>
        <p:nvGraphicFramePr>
          <p:cNvPr id="2051" name="对象 21"/>
          <p:cNvGraphicFramePr>
            <a:graphicFrameLocks noChangeAspect="1"/>
          </p:cNvGraphicFramePr>
          <p:nvPr/>
        </p:nvGraphicFramePr>
        <p:xfrm>
          <a:off x="830263" y="2967038"/>
          <a:ext cx="114300" cy="215900"/>
        </p:xfrm>
        <a:graphic>
          <a:graphicData uri="http://schemas.openxmlformats.org/presentationml/2006/ole">
            <p:oleObj spid="_x0000_s2051" r:id="rId5" imgW="114468" imgH="215936" progId="Equations">
              <p:embed/>
            </p:oleObj>
          </a:graphicData>
        </a:graphic>
      </p:graphicFrame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157288" y="2955925"/>
            <a:ext cx="2562225" cy="2071688"/>
            <a:chOff x="2067" y="2357"/>
            <a:chExt cx="1728" cy="1397"/>
          </a:xfrm>
        </p:grpSpPr>
        <p:sp>
          <p:nvSpPr>
            <p:cNvPr id="2068" name="Text Box 5"/>
            <p:cNvSpPr txBox="1">
              <a:spLocks noChangeArrowheads="1"/>
            </p:cNvSpPr>
            <p:nvPr/>
          </p:nvSpPr>
          <p:spPr bwMode="auto">
            <a:xfrm>
              <a:off x="2573" y="2357"/>
              <a:ext cx="864" cy="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latin typeface="华文新魏" pitchFamily="2" charset="-122"/>
                  <a:ea typeface="华文新魏" pitchFamily="2" charset="-122"/>
                </a:rPr>
                <a:t>4 7.0</a:t>
              </a:r>
            </a:p>
          </p:txBody>
        </p:sp>
        <p:sp>
          <p:nvSpPr>
            <p:cNvPr id="2069" name="Text Box 6"/>
            <p:cNvSpPr txBox="1">
              <a:spLocks noChangeArrowheads="1"/>
            </p:cNvSpPr>
            <p:nvPr/>
          </p:nvSpPr>
          <p:spPr bwMode="auto">
            <a:xfrm>
              <a:off x="2557" y="2838"/>
              <a:ext cx="1056" cy="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latin typeface="华文新魏" pitchFamily="2" charset="-122"/>
                  <a:ea typeface="华文新魏" pitchFamily="2" charset="-122"/>
                </a:rPr>
                <a:t>5.6</a:t>
              </a:r>
            </a:p>
          </p:txBody>
        </p:sp>
        <p:sp>
          <p:nvSpPr>
            <p:cNvPr id="2070" name="Text Box 7"/>
            <p:cNvSpPr txBox="1">
              <a:spLocks noChangeArrowheads="1"/>
            </p:cNvSpPr>
            <p:nvPr/>
          </p:nvSpPr>
          <p:spPr bwMode="auto">
            <a:xfrm>
              <a:off x="2476" y="3360"/>
              <a:ext cx="1056" cy="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latin typeface="华文新魏" pitchFamily="2" charset="-122"/>
                  <a:ea typeface="华文新魏" pitchFamily="2" charset="-122"/>
                </a:rPr>
                <a:t>4 1.4</a:t>
              </a:r>
            </a:p>
          </p:txBody>
        </p:sp>
        <p:sp>
          <p:nvSpPr>
            <p:cNvPr id="2071" name="Line 8"/>
            <p:cNvSpPr>
              <a:spLocks noChangeShapeType="1"/>
            </p:cNvSpPr>
            <p:nvPr/>
          </p:nvSpPr>
          <p:spPr bwMode="auto">
            <a:xfrm>
              <a:off x="2067" y="3345"/>
              <a:ext cx="172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" name="Text Box 9"/>
            <p:cNvSpPr txBox="1">
              <a:spLocks noChangeArrowheads="1"/>
            </p:cNvSpPr>
            <p:nvPr/>
          </p:nvSpPr>
          <p:spPr bwMode="auto">
            <a:xfrm>
              <a:off x="2088" y="2838"/>
              <a:ext cx="1056" cy="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latin typeface="华文新魏" pitchFamily="2" charset="-122"/>
                  <a:ea typeface="华文新魏" pitchFamily="2" charset="-122"/>
                </a:rPr>
                <a:t>﹣</a:t>
              </a:r>
              <a:endParaRPr lang="zh-CN" altLang="en-US" sz="3200">
                <a:latin typeface="华文新魏" pitchFamily="2" charset="-122"/>
                <a:ea typeface="华文新魏" pitchFamily="2" charset="-122"/>
              </a:endParaRPr>
            </a:p>
          </p:txBody>
        </p:sp>
      </p:grpSp>
      <p:sp>
        <p:nvSpPr>
          <p:cNvPr id="2059" name="矩形 15"/>
          <p:cNvSpPr>
            <a:spLocks noChangeArrowheads="1"/>
          </p:cNvSpPr>
          <p:nvPr/>
        </p:nvSpPr>
        <p:spPr bwMode="auto">
          <a:xfrm>
            <a:off x="649288" y="4841875"/>
            <a:ext cx="8126412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错解分析：</a:t>
            </a:r>
            <a:r>
              <a:rPr lang="zh-CN" altLang="en-US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计算和验算的竖式都写对了，但一不留神把横式的结果写成验算的结果了，很可惜！</a:t>
            </a:r>
            <a:endParaRPr lang="zh-CN" altLang="zh-CN" sz="280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60" name="矩形 18"/>
          <p:cNvSpPr>
            <a:spLocks noChangeArrowheads="1"/>
          </p:cNvSpPr>
          <p:nvPr/>
        </p:nvSpPr>
        <p:spPr bwMode="auto">
          <a:xfrm>
            <a:off x="1081088" y="2205038"/>
            <a:ext cx="25209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47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5.6=47</a:t>
            </a:r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4041775" y="2947988"/>
            <a:ext cx="2895600" cy="2071687"/>
            <a:chOff x="1842" y="2357"/>
            <a:chExt cx="1953" cy="1397"/>
          </a:xfrm>
        </p:grpSpPr>
        <p:sp>
          <p:nvSpPr>
            <p:cNvPr id="2063" name="Text Box 5"/>
            <p:cNvSpPr txBox="1">
              <a:spLocks noChangeArrowheads="1"/>
            </p:cNvSpPr>
            <p:nvPr/>
          </p:nvSpPr>
          <p:spPr bwMode="auto">
            <a:xfrm>
              <a:off x="2540" y="2357"/>
              <a:ext cx="864" cy="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latin typeface="华文新魏" pitchFamily="2" charset="-122"/>
                  <a:ea typeface="华文新魏" pitchFamily="2" charset="-122"/>
                </a:rPr>
                <a:t>4 1.4</a:t>
              </a:r>
            </a:p>
          </p:txBody>
        </p:sp>
        <p:sp>
          <p:nvSpPr>
            <p:cNvPr id="2064" name="Text Box 6"/>
            <p:cNvSpPr txBox="1">
              <a:spLocks noChangeArrowheads="1"/>
            </p:cNvSpPr>
            <p:nvPr/>
          </p:nvSpPr>
          <p:spPr bwMode="auto">
            <a:xfrm>
              <a:off x="2520" y="2832"/>
              <a:ext cx="1056" cy="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latin typeface="华文新魏" pitchFamily="2" charset="-122"/>
                  <a:ea typeface="华文新魏" pitchFamily="2" charset="-122"/>
                </a:rPr>
                <a:t>5.6</a:t>
              </a:r>
            </a:p>
          </p:txBody>
        </p:sp>
        <p:sp>
          <p:nvSpPr>
            <p:cNvPr id="2065" name="Text Box 7"/>
            <p:cNvSpPr txBox="1">
              <a:spLocks noChangeArrowheads="1"/>
            </p:cNvSpPr>
            <p:nvPr/>
          </p:nvSpPr>
          <p:spPr bwMode="auto">
            <a:xfrm>
              <a:off x="2394" y="3360"/>
              <a:ext cx="1056" cy="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latin typeface="华文新魏" pitchFamily="2" charset="-122"/>
                  <a:ea typeface="华文新魏" pitchFamily="2" charset="-122"/>
                </a:rPr>
                <a:t>4 7.0</a:t>
              </a:r>
            </a:p>
          </p:txBody>
        </p:sp>
        <p:sp>
          <p:nvSpPr>
            <p:cNvPr id="2066" name="Line 8"/>
            <p:cNvSpPr>
              <a:spLocks noChangeShapeType="1"/>
            </p:cNvSpPr>
            <p:nvPr/>
          </p:nvSpPr>
          <p:spPr bwMode="auto">
            <a:xfrm>
              <a:off x="2067" y="3345"/>
              <a:ext cx="172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" name="Text Box 9"/>
            <p:cNvSpPr txBox="1">
              <a:spLocks noChangeArrowheads="1"/>
            </p:cNvSpPr>
            <p:nvPr/>
          </p:nvSpPr>
          <p:spPr bwMode="auto">
            <a:xfrm>
              <a:off x="1842" y="2838"/>
              <a:ext cx="1056" cy="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华文新魏" pitchFamily="2" charset="-122"/>
                  <a:ea typeface="华文新魏" pitchFamily="2" charset="-122"/>
                </a:rPr>
                <a:t>＋</a:t>
              </a: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5949950" y="4613275"/>
            <a:ext cx="288925" cy="1539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3077" name="例.eps" descr="id:2147501035;FounderC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2688" y="1747838"/>
            <a:ext cx="503237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" name="矩形 10"/>
          <p:cNvSpPr>
            <a:spLocks noChangeArrowheads="1"/>
          </p:cNvSpPr>
          <p:nvPr/>
        </p:nvSpPr>
        <p:spPr bwMode="auto">
          <a:xfrm>
            <a:off x="1619250" y="1677988"/>
            <a:ext cx="43926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计算并验算：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47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5.6</a:t>
            </a:r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" name="同侧圆角矩形 12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  <a:r>
              <a:rPr lang="en-US" altLang="zh-CN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2</a:t>
            </a:r>
            <a:endParaRPr lang="zh-CN" altLang="en-US" sz="3000" b="1" noProof="1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14" name="直线连接符 21"/>
          <p:cNvCxnSpPr/>
          <p:nvPr/>
        </p:nvCxnSpPr>
        <p:spPr>
          <a:xfrm flipV="1">
            <a:off x="468313" y="16287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3074" name="对象 16"/>
          <p:cNvGraphicFramePr>
            <a:graphicFrameLocks noChangeAspect="1"/>
          </p:cNvGraphicFramePr>
          <p:nvPr/>
        </p:nvGraphicFramePr>
        <p:xfrm>
          <a:off x="4357688" y="3109913"/>
          <a:ext cx="114300" cy="215900"/>
        </p:xfrm>
        <a:graphic>
          <a:graphicData uri="http://schemas.openxmlformats.org/presentationml/2006/ole">
            <p:oleObj spid="_x0000_s3074" r:id="rId4" imgW="114468" imgH="215936" progId="Equations">
              <p:embed/>
            </p:oleObj>
          </a:graphicData>
        </a:graphic>
      </p:graphicFrame>
      <p:sp>
        <p:nvSpPr>
          <p:cNvPr id="21" name="矩形 20"/>
          <p:cNvSpPr>
            <a:spLocks noChangeArrowheads="1"/>
          </p:cNvSpPr>
          <p:nvPr/>
        </p:nvSpPr>
        <p:spPr bwMode="auto">
          <a:xfrm rot="-3301958">
            <a:off x="1223169" y="2512219"/>
            <a:ext cx="2236787" cy="70802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graphicFrame>
        <p:nvGraphicFramePr>
          <p:cNvPr id="3075" name="对象 21"/>
          <p:cNvGraphicFramePr>
            <a:graphicFrameLocks noChangeAspect="1"/>
          </p:cNvGraphicFramePr>
          <p:nvPr/>
        </p:nvGraphicFramePr>
        <p:xfrm>
          <a:off x="830263" y="2967038"/>
          <a:ext cx="114300" cy="215900"/>
        </p:xfrm>
        <a:graphic>
          <a:graphicData uri="http://schemas.openxmlformats.org/presentationml/2006/ole">
            <p:oleObj spid="_x0000_s3075" r:id="rId5" imgW="114468" imgH="215936" progId="Equations">
              <p:embed/>
            </p:oleObj>
          </a:graphicData>
        </a:graphic>
      </p:graphicFrame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157288" y="2955925"/>
            <a:ext cx="2562225" cy="2071688"/>
            <a:chOff x="2067" y="2357"/>
            <a:chExt cx="1728" cy="1397"/>
          </a:xfrm>
        </p:grpSpPr>
        <p:sp>
          <p:nvSpPr>
            <p:cNvPr id="3093" name="Text Box 5"/>
            <p:cNvSpPr txBox="1">
              <a:spLocks noChangeArrowheads="1"/>
            </p:cNvSpPr>
            <p:nvPr/>
          </p:nvSpPr>
          <p:spPr bwMode="auto">
            <a:xfrm>
              <a:off x="2524" y="2357"/>
              <a:ext cx="864" cy="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latin typeface="华文新魏" pitchFamily="2" charset="-122"/>
                  <a:ea typeface="华文新魏" pitchFamily="2" charset="-122"/>
                </a:rPr>
                <a:t>4 7.0</a:t>
              </a:r>
            </a:p>
          </p:txBody>
        </p:sp>
        <p:sp>
          <p:nvSpPr>
            <p:cNvPr id="3094" name="Text Box 6"/>
            <p:cNvSpPr txBox="1">
              <a:spLocks noChangeArrowheads="1"/>
            </p:cNvSpPr>
            <p:nvPr/>
          </p:nvSpPr>
          <p:spPr bwMode="auto">
            <a:xfrm>
              <a:off x="2557" y="2838"/>
              <a:ext cx="1056" cy="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latin typeface="华文新魏" pitchFamily="2" charset="-122"/>
                  <a:ea typeface="华文新魏" pitchFamily="2" charset="-122"/>
                </a:rPr>
                <a:t>5.6</a:t>
              </a:r>
            </a:p>
          </p:txBody>
        </p:sp>
        <p:sp>
          <p:nvSpPr>
            <p:cNvPr id="3095" name="Text Box 7"/>
            <p:cNvSpPr txBox="1">
              <a:spLocks noChangeArrowheads="1"/>
            </p:cNvSpPr>
            <p:nvPr/>
          </p:nvSpPr>
          <p:spPr bwMode="auto">
            <a:xfrm>
              <a:off x="2476" y="3360"/>
              <a:ext cx="1056" cy="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latin typeface="华文新魏" pitchFamily="2" charset="-122"/>
                  <a:ea typeface="华文新魏" pitchFamily="2" charset="-122"/>
                </a:rPr>
                <a:t>4 1.4</a:t>
              </a:r>
            </a:p>
          </p:txBody>
        </p:sp>
        <p:sp>
          <p:nvSpPr>
            <p:cNvPr id="3096" name="Line 8"/>
            <p:cNvSpPr>
              <a:spLocks noChangeShapeType="1"/>
            </p:cNvSpPr>
            <p:nvPr/>
          </p:nvSpPr>
          <p:spPr bwMode="auto">
            <a:xfrm>
              <a:off x="2067" y="3345"/>
              <a:ext cx="172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" name="Text Box 9"/>
            <p:cNvSpPr txBox="1">
              <a:spLocks noChangeArrowheads="1"/>
            </p:cNvSpPr>
            <p:nvPr/>
          </p:nvSpPr>
          <p:spPr bwMode="auto">
            <a:xfrm>
              <a:off x="2088" y="2838"/>
              <a:ext cx="1056" cy="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华文新魏" pitchFamily="2" charset="-122"/>
                  <a:ea typeface="华文新魏" pitchFamily="2" charset="-122"/>
                </a:rPr>
                <a:t>－</a:t>
              </a:r>
            </a:p>
          </p:txBody>
        </p:sp>
      </p:grpSp>
      <p:sp>
        <p:nvSpPr>
          <p:cNvPr id="3083" name="矩形 18"/>
          <p:cNvSpPr>
            <a:spLocks noChangeArrowheads="1"/>
          </p:cNvSpPr>
          <p:nvPr/>
        </p:nvSpPr>
        <p:spPr bwMode="auto">
          <a:xfrm>
            <a:off x="1081088" y="2205038"/>
            <a:ext cx="25209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47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5.6=47</a:t>
            </a:r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4041775" y="2947988"/>
            <a:ext cx="2895600" cy="2071687"/>
            <a:chOff x="1842" y="2357"/>
            <a:chExt cx="1953" cy="1397"/>
          </a:xfrm>
        </p:grpSpPr>
        <p:sp>
          <p:nvSpPr>
            <p:cNvPr id="3088" name="Text Box 5"/>
            <p:cNvSpPr txBox="1">
              <a:spLocks noChangeArrowheads="1"/>
            </p:cNvSpPr>
            <p:nvPr/>
          </p:nvSpPr>
          <p:spPr bwMode="auto">
            <a:xfrm>
              <a:off x="2501" y="2357"/>
              <a:ext cx="864" cy="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latin typeface="华文新魏" pitchFamily="2" charset="-122"/>
                  <a:ea typeface="华文新魏" pitchFamily="2" charset="-122"/>
                </a:rPr>
                <a:t>4 1.4</a:t>
              </a:r>
            </a:p>
          </p:txBody>
        </p:sp>
        <p:sp>
          <p:nvSpPr>
            <p:cNvPr id="3089" name="Text Box 6"/>
            <p:cNvSpPr txBox="1">
              <a:spLocks noChangeArrowheads="1"/>
            </p:cNvSpPr>
            <p:nvPr/>
          </p:nvSpPr>
          <p:spPr bwMode="auto">
            <a:xfrm>
              <a:off x="2520" y="2832"/>
              <a:ext cx="1056" cy="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latin typeface="华文新魏" pitchFamily="2" charset="-122"/>
                  <a:ea typeface="华文新魏" pitchFamily="2" charset="-122"/>
                </a:rPr>
                <a:t>5.6</a:t>
              </a:r>
            </a:p>
          </p:txBody>
        </p:sp>
        <p:sp>
          <p:nvSpPr>
            <p:cNvPr id="3090" name="Text Box 7"/>
            <p:cNvSpPr txBox="1">
              <a:spLocks noChangeArrowheads="1"/>
            </p:cNvSpPr>
            <p:nvPr/>
          </p:nvSpPr>
          <p:spPr bwMode="auto">
            <a:xfrm>
              <a:off x="2394" y="3360"/>
              <a:ext cx="1056" cy="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latin typeface="华文新魏" pitchFamily="2" charset="-122"/>
                  <a:ea typeface="华文新魏" pitchFamily="2" charset="-122"/>
                </a:rPr>
                <a:t>4 7.0</a:t>
              </a:r>
            </a:p>
          </p:txBody>
        </p:sp>
        <p:sp>
          <p:nvSpPr>
            <p:cNvPr id="3091" name="Line 8"/>
            <p:cNvSpPr>
              <a:spLocks noChangeShapeType="1"/>
            </p:cNvSpPr>
            <p:nvPr/>
          </p:nvSpPr>
          <p:spPr bwMode="auto">
            <a:xfrm>
              <a:off x="2067" y="3345"/>
              <a:ext cx="172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" name="Text Box 9"/>
            <p:cNvSpPr txBox="1">
              <a:spLocks noChangeArrowheads="1"/>
            </p:cNvSpPr>
            <p:nvPr/>
          </p:nvSpPr>
          <p:spPr bwMode="auto">
            <a:xfrm>
              <a:off x="1842" y="2838"/>
              <a:ext cx="1056" cy="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华文新魏" pitchFamily="2" charset="-122"/>
                  <a:ea typeface="华文新魏" pitchFamily="2" charset="-122"/>
                </a:rPr>
                <a:t>＋</a:t>
              </a: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5949950" y="4613275"/>
            <a:ext cx="288925" cy="1539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6" name="矩形 33"/>
          <p:cNvSpPr>
            <a:spLocks noChangeArrowheads="1"/>
          </p:cNvSpPr>
          <p:nvPr/>
        </p:nvSpPr>
        <p:spPr bwMode="auto">
          <a:xfrm>
            <a:off x="4716463" y="2281238"/>
            <a:ext cx="35401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47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5.6=41.4</a:t>
            </a:r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 rot="-3301958">
            <a:off x="6099176" y="2387600"/>
            <a:ext cx="2235200" cy="70802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正确</a:t>
            </a:r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6"/>
          <p:cNvPicPr>
            <a:picLocks noChangeAspect="1" noChangeArrowheads="1"/>
          </p:cNvPicPr>
          <p:nvPr/>
        </p:nvPicPr>
        <p:blipFill>
          <a:blip r:embed="rId2">
            <a:lum bright="-30000" contrast="46000"/>
          </a:blip>
          <a:srcRect/>
          <a:stretch>
            <a:fillRect/>
          </a:stretch>
        </p:blipFill>
        <p:spPr bwMode="auto">
          <a:xfrm>
            <a:off x="4794250" y="933450"/>
            <a:ext cx="40259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3" name="Rectangle 7"/>
          <p:cNvSpPr>
            <a:spLocks noRot="1" noChangeArrowheads="1"/>
          </p:cNvSpPr>
          <p:nvPr/>
        </p:nvSpPr>
        <p:spPr bwMode="auto">
          <a:xfrm>
            <a:off x="412750" y="3873500"/>
            <a:ext cx="7561263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None/>
            </a:pP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  6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1.65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None/>
            </a:pPr>
            <a:r>
              <a:rPr lang="en-US" altLang="zh-CN" sz="32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   =4.35</a:t>
            </a:r>
            <a:r>
              <a:rPr lang="zh-CN" altLang="en-US" sz="32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（米）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None/>
            </a:pP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答：长颈鹿比大猩猩高</a:t>
            </a: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4.35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米。 </a:t>
            </a:r>
          </a:p>
        </p:txBody>
      </p:sp>
      <p:sp>
        <p:nvSpPr>
          <p:cNvPr id="5" name="同侧圆角矩形 4"/>
          <p:cNvSpPr/>
          <p:nvPr/>
        </p:nvSpPr>
        <p:spPr>
          <a:xfrm>
            <a:off x="468313" y="78422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81013" y="139700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582" name="矩形 6"/>
          <p:cNvSpPr>
            <a:spLocks noChangeArrowheads="1"/>
          </p:cNvSpPr>
          <p:nvPr/>
        </p:nvSpPr>
        <p:spPr bwMode="auto">
          <a:xfrm>
            <a:off x="431800" y="1628775"/>
            <a:ext cx="47879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动物园里一只长颈鹿的</a:t>
            </a:r>
            <a:endParaRPr lang="en-US" altLang="zh-CN" sz="3200">
              <a:latin typeface="华文新魏" pitchFamily="2" charset="-122"/>
              <a:ea typeface="华文新魏" pitchFamily="2" charset="-122"/>
            </a:endParaRPr>
          </a:p>
          <a:p>
            <a:pPr algn="just"/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身高是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米，一只大猩猩</a:t>
            </a:r>
            <a:endParaRPr lang="en-US" altLang="zh-CN" sz="3200">
              <a:latin typeface="华文新魏" pitchFamily="2" charset="-122"/>
              <a:ea typeface="华文新魏" pitchFamily="2" charset="-122"/>
            </a:endParaRPr>
          </a:p>
          <a:p>
            <a:pPr algn="just"/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的身高是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1.65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米。长颈鹿</a:t>
            </a:r>
            <a:endParaRPr lang="en-US" altLang="zh-CN" sz="3200">
              <a:latin typeface="华文新魏" pitchFamily="2" charset="-122"/>
              <a:ea typeface="华文新魏" pitchFamily="2" charset="-122"/>
            </a:endParaRPr>
          </a:p>
          <a:p>
            <a:pPr algn="just"/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比大猩猩高多少米</a:t>
            </a:r>
            <a:r>
              <a:rPr lang="zh-CN" altLang="zh-CN" sz="3200">
                <a:latin typeface="华文新魏" pitchFamily="2" charset="-122"/>
                <a:ea typeface="华文新魏" pitchFamily="2" charset="-122"/>
              </a:rPr>
              <a:t>？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94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94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94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94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94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94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 descr="屏幕剪辑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6263" y="1304925"/>
            <a:ext cx="7593012" cy="26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ext Box 7"/>
          <p:cNvSpPr txBox="1">
            <a:spLocks noChangeArrowheads="1"/>
          </p:cNvSpPr>
          <p:nvPr/>
        </p:nvSpPr>
        <p:spPr bwMode="auto">
          <a:xfrm>
            <a:off x="385763" y="1462088"/>
            <a:ext cx="7921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2.</a:t>
            </a:r>
          </a:p>
        </p:txBody>
      </p:sp>
      <p:sp>
        <p:nvSpPr>
          <p:cNvPr id="49161" name="Rectangle 9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0" y="4581525"/>
            <a:ext cx="4608513" cy="7921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z="3600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1.3</a:t>
            </a:r>
            <a:r>
              <a:rPr lang="zh-CN" altLang="en-US" sz="3600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0.05</a:t>
            </a:r>
            <a:r>
              <a:rPr lang="en-US" altLang="zh-CN" sz="3600" b="1" smtClean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=1.25</a:t>
            </a:r>
            <a:r>
              <a:rPr lang="zh-CN" altLang="en-US" sz="3600" b="1" smtClean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（米）</a:t>
            </a:r>
          </a:p>
        </p:txBody>
      </p:sp>
      <p:sp>
        <p:nvSpPr>
          <p:cNvPr id="49163" name="Rectangle 11"/>
          <p:cNvSpPr>
            <a:spLocks noRot="1" noChangeArrowheads="1"/>
          </p:cNvSpPr>
          <p:nvPr/>
        </p:nvSpPr>
        <p:spPr bwMode="auto">
          <a:xfrm>
            <a:off x="1116013" y="5313363"/>
            <a:ext cx="46228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None/>
            </a:pP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答：孙宁跳过了</a:t>
            </a: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1.25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米。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385763" y="3957638"/>
            <a:ext cx="869473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）孙宁跳过了多少米？</a:t>
            </a:r>
          </a:p>
        </p:txBody>
      </p:sp>
      <p:sp>
        <p:nvSpPr>
          <p:cNvPr id="9" name="同侧圆角矩形 8"/>
          <p:cNvSpPr/>
          <p:nvPr/>
        </p:nvSpPr>
        <p:spPr>
          <a:xfrm>
            <a:off x="468313" y="78422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81013" y="139700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9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9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9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9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9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9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1" grpId="0" build="p"/>
      <p:bldP spid="49163" grpId="0" build="p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62" name="Rectangle 10"/>
          <p:cNvSpPr>
            <a:spLocks noRot="1" noChangeArrowheads="1"/>
          </p:cNvSpPr>
          <p:nvPr/>
        </p:nvSpPr>
        <p:spPr bwMode="auto">
          <a:xfrm>
            <a:off x="1528763" y="4475163"/>
            <a:ext cx="568801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None/>
            </a:pPr>
            <a:r>
              <a:rPr lang="en-US" altLang="zh-CN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1.3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1.15 </a:t>
            </a:r>
            <a:r>
              <a:rPr lang="en-US" altLang="zh-CN" sz="36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=0.15</a:t>
            </a:r>
            <a:r>
              <a:rPr lang="zh-CN" altLang="en-US" sz="36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（米）</a:t>
            </a:r>
            <a:endParaRPr lang="en-US" altLang="zh-CN" sz="3600" b="1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9163" name="Rectangle 11"/>
          <p:cNvSpPr>
            <a:spLocks noRot="1" noChangeArrowheads="1"/>
          </p:cNvSpPr>
          <p:nvPr/>
        </p:nvSpPr>
        <p:spPr bwMode="auto">
          <a:xfrm>
            <a:off x="735013" y="5195888"/>
            <a:ext cx="77755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None/>
            </a:pP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答：王晓芳跳的高度比李明低 </a:t>
            </a: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0.15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米。</a:t>
            </a:r>
          </a:p>
        </p:txBody>
      </p:sp>
      <p:pic>
        <p:nvPicPr>
          <p:cNvPr id="26628" name="图片 1" descr="屏幕剪辑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6263" y="1304925"/>
            <a:ext cx="7593012" cy="26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同侧圆角矩形 9"/>
          <p:cNvSpPr/>
          <p:nvPr/>
        </p:nvSpPr>
        <p:spPr>
          <a:xfrm>
            <a:off x="468313" y="7889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11" name="直线连接符 21"/>
          <p:cNvCxnSpPr/>
          <p:nvPr/>
        </p:nvCxnSpPr>
        <p:spPr>
          <a:xfrm flipV="1">
            <a:off x="468313" y="14446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276225" y="3984625"/>
            <a:ext cx="86931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）王晓芳跳的高度比李明低多少米？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9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9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9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9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9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9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2" grpId="0" build="p"/>
      <p:bldP spid="49163" grpId="0" build="p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8313" y="78422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81013" y="139700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652" name="矩形 3"/>
          <p:cNvSpPr>
            <a:spLocks noChangeArrowheads="1"/>
          </p:cNvSpPr>
          <p:nvPr/>
        </p:nvSpPr>
        <p:spPr bwMode="auto">
          <a:xfrm>
            <a:off x="587375" y="1700213"/>
            <a:ext cx="817245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zh-CN" sz="3200">
                <a:latin typeface="华文新魏" pitchFamily="2" charset="-122"/>
                <a:ea typeface="华文新魏" pitchFamily="2" charset="-122"/>
              </a:rPr>
              <a:t>小李用竖式计算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5.1</a:t>
            </a:r>
            <a:r>
              <a:rPr lang="zh-CN" altLang="zh-CN" sz="3200">
                <a:latin typeface="华文新魏" pitchFamily="2" charset="-122"/>
                <a:ea typeface="华文新魏" pitchFamily="2" charset="-122"/>
              </a:rPr>
              <a:t>加一个两位小数时，把加号看成了减号，得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2.76</a:t>
            </a:r>
            <a:r>
              <a:rPr lang="zh-CN" altLang="zh-CN" sz="3200">
                <a:latin typeface="华文新魏" pitchFamily="2" charset="-122"/>
                <a:ea typeface="华文新魏" pitchFamily="2" charset="-122"/>
              </a:rPr>
              <a:t>，你能帮他算出正确的结果吗？</a:t>
            </a:r>
          </a:p>
        </p:txBody>
      </p:sp>
      <p:sp>
        <p:nvSpPr>
          <p:cNvPr id="27653" name="矩形 4"/>
          <p:cNvSpPr>
            <a:spLocks noChangeArrowheads="1"/>
          </p:cNvSpPr>
          <p:nvPr/>
        </p:nvSpPr>
        <p:spPr bwMode="auto">
          <a:xfrm>
            <a:off x="785813" y="3500438"/>
            <a:ext cx="7777162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提示 </a:t>
            </a:r>
            <a:r>
              <a:rPr lang="en-US" altLang="zh-CN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zh-CN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根据</a:t>
            </a:r>
            <a:r>
              <a:rPr lang="en-US" altLang="zh-CN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5.1</a:t>
            </a:r>
            <a:r>
              <a:rPr lang="zh-CN" altLang="zh-CN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减去一个两位小数得</a:t>
            </a:r>
            <a:r>
              <a:rPr lang="en-US" altLang="zh-CN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2.76,</a:t>
            </a:r>
            <a:r>
              <a:rPr lang="zh-CN" altLang="zh-CN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求出这个两位小数，再用</a:t>
            </a:r>
            <a:r>
              <a:rPr lang="en-US" altLang="zh-CN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5.1</a:t>
            </a:r>
            <a:r>
              <a:rPr lang="zh-CN" altLang="zh-CN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加上这个两位小数即得出正确的结果。</a:t>
            </a:r>
          </a:p>
        </p:txBody>
      </p:sp>
      <p:sp>
        <p:nvSpPr>
          <p:cNvPr id="27654" name="矩形 5"/>
          <p:cNvSpPr>
            <a:spLocks noChangeArrowheads="1"/>
          </p:cNvSpPr>
          <p:nvPr/>
        </p:nvSpPr>
        <p:spPr bwMode="auto">
          <a:xfrm>
            <a:off x="1116013" y="5157788"/>
            <a:ext cx="45720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5.1</a:t>
            </a:r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2.76=2.34</a:t>
            </a:r>
          </a:p>
          <a:p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5.1+2.34=7.44</a:t>
            </a:r>
            <a:endParaRPr lang="zh-CN" altLang="zh-CN" sz="32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7655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9863" y="4597400"/>
            <a:ext cx="2016125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同侧圆角矩形 12"/>
          <p:cNvSpPr/>
          <p:nvPr/>
        </p:nvSpPr>
        <p:spPr>
          <a:xfrm>
            <a:off x="468313" y="9683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课堂小结</a:t>
            </a: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2555875" y="1827213"/>
            <a:ext cx="2833688" cy="1133475"/>
            <a:chOff x="809" y="1418"/>
            <a:chExt cx="1583" cy="714"/>
          </a:xfrm>
        </p:grpSpPr>
        <p:sp>
          <p:nvSpPr>
            <p:cNvPr id="28682" name="AutoShape 27"/>
            <p:cNvSpPr>
              <a:spLocks noChangeArrowheads="1"/>
            </p:cNvSpPr>
            <p:nvPr/>
          </p:nvSpPr>
          <p:spPr bwMode="auto">
            <a:xfrm>
              <a:off x="850" y="1418"/>
              <a:ext cx="1542" cy="714"/>
            </a:xfrm>
            <a:prstGeom prst="wedgeRoundRectCallout">
              <a:avLst>
                <a:gd name="adj1" fmla="val 64014"/>
                <a:gd name="adj2" fmla="val -7801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/>
              <a:endParaRPr lang="zh-CN" altLang="en-US" sz="2000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endParaRPr lang="en-US" altLang="zh-CN"/>
            </a:p>
          </p:txBody>
        </p:sp>
        <p:sp>
          <p:nvSpPr>
            <p:cNvPr id="28683" name="Rectangle 13"/>
            <p:cNvSpPr>
              <a:spLocks noChangeArrowheads="1"/>
            </p:cNvSpPr>
            <p:nvPr/>
          </p:nvSpPr>
          <p:spPr bwMode="auto">
            <a:xfrm>
              <a:off x="809" y="1422"/>
              <a:ext cx="1508" cy="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>
                  <a:latin typeface="华文新魏" pitchFamily="2" charset="-122"/>
                  <a:ea typeface="华文新魏" pitchFamily="2" charset="-122"/>
                </a:rPr>
                <a:t>    怎样计算小数的加减法？</a:t>
              </a:r>
            </a:p>
          </p:txBody>
        </p:sp>
      </p:grp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5724525" y="1346200"/>
            <a:ext cx="2447925" cy="1871663"/>
            <a:chOff x="1973" y="1156"/>
            <a:chExt cx="1950" cy="1406"/>
          </a:xfrm>
        </p:grpSpPr>
        <p:pic>
          <p:nvPicPr>
            <p:cNvPr id="28680" name="Picture 10" descr="76副本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92" y="1156"/>
              <a:ext cx="1031" cy="1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81" name="Picture 22" descr="95副本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73" y="1253"/>
              <a:ext cx="1024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68313" y="3284538"/>
            <a:ext cx="8280400" cy="2862262"/>
          </a:xfrm>
          <a:prstGeom prst="rect">
            <a:avLst/>
          </a:prstGeom>
          <a:solidFill>
            <a:srgbClr val="F2DCDB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    计算小数加、减法，先把各数的</a:t>
            </a:r>
            <a:r>
              <a:rPr lang="zh-CN" altLang="en-US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小数点</a:t>
            </a:r>
            <a:r>
              <a:rPr lang="zh-CN" altLang="en-US" sz="36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对齐，也就是把</a:t>
            </a:r>
            <a:r>
              <a:rPr lang="zh-CN" altLang="en-US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相同数位上的数</a:t>
            </a:r>
            <a:r>
              <a:rPr lang="zh-CN" altLang="en-US" sz="36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对齐，</a:t>
            </a:r>
            <a:endParaRPr lang="en-US" altLang="zh-CN" sz="360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6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再按照整数加减法的方法进行计算，最后在得数里对齐横线上</a:t>
            </a:r>
            <a:r>
              <a:rPr lang="zh-CN" altLang="en-US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小数点的位置，</a:t>
            </a:r>
            <a:r>
              <a:rPr lang="zh-CN" altLang="en-US" sz="36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点上</a:t>
            </a:r>
            <a:r>
              <a:rPr lang="zh-CN" altLang="en-US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小数点。</a:t>
            </a:r>
            <a:endParaRPr lang="zh-CN" altLang="en-US" sz="360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23" name="直线连接符 21"/>
          <p:cNvCxnSpPr/>
          <p:nvPr/>
        </p:nvCxnSpPr>
        <p:spPr>
          <a:xfrm flipV="1">
            <a:off x="-6891338" y="-2462213"/>
            <a:ext cx="2295525" cy="17463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4"/>
          <p:cNvSpPr txBox="1">
            <a:spLocks noChangeArrowheads="1"/>
          </p:cNvSpPr>
          <p:nvPr/>
        </p:nvSpPr>
        <p:spPr bwMode="auto">
          <a:xfrm>
            <a:off x="323850" y="1846263"/>
            <a:ext cx="8353425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0.7+0.3                          0.65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0.25    </a:t>
            </a:r>
          </a:p>
          <a:p>
            <a:endParaRPr lang="en-US" altLang="zh-CN" sz="3600" b="1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4.5+0.5                          0.82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0.42 </a:t>
            </a:r>
          </a:p>
          <a:p>
            <a:endParaRPr lang="en-US" altLang="zh-CN" sz="3600" b="1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0.83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0.5                       9.2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6                   </a:t>
            </a:r>
          </a:p>
          <a:p>
            <a:endParaRPr lang="en-US" altLang="zh-CN" sz="3600" b="1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0.45+2.85                    0.72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0.23</a:t>
            </a:r>
          </a:p>
        </p:txBody>
      </p:sp>
      <p:sp>
        <p:nvSpPr>
          <p:cNvPr id="7171" name="Text Box 5"/>
          <p:cNvSpPr txBox="1">
            <a:spLocks noChangeArrowheads="1"/>
          </p:cNvSpPr>
          <p:nvPr/>
        </p:nvSpPr>
        <p:spPr bwMode="auto">
          <a:xfrm>
            <a:off x="2678113" y="979488"/>
            <a:ext cx="46815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6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口算。</a:t>
            </a: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2195513" y="1846263"/>
            <a:ext cx="12239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=1</a:t>
            </a: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7235825" y="1774825"/>
            <a:ext cx="19081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=0.4</a:t>
            </a: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2195513" y="2921000"/>
            <a:ext cx="12239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=5</a:t>
            </a:r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7289800" y="2921000"/>
            <a:ext cx="18002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=0.4</a:t>
            </a:r>
          </a:p>
        </p:txBody>
      </p:sp>
      <p:sp>
        <p:nvSpPr>
          <p:cNvPr id="35850" name="Text Box 10"/>
          <p:cNvSpPr txBox="1">
            <a:spLocks noChangeArrowheads="1"/>
          </p:cNvSpPr>
          <p:nvPr/>
        </p:nvSpPr>
        <p:spPr bwMode="auto">
          <a:xfrm>
            <a:off x="2592388" y="4068763"/>
            <a:ext cx="19081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=0.33</a:t>
            </a:r>
          </a:p>
        </p:txBody>
      </p:sp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6383338" y="4076700"/>
            <a:ext cx="19081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=3.2</a:t>
            </a:r>
          </a:p>
        </p:txBody>
      </p:sp>
      <p:sp>
        <p:nvSpPr>
          <p:cNvPr id="35852" name="Text Box 12"/>
          <p:cNvSpPr txBox="1">
            <a:spLocks noChangeArrowheads="1"/>
          </p:cNvSpPr>
          <p:nvPr/>
        </p:nvSpPr>
        <p:spPr bwMode="auto">
          <a:xfrm>
            <a:off x="2678113" y="5143500"/>
            <a:ext cx="19081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=3.3</a:t>
            </a:r>
          </a:p>
        </p:txBody>
      </p:sp>
      <p:sp>
        <p:nvSpPr>
          <p:cNvPr id="35853" name="Text Box 13"/>
          <p:cNvSpPr txBox="1">
            <a:spLocks noChangeArrowheads="1"/>
          </p:cNvSpPr>
          <p:nvPr/>
        </p:nvSpPr>
        <p:spPr bwMode="auto">
          <a:xfrm>
            <a:off x="7019925" y="5153025"/>
            <a:ext cx="19081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=0.49</a:t>
            </a:r>
          </a:p>
        </p:txBody>
      </p:sp>
      <p:sp>
        <p:nvSpPr>
          <p:cNvPr id="12" name="同侧圆角矩形 11"/>
          <p:cNvSpPr/>
          <p:nvPr/>
        </p:nvSpPr>
        <p:spPr>
          <a:xfrm>
            <a:off x="452438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复习导入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/>
      <p:bldP spid="35847" grpId="0"/>
      <p:bldP spid="35848" grpId="0"/>
      <p:bldP spid="35849" grpId="0"/>
      <p:bldP spid="35850" grpId="0"/>
      <p:bldP spid="35851" grpId="0"/>
      <p:bldP spid="35852" grpId="0"/>
      <p:bldP spid="3585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5"/>
          <p:cNvSpPr txBox="1">
            <a:spLocks noChangeArrowheads="1"/>
          </p:cNvSpPr>
          <p:nvPr/>
        </p:nvSpPr>
        <p:spPr bwMode="auto">
          <a:xfrm>
            <a:off x="338138" y="1916113"/>
            <a:ext cx="82819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6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下面各数不改变大小，变成三位小数。</a:t>
            </a:r>
          </a:p>
        </p:txBody>
      </p:sp>
      <p:sp>
        <p:nvSpPr>
          <p:cNvPr id="8195" name="Text Box 6"/>
          <p:cNvSpPr txBox="1">
            <a:spLocks noChangeArrowheads="1"/>
          </p:cNvSpPr>
          <p:nvPr/>
        </p:nvSpPr>
        <p:spPr bwMode="auto">
          <a:xfrm>
            <a:off x="323850" y="2636838"/>
            <a:ext cx="90741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8.9             0.4           2               13.4600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346075" y="3573463"/>
            <a:ext cx="19446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8.900</a:t>
            </a: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2268538" y="3573463"/>
            <a:ext cx="16557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0.400</a:t>
            </a: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4284663" y="3573463"/>
            <a:ext cx="2016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2.000</a:t>
            </a: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6227763" y="3573463"/>
            <a:ext cx="22320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13.460</a:t>
            </a:r>
          </a:p>
        </p:txBody>
      </p:sp>
      <p:sp>
        <p:nvSpPr>
          <p:cNvPr id="8" name="同侧圆角矩形 7"/>
          <p:cNvSpPr/>
          <p:nvPr/>
        </p:nvSpPr>
        <p:spPr>
          <a:xfrm>
            <a:off x="452438" y="87153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复习导入</a:t>
            </a: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484188" y="151288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202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525" y="4437063"/>
            <a:ext cx="2519363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/>
      <p:bldP spid="3080" grpId="0"/>
      <p:bldP spid="3081" grpId="0"/>
      <p:bldP spid="308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766763" y="2644775"/>
            <a:ext cx="2133600" cy="1479550"/>
            <a:chOff x="351" y="2304"/>
            <a:chExt cx="1344" cy="932"/>
          </a:xfrm>
        </p:grpSpPr>
        <p:sp>
          <p:nvSpPr>
            <p:cNvPr id="9237" name="Text Box 4"/>
            <p:cNvSpPr txBox="1">
              <a:spLocks noChangeArrowheads="1"/>
            </p:cNvSpPr>
            <p:nvPr/>
          </p:nvSpPr>
          <p:spPr bwMode="auto">
            <a:xfrm>
              <a:off x="641" y="2304"/>
              <a:ext cx="1003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latin typeface="华文新魏" pitchFamily="2" charset="-122"/>
                  <a:ea typeface="华文新魏" pitchFamily="2" charset="-122"/>
                </a:rPr>
                <a:t>1 3.3 2</a:t>
              </a:r>
            </a:p>
          </p:txBody>
        </p:sp>
        <p:sp>
          <p:nvSpPr>
            <p:cNvPr id="9238" name="Text Box 5"/>
            <p:cNvSpPr txBox="1">
              <a:spLocks noChangeArrowheads="1"/>
            </p:cNvSpPr>
            <p:nvPr/>
          </p:nvSpPr>
          <p:spPr bwMode="auto">
            <a:xfrm>
              <a:off x="688" y="2752"/>
              <a:ext cx="986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latin typeface="华文新魏" pitchFamily="2" charset="-122"/>
                  <a:ea typeface="华文新魏" pitchFamily="2" charset="-122"/>
                </a:rPr>
                <a:t>2.4 7</a:t>
              </a:r>
            </a:p>
          </p:txBody>
        </p:sp>
        <p:sp>
          <p:nvSpPr>
            <p:cNvPr id="9239" name="Line 7"/>
            <p:cNvSpPr>
              <a:spLocks noChangeShapeType="1"/>
            </p:cNvSpPr>
            <p:nvPr/>
          </p:nvSpPr>
          <p:spPr bwMode="auto">
            <a:xfrm>
              <a:off x="351" y="3232"/>
              <a:ext cx="1344" cy="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0" name="Text Box 8"/>
            <p:cNvSpPr txBox="1">
              <a:spLocks noChangeArrowheads="1"/>
            </p:cNvSpPr>
            <p:nvPr/>
          </p:nvSpPr>
          <p:spPr bwMode="auto">
            <a:xfrm>
              <a:off x="381" y="2758"/>
              <a:ext cx="458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华文新魏" pitchFamily="2" charset="-122"/>
                  <a:ea typeface="华文新魏" pitchFamily="2" charset="-122"/>
                </a:rPr>
                <a:t>＋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3471863" y="2644775"/>
            <a:ext cx="2438400" cy="1473200"/>
            <a:chOff x="2496" y="2352"/>
            <a:chExt cx="1536" cy="928"/>
          </a:xfrm>
        </p:grpSpPr>
        <p:sp>
          <p:nvSpPr>
            <p:cNvPr id="9233" name="Text Box 10"/>
            <p:cNvSpPr txBox="1">
              <a:spLocks noChangeArrowheads="1"/>
            </p:cNvSpPr>
            <p:nvPr/>
          </p:nvSpPr>
          <p:spPr bwMode="auto">
            <a:xfrm>
              <a:off x="2624" y="2352"/>
              <a:ext cx="1408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latin typeface="华文新魏" pitchFamily="2" charset="-122"/>
                  <a:ea typeface="华文新魏" pitchFamily="2" charset="-122"/>
                </a:rPr>
                <a:t>9.8 6</a:t>
              </a:r>
            </a:p>
          </p:txBody>
        </p:sp>
        <p:sp>
          <p:nvSpPr>
            <p:cNvPr id="9234" name="Text Box 11"/>
            <p:cNvSpPr txBox="1">
              <a:spLocks noChangeArrowheads="1"/>
            </p:cNvSpPr>
            <p:nvPr/>
          </p:nvSpPr>
          <p:spPr bwMode="auto">
            <a:xfrm>
              <a:off x="2806" y="2800"/>
              <a:ext cx="986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latin typeface="华文新魏" pitchFamily="2" charset="-122"/>
                  <a:ea typeface="华文新魏" pitchFamily="2" charset="-122"/>
                </a:rPr>
                <a:t>4.2 6</a:t>
              </a:r>
            </a:p>
          </p:txBody>
        </p:sp>
        <p:sp>
          <p:nvSpPr>
            <p:cNvPr id="9235" name="Line 13"/>
            <p:cNvSpPr>
              <a:spLocks noChangeShapeType="1"/>
            </p:cNvSpPr>
            <p:nvPr/>
          </p:nvSpPr>
          <p:spPr bwMode="auto">
            <a:xfrm>
              <a:off x="2497" y="3280"/>
              <a:ext cx="12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6" name="Text Box 14"/>
            <p:cNvSpPr txBox="1">
              <a:spLocks noChangeArrowheads="1"/>
            </p:cNvSpPr>
            <p:nvPr/>
          </p:nvSpPr>
          <p:spPr bwMode="auto">
            <a:xfrm>
              <a:off x="2496" y="2784"/>
              <a:ext cx="528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华文新魏" pitchFamily="2" charset="-122"/>
                  <a:ea typeface="华文新魏" pitchFamily="2" charset="-122"/>
                </a:rPr>
                <a:t>－</a:t>
              </a: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5800725" y="2616200"/>
            <a:ext cx="2359025" cy="1495425"/>
            <a:chOff x="3936" y="2304"/>
            <a:chExt cx="1486" cy="942"/>
          </a:xfrm>
        </p:grpSpPr>
        <p:sp>
          <p:nvSpPr>
            <p:cNvPr id="9229" name="Text Box 16"/>
            <p:cNvSpPr txBox="1">
              <a:spLocks noChangeArrowheads="1"/>
            </p:cNvSpPr>
            <p:nvPr/>
          </p:nvSpPr>
          <p:spPr bwMode="auto">
            <a:xfrm>
              <a:off x="4381" y="2304"/>
              <a:ext cx="1003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latin typeface="华文新魏" pitchFamily="2" charset="-122"/>
                  <a:ea typeface="华文新魏" pitchFamily="2" charset="-122"/>
                </a:rPr>
                <a:t>1.7 6</a:t>
              </a:r>
            </a:p>
          </p:txBody>
        </p:sp>
        <p:sp>
          <p:nvSpPr>
            <p:cNvPr id="9230" name="Text Box 17"/>
            <p:cNvSpPr txBox="1">
              <a:spLocks noChangeArrowheads="1"/>
            </p:cNvSpPr>
            <p:nvPr/>
          </p:nvSpPr>
          <p:spPr bwMode="auto">
            <a:xfrm>
              <a:off x="4377" y="2752"/>
              <a:ext cx="986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latin typeface="华文新魏" pitchFamily="2" charset="-122"/>
                  <a:ea typeface="华文新魏" pitchFamily="2" charset="-122"/>
                </a:rPr>
                <a:t>0.2 5</a:t>
              </a:r>
            </a:p>
          </p:txBody>
        </p:sp>
        <p:sp>
          <p:nvSpPr>
            <p:cNvPr id="9231" name="Line 19"/>
            <p:cNvSpPr>
              <a:spLocks noChangeShapeType="1"/>
            </p:cNvSpPr>
            <p:nvPr/>
          </p:nvSpPr>
          <p:spPr bwMode="auto">
            <a:xfrm flipV="1">
              <a:off x="4093" y="3234"/>
              <a:ext cx="1329" cy="1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2" name="Text Box 20"/>
            <p:cNvSpPr txBox="1">
              <a:spLocks noChangeArrowheads="1"/>
            </p:cNvSpPr>
            <p:nvPr/>
          </p:nvSpPr>
          <p:spPr bwMode="auto">
            <a:xfrm>
              <a:off x="3936" y="2784"/>
              <a:ext cx="672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华文新魏" pitchFamily="2" charset="-122"/>
                  <a:ea typeface="华文新魏" pitchFamily="2" charset="-122"/>
                </a:rPr>
                <a:t>－</a:t>
              </a:r>
            </a:p>
          </p:txBody>
        </p:sp>
      </p:grpSp>
      <p:sp>
        <p:nvSpPr>
          <p:cNvPr id="20" name="Line 21"/>
          <p:cNvSpPr>
            <a:spLocks noChangeShapeType="1"/>
          </p:cNvSpPr>
          <p:nvPr/>
        </p:nvSpPr>
        <p:spPr bwMode="auto">
          <a:xfrm>
            <a:off x="4932363" y="4210050"/>
            <a:ext cx="4572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同侧圆角矩形 20"/>
          <p:cNvSpPr/>
          <p:nvPr/>
        </p:nvSpPr>
        <p:spPr>
          <a:xfrm>
            <a:off x="452438" y="87153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复习导入</a:t>
            </a:r>
          </a:p>
        </p:txBody>
      </p:sp>
      <p:cxnSp>
        <p:nvCxnSpPr>
          <p:cNvPr id="22" name="直线连接符 21"/>
          <p:cNvCxnSpPr/>
          <p:nvPr/>
        </p:nvCxnSpPr>
        <p:spPr>
          <a:xfrm flipV="1">
            <a:off x="484188" y="151288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224" name="Text Box 5"/>
          <p:cNvSpPr txBox="1">
            <a:spLocks noChangeArrowheads="1"/>
          </p:cNvSpPr>
          <p:nvPr/>
        </p:nvSpPr>
        <p:spPr bwMode="auto">
          <a:xfrm>
            <a:off x="460375" y="1606550"/>
            <a:ext cx="82819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36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用竖式计算。</a:t>
            </a: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1103313" y="4111625"/>
            <a:ext cx="18145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1 5.7 9</a:t>
            </a:r>
          </a:p>
        </p:txBody>
      </p: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3994150" y="4108450"/>
            <a:ext cx="15652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5.6 0</a:t>
            </a:r>
          </a:p>
        </p:txBody>
      </p:sp>
      <p:sp>
        <p:nvSpPr>
          <p:cNvPr id="26" name="Text Box 18"/>
          <p:cNvSpPr txBox="1">
            <a:spLocks noChangeArrowheads="1"/>
          </p:cNvSpPr>
          <p:nvPr/>
        </p:nvSpPr>
        <p:spPr bwMode="auto">
          <a:xfrm>
            <a:off x="6462713" y="4092575"/>
            <a:ext cx="15652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1.5  1</a:t>
            </a:r>
          </a:p>
        </p:txBody>
      </p:sp>
      <p:pic>
        <p:nvPicPr>
          <p:cNvPr id="9228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10263" y="4687888"/>
            <a:ext cx="2519362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0" name="Text Box 12"/>
          <p:cNvSpPr txBox="1">
            <a:spLocks noChangeArrowheads="1"/>
          </p:cNvSpPr>
          <p:nvPr/>
        </p:nvSpPr>
        <p:spPr bwMode="auto">
          <a:xfrm>
            <a:off x="687388" y="4464050"/>
            <a:ext cx="77057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本笔记本比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支水彩笔贵多少元？</a:t>
            </a:r>
          </a:p>
        </p:txBody>
      </p:sp>
      <p:pic>
        <p:nvPicPr>
          <p:cNvPr id="10243" name="图片 1" descr="屏幕剪辑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52513" y="1633538"/>
            <a:ext cx="6975475" cy="283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同侧圆角矩形 21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情景导入</a:t>
            </a:r>
            <a:r>
              <a:rPr lang="en-US" altLang="zh-CN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1</a:t>
            </a:r>
            <a:endParaRPr lang="zh-CN" altLang="en-US" sz="3000" b="1" noProof="1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23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2268538" y="5300663"/>
            <a:ext cx="30194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3.4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2.65=</a:t>
            </a:r>
            <a:endParaRPr lang="zh-CN" altLang="en-US" sz="3600" b="1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20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8" name="Rectangle 20"/>
          <p:cNvSpPr>
            <a:spLocks noChangeArrowheads="1"/>
          </p:cNvSpPr>
          <p:nvPr/>
        </p:nvSpPr>
        <p:spPr bwMode="auto">
          <a:xfrm>
            <a:off x="4106863" y="1463675"/>
            <a:ext cx="17287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0.75(</a:t>
            </a:r>
            <a:r>
              <a:rPr lang="zh-CN" altLang="en-US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)</a:t>
            </a:r>
          </a:p>
        </p:txBody>
      </p:sp>
      <p:sp>
        <p:nvSpPr>
          <p:cNvPr id="43030" name="Rectangle 22"/>
          <p:cNvSpPr>
            <a:spLocks noChangeArrowheads="1"/>
          </p:cNvSpPr>
          <p:nvPr/>
        </p:nvSpPr>
        <p:spPr bwMode="auto">
          <a:xfrm>
            <a:off x="3054350" y="3832225"/>
            <a:ext cx="1651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. </a:t>
            </a:r>
          </a:p>
        </p:txBody>
      </p:sp>
      <p:sp>
        <p:nvSpPr>
          <p:cNvPr id="11268" name="Text Box 12"/>
          <p:cNvSpPr txBox="1">
            <a:spLocks noChangeArrowheads="1"/>
          </p:cNvSpPr>
          <p:nvPr/>
        </p:nvSpPr>
        <p:spPr bwMode="auto">
          <a:xfrm>
            <a:off x="1552575" y="1482725"/>
            <a:ext cx="30194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3.4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2.65=</a:t>
            </a:r>
            <a:endParaRPr lang="zh-CN" altLang="en-US" sz="3600" b="1"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1514475" y="2359025"/>
            <a:ext cx="2895600" cy="1473200"/>
            <a:chOff x="1842" y="2352"/>
            <a:chExt cx="1953" cy="993"/>
          </a:xfrm>
        </p:grpSpPr>
        <p:sp>
          <p:nvSpPr>
            <p:cNvPr id="11281" name="Text Box 5"/>
            <p:cNvSpPr txBox="1">
              <a:spLocks noChangeArrowheads="1"/>
            </p:cNvSpPr>
            <p:nvPr/>
          </p:nvSpPr>
          <p:spPr bwMode="auto">
            <a:xfrm>
              <a:off x="2506" y="2352"/>
              <a:ext cx="864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3.4</a:t>
              </a:r>
            </a:p>
          </p:txBody>
        </p:sp>
        <p:sp>
          <p:nvSpPr>
            <p:cNvPr id="11282" name="Text Box 6"/>
            <p:cNvSpPr txBox="1">
              <a:spLocks noChangeArrowheads="1"/>
            </p:cNvSpPr>
            <p:nvPr/>
          </p:nvSpPr>
          <p:spPr bwMode="auto">
            <a:xfrm>
              <a:off x="2520" y="2832"/>
              <a:ext cx="1056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2.6 5</a:t>
              </a:r>
            </a:p>
          </p:txBody>
        </p:sp>
        <p:sp>
          <p:nvSpPr>
            <p:cNvPr id="11283" name="Line 8"/>
            <p:cNvSpPr>
              <a:spLocks noChangeShapeType="1"/>
            </p:cNvSpPr>
            <p:nvPr/>
          </p:nvSpPr>
          <p:spPr bwMode="auto">
            <a:xfrm>
              <a:off x="2067" y="3345"/>
              <a:ext cx="172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4" name="Text Box 9"/>
            <p:cNvSpPr txBox="1">
              <a:spLocks noChangeArrowheads="1"/>
            </p:cNvSpPr>
            <p:nvPr/>
          </p:nvSpPr>
          <p:spPr bwMode="auto">
            <a:xfrm>
              <a:off x="1842" y="2838"/>
              <a:ext cx="1056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600">
                  <a:latin typeface="华文新魏" pitchFamily="2" charset="-122"/>
                  <a:ea typeface="华文新魏" pitchFamily="2" charset="-122"/>
                </a:rPr>
                <a:t>－</a:t>
              </a: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467100" y="2362200"/>
            <a:ext cx="455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0</a:t>
            </a:r>
            <a:endParaRPr lang="zh-CN" altLang="en-US" sz="36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700338" y="3860800"/>
            <a:ext cx="4556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0</a:t>
            </a:r>
            <a:endParaRPr lang="zh-CN" altLang="en-US" sz="3600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095625" y="3897313"/>
            <a:ext cx="4476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7</a:t>
            </a:r>
            <a:endParaRPr lang="zh-CN" altLang="en-US" sz="3600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475038" y="3897313"/>
            <a:ext cx="4476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endParaRPr lang="zh-CN" altLang="en-US" sz="3600"/>
          </a:p>
        </p:txBody>
      </p:sp>
      <p:sp>
        <p:nvSpPr>
          <p:cNvPr id="33" name="Text Box 12"/>
          <p:cNvSpPr txBox="1">
            <a:spLocks noChangeArrowheads="1"/>
          </p:cNvSpPr>
          <p:nvPr/>
        </p:nvSpPr>
        <p:spPr bwMode="auto">
          <a:xfrm>
            <a:off x="687388" y="4464050"/>
            <a:ext cx="7705725" cy="647700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根据小数的性质可以把</a:t>
            </a:r>
            <a:r>
              <a:rPr lang="en-US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3.4</a:t>
            </a: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看作</a:t>
            </a:r>
            <a:r>
              <a:rPr lang="en-US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3.40</a:t>
            </a: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34" name="Text Box 12"/>
          <p:cNvSpPr txBox="1">
            <a:spLocks noChangeArrowheads="1"/>
          </p:cNvSpPr>
          <p:nvPr/>
        </p:nvSpPr>
        <p:spPr bwMode="auto">
          <a:xfrm>
            <a:off x="719138" y="5278438"/>
            <a:ext cx="77057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答：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本笔记本比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支水彩笔贵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0.75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元。</a:t>
            </a:r>
          </a:p>
        </p:txBody>
      </p:sp>
      <p:sp>
        <p:nvSpPr>
          <p:cNvPr id="35" name="同侧圆角矩形 34"/>
          <p:cNvSpPr/>
          <p:nvPr/>
        </p:nvSpPr>
        <p:spPr>
          <a:xfrm>
            <a:off x="484188" y="80803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36" name="直线连接符 21"/>
          <p:cNvCxnSpPr/>
          <p:nvPr/>
        </p:nvCxnSpPr>
        <p:spPr>
          <a:xfrm flipV="1">
            <a:off x="500063" y="144938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8" name="组合 6"/>
          <p:cNvGrpSpPr>
            <a:grpSpLocks/>
          </p:cNvGrpSpPr>
          <p:nvPr/>
        </p:nvGrpSpPr>
        <p:grpSpPr bwMode="auto">
          <a:xfrm>
            <a:off x="4859338" y="2195513"/>
            <a:ext cx="3816350" cy="1936750"/>
            <a:chOff x="4858766" y="2195727"/>
            <a:chExt cx="3816424" cy="1937138"/>
          </a:xfrm>
        </p:grpSpPr>
        <p:sp>
          <p:nvSpPr>
            <p:cNvPr id="6" name="椭圆形标注 5"/>
            <p:cNvSpPr/>
            <p:nvPr/>
          </p:nvSpPr>
          <p:spPr>
            <a:xfrm>
              <a:off x="4858766" y="2195727"/>
              <a:ext cx="3816424" cy="1937138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6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6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6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1280" name="Text Box 12"/>
            <p:cNvSpPr txBox="1">
              <a:spLocks noChangeArrowheads="1"/>
            </p:cNvSpPr>
            <p:nvPr/>
          </p:nvSpPr>
          <p:spPr bwMode="auto">
            <a:xfrm>
              <a:off x="5427400" y="2379466"/>
              <a:ext cx="2817008" cy="1569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 b="1">
                  <a:latin typeface="华文新魏" pitchFamily="2" charset="-122"/>
                  <a:ea typeface="华文新魏" pitchFamily="2" charset="-122"/>
                </a:rPr>
                <a:t>被减数的百分位上为什么可以看作</a:t>
              </a:r>
              <a:r>
                <a:rPr lang="en-US" altLang="zh-CN" sz="3200" b="1">
                  <a:latin typeface="华文新魏" pitchFamily="2" charset="-122"/>
                  <a:ea typeface="华文新魏" pitchFamily="2" charset="-122"/>
                </a:rPr>
                <a:t>0</a:t>
              </a:r>
              <a:r>
                <a:rPr lang="zh-CN" altLang="en-US" sz="3200" b="1">
                  <a:latin typeface="华文新魏" pitchFamily="2" charset="-122"/>
                  <a:ea typeface="华文新魏" pitchFamily="2" charset="-122"/>
                </a:rPr>
                <a:t>？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28" grpId="0"/>
      <p:bldP spid="43030" grpId="0"/>
      <p:bldP spid="2" grpId="0"/>
      <p:bldP spid="3" grpId="0"/>
      <p:bldP spid="4" grpId="0"/>
      <p:bldP spid="5" grpId="0"/>
      <p:bldP spid="33" grpId="0" animBg="1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0"/>
          <p:cNvSpPr>
            <a:spLocks noChangeArrowheads="1"/>
          </p:cNvSpPr>
          <p:nvPr/>
        </p:nvSpPr>
        <p:spPr bwMode="auto">
          <a:xfrm>
            <a:off x="3076575" y="2713038"/>
            <a:ext cx="17287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0.75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元</a:t>
            </a:r>
            <a:endParaRPr lang="en-US" altLang="zh-CN" sz="36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291" name="Text Box 12"/>
          <p:cNvSpPr txBox="1">
            <a:spLocks noChangeArrowheads="1"/>
          </p:cNvSpPr>
          <p:nvPr/>
        </p:nvSpPr>
        <p:spPr bwMode="auto">
          <a:xfrm>
            <a:off x="522288" y="2733675"/>
            <a:ext cx="30194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3.4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2.65=</a:t>
            </a:r>
            <a:endParaRPr lang="zh-CN" altLang="en-US" sz="3600" b="1"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484188" y="3357563"/>
            <a:ext cx="2895600" cy="2184400"/>
            <a:chOff x="484264" y="3609676"/>
            <a:chExt cx="2895600" cy="2184846"/>
          </a:xfrm>
        </p:grpSpPr>
        <p:sp>
          <p:nvSpPr>
            <p:cNvPr id="12310" name="Rectangle 22"/>
            <p:cNvSpPr>
              <a:spLocks noChangeArrowheads="1"/>
            </p:cNvSpPr>
            <p:nvPr/>
          </p:nvSpPr>
          <p:spPr bwMode="auto">
            <a:xfrm>
              <a:off x="2023246" y="5082490"/>
              <a:ext cx="16483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. </a:t>
              </a:r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484264" y="3609676"/>
              <a:ext cx="2895600" cy="1472814"/>
              <a:chOff x="1842" y="2352"/>
              <a:chExt cx="1953" cy="993"/>
            </a:xfrm>
          </p:grpSpPr>
          <p:sp>
            <p:nvSpPr>
              <p:cNvPr id="12316" name="Text Box 5"/>
              <p:cNvSpPr txBox="1">
                <a:spLocks noChangeArrowheads="1"/>
              </p:cNvSpPr>
              <p:nvPr/>
            </p:nvSpPr>
            <p:spPr bwMode="auto">
              <a:xfrm>
                <a:off x="2448" y="2352"/>
                <a:ext cx="864" cy="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3600">
                    <a:latin typeface="华文新魏" pitchFamily="2" charset="-122"/>
                    <a:ea typeface="华文新魏" pitchFamily="2" charset="-122"/>
                  </a:rPr>
                  <a:t>3.4</a:t>
                </a:r>
              </a:p>
            </p:txBody>
          </p:sp>
          <p:sp>
            <p:nvSpPr>
              <p:cNvPr id="12317" name="Text Box 6"/>
              <p:cNvSpPr txBox="1">
                <a:spLocks noChangeArrowheads="1"/>
              </p:cNvSpPr>
              <p:nvPr/>
            </p:nvSpPr>
            <p:spPr bwMode="auto">
              <a:xfrm>
                <a:off x="2520" y="2832"/>
                <a:ext cx="1056" cy="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3600">
                    <a:latin typeface="华文新魏" pitchFamily="2" charset="-122"/>
                    <a:ea typeface="华文新魏" pitchFamily="2" charset="-122"/>
                  </a:rPr>
                  <a:t>2.6 5</a:t>
                </a:r>
              </a:p>
            </p:txBody>
          </p:sp>
          <p:sp>
            <p:nvSpPr>
              <p:cNvPr id="12318" name="Line 8"/>
              <p:cNvSpPr>
                <a:spLocks noChangeShapeType="1"/>
              </p:cNvSpPr>
              <p:nvPr/>
            </p:nvSpPr>
            <p:spPr bwMode="auto">
              <a:xfrm>
                <a:off x="2067" y="3345"/>
                <a:ext cx="172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9" name="Text Box 9"/>
              <p:cNvSpPr txBox="1">
                <a:spLocks noChangeArrowheads="1"/>
              </p:cNvSpPr>
              <p:nvPr/>
            </p:nvSpPr>
            <p:spPr bwMode="auto">
              <a:xfrm>
                <a:off x="1842" y="2838"/>
                <a:ext cx="1056" cy="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3600">
                    <a:latin typeface="华文新魏" pitchFamily="2" charset="-122"/>
                    <a:ea typeface="华文新魏" pitchFamily="2" charset="-122"/>
                  </a:rPr>
                  <a:t>－</a:t>
                </a:r>
              </a:p>
            </p:txBody>
          </p:sp>
        </p:grpSp>
        <p:sp>
          <p:nvSpPr>
            <p:cNvPr id="12312" name="矩形 1"/>
            <p:cNvSpPr>
              <a:spLocks noChangeArrowheads="1"/>
            </p:cNvSpPr>
            <p:nvPr/>
          </p:nvSpPr>
          <p:spPr bwMode="auto">
            <a:xfrm>
              <a:off x="2435961" y="3612400"/>
              <a:ext cx="45557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0</a:t>
              </a:r>
              <a:endParaRPr lang="zh-CN" altLang="en-US" sz="3600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2313" name="矩形 2"/>
            <p:cNvSpPr>
              <a:spLocks noChangeArrowheads="1"/>
            </p:cNvSpPr>
            <p:nvPr/>
          </p:nvSpPr>
          <p:spPr bwMode="auto">
            <a:xfrm>
              <a:off x="1594360" y="5116620"/>
              <a:ext cx="45557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0</a:t>
              </a:r>
              <a:endParaRPr lang="zh-CN" altLang="en-US" sz="3600"/>
            </a:p>
          </p:txBody>
        </p:sp>
        <p:sp>
          <p:nvSpPr>
            <p:cNvPr id="12314" name="矩形 3"/>
            <p:cNvSpPr>
              <a:spLocks noChangeArrowheads="1"/>
            </p:cNvSpPr>
            <p:nvPr/>
          </p:nvSpPr>
          <p:spPr bwMode="auto">
            <a:xfrm>
              <a:off x="2064682" y="5148191"/>
              <a:ext cx="44755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7</a:t>
              </a:r>
              <a:endParaRPr lang="zh-CN" altLang="en-US" sz="3600"/>
            </a:p>
          </p:txBody>
        </p:sp>
        <p:sp>
          <p:nvSpPr>
            <p:cNvPr id="12315" name="矩形 4"/>
            <p:cNvSpPr>
              <a:spLocks noChangeArrowheads="1"/>
            </p:cNvSpPr>
            <p:nvPr/>
          </p:nvSpPr>
          <p:spPr bwMode="auto">
            <a:xfrm>
              <a:off x="2443977" y="5148191"/>
              <a:ext cx="44755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5</a:t>
              </a:r>
              <a:endParaRPr lang="zh-CN" altLang="en-US" sz="3600"/>
            </a:p>
          </p:txBody>
        </p:sp>
      </p:grpSp>
      <p:sp>
        <p:nvSpPr>
          <p:cNvPr id="35" name="同侧圆角矩形 34"/>
          <p:cNvSpPr/>
          <p:nvPr/>
        </p:nvSpPr>
        <p:spPr>
          <a:xfrm>
            <a:off x="484188" y="80803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36" name="直线连接符 21"/>
          <p:cNvCxnSpPr/>
          <p:nvPr/>
        </p:nvCxnSpPr>
        <p:spPr>
          <a:xfrm flipV="1">
            <a:off x="500063" y="144938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295" name="Text Box 12"/>
          <p:cNvSpPr txBox="1">
            <a:spLocks noChangeArrowheads="1"/>
          </p:cNvSpPr>
          <p:nvPr/>
        </p:nvSpPr>
        <p:spPr bwMode="auto">
          <a:xfrm>
            <a:off x="687388" y="1628775"/>
            <a:ext cx="770572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小数加、减法的验算方法与整数相同。你能验算例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吗？</a:t>
            </a:r>
          </a:p>
        </p:txBody>
      </p:sp>
      <p:grpSp>
        <p:nvGrpSpPr>
          <p:cNvPr id="4" name="组合 24"/>
          <p:cNvGrpSpPr>
            <a:grpSpLocks/>
          </p:cNvGrpSpPr>
          <p:nvPr/>
        </p:nvGrpSpPr>
        <p:grpSpPr bwMode="auto">
          <a:xfrm>
            <a:off x="4805363" y="3378200"/>
            <a:ext cx="2895600" cy="2184400"/>
            <a:chOff x="484264" y="3609676"/>
            <a:chExt cx="2895600" cy="2184846"/>
          </a:xfrm>
        </p:grpSpPr>
        <p:sp>
          <p:nvSpPr>
            <p:cNvPr id="12300" name="Rectangle 22"/>
            <p:cNvSpPr>
              <a:spLocks noChangeArrowheads="1"/>
            </p:cNvSpPr>
            <p:nvPr/>
          </p:nvSpPr>
          <p:spPr bwMode="auto">
            <a:xfrm>
              <a:off x="2023246" y="5082490"/>
              <a:ext cx="16483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. </a:t>
              </a:r>
            </a:p>
          </p:txBody>
        </p:sp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484264" y="3609676"/>
              <a:ext cx="2895600" cy="1472814"/>
              <a:chOff x="1842" y="2352"/>
              <a:chExt cx="1953" cy="993"/>
            </a:xfrm>
          </p:grpSpPr>
          <p:sp>
            <p:nvSpPr>
              <p:cNvPr id="12306" name="Text Box 5"/>
              <p:cNvSpPr txBox="1">
                <a:spLocks noChangeArrowheads="1"/>
              </p:cNvSpPr>
              <p:nvPr/>
            </p:nvSpPr>
            <p:spPr bwMode="auto">
              <a:xfrm>
                <a:off x="2448" y="2352"/>
                <a:ext cx="864" cy="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3600">
                    <a:latin typeface="华文新魏" pitchFamily="2" charset="-122"/>
                    <a:ea typeface="华文新魏" pitchFamily="2" charset="-122"/>
                  </a:rPr>
                  <a:t>3.4</a:t>
                </a:r>
              </a:p>
            </p:txBody>
          </p:sp>
          <p:sp>
            <p:nvSpPr>
              <p:cNvPr id="12307" name="Text Box 6"/>
              <p:cNvSpPr txBox="1">
                <a:spLocks noChangeArrowheads="1"/>
              </p:cNvSpPr>
              <p:nvPr/>
            </p:nvSpPr>
            <p:spPr bwMode="auto">
              <a:xfrm>
                <a:off x="2520" y="2832"/>
                <a:ext cx="1056" cy="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3600">
                    <a:latin typeface="华文新魏" pitchFamily="2" charset="-122"/>
                    <a:ea typeface="华文新魏" pitchFamily="2" charset="-122"/>
                  </a:rPr>
                  <a:t>0.7 5</a:t>
                </a:r>
              </a:p>
            </p:txBody>
          </p:sp>
          <p:sp>
            <p:nvSpPr>
              <p:cNvPr id="12308" name="Line 8"/>
              <p:cNvSpPr>
                <a:spLocks noChangeShapeType="1"/>
              </p:cNvSpPr>
              <p:nvPr/>
            </p:nvSpPr>
            <p:spPr bwMode="auto">
              <a:xfrm>
                <a:off x="2067" y="3345"/>
                <a:ext cx="172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9" name="Text Box 9"/>
              <p:cNvSpPr txBox="1">
                <a:spLocks noChangeArrowheads="1"/>
              </p:cNvSpPr>
              <p:nvPr/>
            </p:nvSpPr>
            <p:spPr bwMode="auto">
              <a:xfrm>
                <a:off x="1842" y="2838"/>
                <a:ext cx="1056" cy="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3600">
                    <a:latin typeface="华文新魏" pitchFamily="2" charset="-122"/>
                    <a:ea typeface="华文新魏" pitchFamily="2" charset="-122"/>
                  </a:rPr>
                  <a:t>－</a:t>
                </a:r>
              </a:p>
            </p:txBody>
          </p:sp>
        </p:grpSp>
        <p:sp>
          <p:nvSpPr>
            <p:cNvPr id="12302" name="矩形 29"/>
            <p:cNvSpPr>
              <a:spLocks noChangeArrowheads="1"/>
            </p:cNvSpPr>
            <p:nvPr/>
          </p:nvSpPr>
          <p:spPr bwMode="auto">
            <a:xfrm>
              <a:off x="2435961" y="3612400"/>
              <a:ext cx="45557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0</a:t>
              </a:r>
              <a:endParaRPr lang="zh-CN" altLang="en-US" sz="3600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2303" name="矩形 30"/>
            <p:cNvSpPr>
              <a:spLocks noChangeArrowheads="1"/>
            </p:cNvSpPr>
            <p:nvPr/>
          </p:nvSpPr>
          <p:spPr bwMode="auto">
            <a:xfrm>
              <a:off x="1594360" y="5116620"/>
              <a:ext cx="45557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2</a:t>
              </a:r>
              <a:endParaRPr lang="zh-CN" altLang="en-US" sz="3600"/>
            </a:p>
          </p:txBody>
        </p:sp>
        <p:sp>
          <p:nvSpPr>
            <p:cNvPr id="12304" name="矩形 31"/>
            <p:cNvSpPr>
              <a:spLocks noChangeArrowheads="1"/>
            </p:cNvSpPr>
            <p:nvPr/>
          </p:nvSpPr>
          <p:spPr bwMode="auto">
            <a:xfrm>
              <a:off x="2064682" y="5148191"/>
              <a:ext cx="44755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6</a:t>
              </a:r>
              <a:endParaRPr lang="zh-CN" altLang="en-US" sz="3600"/>
            </a:p>
          </p:txBody>
        </p:sp>
        <p:sp>
          <p:nvSpPr>
            <p:cNvPr id="12305" name="矩形 36"/>
            <p:cNvSpPr>
              <a:spLocks noChangeArrowheads="1"/>
            </p:cNvSpPr>
            <p:nvPr/>
          </p:nvSpPr>
          <p:spPr bwMode="auto">
            <a:xfrm>
              <a:off x="2443977" y="5148191"/>
              <a:ext cx="44755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5</a:t>
              </a:r>
              <a:endParaRPr lang="zh-CN" altLang="en-US" sz="3600"/>
            </a:p>
          </p:txBody>
        </p:sp>
      </p:grpSp>
      <p:sp>
        <p:nvSpPr>
          <p:cNvPr id="42" name="Rectangle 20"/>
          <p:cNvSpPr>
            <a:spLocks noChangeArrowheads="1"/>
          </p:cNvSpPr>
          <p:nvPr/>
        </p:nvSpPr>
        <p:spPr bwMode="auto">
          <a:xfrm>
            <a:off x="3338513" y="3695700"/>
            <a:ext cx="17287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验</a:t>
            </a:r>
            <a:endParaRPr lang="en-US" altLang="zh-CN" sz="3600">
              <a:solidFill>
                <a:srgbClr val="FF0066"/>
              </a:solidFill>
              <a:latin typeface="华文新魏" pitchFamily="2" charset="-122"/>
              <a:ea typeface="华文新魏" pitchFamily="2" charset="-122"/>
            </a:endParaRPr>
          </a:p>
          <a:p>
            <a:pPr algn="ctr"/>
            <a:r>
              <a:rPr lang="zh-CN" altLang="en-US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算</a:t>
            </a:r>
            <a:r>
              <a:rPr lang="en-US" altLang="zh-CN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:</a:t>
            </a:r>
          </a:p>
        </p:txBody>
      </p:sp>
      <p:sp>
        <p:nvSpPr>
          <p:cNvPr id="43" name="Text Box 12"/>
          <p:cNvSpPr txBox="1">
            <a:spLocks noChangeArrowheads="1"/>
          </p:cNvSpPr>
          <p:nvPr/>
        </p:nvSpPr>
        <p:spPr bwMode="auto">
          <a:xfrm>
            <a:off x="1890713" y="5562600"/>
            <a:ext cx="3871912" cy="646113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被减数－差</a:t>
            </a:r>
            <a:r>
              <a:rPr lang="en-US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=</a:t>
            </a: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减数</a:t>
            </a:r>
          </a:p>
        </p:txBody>
      </p:sp>
      <p:sp>
        <p:nvSpPr>
          <p:cNvPr id="7" name="矩形 6"/>
          <p:cNvSpPr/>
          <p:nvPr/>
        </p:nvSpPr>
        <p:spPr>
          <a:xfrm>
            <a:off x="5880367" y="5476137"/>
            <a:ext cx="698581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5400" b="1" noProof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宋体" pitchFamily="2" charset="-122"/>
              </a:rPr>
              <a:t>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0"/>
          <p:cNvSpPr>
            <a:spLocks noChangeArrowheads="1"/>
          </p:cNvSpPr>
          <p:nvPr/>
        </p:nvSpPr>
        <p:spPr bwMode="auto">
          <a:xfrm>
            <a:off x="3076575" y="2713038"/>
            <a:ext cx="17287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0.75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元</a:t>
            </a:r>
            <a:endParaRPr lang="en-US" altLang="zh-CN" sz="36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315" name="Text Box 12"/>
          <p:cNvSpPr txBox="1">
            <a:spLocks noChangeArrowheads="1"/>
          </p:cNvSpPr>
          <p:nvPr/>
        </p:nvSpPr>
        <p:spPr bwMode="auto">
          <a:xfrm>
            <a:off x="522288" y="2733675"/>
            <a:ext cx="30194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3.4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2.65=</a:t>
            </a:r>
            <a:endParaRPr lang="zh-CN" altLang="en-US" sz="3600" b="1"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484188" y="3284538"/>
            <a:ext cx="2895600" cy="2185987"/>
            <a:chOff x="484264" y="3609676"/>
            <a:chExt cx="2895600" cy="2184846"/>
          </a:xfrm>
        </p:grpSpPr>
        <p:sp>
          <p:nvSpPr>
            <p:cNvPr id="13334" name="Rectangle 22"/>
            <p:cNvSpPr>
              <a:spLocks noChangeArrowheads="1"/>
            </p:cNvSpPr>
            <p:nvPr/>
          </p:nvSpPr>
          <p:spPr bwMode="auto">
            <a:xfrm>
              <a:off x="2023246" y="5082490"/>
              <a:ext cx="16483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. </a:t>
              </a:r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484264" y="3609676"/>
              <a:ext cx="2895600" cy="1472814"/>
              <a:chOff x="1842" y="2352"/>
              <a:chExt cx="1953" cy="993"/>
            </a:xfrm>
          </p:grpSpPr>
          <p:sp>
            <p:nvSpPr>
              <p:cNvPr id="13340" name="Text Box 5"/>
              <p:cNvSpPr txBox="1">
                <a:spLocks noChangeArrowheads="1"/>
              </p:cNvSpPr>
              <p:nvPr/>
            </p:nvSpPr>
            <p:spPr bwMode="auto">
              <a:xfrm>
                <a:off x="2511" y="2352"/>
                <a:ext cx="864" cy="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3600">
                    <a:latin typeface="华文新魏" pitchFamily="2" charset="-122"/>
                    <a:ea typeface="华文新魏" pitchFamily="2" charset="-122"/>
                  </a:rPr>
                  <a:t>3.4</a:t>
                </a:r>
              </a:p>
            </p:txBody>
          </p:sp>
          <p:sp>
            <p:nvSpPr>
              <p:cNvPr id="13341" name="Text Box 6"/>
              <p:cNvSpPr txBox="1">
                <a:spLocks noChangeArrowheads="1"/>
              </p:cNvSpPr>
              <p:nvPr/>
            </p:nvSpPr>
            <p:spPr bwMode="auto">
              <a:xfrm>
                <a:off x="2520" y="2832"/>
                <a:ext cx="1056" cy="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3600">
                    <a:latin typeface="华文新魏" pitchFamily="2" charset="-122"/>
                    <a:ea typeface="华文新魏" pitchFamily="2" charset="-122"/>
                  </a:rPr>
                  <a:t>2.6 5</a:t>
                </a:r>
              </a:p>
            </p:txBody>
          </p:sp>
          <p:sp>
            <p:nvSpPr>
              <p:cNvPr id="13342" name="Line 8"/>
              <p:cNvSpPr>
                <a:spLocks noChangeShapeType="1"/>
              </p:cNvSpPr>
              <p:nvPr/>
            </p:nvSpPr>
            <p:spPr bwMode="auto">
              <a:xfrm>
                <a:off x="2067" y="3345"/>
                <a:ext cx="172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43" name="Text Box 9"/>
              <p:cNvSpPr txBox="1">
                <a:spLocks noChangeArrowheads="1"/>
              </p:cNvSpPr>
              <p:nvPr/>
            </p:nvSpPr>
            <p:spPr bwMode="auto">
              <a:xfrm>
                <a:off x="1842" y="2838"/>
                <a:ext cx="1056" cy="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3600">
                    <a:latin typeface="华文新魏" pitchFamily="2" charset="-122"/>
                    <a:ea typeface="华文新魏" pitchFamily="2" charset="-122"/>
                  </a:rPr>
                  <a:t>－</a:t>
                </a:r>
              </a:p>
            </p:txBody>
          </p:sp>
        </p:grpSp>
        <p:sp>
          <p:nvSpPr>
            <p:cNvPr id="13336" name="矩形 1"/>
            <p:cNvSpPr>
              <a:spLocks noChangeArrowheads="1"/>
            </p:cNvSpPr>
            <p:nvPr/>
          </p:nvSpPr>
          <p:spPr bwMode="auto">
            <a:xfrm>
              <a:off x="2435961" y="3612400"/>
              <a:ext cx="45557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0</a:t>
              </a:r>
              <a:endParaRPr lang="zh-CN" altLang="en-US" sz="3600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3337" name="矩形 2"/>
            <p:cNvSpPr>
              <a:spLocks noChangeArrowheads="1"/>
            </p:cNvSpPr>
            <p:nvPr/>
          </p:nvSpPr>
          <p:spPr bwMode="auto">
            <a:xfrm>
              <a:off x="1668154" y="5116620"/>
              <a:ext cx="45557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0</a:t>
              </a:r>
              <a:endParaRPr lang="zh-CN" altLang="en-US" sz="3600"/>
            </a:p>
          </p:txBody>
        </p:sp>
        <p:sp>
          <p:nvSpPr>
            <p:cNvPr id="13338" name="矩形 3"/>
            <p:cNvSpPr>
              <a:spLocks noChangeArrowheads="1"/>
            </p:cNvSpPr>
            <p:nvPr/>
          </p:nvSpPr>
          <p:spPr bwMode="auto">
            <a:xfrm>
              <a:off x="2064682" y="5148191"/>
              <a:ext cx="44755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7</a:t>
              </a:r>
              <a:endParaRPr lang="zh-CN" altLang="en-US" sz="3600"/>
            </a:p>
          </p:txBody>
        </p:sp>
        <p:sp>
          <p:nvSpPr>
            <p:cNvPr id="13339" name="矩形 4"/>
            <p:cNvSpPr>
              <a:spLocks noChangeArrowheads="1"/>
            </p:cNvSpPr>
            <p:nvPr/>
          </p:nvSpPr>
          <p:spPr bwMode="auto">
            <a:xfrm>
              <a:off x="2443977" y="5148191"/>
              <a:ext cx="44755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5</a:t>
              </a:r>
              <a:endParaRPr lang="zh-CN" altLang="en-US" sz="3600"/>
            </a:p>
          </p:txBody>
        </p:sp>
      </p:grpSp>
      <p:sp>
        <p:nvSpPr>
          <p:cNvPr id="35" name="同侧圆角矩形 34"/>
          <p:cNvSpPr/>
          <p:nvPr/>
        </p:nvSpPr>
        <p:spPr>
          <a:xfrm>
            <a:off x="484188" y="80803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36" name="直线连接符 21"/>
          <p:cNvCxnSpPr/>
          <p:nvPr/>
        </p:nvCxnSpPr>
        <p:spPr>
          <a:xfrm flipV="1">
            <a:off x="500063" y="144938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319" name="Text Box 12"/>
          <p:cNvSpPr txBox="1">
            <a:spLocks noChangeArrowheads="1"/>
          </p:cNvSpPr>
          <p:nvPr/>
        </p:nvSpPr>
        <p:spPr bwMode="auto">
          <a:xfrm>
            <a:off x="687388" y="1628775"/>
            <a:ext cx="770572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小数加、减法的验算方法与整数相同。你能验算例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吗？</a:t>
            </a:r>
          </a:p>
        </p:txBody>
      </p:sp>
      <p:grpSp>
        <p:nvGrpSpPr>
          <p:cNvPr id="4" name="组合 24"/>
          <p:cNvGrpSpPr>
            <a:grpSpLocks/>
          </p:cNvGrpSpPr>
          <p:nvPr/>
        </p:nvGrpSpPr>
        <p:grpSpPr bwMode="auto">
          <a:xfrm>
            <a:off x="4805363" y="3306763"/>
            <a:ext cx="2895600" cy="2184400"/>
            <a:chOff x="484264" y="3609676"/>
            <a:chExt cx="2895600" cy="2184846"/>
          </a:xfrm>
        </p:grpSpPr>
        <p:sp>
          <p:nvSpPr>
            <p:cNvPr id="13324" name="Rectangle 22"/>
            <p:cNvSpPr>
              <a:spLocks noChangeArrowheads="1"/>
            </p:cNvSpPr>
            <p:nvPr/>
          </p:nvSpPr>
          <p:spPr bwMode="auto">
            <a:xfrm>
              <a:off x="1907629" y="5082490"/>
              <a:ext cx="16483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. </a:t>
              </a:r>
            </a:p>
          </p:txBody>
        </p:sp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484264" y="3609676"/>
              <a:ext cx="2895600" cy="1472814"/>
              <a:chOff x="1842" y="2352"/>
              <a:chExt cx="1953" cy="993"/>
            </a:xfrm>
          </p:grpSpPr>
          <p:sp>
            <p:nvSpPr>
              <p:cNvPr id="13330" name="Text Box 5"/>
              <p:cNvSpPr txBox="1">
                <a:spLocks noChangeArrowheads="1"/>
              </p:cNvSpPr>
              <p:nvPr/>
            </p:nvSpPr>
            <p:spPr bwMode="auto">
              <a:xfrm>
                <a:off x="2448" y="2352"/>
                <a:ext cx="864" cy="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3600">
                    <a:latin typeface="华文新魏" pitchFamily="2" charset="-122"/>
                    <a:ea typeface="华文新魏" pitchFamily="2" charset="-122"/>
                  </a:rPr>
                  <a:t>2. 6</a:t>
                </a:r>
              </a:p>
            </p:txBody>
          </p:sp>
          <p:sp>
            <p:nvSpPr>
              <p:cNvPr id="13331" name="Text Box 6"/>
              <p:cNvSpPr txBox="1">
                <a:spLocks noChangeArrowheads="1"/>
              </p:cNvSpPr>
              <p:nvPr/>
            </p:nvSpPr>
            <p:spPr bwMode="auto">
              <a:xfrm>
                <a:off x="2462" y="2832"/>
                <a:ext cx="1056" cy="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3600">
                    <a:latin typeface="华文新魏" pitchFamily="2" charset="-122"/>
                    <a:ea typeface="华文新魏" pitchFamily="2" charset="-122"/>
                  </a:rPr>
                  <a:t>0. 7 5</a:t>
                </a:r>
              </a:p>
            </p:txBody>
          </p:sp>
          <p:sp>
            <p:nvSpPr>
              <p:cNvPr id="13332" name="Line 8"/>
              <p:cNvSpPr>
                <a:spLocks noChangeShapeType="1"/>
              </p:cNvSpPr>
              <p:nvPr/>
            </p:nvSpPr>
            <p:spPr bwMode="auto">
              <a:xfrm>
                <a:off x="2067" y="3345"/>
                <a:ext cx="172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3" name="Text Box 9"/>
              <p:cNvSpPr txBox="1">
                <a:spLocks noChangeArrowheads="1"/>
              </p:cNvSpPr>
              <p:nvPr/>
            </p:nvSpPr>
            <p:spPr bwMode="auto">
              <a:xfrm>
                <a:off x="1842" y="2838"/>
                <a:ext cx="1056" cy="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3600">
                    <a:latin typeface="华文新魏" pitchFamily="2" charset="-122"/>
                    <a:ea typeface="华文新魏" pitchFamily="2" charset="-122"/>
                  </a:rPr>
                  <a:t>+</a:t>
                </a:r>
                <a:endParaRPr lang="zh-CN" altLang="en-US" sz="3600">
                  <a:latin typeface="华文新魏" pitchFamily="2" charset="-122"/>
                  <a:ea typeface="华文新魏" pitchFamily="2" charset="-122"/>
                </a:endParaRPr>
              </a:p>
            </p:txBody>
          </p:sp>
        </p:grpSp>
        <p:sp>
          <p:nvSpPr>
            <p:cNvPr id="13326" name="矩形 29"/>
            <p:cNvSpPr>
              <a:spLocks noChangeArrowheads="1"/>
            </p:cNvSpPr>
            <p:nvPr/>
          </p:nvSpPr>
          <p:spPr bwMode="auto">
            <a:xfrm>
              <a:off x="2435961" y="3612400"/>
              <a:ext cx="45557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5</a:t>
              </a:r>
              <a:endParaRPr lang="zh-CN" altLang="en-US" sz="3600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3327" name="矩形 30"/>
            <p:cNvSpPr>
              <a:spLocks noChangeArrowheads="1"/>
            </p:cNvSpPr>
            <p:nvPr/>
          </p:nvSpPr>
          <p:spPr bwMode="auto">
            <a:xfrm>
              <a:off x="1475581" y="5116620"/>
              <a:ext cx="45557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3</a:t>
              </a:r>
              <a:endParaRPr lang="zh-CN" altLang="en-US" sz="3600"/>
            </a:p>
          </p:txBody>
        </p:sp>
        <p:sp>
          <p:nvSpPr>
            <p:cNvPr id="13328" name="矩形 31"/>
            <p:cNvSpPr>
              <a:spLocks noChangeArrowheads="1"/>
            </p:cNvSpPr>
            <p:nvPr/>
          </p:nvSpPr>
          <p:spPr bwMode="auto">
            <a:xfrm>
              <a:off x="1979637" y="5148191"/>
              <a:ext cx="44755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4</a:t>
              </a:r>
              <a:endParaRPr lang="zh-CN" altLang="en-US" sz="3600"/>
            </a:p>
          </p:txBody>
        </p:sp>
        <p:sp>
          <p:nvSpPr>
            <p:cNvPr id="13329" name="矩形 36"/>
            <p:cNvSpPr>
              <a:spLocks noChangeArrowheads="1"/>
            </p:cNvSpPr>
            <p:nvPr/>
          </p:nvSpPr>
          <p:spPr bwMode="auto">
            <a:xfrm>
              <a:off x="2388159" y="5148191"/>
              <a:ext cx="45557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latin typeface="华文新魏" pitchFamily="2" charset="-122"/>
                  <a:ea typeface="华文新魏" pitchFamily="2" charset="-122"/>
                </a:rPr>
                <a:t>0</a:t>
              </a:r>
              <a:endParaRPr lang="zh-CN" altLang="en-US" sz="3600"/>
            </a:p>
          </p:txBody>
        </p:sp>
      </p:grpSp>
      <p:sp>
        <p:nvSpPr>
          <p:cNvPr id="42" name="Rectangle 20"/>
          <p:cNvSpPr>
            <a:spLocks noChangeArrowheads="1"/>
          </p:cNvSpPr>
          <p:nvPr/>
        </p:nvSpPr>
        <p:spPr bwMode="auto">
          <a:xfrm>
            <a:off x="3338513" y="3622675"/>
            <a:ext cx="17287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验</a:t>
            </a:r>
            <a:endParaRPr lang="en-US" altLang="zh-CN" sz="3600">
              <a:solidFill>
                <a:srgbClr val="FF0066"/>
              </a:solidFill>
              <a:latin typeface="华文新魏" pitchFamily="2" charset="-122"/>
              <a:ea typeface="华文新魏" pitchFamily="2" charset="-122"/>
            </a:endParaRPr>
          </a:p>
          <a:p>
            <a:pPr algn="ctr"/>
            <a:r>
              <a:rPr lang="zh-CN" altLang="en-US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算</a:t>
            </a:r>
            <a:r>
              <a:rPr lang="en-US" altLang="zh-CN" sz="36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:</a:t>
            </a:r>
          </a:p>
        </p:txBody>
      </p:sp>
      <p:sp>
        <p:nvSpPr>
          <p:cNvPr id="33" name="Text Box 12"/>
          <p:cNvSpPr txBox="1">
            <a:spLocks noChangeArrowheads="1"/>
          </p:cNvSpPr>
          <p:nvPr/>
        </p:nvSpPr>
        <p:spPr bwMode="auto">
          <a:xfrm>
            <a:off x="1890713" y="5562600"/>
            <a:ext cx="3871912" cy="646113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差</a:t>
            </a:r>
            <a:r>
              <a:rPr lang="en-US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+</a:t>
            </a: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减数</a:t>
            </a:r>
            <a:r>
              <a:rPr lang="en-US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=</a:t>
            </a: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被减数</a:t>
            </a:r>
          </a:p>
        </p:txBody>
      </p:sp>
      <p:sp>
        <p:nvSpPr>
          <p:cNvPr id="34" name="矩形 33"/>
          <p:cNvSpPr/>
          <p:nvPr/>
        </p:nvSpPr>
        <p:spPr>
          <a:xfrm>
            <a:off x="5880367" y="5476137"/>
            <a:ext cx="698581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5400" b="1" noProof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宋体" pitchFamily="2" charset="-122"/>
              </a:rPr>
              <a:t>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33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1111</Words>
  <PresentationFormat>全屏显示(4:3)</PresentationFormat>
  <Paragraphs>301</Paragraphs>
  <Slides>27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Office 主题</vt:lpstr>
      <vt:lpstr>Microsoft 公式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</cp:revision>
  <dcterms:created xsi:type="dcterms:W3CDTF">2016-10-24T08:20:26Z</dcterms:created>
  <dcterms:modified xsi:type="dcterms:W3CDTF">2016-10-24T08:20:43Z</dcterms:modified>
</cp:coreProperties>
</file>