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embeddings/oleObject3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E37A3-2A33-44D8-820F-1EA17449EAA8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463A2-6FD3-4A10-9F63-75830909C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D2CC18-B552-4DD3-9609-E6216F96D64B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2DDE76-40E6-4ACF-845F-1C19B53FDFF1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4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AF0992C-8D5D-42F3-8F6E-A15C88A46790}" type="slidenum">
              <a:rPr lang="en-US" altLang="zh-CN" sz="1200"/>
              <a:pPr algn="r"/>
              <a:t>4</a:t>
            </a:fld>
            <a:endParaRPr lang="en-US" altLang="zh-CN" sz="1200"/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53DFA8-D384-4DFE-8DFE-9F0D1F91B5B9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5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6F5C8F8-DAE4-47AB-A95A-880FD039CC58}" type="slidenum">
              <a:rPr lang="en-US" altLang="zh-CN" sz="1200"/>
              <a:pPr algn="r"/>
              <a:t>5</a:t>
            </a:fld>
            <a:endParaRPr lang="en-US" altLang="zh-CN" sz="1200"/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3858A9-291F-42A3-8B50-AD3FB60E1182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6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56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35B460F-2534-4D4B-B0F8-2D83FD336E53}" type="slidenum">
              <a:rPr lang="en-US" altLang="zh-CN" sz="1200"/>
              <a:pPr algn="r"/>
              <a:t>6</a:t>
            </a:fld>
            <a:endParaRPr lang="en-US" altLang="zh-CN" sz="1200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C6233B-5632-4F03-BD1E-7175FE092112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7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E15BA95-FD34-4DD7-ABBC-7DE1ECA2AA5D}" type="slidenum">
              <a:rPr lang="en-US" altLang="zh-CN" sz="1200"/>
              <a:pPr algn="r"/>
              <a:t>7</a:t>
            </a:fld>
            <a:endParaRPr lang="en-US" altLang="zh-CN" sz="120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F9C1E1-CC10-4CB8-9449-4DEA50D1ED4B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8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EB397A1-4379-4232-B035-7858E3942124}" type="slidenum">
              <a:rPr lang="en-US" altLang="zh-CN" sz="1200"/>
              <a:pPr algn="r"/>
              <a:t>8</a:t>
            </a:fld>
            <a:endParaRPr lang="en-US" altLang="zh-CN" sz="1200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85FCF7-C7F5-435A-B3CA-CA8F61ACDBAC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9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867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AAA328A-6F79-411E-9834-75A36512495C}" type="slidenum">
              <a:rPr lang="en-US" altLang="zh-CN" sz="1200"/>
              <a:pPr algn="r"/>
              <a:t>9</a:t>
            </a:fld>
            <a:endParaRPr lang="en-US" altLang="zh-CN" sz="120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C7872FA-8851-41F9-851F-AA662407594B}" type="slidenum">
              <a:rPr lang="en-US" altLang="zh-CN" smtClean="0">
                <a:latin typeface="Calibri" pitchFamily="34" charset="0"/>
                <a:ea typeface="宋体" charset="-122"/>
              </a:rPr>
              <a:pPr/>
              <a:t>11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D2349DE-AD6A-4119-9167-2E20F243A8B2}" type="slidenum">
              <a:rPr lang="en-US" altLang="zh-CN" sz="1200"/>
              <a:pPr algn="r"/>
              <a:t>11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70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5451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   小数乘法和除法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502025" y="4019550"/>
            <a:ext cx="388778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8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19413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322638" y="2451100"/>
            <a:ext cx="424815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用计算器计算小数加减法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775" y="1209675"/>
            <a:ext cx="87852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940425" y="2565400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1071.00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284663" y="2668588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84663" y="2990850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284663" y="3363913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68925" y="3727450"/>
            <a:ext cx="5572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94175" y="4067175"/>
            <a:ext cx="5572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310188" y="4384675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206875" y="4692650"/>
            <a:ext cx="5572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37038" y="5118100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84663" y="5397500"/>
            <a:ext cx="5572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940425" y="2924175"/>
            <a:ext cx="15652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945.20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957888" y="3252788"/>
            <a:ext cx="15668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931.95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030913" y="3613150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6989.95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6030913" y="3933825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6906.95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6030913" y="4292600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6942.95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6030913" y="4621213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6937.45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6030913" y="4981575"/>
            <a:ext cx="15652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6900.05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6030913" y="5300663"/>
            <a:ext cx="15652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6532.05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3725863" y="5629275"/>
            <a:ext cx="15668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6094.00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4859338" y="5661025"/>
            <a:ext cx="15668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765.45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2" name="同侧圆角矩形 41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1"/>
          <p:cNvSpPr txBox="1">
            <a:spLocks noChangeArrowheads="1"/>
          </p:cNvSpPr>
          <p:nvPr/>
        </p:nvSpPr>
        <p:spPr bwMode="auto">
          <a:xfrm>
            <a:off x="444500" y="1624013"/>
            <a:ext cx="6573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、你能用计算器计算下面各题吗？</a:t>
            </a: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719138" y="2208213"/>
            <a:ext cx="47561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6.54+2.005+1.87=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51.34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2.889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0.508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3.96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1.007+35.4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5.14 +4.287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0.928=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44500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44500" y="14986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500563" y="2201863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10.415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094288" y="3201988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47.943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589463" y="4149725"/>
            <a:ext cx="15668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38.353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543425" y="5159375"/>
            <a:ext cx="156686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8.499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052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矩形 10"/>
          <p:cNvSpPr>
            <a:spLocks noChangeArrowheads="1"/>
          </p:cNvSpPr>
          <p:nvPr/>
        </p:nvSpPr>
        <p:spPr bwMode="auto">
          <a:xfrm>
            <a:off x="1570038" y="1798638"/>
            <a:ext cx="64087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小刚利用计算器计算时，把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按成了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，他应该怎样操作最快捷？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答：按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ON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或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AC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键，再按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4150519" y="30091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对象 24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2050" r:id="rId4" imgW="114468" imgH="215936" progId="Equations">
              <p:embed/>
            </p:oleObj>
          </a:graphicData>
        </a:graphic>
      </p:graphicFrame>
      <p:pic>
        <p:nvPicPr>
          <p:cNvPr id="2057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900363" y="3284538"/>
            <a:ext cx="712787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>
            <a:off x="3981450" y="3324225"/>
            <a:ext cx="712788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7050088" y="3324225"/>
            <a:ext cx="382587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>
            <a:off x="6334125" y="3328988"/>
            <a:ext cx="398463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076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矩形 10"/>
          <p:cNvSpPr>
            <a:spLocks noChangeArrowheads="1"/>
          </p:cNvSpPr>
          <p:nvPr/>
        </p:nvSpPr>
        <p:spPr bwMode="auto">
          <a:xfrm>
            <a:off x="1570038" y="1595438"/>
            <a:ext cx="64087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小刚利用计算器计算时，把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按成了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，他应该怎样操作最快捷？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答：按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ON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或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AC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键，再按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8" name="矩形 1"/>
          <p:cNvSpPr>
            <a:spLocks noChangeArrowheads="1"/>
          </p:cNvSpPr>
          <p:nvPr/>
        </p:nvSpPr>
        <p:spPr bwMode="auto">
          <a:xfrm rot="-3301958">
            <a:off x="4150519" y="30091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对象 24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3074" r:id="rId4" imgW="114468" imgH="215936" progId="Equations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900363" y="3130550"/>
            <a:ext cx="712787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>
            <a:off x="3981450" y="3135313"/>
            <a:ext cx="712788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7050088" y="3135313"/>
            <a:ext cx="382587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>
            <a:off x="6334125" y="3135313"/>
            <a:ext cx="398463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085" name="矩形 16"/>
          <p:cNvSpPr>
            <a:spLocks noChangeArrowheads="1"/>
          </p:cNvSpPr>
          <p:nvPr/>
        </p:nvSpPr>
        <p:spPr bwMode="auto">
          <a:xfrm>
            <a:off x="1042988" y="4005263"/>
            <a:ext cx="70580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对计算器各个功能不太了解，熟悉计算器上各个键的功能，才能灵活自如地使用计算器。</a:t>
            </a:r>
            <a:endParaRPr lang="zh-CN" altLang="zh-CN" sz="32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4100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矩形 10"/>
          <p:cNvSpPr>
            <a:spLocks noChangeArrowheads="1"/>
          </p:cNvSpPr>
          <p:nvPr/>
        </p:nvSpPr>
        <p:spPr bwMode="auto">
          <a:xfrm>
            <a:off x="1570038" y="1595438"/>
            <a:ext cx="64087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小刚利用计算器计算时，把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按成了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，他应该怎样操作最快捷？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答：按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ON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或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AC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键，再按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2" name="矩形 1"/>
          <p:cNvSpPr>
            <a:spLocks noChangeArrowheads="1"/>
          </p:cNvSpPr>
          <p:nvPr/>
        </p:nvSpPr>
        <p:spPr bwMode="auto">
          <a:xfrm rot="-3301958">
            <a:off x="4150519" y="30091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098" name="对象 24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4098" r:id="rId4" imgW="114468" imgH="215936" progId="Equations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900363" y="3130550"/>
            <a:ext cx="712787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>
            <a:off x="3981450" y="3135313"/>
            <a:ext cx="712788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7050088" y="3135313"/>
            <a:ext cx="382587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>
            <a:off x="6334125" y="3135313"/>
            <a:ext cx="398463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109" name="矩形 16"/>
          <p:cNvSpPr>
            <a:spLocks noChangeArrowheads="1"/>
          </p:cNvSpPr>
          <p:nvPr/>
        </p:nvSpPr>
        <p:spPr bwMode="auto">
          <a:xfrm>
            <a:off x="1570038" y="4297363"/>
            <a:ext cx="7056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答：按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DEL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键，删去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，再按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00363" y="4357688"/>
            <a:ext cx="808037" cy="465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9" name="矩形 18"/>
          <p:cNvSpPr/>
          <p:nvPr/>
        </p:nvSpPr>
        <p:spPr>
          <a:xfrm>
            <a:off x="5381625" y="4371975"/>
            <a:ext cx="446088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0" name="矩形 19"/>
          <p:cNvSpPr/>
          <p:nvPr/>
        </p:nvSpPr>
        <p:spPr>
          <a:xfrm>
            <a:off x="7050088" y="4371975"/>
            <a:ext cx="438150" cy="465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rot="-3301958">
            <a:off x="4709319" y="44823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2"/>
          <p:cNvSpPr txBox="1">
            <a:spLocks noChangeArrowheads="1"/>
          </p:cNvSpPr>
          <p:nvPr/>
        </p:nvSpPr>
        <p:spPr bwMode="auto">
          <a:xfrm>
            <a:off x="900113" y="2133600"/>
            <a:ext cx="6227762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0.8+0.88=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0.8+0.88+0.888+0.8888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0.8+0.88+0.888+ … + 0.8…8 =</a:t>
            </a: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684213" y="1489075"/>
            <a:ext cx="7031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用计算器计算，并探索简单的规律。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84188" y="8572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0063" y="14986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左大括号 5"/>
          <p:cNvSpPr/>
          <p:nvPr/>
        </p:nvSpPr>
        <p:spPr>
          <a:xfrm rot="16200000">
            <a:off x="5888832" y="5280819"/>
            <a:ext cx="317500" cy="93503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230563" y="2133600"/>
            <a:ext cx="15652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684713" y="3068638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2.568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46788" y="4076700"/>
            <a:ext cx="15668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3.4568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94" name="Rectangle 5"/>
          <p:cNvSpPr>
            <a:spLocks noChangeArrowheads="1"/>
          </p:cNvSpPr>
          <p:nvPr/>
        </p:nvSpPr>
        <p:spPr bwMode="auto">
          <a:xfrm>
            <a:off x="5292725" y="5888038"/>
            <a:ext cx="156686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484188" y="8572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0063" y="14986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900113" y="1844675"/>
            <a:ext cx="4535487" cy="2809875"/>
            <a:chOff x="899592" y="2132856"/>
            <a:chExt cx="4536504" cy="2771873"/>
          </a:xfrm>
        </p:grpSpPr>
        <p:sp>
          <p:nvSpPr>
            <p:cNvPr id="17414" name="Text Box 12"/>
            <p:cNvSpPr txBox="1">
              <a:spLocks noChangeArrowheads="1"/>
            </p:cNvSpPr>
            <p:nvPr/>
          </p:nvSpPr>
          <p:spPr bwMode="auto">
            <a:xfrm>
              <a:off x="899592" y="2132856"/>
              <a:ext cx="3918060" cy="2216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0.8+0.88=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     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0.8+0.88+0.888 = 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 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0.8+0.88+0.888+0.8888 = 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      </a:t>
              </a:r>
            </a:p>
            <a:p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0.8+0.88+0.888+ … + 0.8…8 =</a:t>
              </a:r>
            </a:p>
          </p:txBody>
        </p:sp>
        <p:sp>
          <p:nvSpPr>
            <p:cNvPr id="6" name="左大括号 5"/>
            <p:cNvSpPr/>
            <p:nvPr/>
          </p:nvSpPr>
          <p:spPr>
            <a:xfrm rot="16200000">
              <a:off x="3872685" y="3881948"/>
              <a:ext cx="317905" cy="93524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 noProof="1"/>
            </a:p>
          </p:txBody>
        </p:sp>
        <p:sp>
          <p:nvSpPr>
            <p:cNvPr id="17416" name="Rectangle 5"/>
            <p:cNvSpPr>
              <a:spLocks noChangeArrowheads="1"/>
            </p:cNvSpPr>
            <p:nvPr/>
          </p:nvSpPr>
          <p:spPr bwMode="auto">
            <a:xfrm>
              <a:off x="1998038" y="2170556"/>
              <a:ext cx="1566069" cy="396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0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1.68</a:t>
              </a:r>
              <a:endPara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17" name="Rectangle 5"/>
            <p:cNvSpPr>
              <a:spLocks noChangeArrowheads="1"/>
            </p:cNvSpPr>
            <p:nvPr/>
          </p:nvSpPr>
          <p:spPr bwMode="auto">
            <a:xfrm>
              <a:off x="2831106" y="2702830"/>
              <a:ext cx="1566069" cy="396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0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2.568</a:t>
              </a:r>
              <a:endPara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18" name="Rectangle 5"/>
            <p:cNvSpPr>
              <a:spLocks noChangeArrowheads="1"/>
            </p:cNvSpPr>
            <p:nvPr/>
          </p:nvSpPr>
          <p:spPr bwMode="auto">
            <a:xfrm>
              <a:off x="3870027" y="3369840"/>
              <a:ext cx="1566069" cy="396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0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3.4568</a:t>
              </a:r>
              <a:endPara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19" name="Rectangle 5"/>
            <p:cNvSpPr>
              <a:spLocks noChangeArrowheads="1"/>
            </p:cNvSpPr>
            <p:nvPr/>
          </p:nvSpPr>
          <p:spPr bwMode="auto">
            <a:xfrm>
              <a:off x="3306210" y="4507863"/>
              <a:ext cx="1566069" cy="396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2000" b="1">
                  <a:latin typeface="华文新魏" pitchFamily="2" charset="-122"/>
                  <a:ea typeface="华文新魏" pitchFamily="2" charset="-122"/>
                </a:rPr>
                <a:t>个</a:t>
              </a:r>
              <a:r>
                <a:rPr lang="en-US" altLang="zh-CN" sz="2000" b="1">
                  <a:latin typeface="华文新魏" pitchFamily="2" charset="-122"/>
                  <a:ea typeface="华文新魏" pitchFamily="2" charset="-122"/>
                </a:rPr>
                <a:t>8</a:t>
              </a:r>
              <a:endParaRPr lang="zh-CN" altLang="en-US" sz="2000" b="1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52463" y="4498975"/>
            <a:ext cx="7993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观察答案发现：整数部分比加数的个数少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，小数的末尾为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，中间是以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为尾数的连续自然数，个数比加数的个数少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2"/>
          <p:cNvSpPr txBox="1">
            <a:spLocks noChangeArrowheads="1"/>
          </p:cNvSpPr>
          <p:nvPr/>
        </p:nvSpPr>
        <p:spPr bwMode="auto">
          <a:xfrm>
            <a:off x="900113" y="2133600"/>
            <a:ext cx="6227762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0.8+0.88=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0.8+0.88+0.888+0.8888 =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  </a:t>
            </a:r>
          </a:p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0.8+0.88+0.888+ … + 0.8…8 =</a:t>
            </a:r>
          </a:p>
        </p:txBody>
      </p:sp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684213" y="1489075"/>
            <a:ext cx="6750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用计算器计算，并探索简单的规律。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84188" y="8572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0063" y="14986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左大括号 5"/>
          <p:cNvSpPr/>
          <p:nvPr/>
        </p:nvSpPr>
        <p:spPr>
          <a:xfrm rot="16200000">
            <a:off x="5888832" y="5280819"/>
            <a:ext cx="317500" cy="93503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8439" name="Rectangle 5"/>
          <p:cNvSpPr>
            <a:spLocks noChangeArrowheads="1"/>
          </p:cNvSpPr>
          <p:nvPr/>
        </p:nvSpPr>
        <p:spPr bwMode="auto">
          <a:xfrm>
            <a:off x="3230563" y="2133600"/>
            <a:ext cx="15652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40" name="Rectangle 5"/>
          <p:cNvSpPr>
            <a:spLocks noChangeArrowheads="1"/>
          </p:cNvSpPr>
          <p:nvPr/>
        </p:nvSpPr>
        <p:spPr bwMode="auto">
          <a:xfrm>
            <a:off x="4684713" y="3068638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2.568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6046788" y="4076700"/>
            <a:ext cx="15668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3.4568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769100" y="5084763"/>
            <a:ext cx="24828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7.01234568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5292725" y="5805488"/>
            <a:ext cx="156686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52438" y="4508500"/>
            <a:ext cx="79930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提示：先用计算器算出得数后，在根据题意保留两位小数既精确到百分位。</a:t>
            </a: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>
            <a:off x="684213" y="1809750"/>
            <a:ext cx="792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用计算器计算得数，得数保留两位小数。</a:t>
            </a: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804863" y="2700338"/>
            <a:ext cx="33464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180.6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0.213≈  </a:t>
            </a:r>
          </a:p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     </a:t>
            </a:r>
          </a:p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83.684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8.425≈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862388" y="2730500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180.39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154488" y="3668713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75.26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08150" y="16954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836738" y="1844675"/>
            <a:ext cx="2519362" cy="1152525"/>
            <a:chOff x="340" y="1422"/>
            <a:chExt cx="1587" cy="726"/>
          </a:xfrm>
        </p:grpSpPr>
        <p:sp>
          <p:nvSpPr>
            <p:cNvPr id="20489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0490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怎样使用计算器计算？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580063" y="1381125"/>
            <a:ext cx="2447925" cy="1871663"/>
            <a:chOff x="1973" y="1156"/>
            <a:chExt cx="1950" cy="1406"/>
          </a:xfrm>
        </p:grpSpPr>
        <p:pic>
          <p:nvPicPr>
            <p:cNvPr id="20487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429000"/>
            <a:ext cx="8280400" cy="2062163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使用计算器计算时，按从左往右的顺序依次按出每一个数和运算符号。如果一个小数的整数部分是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或者末尾是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，那么这个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可以省略不按。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7171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7338" y="470376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0725" y="3270250"/>
            <a:ext cx="81311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能根据实际情况合理选择解决问题的策略和方法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1038" y="1700213"/>
            <a:ext cx="82089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在解决现实问题的过程中，能用计算器计算稍复杂的小数加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减法，体会小数加减法的两步混合运算的运算顺序。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28663" y="4367213"/>
            <a:ext cx="79914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在经历用计算器探索规律的过程中，激发对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学习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数学的兴趣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57300" y="2786063"/>
            <a:ext cx="6770688" cy="1387475"/>
          </a:xfrm>
          <a:prstGeom prst="rect">
            <a:avLst/>
          </a:prstGeom>
          <a:solidFill>
            <a:schemeClr val="bg1"/>
          </a:solidFill>
          <a:ln w="38100">
            <a:solidFill>
              <a:srgbClr val="3399FF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54个十分之一是（           ），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54个百分之一是（           ），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54个千分之一是（             ）。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57300" y="4549775"/>
            <a:ext cx="6770688" cy="1387475"/>
          </a:xfrm>
          <a:prstGeom prst="rect">
            <a:avLst/>
          </a:prstGeom>
          <a:solidFill>
            <a:schemeClr val="bg1"/>
          </a:solidFill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3.4是（         ）个十分之一，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0.34是（     ）个（                  ），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0.034是（     ）个（                  ）。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303713" y="2736850"/>
            <a:ext cx="11572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5.4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200525" y="3213100"/>
            <a:ext cx="1739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0.54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133850" y="3636963"/>
            <a:ext cx="2238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0.054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625725" y="5003800"/>
            <a:ext cx="22336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34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622550" y="4508500"/>
            <a:ext cx="8699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34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151313" y="4945063"/>
            <a:ext cx="261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百分之一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849563" y="543718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34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330700" y="5364163"/>
            <a:ext cx="26177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千分之一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1258888" y="1608138"/>
            <a:ext cx="6769100" cy="957262"/>
          </a:xfrm>
          <a:prstGeom prst="rect">
            <a:avLst/>
          </a:prstGeom>
          <a:solidFill>
            <a:schemeClr val="bg1"/>
          </a:solidFill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下列各数中的2分别表示多少？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2.3        0.23        0.023</a:t>
            </a:r>
          </a:p>
        </p:txBody>
      </p:sp>
      <p:sp>
        <p:nvSpPr>
          <p:cNvPr id="15" name="同侧圆角矩形 14"/>
          <p:cNvSpPr/>
          <p:nvPr/>
        </p:nvSpPr>
        <p:spPr>
          <a:xfrm>
            <a:off x="482600" y="8715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514350" y="1512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4100" grpId="1" bldLvl="0"/>
      <p:bldP spid="4101" grpId="0" bldLvl="0"/>
      <p:bldP spid="4101" grpId="1" bldLvl="0"/>
      <p:bldP spid="4102" grpId="0" bldLvl="0"/>
      <p:bldP spid="4102" grpId="1" bldLvl="0"/>
      <p:bldP spid="4103" grpId="0" bldLvl="0"/>
      <p:bldP spid="4103" grpId="1" bldLvl="0"/>
      <p:bldP spid="4104" grpId="0" bldLvl="0"/>
      <p:bldP spid="4104" grpId="1" bldLvl="0"/>
      <p:bldP spid="4105" grpId="0" bldLvl="0"/>
      <p:bldP spid="4105" grpId="1" bldLvl="0"/>
      <p:bldP spid="4106" grpId="0" bldLvl="0"/>
      <p:bldP spid="4106" grpId="1" bldLvl="0"/>
      <p:bldP spid="4107" grpId="0" bldLvl="0"/>
      <p:bldP spid="4107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652" name="Picture 4" descr="8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1238" y="1341438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5653" name="Rectangle 5"/>
          <p:cNvSpPr>
            <a:spLocks noChangeArrowheads="1"/>
          </p:cNvSpPr>
          <p:nvPr/>
        </p:nvSpPr>
        <p:spPr bwMode="auto">
          <a:xfrm>
            <a:off x="6753225" y="1387475"/>
            <a:ext cx="1565275" cy="6492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显示器</a:t>
            </a:r>
          </a:p>
        </p:txBody>
      </p:sp>
      <p:sp>
        <p:nvSpPr>
          <p:cNvPr id="795654" name="AutoShape 6"/>
          <p:cNvSpPr>
            <a:spLocks/>
          </p:cNvSpPr>
          <p:nvPr/>
        </p:nvSpPr>
        <p:spPr bwMode="auto">
          <a:xfrm>
            <a:off x="4926013" y="2273300"/>
            <a:ext cx="361950" cy="1828800"/>
          </a:xfrm>
          <a:prstGeom prst="rightBrace">
            <a:avLst>
              <a:gd name="adj1" fmla="val 4208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zh-CN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95655" name="Line 7"/>
          <p:cNvSpPr>
            <a:spLocks noChangeShapeType="1"/>
          </p:cNvSpPr>
          <p:nvPr/>
        </p:nvSpPr>
        <p:spPr bwMode="auto">
          <a:xfrm>
            <a:off x="5343525" y="3171825"/>
            <a:ext cx="140811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95656" name="Rectangle 8"/>
          <p:cNvSpPr>
            <a:spLocks noChangeArrowheads="1"/>
          </p:cNvSpPr>
          <p:nvPr/>
        </p:nvSpPr>
        <p:spPr bwMode="auto">
          <a:xfrm>
            <a:off x="6805613" y="2836863"/>
            <a:ext cx="1104900" cy="6492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键盘</a:t>
            </a:r>
          </a:p>
        </p:txBody>
      </p:sp>
      <p:sp>
        <p:nvSpPr>
          <p:cNvPr id="795657" name="Line 9"/>
          <p:cNvSpPr>
            <a:spLocks noChangeShapeType="1"/>
          </p:cNvSpPr>
          <p:nvPr/>
        </p:nvSpPr>
        <p:spPr bwMode="auto">
          <a:xfrm>
            <a:off x="4775200" y="1804988"/>
            <a:ext cx="20335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95658" name="Line 10"/>
          <p:cNvSpPr>
            <a:spLocks noChangeShapeType="1"/>
          </p:cNvSpPr>
          <p:nvPr/>
        </p:nvSpPr>
        <p:spPr bwMode="auto">
          <a:xfrm flipH="1">
            <a:off x="2092325" y="3636963"/>
            <a:ext cx="7540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95659" name="Rectangle 11"/>
          <p:cNvSpPr>
            <a:spLocks noChangeArrowheads="1"/>
          </p:cNvSpPr>
          <p:nvPr/>
        </p:nvSpPr>
        <p:spPr bwMode="auto">
          <a:xfrm>
            <a:off x="523875" y="3343275"/>
            <a:ext cx="1565275" cy="6492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开机键</a:t>
            </a:r>
          </a:p>
        </p:txBody>
      </p:sp>
      <p:sp>
        <p:nvSpPr>
          <p:cNvPr id="795660" name="Line 12"/>
          <p:cNvSpPr>
            <a:spLocks noChangeShapeType="1"/>
          </p:cNvSpPr>
          <p:nvPr/>
        </p:nvSpPr>
        <p:spPr bwMode="auto">
          <a:xfrm>
            <a:off x="2917825" y="4146550"/>
            <a:ext cx="0" cy="6969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95661" name="Rectangle 13"/>
          <p:cNvSpPr>
            <a:spLocks noChangeArrowheads="1"/>
          </p:cNvSpPr>
          <p:nvPr/>
        </p:nvSpPr>
        <p:spPr bwMode="auto">
          <a:xfrm>
            <a:off x="2100263" y="4849813"/>
            <a:ext cx="1565275" cy="6492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清除键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68313" y="8191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4176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3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9175" y="414655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5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5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79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9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95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9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79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95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9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95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9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9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5653" grpId="0" animBg="1"/>
      <p:bldP spid="795654" grpId="0" animBg="1"/>
      <p:bldP spid="795655" grpId="0" animBg="1"/>
      <p:bldP spid="795656" grpId="0" animBg="1"/>
      <p:bldP spid="795657" grpId="0" animBg="1"/>
      <p:bldP spid="795658" grpId="0" animBg="1"/>
      <p:bldP spid="795659" grpId="0" animBg="1"/>
      <p:bldP spid="795660" grpId="0" animBg="1"/>
      <p:bldP spid="7956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ChangeArrowheads="1"/>
          </p:cNvSpPr>
          <p:nvPr/>
        </p:nvSpPr>
        <p:spPr bwMode="auto">
          <a:xfrm>
            <a:off x="1403350" y="2441575"/>
            <a:ext cx="5173663" cy="25384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商品名称   数量  单价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元   金额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元</a:t>
            </a:r>
          </a:p>
          <a:p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   铅笔   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支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0.80       0.80</a:t>
            </a:r>
          </a:p>
          <a:p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电池   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节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6.00       24.00</a:t>
            </a:r>
          </a:p>
          <a:p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文具盒 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15.40     15.40</a:t>
            </a:r>
          </a:p>
          <a:p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书包   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44.70     44.70</a:t>
            </a:r>
          </a:p>
          <a:p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面包   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600" b="1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600" b="1">
                <a:latin typeface="华文新魏" pitchFamily="2" charset="-122"/>
                <a:ea typeface="华文新魏" pitchFamily="2" charset="-122"/>
              </a:rPr>
              <a:t>3.00       6.00</a:t>
            </a:r>
          </a:p>
          <a:p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574675" y="1371600"/>
            <a:ext cx="85693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李芸在超市购买了下面的物品。你能用计算器算出她一共用了多少元吗？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863600" y="5229225"/>
            <a:ext cx="7991475" cy="792163"/>
            <a:chOff x="204" y="3294"/>
            <a:chExt cx="5034" cy="499"/>
          </a:xfrm>
        </p:grpSpPr>
        <p:sp>
          <p:nvSpPr>
            <p:cNvPr id="10248" name="AutoShape 11"/>
            <p:cNvSpPr>
              <a:spLocks noChangeArrowheads="1"/>
            </p:cNvSpPr>
            <p:nvPr/>
          </p:nvSpPr>
          <p:spPr bwMode="auto">
            <a:xfrm>
              <a:off x="204" y="3294"/>
              <a:ext cx="5034" cy="499"/>
            </a:xfrm>
            <a:prstGeom prst="wedgeEllipseCallout">
              <a:avLst>
                <a:gd name="adj1" fmla="val 36773"/>
                <a:gd name="adj2" fmla="val -88074"/>
              </a:avLst>
            </a:prstGeom>
            <a:solidFill>
              <a:srgbClr val="FFFFCC"/>
            </a:solidFill>
            <a:ln w="9525">
              <a:solidFill>
                <a:srgbClr val="800080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/>
              <a:endParaRPr lang="zh-CN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0249" name="Rectangle 10"/>
            <p:cNvSpPr>
              <a:spLocks noChangeArrowheads="1"/>
            </p:cNvSpPr>
            <p:nvPr/>
          </p:nvSpPr>
          <p:spPr bwMode="auto">
            <a:xfrm>
              <a:off x="340" y="3337"/>
              <a:ext cx="489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在计算器上应该怎样输入买铅笔的钱数？</a:t>
              </a:r>
            </a:p>
          </p:txBody>
        </p:sp>
      </p:grpSp>
      <p:pic>
        <p:nvPicPr>
          <p:cNvPr id="6156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3933825"/>
            <a:ext cx="912812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同侧圆角矩形 7"/>
          <p:cNvSpPr/>
          <p:nvPr/>
        </p:nvSpPr>
        <p:spPr>
          <a:xfrm>
            <a:off x="519113" y="7620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534988" y="14033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>
            <a:spLocks noChangeArrowheads="1"/>
          </p:cNvSpPr>
          <p:nvPr/>
        </p:nvSpPr>
        <p:spPr bwMode="auto">
          <a:xfrm>
            <a:off x="5435600" y="2636838"/>
            <a:ext cx="4608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zh-CN" sz="3200" b="1">
              <a:solidFill>
                <a:schemeClr val="hlin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9485313" y="4611688"/>
            <a:ext cx="560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zh-CN" sz="3200" b="1">
              <a:solidFill>
                <a:schemeClr val="hlin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125413" y="1768475"/>
            <a:ext cx="4716462" cy="23050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商品名称   数量  单价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元   金额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元</a:t>
            </a:r>
          </a:p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铅笔 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支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0.80       0.80</a:t>
            </a:r>
          </a:p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电池 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节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6.00       24.00</a:t>
            </a:r>
          </a:p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铅笔盒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15.40     15.40</a:t>
            </a:r>
          </a:p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书包 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44.70     44.70</a:t>
            </a:r>
          </a:p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面包 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个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3.00       6.00</a:t>
            </a:r>
          </a:p>
          <a:p>
            <a:endParaRPr lang="en-US" altLang="zh-CN" sz="2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484188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500063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885113" y="3113088"/>
            <a:ext cx="679450" cy="6477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71438" y="5192713"/>
            <a:ext cx="6626225" cy="595312"/>
            <a:chOff x="72184" y="5192614"/>
            <a:chExt cx="6626225" cy="595804"/>
          </a:xfrm>
        </p:grpSpPr>
        <p:sp>
          <p:nvSpPr>
            <p:cNvPr id="1040" name="Rectangle 6"/>
            <p:cNvSpPr>
              <a:spLocks noChangeArrowheads="1"/>
            </p:cNvSpPr>
            <p:nvPr/>
          </p:nvSpPr>
          <p:spPr bwMode="auto">
            <a:xfrm>
              <a:off x="72184" y="5192614"/>
              <a:ext cx="6626225" cy="58695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zh-CN" altLang="en-US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也可先按 </a:t>
              </a:r>
              <a:r>
                <a:rPr lang="en-US" altLang="zh-CN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.   </a:t>
              </a:r>
              <a:r>
                <a:rPr lang="zh-CN" altLang="en-US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再按</a:t>
              </a:r>
              <a:r>
                <a:rPr lang="en-US" altLang="zh-CN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8  </a:t>
              </a:r>
              <a:endParaRPr lang="zh-CN" altLang="en-US" sz="32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105896" y="5192614"/>
              <a:ext cx="360363" cy="53225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13671" y="5256166"/>
              <a:ext cx="360363" cy="53225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</p:grp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152400" y="4478338"/>
            <a:ext cx="6626225" cy="585787"/>
            <a:chOff x="126205" y="4897646"/>
            <a:chExt cx="6626225" cy="586957"/>
          </a:xfrm>
        </p:grpSpPr>
        <p:sp>
          <p:nvSpPr>
            <p:cNvPr id="1035" name="Rectangle 6"/>
            <p:cNvSpPr>
              <a:spLocks noChangeArrowheads="1"/>
            </p:cNvSpPr>
            <p:nvPr/>
          </p:nvSpPr>
          <p:spPr bwMode="auto">
            <a:xfrm>
              <a:off x="126205" y="4897646"/>
              <a:ext cx="6626225" cy="58695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zh-CN" altLang="en-US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按照 </a:t>
              </a:r>
              <a:r>
                <a:rPr lang="en-US" altLang="zh-CN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0  .   8  0  </a:t>
              </a:r>
              <a:r>
                <a:rPr lang="zh-CN" altLang="en-US" sz="3200" b="1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的次序按键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118393" y="4946956"/>
              <a:ext cx="339725" cy="48356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983580" y="4929459"/>
              <a:ext cx="360363" cy="51855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391568" y="4946956"/>
              <a:ext cx="360362" cy="48674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47018" y="4929459"/>
              <a:ext cx="360362" cy="48674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srgbClr val="7030A0"/>
                </a:solidFill>
              </a:endParaRPr>
            </a:p>
          </p:txBody>
        </p:sp>
      </p:grpSp>
    </p:spTree>
    <p:controls>
      <p:control spid="1026" name="ShockwaveFlash1" r:id="rId2" imgW="1828571" imgH="1828571"/>
    </p:controls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46" name="Rectangle 2"/>
          <p:cNvSpPr>
            <a:spLocks noChangeArrowheads="1"/>
          </p:cNvSpPr>
          <p:nvPr/>
        </p:nvSpPr>
        <p:spPr bwMode="auto">
          <a:xfrm>
            <a:off x="1689100" y="1724025"/>
            <a:ext cx="76342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0.80+24.00+15.40+44.70+6.00</a:t>
            </a:r>
          </a:p>
        </p:txBody>
      </p:sp>
      <p:sp>
        <p:nvSpPr>
          <p:cNvPr id="799749" name="Rectangle 5"/>
          <p:cNvSpPr>
            <a:spLocks noChangeArrowheads="1"/>
          </p:cNvSpPr>
          <p:nvPr/>
        </p:nvSpPr>
        <p:spPr bwMode="auto">
          <a:xfrm>
            <a:off x="971550" y="2309813"/>
            <a:ext cx="313213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= 90.9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（元）</a:t>
            </a:r>
          </a:p>
        </p:txBody>
      </p:sp>
      <p:sp>
        <p:nvSpPr>
          <p:cNvPr id="799750" name="Rectangle 6"/>
          <p:cNvSpPr>
            <a:spLocks noChangeArrowheads="1"/>
          </p:cNvSpPr>
          <p:nvPr/>
        </p:nvSpPr>
        <p:spPr bwMode="auto">
          <a:xfrm>
            <a:off x="508000" y="2927350"/>
            <a:ext cx="66262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答：李芸一共用了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90.9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元。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84188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7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0" y="4005263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9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9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9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746" grpId="0"/>
      <p:bldP spid="799749" grpId="0"/>
      <p:bldP spid="7997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36588" y="2565400"/>
            <a:ext cx="88201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如果李芸付出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元，应找回多少元？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（用计算器机算）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36588" y="1828800"/>
            <a:ext cx="1824037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试一试。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84188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36588" y="4000500"/>
            <a:ext cx="4959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90.9=9.1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（元）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2988" y="4868863"/>
            <a:ext cx="39957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答：应找回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9.1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元。</a:t>
            </a:r>
          </a:p>
        </p:txBody>
      </p:sp>
      <p:pic>
        <p:nvPicPr>
          <p:cNvPr id="1229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027488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263525" y="1781175"/>
            <a:ext cx="40925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90000" tIns="46800" rIns="90000" bIns="4680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、用计算器计算。</a:t>
            </a:r>
          </a:p>
        </p:txBody>
      </p: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323850" y="2390775"/>
            <a:ext cx="842486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4.75+12.63 =               7.03-0.895=       </a:t>
            </a: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0.268+3.87 =              144-27.59=        11.36+0.775 =              50-0.848=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68313" y="14398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795588" y="2708275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17.38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516688" y="2708275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6.135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820988" y="3713163"/>
            <a:ext cx="15668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4.138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316663" y="3716338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116.41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878138" y="4697413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12.735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372225" y="4697413"/>
            <a:ext cx="1565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49.152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PresentationFormat>全屏显示(4:3)</PresentationFormat>
  <Paragraphs>177</Paragraphs>
  <Slides>19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Microsoft 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2016-10-24T08:20:50Z</dcterms:created>
  <dcterms:modified xsi:type="dcterms:W3CDTF">2016-10-24T08:21:05Z</dcterms:modified>
</cp:coreProperties>
</file>