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0" r:id="rId4"/>
    <p:sldId id="258" r:id="rId5"/>
    <p:sldId id="263" r:id="rId6"/>
    <p:sldId id="262" r:id="rId7"/>
    <p:sldId id="257" r:id="rId8"/>
    <p:sldId id="264" r:id="rId9"/>
    <p:sldId id="265" r:id="rId10"/>
    <p:sldId id="261" r:id="rId11"/>
    <p:sldId id="259" r:id="rId12"/>
    <p:sldId id="26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D52E502-4D0F-46DD-9DB4-10CCFCD74296}" type="datetimeFigureOut">
              <a:rPr lang="zh-CN" altLang="en-US" smtClean="0"/>
              <a:pPr/>
              <a:t>2014/12/29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DDAC965-BB1D-408A-AA5B-00740B0159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45643" y="2492896"/>
            <a:ext cx="5108697" cy="1768140"/>
          </a:xfrm>
          <a:prstGeom prst="rect">
            <a:avLst/>
          </a:prstGeom>
          <a:noFill/>
          <a:ln w="15875">
            <a:noFill/>
          </a:ln>
          <a:effectLst>
            <a:outerShdw blurRad="622300" dir="1860000" sx="131000" sy="131000" algn="ctr" rotWithShape="0">
              <a:schemeClr val="bg2">
                <a:lumMod val="75000"/>
                <a:alpha val="91000"/>
              </a:schemeClr>
            </a:outerShdw>
          </a:effectLst>
        </p:spPr>
        <p:txBody>
          <a:bodyPr wrap="none" lIns="72000" tIns="108000" rIns="91440" bIns="180000">
            <a:spAutoFit/>
          </a:bodyPr>
          <a:lstStyle/>
          <a:p>
            <a:pPr algn="ctr"/>
            <a:r>
              <a:rPr lang="zh-CN" altLang="en-US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数的世界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1840" y="1484784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整理与复习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043558" y="778059"/>
            <a:ext cx="698482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sz="3200" b="1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、在含有字母的式子里，式子中间的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乘号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可以记作</a:t>
            </a:r>
            <a:r>
              <a:rPr lang="zh-CN" altLang="en-US" sz="3200" b="1" dirty="0">
                <a:latin typeface="Arial"/>
                <a:ea typeface="楷体_GB2312" pitchFamily="49" charset="-122"/>
              </a:rPr>
              <a:t>“</a:t>
            </a:r>
            <a:r>
              <a:rPr lang="en-US" sz="36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3200" b="1" dirty="0">
                <a:latin typeface="Arial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，也可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省略不写。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42988" y="2636912"/>
            <a:ext cx="70574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sz="32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、在省略乘号的时候，要把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写在字母的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前面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相乘，一般写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作</a:t>
            </a:r>
            <a:r>
              <a:rPr 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044277" y="4379620"/>
            <a:ext cx="70561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sz="3200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、两个相同的字母相乘时，通常也应采用简便写法。如</a:t>
            </a:r>
            <a:r>
              <a:rPr lang="en-US" sz="32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a×a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既可以写成</a:t>
            </a:r>
            <a:r>
              <a:rPr lang="en-US" sz="32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en-US" sz="3200" b="1" dirty="0" err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，也可以写成</a:t>
            </a:r>
            <a:r>
              <a:rPr 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sz="3200" b="1" baseline="5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，读作</a:t>
            </a:r>
            <a:r>
              <a:rPr 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的平方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7984" y="62280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706686"/>
            <a:ext cx="7632848" cy="2434282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/>
              <a:t>一本书有</a:t>
            </a:r>
            <a:r>
              <a:rPr lang="en-US" altLang="zh-CN" sz="4000" b="1" dirty="0" smtClean="0"/>
              <a:t>a</a:t>
            </a:r>
            <a:r>
              <a:rPr lang="zh-CN" altLang="en-US" sz="4000" b="1" dirty="0" smtClean="0"/>
              <a:t>页，王小丽每天看</a:t>
            </a:r>
            <a:r>
              <a:rPr lang="en-US" altLang="zh-CN" sz="4000" b="1" dirty="0" smtClean="0"/>
              <a:t>12</a:t>
            </a:r>
            <a:r>
              <a:rPr lang="zh-CN" altLang="en-US" sz="4000" b="1" dirty="0" smtClean="0"/>
              <a:t>页，</a:t>
            </a:r>
            <a:r>
              <a:rPr lang="en-US" altLang="zh-CN" sz="4000" b="1" dirty="0" smtClean="0"/>
              <a:t>b</a:t>
            </a:r>
            <a:r>
              <a:rPr lang="zh-CN" altLang="en-US" sz="4000" b="1" dirty="0" smtClean="0"/>
              <a:t>天看了（       ）页，还剩（          ）页没有看。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3140968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某商店一天上午卖出</a:t>
            </a:r>
            <a:r>
              <a:rPr lang="en-US" altLang="zh-CN" sz="4000" b="1" dirty="0" smtClean="0">
                <a:latin typeface="+mj-lt"/>
                <a:ea typeface="+mj-ea"/>
                <a:cs typeface="+mj-cs"/>
              </a:rPr>
              <a:t>3</a:t>
            </a:r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个花瓶，下午又卖出</a:t>
            </a:r>
            <a:r>
              <a:rPr lang="en-US" altLang="zh-CN" sz="4000" b="1" dirty="0" smtClean="0">
                <a:latin typeface="+mj-lt"/>
                <a:ea typeface="+mj-ea"/>
                <a:cs typeface="+mj-cs"/>
              </a:rPr>
              <a:t>4</a:t>
            </a:r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个。如果每个花瓶的售价是</a:t>
            </a:r>
            <a:r>
              <a:rPr lang="en-US" altLang="zh-CN" sz="4000" b="1" dirty="0" smtClean="0">
                <a:latin typeface="+mj-lt"/>
                <a:ea typeface="+mj-ea"/>
                <a:cs typeface="+mj-cs"/>
              </a:rPr>
              <a:t>x</a:t>
            </a:r>
            <a:r>
              <a:rPr lang="zh-CN" altLang="en-US" sz="4000" b="1" dirty="0" smtClean="0">
                <a:latin typeface="+mj-lt"/>
                <a:ea typeface="+mj-ea"/>
                <a:cs typeface="+mj-cs"/>
              </a:rPr>
              <a:t>元，这天卖花瓶的收入一共是（      ）元，下午卖花瓶的收入比上午多（      ）元。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76084" y="1628800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12b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63240" y="1627068"/>
            <a:ext cx="1904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－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12b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2452" y="5032229"/>
            <a:ext cx="89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7x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0367" y="5600524"/>
            <a:ext cx="16801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x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）某一天海口的最高气温是</a:t>
            </a:r>
            <a:r>
              <a:rPr lang="en-US" altLang="zh-CN" b="1" dirty="0" smtClean="0"/>
              <a:t>16</a:t>
            </a:r>
            <a:r>
              <a:rPr lang="zh-CN" altLang="en-US" b="1" dirty="0" smtClean="0"/>
              <a:t>℃，记作（      ）℃；太原的最高气温是零下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℃，记作（      ）℃。</a:t>
            </a:r>
            <a:endParaRPr lang="zh-CN" altLang="en-US" b="1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67544" y="3284984"/>
            <a:ext cx="8280920" cy="3010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）如果用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+4000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元表示存入银行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4000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元，那么从银行取出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1500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元可记作（      ）元。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66668" y="115250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+16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4328" y="184482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517194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－</a:t>
            </a:r>
            <a:r>
              <a:rPr lang="en-US" altLang="zh-CN" sz="3200" dirty="0" smtClean="0">
                <a:solidFill>
                  <a:srgbClr val="FF0000"/>
                </a:solidFill>
              </a:rPr>
              <a:t>1500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844824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正数：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大于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0</a:t>
            </a:r>
            <a:r>
              <a:rPr lang="zh-CN" altLang="en-US" sz="3200" b="1" dirty="0" smtClean="0"/>
              <a:t>的数。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zh-CN" altLang="en-US" sz="3200" b="1" dirty="0" smtClean="0"/>
              <a:t>负数：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小于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0</a:t>
            </a:r>
            <a:r>
              <a:rPr lang="zh-CN" altLang="en-US" sz="3200" b="1" dirty="0" smtClean="0"/>
              <a:t>的数。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0</a:t>
            </a:r>
            <a:r>
              <a:rPr lang="zh-CN" altLang="en-US" sz="3200" b="1" dirty="0" smtClean="0"/>
              <a:t>：既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不是正数</a:t>
            </a:r>
            <a:r>
              <a:rPr lang="zh-CN" altLang="en-US" sz="3200" b="1" dirty="0" smtClean="0"/>
              <a:t>也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不是负数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33872"/>
            <a:ext cx="8229600" cy="1143000"/>
          </a:xfrm>
        </p:spPr>
        <p:txBody>
          <a:bodyPr/>
          <a:lstStyle/>
          <a:p>
            <a:pPr algn="l"/>
            <a:r>
              <a:rPr lang="zh-CN" altLang="en-US" dirty="0" smtClean="0"/>
              <a:t>在直线上描点表示下面各数。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348880"/>
            <a:ext cx="8064896" cy="176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076056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07362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12894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64288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8014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26280" y="3140968"/>
            <a:ext cx="389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·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79928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1620089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填一填，读一读。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657280" y="317906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0.7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18348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0.2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7204" y="318348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1.3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00648" y="3181748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1.9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5446965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相邻两个计算单位之间的进率是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10</a:t>
            </a:r>
            <a:r>
              <a:rPr lang="zh-CN" altLang="en-US" sz="3600" b="1" dirty="0" smtClean="0"/>
              <a:t>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）小数点左边第二位是（    ）位，右边第二位是（    ）位。</a:t>
            </a:r>
            <a:endParaRPr lang="zh-CN" altLang="en-US" b="1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67544" y="28529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个百</a:t>
            </a: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和</a:t>
            </a:r>
            <a:r>
              <a:rPr lang="en-US" altLang="zh-CN" sz="4400" b="1" dirty="0" smtClean="0">
                <a:latin typeface="+mj-lt"/>
                <a:ea typeface="+mj-ea"/>
                <a:cs typeface="+mj-cs"/>
              </a:rPr>
              <a:t>3</a:t>
            </a: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个百分之一组成的数是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        ）。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7544" y="443711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）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2.35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是由（    ）个一、（    ）个十分之一和（    ）百分之一组成的。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7172" y="1719861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百分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61136" y="331274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300.03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0912" y="443711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18996" y="111172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4437112"/>
            <a:ext cx="216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73304" y="491770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880" y="112474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在圆圈内填上“＞”、“＜”和“＝”。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132856"/>
            <a:ext cx="73448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2.83</a:t>
            </a:r>
            <a:r>
              <a:rPr lang="zh-CN" altLang="en-US" sz="4400" b="1" dirty="0" smtClean="0"/>
              <a:t>○</a:t>
            </a:r>
            <a:r>
              <a:rPr lang="en-US" altLang="zh-CN" sz="4000" b="1" dirty="0" smtClean="0"/>
              <a:t>2.86               1.01</a:t>
            </a:r>
            <a:r>
              <a:rPr lang="zh-CN" altLang="en-US" sz="4400" b="1" dirty="0" smtClean="0"/>
              <a:t>○</a:t>
            </a:r>
            <a:r>
              <a:rPr lang="en-US" altLang="zh-CN" sz="4000" b="1" dirty="0" smtClean="0"/>
              <a:t>0.999</a:t>
            </a:r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4.3</a:t>
            </a:r>
            <a:r>
              <a:rPr lang="zh-CN" altLang="en-US" sz="4400" b="1" dirty="0" smtClean="0"/>
              <a:t>○</a:t>
            </a:r>
            <a:r>
              <a:rPr lang="en-US" altLang="zh-CN" sz="4000" b="1" dirty="0" smtClean="0"/>
              <a:t>4.300                0.507</a:t>
            </a:r>
            <a:r>
              <a:rPr lang="zh-CN" altLang="en-US" sz="4400" b="1" dirty="0" smtClean="0"/>
              <a:t>○</a:t>
            </a:r>
            <a:r>
              <a:rPr lang="en-US" altLang="zh-CN" sz="4000" b="1" dirty="0" smtClean="0"/>
              <a:t>0.57</a:t>
            </a:r>
            <a:endParaRPr lang="zh-CN" alt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22452" y="227514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＜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3892" y="2275140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＞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8664" y="355653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9184" y="3556536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＜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758" y="2420888"/>
            <a:ext cx="8765730" cy="268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76470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第六次人口普查显示，我国人口性别构成情况如下。先把表中各数改写成用“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亿</a:t>
            </a:r>
            <a:r>
              <a:rPr lang="zh-CN" altLang="en-US" sz="3200" b="1" dirty="0" smtClean="0"/>
              <a:t>”作单位的数，再保留一位小数。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3501008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13.3972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400506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6.8685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450912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6.5287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304" y="350100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13.4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24328" y="4005064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6.9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4328" y="450912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6.5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407</TotalTime>
  <Words>557</Words>
  <Application>Microsoft Office PowerPoint</Application>
  <PresentationFormat>全屏显示(4:3)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聚合</vt:lpstr>
      <vt:lpstr>幻灯片 1</vt:lpstr>
      <vt:lpstr>（1）某一天海口的最高气温是16℃，记作（      ）℃；太原的最高气温是零下3℃，记作（      ）℃。</vt:lpstr>
      <vt:lpstr>幻灯片 3</vt:lpstr>
      <vt:lpstr>在直线上描点表示下面各数。</vt:lpstr>
      <vt:lpstr>幻灯片 5</vt:lpstr>
      <vt:lpstr>幻灯片 6</vt:lpstr>
      <vt:lpstr>（1）小数点左边第二位是（    ）位，右边第二位是（    ）位。</vt:lpstr>
      <vt:lpstr>在圆圈内填上“＞”、“＜”和“＝”。</vt:lpstr>
      <vt:lpstr>幻灯片 9</vt:lpstr>
      <vt:lpstr>幻灯片 10</vt:lpstr>
      <vt:lpstr>一本书有a页，王小丽每天看12页，b天看了（       ）页，还剩（          ）页没有看。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47</cp:revision>
  <dcterms:created xsi:type="dcterms:W3CDTF">2014-12-29T02:47:44Z</dcterms:created>
  <dcterms:modified xsi:type="dcterms:W3CDTF">2014-12-29T12:16:15Z</dcterms:modified>
</cp:coreProperties>
</file>