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71" r:id="rId3"/>
    <p:sldId id="264" r:id="rId4"/>
    <p:sldId id="289" r:id="rId5"/>
    <p:sldId id="287" r:id="rId6"/>
    <p:sldId id="263" r:id="rId7"/>
    <p:sldId id="288" r:id="rId8"/>
    <p:sldId id="353" r:id="rId9"/>
    <p:sldId id="354" r:id="rId10"/>
    <p:sldId id="355" r:id="rId11"/>
    <p:sldId id="324" r:id="rId12"/>
    <p:sldId id="336" r:id="rId13"/>
    <p:sldId id="356" r:id="rId14"/>
    <p:sldId id="357" r:id="rId15"/>
    <p:sldId id="293" r:id="rId16"/>
    <p:sldId id="350" r:id="rId17"/>
    <p:sldId id="349" r:id="rId18"/>
    <p:sldId id="301" r:id="rId19"/>
    <p:sldId id="302" r:id="rId20"/>
    <p:sldId id="278" r:id="rId21"/>
    <p:sldId id="334" r:id="rId22"/>
    <p:sldId id="333" r:id="rId23"/>
    <p:sldId id="359" r:id="rId24"/>
    <p:sldId id="332" r:id="rId25"/>
    <p:sldId id="358" r:id="rId26"/>
    <p:sldId id="300" r:id="rId27"/>
    <p:sldId id="305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BB"/>
    <a:srgbClr val="6DFF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87" autoAdjust="0"/>
    <p:restoredTop sz="94614" autoAdjust="0"/>
  </p:normalViewPr>
  <p:slideViewPr>
    <p:cSldViewPr>
      <p:cViewPr>
        <p:scale>
          <a:sx n="65" d="100"/>
          <a:sy n="65" d="100"/>
        </p:scale>
        <p:origin x="-48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907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40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2017/10/7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/>
          <p:nvPr/>
        </p:nvSpPr>
        <p:spPr>
          <a:xfrm>
            <a:off x="1835696" y="3091609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latin typeface="方正大标宋简体" pitchFamily="2" charset="-122"/>
                <a:ea typeface="方正大标宋简体" pitchFamily="2" charset="-122"/>
              </a:rPr>
              <a:t>五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年级</a:t>
            </a:r>
            <a:r>
              <a:rPr lang="en-US" altLang="zh-CN" sz="4400" dirty="0" smtClean="0">
                <a:latin typeface="方正大标宋简体" pitchFamily="2" charset="-122"/>
                <a:ea typeface="方正大标宋简体" pitchFamily="2" charset="-122"/>
              </a:rPr>
              <a:t>  </a:t>
            </a:r>
            <a:r>
              <a:rPr lang="zh-CN" altLang="en-US" sz="4400" dirty="0" smtClean="0">
                <a:latin typeface="方正大标宋简体" pitchFamily="2" charset="-122"/>
                <a:ea typeface="方正大标宋简体" pitchFamily="2" charset="-122"/>
              </a:rPr>
              <a:t>数学  上册</a:t>
            </a:r>
            <a:endParaRPr lang="zh-CN" altLang="en-US" sz="4400" dirty="0">
              <a:latin typeface="方正大标宋简体" pitchFamily="2" charset="-122"/>
              <a:ea typeface="方正大标宋简体" pitchFamily="2" charset="-122"/>
            </a:endParaRPr>
          </a:p>
        </p:txBody>
      </p:sp>
      <p:sp>
        <p:nvSpPr>
          <p:cNvPr id="8" name="TextBox 5"/>
          <p:cNvSpPr txBox="1"/>
          <p:nvPr/>
        </p:nvSpPr>
        <p:spPr>
          <a:xfrm>
            <a:off x="1331640" y="1844824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北京版（</a:t>
            </a:r>
            <a:r>
              <a:rPr lang="en-US" altLang="zh-CN" sz="5400" b="1" dirty="0" smtClean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2014</a:t>
            </a:r>
            <a:r>
              <a:rPr lang="zh-CN" altLang="en-US" sz="5400" b="1" smtClean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秋）</a:t>
            </a:r>
            <a:endParaRPr lang="zh-CN" altLang="en-US" sz="5400" b="1" dirty="0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cxnSp>
        <p:nvCxnSpPr>
          <p:cNvPr id="9" name="直线连接符 8"/>
          <p:cNvCxnSpPr/>
          <p:nvPr/>
        </p:nvCxnSpPr>
        <p:spPr>
          <a:xfrm>
            <a:off x="1512000" y="2852936"/>
            <a:ext cx="6120000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80" y="2319338"/>
            <a:ext cx="5264220" cy="403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 descr="@9N}VAROTR_@LE[75Z6@7X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523" y="2717631"/>
            <a:ext cx="2093912" cy="211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同侧圆角矩形 2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55580" y="1702549"/>
            <a:ext cx="5544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</a:t>
            </a:r>
            <a:r>
              <a:rPr lang="en-US" altLang="zh-CN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25÷22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计算方法。</a:t>
            </a:r>
          </a:p>
        </p:txBody>
      </p:sp>
      <p:sp>
        <p:nvSpPr>
          <p:cNvPr id="3" name="矩形 2"/>
          <p:cNvSpPr/>
          <p:nvPr/>
        </p:nvSpPr>
        <p:spPr>
          <a:xfrm>
            <a:off x="1835696" y="2348880"/>
            <a:ext cx="216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403680" y="2132856"/>
            <a:ext cx="288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32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168144" y="3501168"/>
            <a:ext cx="2700000" cy="1404000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4359" y="5446989"/>
            <a:ext cx="40959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25÷22=1.13636…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2777897" y="2421956"/>
            <a:ext cx="504000" cy="1080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3209944" y="2194597"/>
            <a:ext cx="3522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小数部分从百分位开始总是</a:t>
            </a:r>
            <a:r>
              <a:rPr lang="en-US" altLang="zh-CN" sz="2800" dirty="0" smtClean="0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36</a:t>
            </a:r>
            <a:r>
              <a:rPr lang="zh-CN" altLang="en-US" sz="2800" dirty="0" smtClean="0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循环</a:t>
            </a:r>
            <a:endParaRPr lang="zh-CN" altLang="en-US" sz="2800" dirty="0">
              <a:solidFill>
                <a:srgbClr val="00B0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051720" y="2348880"/>
            <a:ext cx="216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303776" y="2348880"/>
            <a:ext cx="216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555800" y="2348880"/>
            <a:ext cx="180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619672" y="3861048"/>
            <a:ext cx="216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655704" y="4401136"/>
            <a:ext cx="180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871720" y="4401136"/>
            <a:ext cx="180000" cy="252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339776" y="5517232"/>
            <a:ext cx="180000" cy="216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2087744" y="4977200"/>
            <a:ext cx="216000" cy="216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087744" y="5517232"/>
            <a:ext cx="216000" cy="216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555800" y="6093320"/>
            <a:ext cx="216000" cy="216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20" grpId="0" animBg="1"/>
      <p:bldP spid="21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同侧圆角矩形 2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755580" y="1702549"/>
            <a:ext cx="4212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认识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循环小数。</a:t>
            </a:r>
          </a:p>
        </p:txBody>
      </p:sp>
      <p:sp>
        <p:nvSpPr>
          <p:cNvPr id="18" name="矩形 17"/>
          <p:cNvSpPr/>
          <p:nvPr/>
        </p:nvSpPr>
        <p:spPr>
          <a:xfrm>
            <a:off x="683568" y="2294870"/>
            <a:ext cx="79928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像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1.66</a:t>
            </a:r>
            <a:r>
              <a:rPr lang="zh-CN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…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,1.13636</a:t>
            </a:r>
            <a:r>
              <a:rPr lang="zh-CN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…这样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一个小数的小数部分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从某一位起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一个数字或者几个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数字</a:t>
            </a:r>
            <a:r>
              <a:rPr lang="zh-CN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依次不断地重复出现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这样的小数叫作</a:t>
            </a:r>
            <a:r>
              <a:rPr lang="zh-CN" altLang="zh-CN" sz="36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循环小数</a:t>
            </a:r>
            <a:r>
              <a:rPr lang="zh-CN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5944" y="4962192"/>
            <a:ext cx="20802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10.333…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131840" y="4996799"/>
            <a:ext cx="24482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0.02323…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5013176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9990.999</a:t>
            </a:r>
            <a:r>
              <a:rPr lang="zh-CN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…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同侧圆角矩形 2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55580" y="1702549"/>
            <a:ext cx="5040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循环小数的简便写法。</a:t>
            </a:r>
          </a:p>
        </p:txBody>
      </p:sp>
      <p:sp>
        <p:nvSpPr>
          <p:cNvPr id="17" name="矩形 16"/>
          <p:cNvSpPr/>
          <p:nvPr/>
        </p:nvSpPr>
        <p:spPr>
          <a:xfrm>
            <a:off x="751624" y="2348880"/>
            <a:ext cx="81666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(1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循环的数字只有一个的循环小数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可以只写一个循环的数字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并在这个数字的上面记一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个小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圆点。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41862"/>
            <a:ext cx="2258026" cy="15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2267744" y="4293096"/>
            <a:ext cx="14879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en-US" altLang="zh-CN" sz="3600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r>
              <a:rPr lang="zh-CN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3926771" y="4318307"/>
            <a:ext cx="1190911" cy="5959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122045" y="4077072"/>
                <a:ext cx="962123" cy="8588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 smtClean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1.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zh-CN" altLang="zh-CN" sz="3600" i="1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limUppPr>
                      <m:e>
                        <m:r>
                          <a:rPr lang="en-US" altLang="zh-CN" sz="3600">
                            <a:solidFill>
                              <a:srgbClr val="FF0000"/>
                            </a:solidFill>
                            <a:latin typeface="Cambria Math"/>
                          </a:rPr>
                          <m:t>6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3600">
                            <a:solidFill>
                              <a:srgbClr val="FF0000"/>
                            </a:solidFill>
                            <a:latin typeface="华文新魏" pitchFamily="2" charset="-122"/>
                            <a:ea typeface="华文新魏" pitchFamily="2" charset="-122"/>
                          </a:rPr>
                          <m:t>·</m:t>
                        </m:r>
                      </m:lim>
                    </m:limUpp>
                  </m:oMath>
                </a14:m>
                <a:endParaRPr lang="zh-CN" altLang="en-US" sz="3600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2045" y="4077072"/>
                <a:ext cx="962123" cy="858889"/>
              </a:xfrm>
              <a:prstGeom prst="rect">
                <a:avLst/>
              </a:prstGeom>
              <a:blipFill rotWithShape="1">
                <a:blip r:embed="rId3"/>
                <a:stretch>
                  <a:fillRect l="-18987" b="-26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2555776" y="5085184"/>
            <a:ext cx="5184576" cy="1180152"/>
          </a:xfrm>
          <a:prstGeom prst="wedgeRoundRectCallout">
            <a:avLst>
              <a:gd name="adj1" fmla="val -45088"/>
              <a:gd name="adj2" fmla="val -7407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循环节：小数部分依次不断地重复的数字。</a:t>
            </a:r>
            <a:endParaRPr lang="zh-CN" altLang="zh-CN" sz="32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4" grpId="0" animBg="1"/>
      <p:bldP spid="3" grpId="0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同侧圆角矩形 2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55580" y="1702549"/>
            <a:ext cx="5040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循环小数的简便写法。</a:t>
            </a:r>
          </a:p>
        </p:txBody>
      </p:sp>
      <p:sp>
        <p:nvSpPr>
          <p:cNvPr id="17" name="矩形 16"/>
          <p:cNvSpPr/>
          <p:nvPr/>
        </p:nvSpPr>
        <p:spPr>
          <a:xfrm>
            <a:off x="751624" y="2348880"/>
            <a:ext cx="816663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(2)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循环的数字是多个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(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称之为一组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的循环小数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可以只写第一组循环的数字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并在这组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循环数字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的首位和末位上面各记一个小圆点。</a:t>
            </a:r>
          </a:p>
        </p:txBody>
      </p:sp>
      <p:pic>
        <p:nvPicPr>
          <p:cNvPr id="10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41862"/>
            <a:ext cx="2258026" cy="15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619672" y="4653136"/>
            <a:ext cx="219803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1.1</a:t>
            </a:r>
            <a:r>
              <a:rPr lang="en-US" altLang="zh-CN" sz="36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36</a:t>
            </a:r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36…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3854763" y="4678347"/>
            <a:ext cx="1190911" cy="5959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5050037" y="4437112"/>
                <a:ext cx="1608133" cy="8588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 smtClean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1.1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zh-CN" altLang="zh-CN" sz="3600" i="1">
                            <a:solidFill>
                              <a:srgbClr val="FF0000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limUppPr>
                      <m:e>
                        <m:r>
                          <a:rPr lang="en-US" altLang="zh-CN" sz="3600">
                            <a:solidFill>
                              <a:srgbClr val="FF0000"/>
                            </a:solidFill>
                            <a:latin typeface="Cambria Math"/>
                            <a:ea typeface="华文新魏" pitchFamily="2" charset="-122"/>
                          </a:rPr>
                          <m:t>3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3600">
                            <a:solidFill>
                              <a:srgbClr val="FF0000"/>
                            </a:solidFill>
                            <a:latin typeface="华文新魏" pitchFamily="2" charset="-122"/>
                            <a:ea typeface="华文新魏" pitchFamily="2" charset="-122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zh-CN" altLang="zh-CN" sz="3600" i="1">
                            <a:solidFill>
                              <a:srgbClr val="FF0000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limUppPr>
                      <m:e>
                        <m:r>
                          <a:rPr lang="en-US" altLang="zh-CN" sz="3600">
                            <a:solidFill>
                              <a:srgbClr val="FF0000"/>
                            </a:solidFill>
                            <a:latin typeface="Cambria Math"/>
                            <a:ea typeface="华文新魏" pitchFamily="2" charset="-122"/>
                          </a:rPr>
                          <m:t>6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3600">
                            <a:solidFill>
                              <a:srgbClr val="FF0000"/>
                            </a:solidFill>
                            <a:latin typeface="华文新魏" pitchFamily="2" charset="-122"/>
                            <a:ea typeface="华文新魏" pitchFamily="2" charset="-122"/>
                          </a:rPr>
                          <m:t>·</m:t>
                        </m:r>
                      </m:lim>
                    </m:limUpp>
                  </m:oMath>
                </a14:m>
                <a:endParaRPr lang="zh-CN" altLang="en-US" sz="3600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0037" y="4437112"/>
                <a:ext cx="1608133" cy="858889"/>
              </a:xfrm>
              <a:prstGeom prst="rect">
                <a:avLst/>
              </a:prstGeom>
              <a:blipFill rotWithShape="1">
                <a:blip r:embed="rId3"/>
                <a:stretch>
                  <a:fillRect l="-11364" b="-26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267744" y="5489208"/>
            <a:ext cx="1549966" cy="748104"/>
          </a:xfrm>
          <a:prstGeom prst="wedgeRoundRectCallout">
            <a:avLst>
              <a:gd name="adj1" fmla="val -38427"/>
              <a:gd name="adj2" fmla="val -97732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循环节</a:t>
            </a:r>
            <a:endParaRPr lang="zh-CN" altLang="zh-CN" sz="32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4" grpId="0" animBg="1"/>
      <p:bldP spid="3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同侧圆角矩形 2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55580" y="1702549"/>
            <a:ext cx="5040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5.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循环小数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的近似数。</a:t>
            </a:r>
            <a:endParaRPr lang="zh-CN" altLang="en-US" sz="36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1624" y="2348880"/>
            <a:ext cx="816663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在计算中遇到循环小数时，也可以根据实际问题的需要，用“四舍五入法”取近似值。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0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841862"/>
            <a:ext cx="2258026" cy="15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1475656" y="5158933"/>
            <a:ext cx="25394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1.736736</a:t>
            </a:r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75656" y="4041938"/>
            <a:ext cx="148790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1.22</a:t>
            </a:r>
            <a:r>
              <a:rPr lang="zh-CN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71800" y="4005064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≈</a:t>
            </a:r>
            <a:r>
              <a:rPr lang="en-US" altLang="zh-CN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1.2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23928" y="3995532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保留一位小数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75656" y="4582869"/>
            <a:ext cx="25394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1.736736</a:t>
            </a:r>
            <a:r>
              <a:rPr lang="zh-CN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816793" y="4582868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≈</a:t>
            </a:r>
            <a:r>
              <a:rPr lang="en-US" altLang="zh-CN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1.7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94406" y="4547360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保留一位小数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05532" y="5158933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≈</a:t>
            </a:r>
            <a:r>
              <a:rPr lang="en-US" altLang="zh-CN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1.74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68148" y="5066127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保留两位小数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75656" y="5662989"/>
            <a:ext cx="25394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1.736736</a:t>
            </a:r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805532" y="5662989"/>
            <a:ext cx="2052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≈</a:t>
            </a:r>
            <a:r>
              <a:rPr lang="en-US" altLang="zh-CN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1.737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72100" y="5662988"/>
            <a:ext cx="3096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保留三位小数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1" grpId="0"/>
      <p:bldP spid="12" grpId="0"/>
      <p:bldP spid="2" grpId="0"/>
      <p:bldP spid="4" grpId="0"/>
      <p:bldP spid="16" grpId="0"/>
      <p:bldP spid="18" grpId="0"/>
      <p:bldP spid="19" grpId="0"/>
      <p:bldP spid="20" grpId="0"/>
      <p:bldP spid="21" grpId="0"/>
      <p:bldP spid="24" grpId="0"/>
      <p:bldP spid="25" grpId="0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378" y="2299213"/>
            <a:ext cx="4308944" cy="2137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圆角矩形标注 29"/>
          <p:cNvSpPr/>
          <p:nvPr/>
        </p:nvSpPr>
        <p:spPr>
          <a:xfrm>
            <a:off x="835476" y="2060848"/>
            <a:ext cx="2286393" cy="1080120"/>
          </a:xfrm>
          <a:prstGeom prst="wedgeRoundRectCallout">
            <a:avLst>
              <a:gd name="adj1" fmla="val 51637"/>
              <a:gd name="adj2" fmla="val 64496"/>
              <a:gd name="adj3" fmla="val 16667"/>
            </a:avLst>
          </a:prstGeom>
          <a:solidFill>
            <a:srgbClr val="FFFF99"/>
          </a:solidFill>
          <a:ln>
            <a:solidFill>
              <a:srgbClr val="A7DC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哇，王鹏</a:t>
            </a:r>
            <a:r>
              <a:rPr lang="en-US" altLang="zh-CN" sz="24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400</a:t>
            </a:r>
            <a:r>
              <a:rPr lang="zh-CN" altLang="en-US" sz="24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米只跑了</a:t>
            </a:r>
            <a:r>
              <a:rPr lang="en-US" altLang="zh-CN" sz="24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75</a:t>
            </a:r>
            <a:r>
              <a:rPr lang="zh-CN" altLang="en-US" sz="24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秒！</a:t>
            </a:r>
            <a:endParaRPr lang="zh-CN" altLang="en-US" sz="24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5958015" y="1916832"/>
            <a:ext cx="2286393" cy="1080120"/>
          </a:xfrm>
          <a:prstGeom prst="wedgeRoundRectCallout">
            <a:avLst>
              <a:gd name="adj1" fmla="val -42748"/>
              <a:gd name="adj2" fmla="val 76913"/>
              <a:gd name="adj3" fmla="val 16667"/>
            </a:avLst>
          </a:prstGeom>
          <a:solidFill>
            <a:srgbClr val="FFFF99"/>
          </a:solidFill>
          <a:ln>
            <a:solidFill>
              <a:srgbClr val="A7DC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平均每秒跑多少米？ </a:t>
            </a:r>
            <a:endParaRPr lang="zh-CN" altLang="en-US" sz="24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22375" y="4748951"/>
            <a:ext cx="8099251" cy="1200329"/>
          </a:xfrm>
          <a:prstGeom prst="rect">
            <a:avLst/>
          </a:prstGeom>
          <a:solidFill>
            <a:srgbClr val="5E9B15"/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zh-CN" sz="3600" dirty="0" smtClean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根据</a:t>
            </a:r>
            <a:r>
              <a:rPr lang="zh-CN" altLang="zh-CN" sz="36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zh-CN" sz="3600" b="1" u="sng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速度</a:t>
            </a:r>
            <a:r>
              <a:rPr lang="en-US" altLang="zh-CN" sz="3600" b="1" u="sng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zh-CN" altLang="zh-CN" sz="3600" b="1" u="sng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路程</a:t>
            </a:r>
            <a:r>
              <a:rPr lang="en-US" altLang="zh-CN" sz="3600" b="1" u="sng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÷</a:t>
            </a:r>
            <a:r>
              <a:rPr lang="zh-CN" altLang="zh-CN" sz="3600" b="1" u="sng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时间</a:t>
            </a:r>
            <a:r>
              <a:rPr lang="zh-CN" altLang="zh-CN" sz="36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en-US" altLang="zh-CN" sz="36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36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用除法计算</a:t>
            </a:r>
            <a:r>
              <a:rPr lang="en-US" altLang="zh-CN" sz="36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zh-CN" sz="36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列式为</a:t>
            </a:r>
            <a:r>
              <a:rPr lang="en-US" altLang="zh-CN" sz="36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400÷75</a:t>
            </a:r>
            <a:r>
              <a:rPr lang="zh-CN" altLang="zh-CN" sz="36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723" y="2968751"/>
            <a:ext cx="2196814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7"/>
          <p:cNvSpPr txBox="1"/>
          <p:nvPr/>
        </p:nvSpPr>
        <p:spPr>
          <a:xfrm>
            <a:off x="1912308" y="3121804"/>
            <a:ext cx="1099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400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1193701" y="3128869"/>
            <a:ext cx="767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75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3" name="TextBox 9"/>
          <p:cNvSpPr txBox="1"/>
          <p:nvPr/>
        </p:nvSpPr>
        <p:spPr>
          <a:xfrm>
            <a:off x="2342829" y="2796003"/>
            <a:ext cx="494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" name="TextBox 12"/>
          <p:cNvSpPr txBox="1"/>
          <p:nvPr/>
        </p:nvSpPr>
        <p:spPr>
          <a:xfrm>
            <a:off x="1931210" y="3323054"/>
            <a:ext cx="821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375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900946" y="3835471"/>
            <a:ext cx="10990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4"/>
          <p:cNvSpPr txBox="1"/>
          <p:nvPr/>
        </p:nvSpPr>
        <p:spPr>
          <a:xfrm>
            <a:off x="2604778" y="3768735"/>
            <a:ext cx="494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9" name="TextBox 15"/>
          <p:cNvSpPr txBox="1"/>
          <p:nvPr/>
        </p:nvSpPr>
        <p:spPr>
          <a:xfrm>
            <a:off x="2123728" y="3777733"/>
            <a:ext cx="8455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2 5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1" name="TextBox 16"/>
          <p:cNvSpPr txBox="1"/>
          <p:nvPr/>
        </p:nvSpPr>
        <p:spPr>
          <a:xfrm>
            <a:off x="2123728" y="4057908"/>
            <a:ext cx="1147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2 25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1974436" y="4462683"/>
            <a:ext cx="10990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18"/>
          <p:cNvSpPr txBox="1"/>
          <p:nvPr/>
        </p:nvSpPr>
        <p:spPr>
          <a:xfrm>
            <a:off x="2451895" y="4411134"/>
            <a:ext cx="8593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25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5" name="TextBox 21"/>
          <p:cNvSpPr txBox="1"/>
          <p:nvPr/>
        </p:nvSpPr>
        <p:spPr>
          <a:xfrm>
            <a:off x="2619914" y="2792121"/>
            <a:ext cx="549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6" name="TextBox 22"/>
          <p:cNvSpPr txBox="1"/>
          <p:nvPr/>
        </p:nvSpPr>
        <p:spPr>
          <a:xfrm>
            <a:off x="2424713" y="4691254"/>
            <a:ext cx="9134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225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418181" y="5129854"/>
            <a:ext cx="10990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24"/>
          <p:cNvSpPr txBox="1"/>
          <p:nvPr/>
        </p:nvSpPr>
        <p:spPr>
          <a:xfrm>
            <a:off x="2596452" y="5058036"/>
            <a:ext cx="9540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25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9" name="TextBox 25"/>
          <p:cNvSpPr txBox="1"/>
          <p:nvPr/>
        </p:nvSpPr>
        <p:spPr>
          <a:xfrm>
            <a:off x="2627784" y="5358286"/>
            <a:ext cx="825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225</a:t>
            </a:r>
            <a:endParaRPr lang="zh-CN" altLang="en-US" sz="28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2570581" y="5805264"/>
            <a:ext cx="109902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27"/>
          <p:cNvSpPr txBox="1"/>
          <p:nvPr/>
        </p:nvSpPr>
        <p:spPr>
          <a:xfrm>
            <a:off x="2843808" y="5733256"/>
            <a:ext cx="768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25</a:t>
            </a:r>
            <a:endParaRPr lang="zh-CN" altLang="en-US" sz="28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2" name="TextBox 28"/>
          <p:cNvSpPr txBox="1"/>
          <p:nvPr/>
        </p:nvSpPr>
        <p:spPr>
          <a:xfrm>
            <a:off x="3080526" y="2797300"/>
            <a:ext cx="549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3" name="TextBox 30"/>
          <p:cNvSpPr txBox="1"/>
          <p:nvPr/>
        </p:nvSpPr>
        <p:spPr>
          <a:xfrm>
            <a:off x="2486845" y="2695731"/>
            <a:ext cx="4948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4" name="TextBox 33"/>
          <p:cNvSpPr txBox="1"/>
          <p:nvPr/>
        </p:nvSpPr>
        <p:spPr>
          <a:xfrm>
            <a:off x="2863137" y="2802574"/>
            <a:ext cx="549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169425" y="3933802"/>
            <a:ext cx="5146991" cy="1938992"/>
            <a:chOff x="5012343" y="2684497"/>
            <a:chExt cx="4714943" cy="1938992"/>
          </a:xfrm>
        </p:grpSpPr>
        <p:sp>
          <p:nvSpPr>
            <p:cNvPr id="70" name="TextBox 35"/>
            <p:cNvSpPr txBox="1"/>
            <p:nvPr/>
          </p:nvSpPr>
          <p:spPr>
            <a:xfrm>
              <a:off x="5652119" y="2684497"/>
              <a:ext cx="4075167" cy="193899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        不管是哪一位，只要余数重复出现“</a:t>
              </a:r>
              <a:r>
                <a:rPr lang="en-US" altLang="zh-CN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25</a:t>
              </a:r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”，商中就会重复出现“</a:t>
              </a:r>
              <a:r>
                <a:rPr lang="en-US" altLang="zh-CN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3</a:t>
              </a:r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”在余数后添</a:t>
              </a:r>
              <a:r>
                <a:rPr lang="en-US" altLang="zh-CN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0</a:t>
              </a:r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继续除，总也除不尽，小数的位数是无限的。</a:t>
              </a:r>
              <a:endPara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cxnSp>
          <p:nvCxnSpPr>
            <p:cNvPr id="71" name="直接箭头连接符 70"/>
            <p:cNvCxnSpPr>
              <a:stCxn id="70" idx="1"/>
            </p:cNvCxnSpPr>
            <p:nvPr/>
          </p:nvCxnSpPr>
          <p:spPr>
            <a:xfrm flipH="1" flipV="1">
              <a:off x="5012343" y="3441949"/>
              <a:ext cx="639776" cy="212044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线形标注 2 66"/>
          <p:cNvSpPr/>
          <p:nvPr/>
        </p:nvSpPr>
        <p:spPr>
          <a:xfrm>
            <a:off x="3595291" y="2564904"/>
            <a:ext cx="1425515" cy="521270"/>
          </a:xfrm>
          <a:prstGeom prst="borderCallout2">
            <a:avLst>
              <a:gd name="adj1" fmla="val 18750"/>
              <a:gd name="adj2" fmla="val 979"/>
              <a:gd name="adj3" fmla="val 18750"/>
              <a:gd name="adj4" fmla="val -16667"/>
              <a:gd name="adj5" fmla="val 63383"/>
              <a:gd name="adj6" fmla="val -20153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循环小数</a:t>
            </a:r>
            <a:endParaRPr lang="zh-CN" altLang="en-US" sz="24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844238" y="4392270"/>
            <a:ext cx="39626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8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endParaRPr lang="zh-CN" altLang="en-US" sz="2800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3023610" y="5066020"/>
            <a:ext cx="396262" cy="52322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2800" dirty="0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endParaRPr lang="zh-CN" altLang="en-US" sz="2800" dirty="0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85317" y="1700808"/>
            <a:ext cx="26308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400÷75=</a:t>
            </a:r>
            <a:endParaRPr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5557" y="1702549"/>
            <a:ext cx="20986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667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5.333…</a:t>
            </a:r>
            <a:endParaRPr lang="en-US" altLang="zh-CN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3" grpId="0"/>
      <p:bldP spid="35" grpId="0"/>
      <p:bldP spid="37" grpId="0"/>
      <p:bldP spid="39" grpId="0"/>
      <p:bldP spid="51" grpId="0"/>
      <p:bldP spid="53" grpId="0"/>
      <p:bldP spid="55" grpId="0"/>
      <p:bldP spid="56" grpId="0"/>
      <p:bldP spid="58" grpId="0"/>
      <p:bldP spid="59" grpId="0"/>
      <p:bldP spid="61" grpId="0"/>
      <p:bldP spid="62" grpId="0"/>
      <p:bldP spid="63" grpId="0"/>
      <p:bldP spid="64" grpId="0"/>
      <p:bldP spid="67" grpId="0" animBg="1"/>
      <p:bldP spid="68" grpId="0"/>
      <p:bldP spid="69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典题精讲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378" y="2299213"/>
            <a:ext cx="4308944" cy="2137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圆角矩形标注 22"/>
          <p:cNvSpPr/>
          <p:nvPr/>
        </p:nvSpPr>
        <p:spPr>
          <a:xfrm>
            <a:off x="835476" y="2060848"/>
            <a:ext cx="2286393" cy="1080120"/>
          </a:xfrm>
          <a:prstGeom prst="wedgeRoundRectCallout">
            <a:avLst>
              <a:gd name="adj1" fmla="val 51637"/>
              <a:gd name="adj2" fmla="val 64496"/>
              <a:gd name="adj3" fmla="val 16667"/>
            </a:avLst>
          </a:prstGeom>
          <a:solidFill>
            <a:srgbClr val="FFFF99"/>
          </a:solidFill>
          <a:ln>
            <a:solidFill>
              <a:srgbClr val="A7DC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哇，王鹏</a:t>
            </a:r>
            <a:r>
              <a:rPr lang="en-US" altLang="zh-CN" sz="24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400</a:t>
            </a:r>
            <a:r>
              <a:rPr lang="zh-CN" altLang="en-US" sz="24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米只跑了</a:t>
            </a:r>
            <a:r>
              <a:rPr lang="en-US" altLang="zh-CN" sz="24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75</a:t>
            </a:r>
            <a:r>
              <a:rPr lang="zh-CN" altLang="en-US" sz="24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秒！</a:t>
            </a:r>
            <a:endParaRPr lang="zh-CN" altLang="en-US" sz="24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5958015" y="1916832"/>
            <a:ext cx="2286393" cy="1080120"/>
          </a:xfrm>
          <a:prstGeom prst="wedgeRoundRectCallout">
            <a:avLst>
              <a:gd name="adj1" fmla="val -42748"/>
              <a:gd name="adj2" fmla="val 76913"/>
              <a:gd name="adj3" fmla="val 16667"/>
            </a:avLst>
          </a:prstGeom>
          <a:solidFill>
            <a:srgbClr val="FFFF99"/>
          </a:solidFill>
          <a:ln>
            <a:solidFill>
              <a:srgbClr val="A7DC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平均每秒跑多少米？ </a:t>
            </a:r>
            <a:endParaRPr lang="zh-CN" altLang="en-US" sz="240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1331640" y="4800054"/>
            <a:ext cx="594015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400÷75=5.333…(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米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)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答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平均每秒跑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5.333…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米。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139" y="1870652"/>
            <a:ext cx="507485" cy="448724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 rot="18298042">
            <a:off x="1598937" y="2826901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错误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易错提醒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4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095323"/>
            <a:ext cx="3085282" cy="216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876584" y="4175445"/>
            <a:ext cx="5495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错误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原因：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误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以为有循环的数字出现就是循环小数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52128" y="1745521"/>
            <a:ext cx="7092280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40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判断</a:t>
            </a:r>
            <a:r>
              <a:rPr lang="en-US" altLang="zh-CN" sz="40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:0.343434</a:t>
            </a:r>
            <a:r>
              <a:rPr lang="zh-CN" altLang="en-US" sz="40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是循环小数</a:t>
            </a:r>
            <a:r>
              <a:rPr lang="zh-CN" altLang="en-US" sz="40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。</a:t>
            </a:r>
            <a:r>
              <a:rPr lang="en-US" altLang="zh-CN" sz="40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(     )</a:t>
            </a:r>
            <a:endParaRPr lang="zh-CN" altLang="en-US" sz="40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589844" y="2617570"/>
            <a:ext cx="315602" cy="216024"/>
            <a:chOff x="5400092" y="3441651"/>
            <a:chExt cx="315602" cy="216024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5400092" y="3543858"/>
              <a:ext cx="108012" cy="108012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flipV="1">
              <a:off x="5499670" y="3441651"/>
              <a:ext cx="216024" cy="216024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9552" y="2926685"/>
            <a:ext cx="2460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错解分析：</a:t>
            </a:r>
            <a:endParaRPr lang="zh-CN" altLang="zh-CN" sz="36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同侧圆角矩形 15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易错提醒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7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" name="Picture 4" descr="F:\七彩课堂插图板式封面\排版用图标、页眉页脚\标题jpg\读读背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581128"/>
            <a:ext cx="247133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AutoShape 27"/>
          <p:cNvSpPr>
            <a:spLocks noChangeArrowheads="1"/>
          </p:cNvSpPr>
          <p:nvPr/>
        </p:nvSpPr>
        <p:spPr bwMode="auto">
          <a:xfrm>
            <a:off x="1130464" y="3645025"/>
            <a:ext cx="6120680" cy="1297885"/>
          </a:xfrm>
          <a:prstGeom prst="wedgeRoundRectCallout">
            <a:avLst>
              <a:gd name="adj1" fmla="val 44672"/>
              <a:gd name="adj2" fmla="val 67742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循环小数的位数是无限的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而这个数的小数位数是有限的。</a:t>
            </a:r>
          </a:p>
        </p:txBody>
      </p:sp>
      <p:pic>
        <p:nvPicPr>
          <p:cNvPr id="18" name="例.eps" descr="id:2147501035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139" y="1870652"/>
            <a:ext cx="507485" cy="448724"/>
          </a:xfrm>
          <a:prstGeom prst="rect">
            <a:avLst/>
          </a:prstGeom>
          <a:noFill/>
        </p:spPr>
      </p:pic>
      <p:sp>
        <p:nvSpPr>
          <p:cNvPr id="22" name="矩形 21"/>
          <p:cNvSpPr/>
          <p:nvPr/>
        </p:nvSpPr>
        <p:spPr>
          <a:xfrm rot="18298042">
            <a:off x="6597834" y="2171847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正确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52128" y="1745521"/>
            <a:ext cx="7092280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zh-CN" altLang="en-US" sz="40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判断</a:t>
            </a:r>
            <a:r>
              <a:rPr lang="en-US" altLang="zh-CN" sz="40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:0.343434</a:t>
            </a:r>
            <a:r>
              <a:rPr lang="zh-CN" altLang="en-US" sz="40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是循环小数</a:t>
            </a:r>
            <a:r>
              <a:rPr lang="zh-CN" altLang="en-US" sz="40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。</a:t>
            </a:r>
            <a:r>
              <a:rPr lang="en-US" altLang="zh-CN" sz="40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(     )</a:t>
            </a:r>
            <a:endParaRPr lang="zh-CN" altLang="en-US" sz="40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矩形 33"/>
              <p:cNvSpPr/>
              <p:nvPr/>
            </p:nvSpPr>
            <p:spPr>
              <a:xfrm>
                <a:off x="1431158" y="2342832"/>
                <a:ext cx="676787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4000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  <a:cs typeface="Times New Roman"/>
                        </a:rPr>
                        <m:t>×</m:t>
                      </m:r>
                    </m:oMath>
                  </m:oMathPara>
                </a14:m>
                <a:endParaRPr lang="en-US" altLang="zh-CN" sz="4000" dirty="0">
                  <a:solidFill>
                    <a:srgbClr val="0000FF"/>
                  </a:solidFill>
                  <a:latin typeface="华文新魏" panose="02010800040101010101" pitchFamily="2" charset="-122"/>
                  <a:ea typeface="华文新魏" panose="02010800040101010101" pitchFamily="2" charset="-122"/>
                  <a:cs typeface="Times New Roman"/>
                </a:endParaRPr>
              </a:p>
            </p:txBody>
          </p:sp>
        </mc:Choice>
        <mc:Fallback xmlns="">
          <p:sp>
            <p:nvSpPr>
              <p:cNvPr id="34" name="矩形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1158" y="2342832"/>
                <a:ext cx="676787" cy="7078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 animBg="1"/>
      <p:bldP spid="22" grpId="0" animBg="1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1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kumimoji="1" lang="en-US" altLang="zh-CN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单元   小数</a:t>
            </a:r>
            <a:r>
              <a:rPr kumimoji="1" lang="zh-CN" altLang="en-US" sz="36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anose="02010600040101010101" pitchFamily="2" charset="-122"/>
                <a:ea typeface="华文楷体" panose="02010600040101010101" pitchFamily="2" charset="-122"/>
              </a:rPr>
              <a:t>法</a:t>
            </a:r>
            <a:endParaRPr lang="zh-CN" altLang="en-US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4284344" y="3212976"/>
            <a:ext cx="338400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0" y="2636913"/>
            <a:ext cx="5168371" cy="352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4139952" y="2348881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4  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0030101010101" charset="-122"/>
                <a:ea typeface="黑体" panose="02010600030101010101" charset="-122"/>
              </a:rPr>
              <a:t>循环小数</a:t>
            </a:r>
            <a:endParaRPr lang="zh-CN" altLang="en-US" sz="4800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83568" y="1744360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用竖式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计算：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1÷9=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2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430" y="4310960"/>
            <a:ext cx="2258026" cy="15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5067162" y="1754472"/>
            <a:ext cx="12330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0.1…</a:t>
            </a:r>
            <a:endParaRPr lang="zh-CN" altLang="en-US" sz="36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1416" y="2926685"/>
            <a:ext cx="586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267744" y="2816976"/>
            <a:ext cx="1728192" cy="646331"/>
            <a:chOff x="2251964" y="3284984"/>
            <a:chExt cx="1728192" cy="646331"/>
          </a:xfrm>
        </p:grpSpPr>
        <p:sp>
          <p:nvSpPr>
            <p:cNvPr id="25" name="矩形 24"/>
            <p:cNvSpPr/>
            <p:nvPr/>
          </p:nvSpPr>
          <p:spPr>
            <a:xfrm>
              <a:off x="2468156" y="3429000"/>
              <a:ext cx="1512000" cy="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251964" y="3284984"/>
              <a:ext cx="72008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 </a:t>
              </a:r>
              <a:r>
                <a:rPr lang="en-US" altLang="zh-CN" sz="36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)</a:t>
              </a:r>
              <a:endPara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99792" y="2420888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0.1 1 1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123728" y="2887242"/>
            <a:ext cx="5451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31259" y="3391299"/>
            <a:ext cx="6046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99961" y="3965622"/>
            <a:ext cx="1311755" cy="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843808" y="4903467"/>
            <a:ext cx="1311755" cy="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044221" y="5805264"/>
            <a:ext cx="1311755" cy="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3779912" y="5767563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059832" y="2926685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059832" y="3934797"/>
            <a:ext cx="586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47864" y="3934797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347864" y="4366845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09488" y="4797152"/>
            <a:ext cx="586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07904" y="4797152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07904" y="5229200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7" grpId="0"/>
      <p:bldP spid="28" grpId="0"/>
      <p:bldP spid="29" grpId="0"/>
      <p:bldP spid="30" grpId="0" animBg="1"/>
      <p:bldP spid="33" grpId="0" animBg="1"/>
      <p:bldP spid="54" grpId="0" animBg="1"/>
      <p:bldP spid="55" grpId="0"/>
      <p:bldP spid="34" grpId="0"/>
      <p:bldP spid="35" grpId="0"/>
      <p:bldP spid="36" grpId="0"/>
      <p:bldP spid="38" grpId="0"/>
      <p:bldP spid="39" grpId="0"/>
      <p:bldP spid="40" grpId="0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83568" y="1744360"/>
            <a:ext cx="794665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鸵鸟奔跑时最高速度可达</a:t>
            </a:r>
            <a:r>
              <a:rPr lang="en-US" altLang="zh-CN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72</a:t>
            </a:r>
            <a:r>
              <a:rPr lang="zh-CN" altLang="en-US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千米</a:t>
            </a:r>
            <a:r>
              <a:rPr lang="en-US" altLang="zh-CN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时</a:t>
            </a:r>
            <a:r>
              <a:rPr lang="en-US" altLang="zh-CN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非洲野狗最高速度可达</a:t>
            </a:r>
            <a:r>
              <a:rPr lang="en-US" altLang="zh-CN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55</a:t>
            </a:r>
            <a:r>
              <a:rPr lang="zh-CN" altLang="en-US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千米</a:t>
            </a:r>
            <a:r>
              <a:rPr lang="en-US" altLang="zh-CN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/</a:t>
            </a:r>
            <a:r>
              <a:rPr lang="zh-CN" altLang="en-US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时</a:t>
            </a:r>
            <a:r>
              <a:rPr lang="en-US" altLang="zh-CN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鸵鸟的最高速度是非洲野狗的多少倍</a:t>
            </a:r>
            <a:r>
              <a:rPr lang="en-US" altLang="zh-CN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?(</a:t>
            </a:r>
            <a:r>
              <a:rPr lang="zh-CN" altLang="en-US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得数用简便方法表示</a:t>
            </a:r>
            <a:r>
              <a:rPr lang="en-US" altLang="zh-CN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</a:p>
        </p:txBody>
      </p:sp>
      <p:pic>
        <p:nvPicPr>
          <p:cNvPr id="22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141" y="4611745"/>
            <a:ext cx="2258026" cy="15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827584" y="4222829"/>
            <a:ext cx="4190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72÷55=1.30909…</a:t>
            </a:r>
            <a:endParaRPr lang="zh-CN" altLang="en-US" sz="3600" dirty="0">
              <a:solidFill>
                <a:srgbClr val="7030A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矩形 23"/>
              <p:cNvSpPr/>
              <p:nvPr/>
            </p:nvSpPr>
            <p:spPr>
              <a:xfrm>
                <a:off x="4788024" y="4005064"/>
                <a:ext cx="2071401" cy="8588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 smtClean="0">
                    <a:solidFill>
                      <a:srgbClr val="FF0000"/>
                    </a:solidFill>
                    <a:latin typeface="华文新魏" pitchFamily="2" charset="-122"/>
                    <a:ea typeface="华文新魏" pitchFamily="2" charset="-122"/>
                  </a:rPr>
                  <a:t>=1.3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zh-CN" altLang="zh-CN" sz="3600" i="1">
                            <a:solidFill>
                              <a:srgbClr val="FF0000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limUppPr>
                      <m:e>
                        <m:r>
                          <a:rPr lang="en-US" altLang="zh-CN" sz="3600">
                            <a:solidFill>
                              <a:srgbClr val="FF0000"/>
                            </a:solidFill>
                            <a:latin typeface="Cambria Math"/>
                            <a:ea typeface="华文新魏" pitchFamily="2" charset="-122"/>
                          </a:rPr>
                          <m:t>0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3600">
                            <a:solidFill>
                              <a:srgbClr val="FF0000"/>
                            </a:solidFill>
                            <a:latin typeface="华文新魏" pitchFamily="2" charset="-122"/>
                            <a:ea typeface="华文新魏" pitchFamily="2" charset="-122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zh-CN" altLang="zh-CN" sz="3600" i="1">
                            <a:solidFill>
                              <a:srgbClr val="FF0000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limUppPr>
                      <m:e>
                        <m:r>
                          <a:rPr lang="en-US" altLang="zh-CN" sz="3600">
                            <a:solidFill>
                              <a:srgbClr val="FF0000"/>
                            </a:solidFill>
                            <a:latin typeface="Cambria Math"/>
                            <a:ea typeface="华文新魏" pitchFamily="2" charset="-122"/>
                          </a:rPr>
                          <m:t>9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3600">
                            <a:solidFill>
                              <a:srgbClr val="FF0000"/>
                            </a:solidFill>
                            <a:latin typeface="华文新魏" pitchFamily="2" charset="-122"/>
                            <a:ea typeface="华文新魏" pitchFamily="2" charset="-122"/>
                          </a:rPr>
                          <m:t>·</m:t>
                        </m:r>
                      </m:lim>
                    </m:limUpp>
                  </m:oMath>
                </a14:m>
                <a:endParaRPr lang="zh-CN" altLang="en-US" sz="3600" dirty="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</mc:Choice>
        <mc:Fallback xmlns=""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4005064"/>
                <a:ext cx="2071401" cy="858889"/>
              </a:xfrm>
              <a:prstGeom prst="rect">
                <a:avLst/>
              </a:prstGeom>
              <a:blipFill rotWithShape="1">
                <a:blip r:embed="rId3"/>
                <a:stretch>
                  <a:fillRect l="-8824" b="-26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841496" y="4896433"/>
                <a:ext cx="6017930" cy="14128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3600" kern="100" dirty="0" smtClean="0">
                    <a:solidFill>
                      <a:schemeClr val="tx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答：鸵鸟</a:t>
                </a:r>
                <a:r>
                  <a:rPr lang="zh-CN" altLang="en-US" sz="3600" kern="100" dirty="0">
                    <a:solidFill>
                      <a:schemeClr val="tx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的最高速度是非洲野狗</a:t>
                </a:r>
                <a:r>
                  <a:rPr lang="zh-CN" altLang="en-US" sz="3600" kern="100" dirty="0" smtClean="0">
                    <a:solidFill>
                      <a:schemeClr val="tx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的</a:t>
                </a:r>
                <a:r>
                  <a:rPr lang="en-US" altLang="zh-CN" sz="3600" dirty="0">
                    <a:solidFill>
                      <a:schemeClr val="tx1"/>
                    </a:solidFill>
                    <a:latin typeface="华文新魏" pitchFamily="2" charset="-122"/>
                    <a:ea typeface="华文新魏" pitchFamily="2" charset="-122"/>
                  </a:rPr>
                  <a:t>1.3</a:t>
                </a:r>
                <a14:m>
                  <m:oMath xmlns:m="http://schemas.openxmlformats.org/officeDocument/2006/math">
                    <m:limUpp>
                      <m:limUppPr>
                        <m:ctrlPr>
                          <a:rPr lang="zh-CN" altLang="zh-CN" sz="3600" i="1">
                            <a:solidFill>
                              <a:schemeClr val="tx1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limUppPr>
                      <m:e>
                        <m:r>
                          <a:rPr lang="en-US" altLang="zh-CN" sz="3600">
                            <a:solidFill>
                              <a:schemeClr val="tx1"/>
                            </a:solidFill>
                            <a:latin typeface="Cambria Math"/>
                            <a:ea typeface="华文新魏" pitchFamily="2" charset="-122"/>
                          </a:rPr>
                          <m:t>0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3600">
                            <a:solidFill>
                              <a:schemeClr val="tx1"/>
                            </a:solidFill>
                            <a:latin typeface="华文新魏" pitchFamily="2" charset="-122"/>
                            <a:ea typeface="华文新魏" pitchFamily="2" charset="-122"/>
                          </a:rPr>
                          <m:t>·</m:t>
                        </m:r>
                      </m:lim>
                    </m:limUpp>
                    <m:limUpp>
                      <m:limUppPr>
                        <m:ctrlPr>
                          <a:rPr lang="zh-CN" altLang="zh-CN" sz="3600" i="1">
                            <a:solidFill>
                              <a:schemeClr val="tx1"/>
                            </a:solidFill>
                            <a:latin typeface="Cambria Math"/>
                            <a:ea typeface="华文新魏" pitchFamily="2" charset="-122"/>
                          </a:rPr>
                        </m:ctrlPr>
                      </m:limUppPr>
                      <m:e>
                        <m:r>
                          <a:rPr lang="en-US" altLang="zh-CN" sz="3600">
                            <a:solidFill>
                              <a:schemeClr val="tx1"/>
                            </a:solidFill>
                            <a:latin typeface="Cambria Math"/>
                            <a:ea typeface="华文新魏" pitchFamily="2" charset="-122"/>
                          </a:rPr>
                          <m:t>9</m:t>
                        </m:r>
                      </m:e>
                      <m:lim>
                        <m:r>
                          <m:rPr>
                            <m:nor/>
                          </m:rPr>
                          <a:rPr lang="en-US" altLang="zh-CN" sz="3600">
                            <a:solidFill>
                              <a:schemeClr val="tx1"/>
                            </a:solidFill>
                            <a:latin typeface="华文新魏" pitchFamily="2" charset="-122"/>
                            <a:ea typeface="华文新魏" pitchFamily="2" charset="-122"/>
                          </a:rPr>
                          <m:t>·</m:t>
                        </m:r>
                      </m:lim>
                    </m:limUpp>
                  </m:oMath>
                </a14:m>
                <a:r>
                  <a:rPr lang="zh-CN" altLang="en-US" sz="3600" kern="100" dirty="0" smtClean="0">
                    <a:solidFill>
                      <a:schemeClr val="tx1"/>
                    </a:solidFill>
                    <a:latin typeface="华文新魏" panose="02010800040101010101" pitchFamily="2" charset="-122"/>
                    <a:ea typeface="华文新魏" panose="02010800040101010101" pitchFamily="2" charset="-122"/>
                  </a:rPr>
                  <a:t>倍。</a:t>
                </a:r>
                <a:endParaRPr lang="zh-CN" altLang="en-US" sz="36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1496" y="4896433"/>
                <a:ext cx="6017930" cy="1412887"/>
              </a:xfrm>
              <a:prstGeom prst="rect">
                <a:avLst/>
              </a:prstGeom>
              <a:blipFill rotWithShape="1">
                <a:blip r:embed="rId4"/>
                <a:stretch>
                  <a:fillRect l="-3040" t="-6466" b="-155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83568" y="1744360"/>
            <a:ext cx="828092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淘气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在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练习书法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他把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“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北京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成功举办奥运会”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这句话重复写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,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你知道第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58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个字是什么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字吗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?</a:t>
            </a:r>
            <a:endParaRPr lang="en-US" altLang="zh-CN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/>
            </a:endParaRPr>
          </a:p>
        </p:txBody>
      </p:sp>
      <p:sp>
        <p:nvSpPr>
          <p:cNvPr id="7" name="TextBox 17"/>
          <p:cNvSpPr txBox="1"/>
          <p:nvPr/>
        </p:nvSpPr>
        <p:spPr>
          <a:xfrm>
            <a:off x="683568" y="3933056"/>
            <a:ext cx="7704856" cy="1754326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要求第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58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个字是什么，也就是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9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个字一组，看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58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个字里有这样的几组，还剩几个字，列式是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58÷9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9" y="3225170"/>
            <a:ext cx="2448271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4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思路分析</a:t>
            </a:r>
            <a:r>
              <a:rPr lang="en-US" altLang="zh-CN" sz="4000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endParaRPr lang="zh-CN" altLang="en-US" sz="40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83568" y="1744360"/>
            <a:ext cx="828092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淘气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在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练习书法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,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他把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“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北京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成功举办奥运会”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这句话重复写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,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你知道第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58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个字是什么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字吗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?</a:t>
            </a:r>
            <a:endParaRPr lang="en-US" altLang="zh-CN" sz="36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3569" y="3225170"/>
            <a:ext cx="2448271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r>
              <a:rPr lang="en-US" altLang="zh-CN" sz="4000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endParaRPr lang="zh-CN" altLang="en-US" sz="40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/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2195736" y="3356992"/>
            <a:ext cx="5112568" cy="5847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58÷9=6(</a:t>
            </a:r>
            <a:r>
              <a:rPr lang="zh-CN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组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r>
              <a:rPr lang="zh-CN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……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4(</a:t>
            </a:r>
            <a:r>
              <a:rPr lang="zh-CN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个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)</a:t>
            </a:r>
            <a:endParaRPr lang="zh-CN" altLang="zh-CN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473481" y="3789040"/>
            <a:ext cx="2218283" cy="923746"/>
            <a:chOff x="971600" y="4021820"/>
            <a:chExt cx="2218283" cy="923746"/>
          </a:xfrm>
        </p:grpSpPr>
        <p:cxnSp>
          <p:nvCxnSpPr>
            <p:cNvPr id="16" name="直接箭头连接符 15"/>
            <p:cNvCxnSpPr/>
            <p:nvPr/>
          </p:nvCxnSpPr>
          <p:spPr>
            <a:xfrm>
              <a:off x="2483768" y="4021820"/>
              <a:ext cx="0" cy="429037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3"/>
            <p:cNvSpPr txBox="1"/>
            <p:nvPr/>
          </p:nvSpPr>
          <p:spPr>
            <a:xfrm>
              <a:off x="971600" y="4483901"/>
              <a:ext cx="2218283" cy="461665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有这样</a:t>
              </a:r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的六组</a:t>
              </a:r>
              <a:endPara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76056" y="3789040"/>
            <a:ext cx="1440160" cy="918548"/>
            <a:chOff x="3610728" y="4028940"/>
            <a:chExt cx="1440160" cy="918548"/>
          </a:xfrm>
        </p:grpSpPr>
        <p:cxnSp>
          <p:nvCxnSpPr>
            <p:cNvPr id="14" name="直接箭头连接符 13"/>
            <p:cNvCxnSpPr/>
            <p:nvPr/>
          </p:nvCxnSpPr>
          <p:spPr>
            <a:xfrm>
              <a:off x="4283968" y="4028940"/>
              <a:ext cx="0" cy="429037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3610728" y="4485823"/>
              <a:ext cx="1440160" cy="461665"/>
            </a:xfrm>
            <a:prstGeom prst="rect">
              <a:avLst/>
            </a:prstGeom>
            <a:blipFill>
              <a:blip r:embed="rId2"/>
              <a:tile tx="0" ty="0" sx="100000" sy="100000" flip="none" algn="tl"/>
            </a:blip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多四个字</a:t>
              </a:r>
              <a:endPara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683568" y="4814708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北京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成功举办奥运会</a:t>
            </a:r>
            <a:endParaRPr lang="zh-CN" altLang="en-US" sz="36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806144" y="5318764"/>
            <a:ext cx="319759" cy="918548"/>
            <a:chOff x="4086216" y="4028940"/>
            <a:chExt cx="319759" cy="918548"/>
          </a:xfrm>
        </p:grpSpPr>
        <p:cxnSp>
          <p:nvCxnSpPr>
            <p:cNvPr id="29" name="直接箭头连接符 28"/>
            <p:cNvCxnSpPr/>
            <p:nvPr/>
          </p:nvCxnSpPr>
          <p:spPr>
            <a:xfrm>
              <a:off x="4283968" y="4028940"/>
              <a:ext cx="0" cy="429037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19"/>
            <p:cNvSpPr txBox="1"/>
            <p:nvPr/>
          </p:nvSpPr>
          <p:spPr>
            <a:xfrm>
              <a:off x="4086216" y="4485823"/>
              <a:ext cx="319759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1</a:t>
              </a:r>
              <a:endPara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238192" y="5318764"/>
            <a:ext cx="319759" cy="918548"/>
            <a:chOff x="4086216" y="4028940"/>
            <a:chExt cx="319759" cy="918548"/>
          </a:xfrm>
        </p:grpSpPr>
        <p:cxnSp>
          <p:nvCxnSpPr>
            <p:cNvPr id="27" name="直接箭头连接符 26"/>
            <p:cNvCxnSpPr/>
            <p:nvPr/>
          </p:nvCxnSpPr>
          <p:spPr>
            <a:xfrm>
              <a:off x="4283968" y="4028940"/>
              <a:ext cx="0" cy="429037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2"/>
            <p:cNvSpPr txBox="1"/>
            <p:nvPr/>
          </p:nvSpPr>
          <p:spPr>
            <a:xfrm>
              <a:off x="4086216" y="4485823"/>
              <a:ext cx="319759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2</a:t>
              </a:r>
              <a:endPara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42248" y="5318764"/>
            <a:ext cx="319759" cy="918548"/>
            <a:chOff x="4086216" y="4028940"/>
            <a:chExt cx="319759" cy="918548"/>
          </a:xfrm>
        </p:grpSpPr>
        <p:cxnSp>
          <p:nvCxnSpPr>
            <p:cNvPr id="25" name="直接箭头连接符 24"/>
            <p:cNvCxnSpPr/>
            <p:nvPr/>
          </p:nvCxnSpPr>
          <p:spPr>
            <a:xfrm>
              <a:off x="4283968" y="4028940"/>
              <a:ext cx="0" cy="429037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4086216" y="4485823"/>
              <a:ext cx="319759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>
                  <a:latin typeface="华文新魏" panose="02010800040101010101" pitchFamily="2" charset="-122"/>
                  <a:ea typeface="华文新魏" panose="02010800040101010101" pitchFamily="2" charset="-122"/>
                </a:rPr>
                <a:t>3</a:t>
              </a:r>
              <a:endPara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74296" y="5318764"/>
            <a:ext cx="319759" cy="918548"/>
            <a:chOff x="4086216" y="4028940"/>
            <a:chExt cx="319759" cy="918548"/>
          </a:xfrm>
        </p:grpSpPr>
        <p:cxnSp>
          <p:nvCxnSpPr>
            <p:cNvPr id="23" name="直接箭头连接符 22"/>
            <p:cNvCxnSpPr/>
            <p:nvPr/>
          </p:nvCxnSpPr>
          <p:spPr>
            <a:xfrm>
              <a:off x="4283968" y="4028940"/>
              <a:ext cx="0" cy="429037"/>
            </a:xfrm>
            <a:prstGeom prst="straightConnector1">
              <a:avLst/>
            </a:prstGeom>
            <a:ln w="28575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8"/>
            <p:cNvSpPr txBox="1"/>
            <p:nvPr/>
          </p:nvSpPr>
          <p:spPr>
            <a:xfrm>
              <a:off x="4086216" y="4485823"/>
              <a:ext cx="319759" cy="461665"/>
            </a:xfrm>
            <a:prstGeom prst="rect">
              <a:avLst/>
            </a:prstGeom>
            <a:solidFill>
              <a:srgbClr val="FFFF00"/>
            </a:solidFill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4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4</a:t>
              </a:r>
              <a:endPara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3793877" y="5724545"/>
            <a:ext cx="423450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58</a:t>
            </a:r>
            <a:r>
              <a:rPr lang="zh-CN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个字是“功”</a:t>
            </a:r>
            <a:r>
              <a:rPr lang="zh-CN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字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2" name="右箭头 31"/>
          <p:cNvSpPr/>
          <p:nvPr/>
        </p:nvSpPr>
        <p:spPr>
          <a:xfrm>
            <a:off x="2661009" y="5713412"/>
            <a:ext cx="1190911" cy="5959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1350" y="4171412"/>
            <a:ext cx="2258026" cy="1579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8" grpId="0"/>
      <p:bldP spid="31" grpId="0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83568" y="1744360"/>
            <a:ext cx="8280920" cy="1093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 0.514514…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的小数部分的第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100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位数字是什么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?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前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100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位数字的和是多少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?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3569" y="2890679"/>
            <a:ext cx="2448271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zh-CN" sz="4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思路分析</a:t>
            </a:r>
            <a:r>
              <a:rPr lang="en-US" altLang="zh-CN" sz="4000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endParaRPr lang="zh-CN" altLang="en-US" sz="40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59832" y="2937138"/>
            <a:ext cx="3240359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循环</a:t>
            </a:r>
            <a:r>
              <a:rPr lang="zh-CN" altLang="en-US" sz="40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节是</a:t>
            </a:r>
            <a:r>
              <a:rPr lang="en-US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514</a:t>
            </a:r>
            <a:endParaRPr lang="zh-CN" altLang="en-US" sz="4000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3569" y="4226312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前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100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位数字里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有</a:t>
            </a:r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33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组“</a:t>
            </a:r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514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”，还剩余一位，所以第</a:t>
            </a:r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100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位数字是第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34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组数字中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的第一位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数字“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5”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。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55576" y="3646765"/>
            <a:ext cx="52245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100÷3=33(</a:t>
            </a:r>
            <a:r>
              <a:rPr lang="zh-CN" altLang="en-US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组</a:t>
            </a:r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)……1(</a:t>
            </a:r>
            <a:r>
              <a:rPr lang="zh-CN" altLang="en-US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个</a:t>
            </a:r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学以致用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83568" y="1744360"/>
            <a:ext cx="8280920" cy="1093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4.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 0.514514…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的小数部分的第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100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位数字是什么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?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前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100</a:t>
            </a:r>
            <a:r>
              <a:rPr lang="zh-CN" altLang="en-US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位数字的和是多少</a:t>
            </a:r>
            <a:r>
              <a:rPr lang="en-US" altLang="zh-CN" sz="36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?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3569" y="2708920"/>
            <a:ext cx="1784588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解答</a:t>
            </a:r>
            <a:r>
              <a:rPr lang="en-US" altLang="zh-CN" sz="4000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:</a:t>
            </a:r>
            <a:endParaRPr lang="en-US" altLang="zh-CN" sz="4000" dirty="0" smtClean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3284984"/>
            <a:ext cx="7848872" cy="31700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100÷3=33</a:t>
            </a:r>
            <a:r>
              <a:rPr lang="en-US" altLang="zh-CN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(</a:t>
            </a:r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组</a:t>
            </a:r>
            <a:r>
              <a:rPr lang="en-US" altLang="zh-CN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)……1(</a:t>
            </a:r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个</a:t>
            </a:r>
            <a:r>
              <a:rPr lang="en-US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)</a:t>
            </a:r>
          </a:p>
          <a:p>
            <a:pPr lvl="0"/>
            <a:r>
              <a:rPr lang="en-US" altLang="zh-CN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0.514514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…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的小数部分第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100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位数</a:t>
            </a:r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/>
            </a:endParaRPr>
          </a:p>
          <a:p>
            <a:pPr lvl="0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字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是“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5”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。</a:t>
            </a:r>
          </a:p>
          <a:p>
            <a:pPr lvl="0"/>
            <a:r>
              <a:rPr lang="en-US" altLang="zh-CN" sz="40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5+1+4=10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　　</a:t>
            </a:r>
            <a:r>
              <a:rPr lang="en-US" altLang="zh-CN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10×33+5=335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　　</a:t>
            </a:r>
            <a:endParaRPr lang="en-US" altLang="zh-CN" sz="4000" dirty="0" smtClean="0"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/>
            </a:endParaRPr>
          </a:p>
          <a:p>
            <a:pPr lvl="0"/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前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100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位数字的和是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335</a:t>
            </a:r>
            <a:r>
              <a:rPr lang="zh-CN" altLang="en-US" sz="4000" dirty="0" smtClean="0"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/>
              </a:rPr>
              <a:t>。</a:t>
            </a:r>
            <a:endParaRPr lang="zh-CN" altLang="en-US" sz="4000" dirty="0">
              <a:latin typeface="华文新魏" panose="02010800040101010101" pitchFamily="2" charset="-122"/>
              <a:ea typeface="华文新魏" panose="02010800040101010101" pitchFamily="2" charset="-122"/>
              <a:cs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课堂小结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074" y="1556792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67544" y="3140968"/>
            <a:ext cx="8280920" cy="138499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一个小数的小数部分</a:t>
            </a:r>
            <a:r>
              <a:rPr lang="en-US" altLang="zh-CN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从某一位起</a:t>
            </a:r>
            <a:r>
              <a:rPr lang="en-US" altLang="zh-CN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一个数字或者几个数字依次不断地重复出现</a:t>
            </a:r>
            <a:r>
              <a:rPr lang="en-US" altLang="zh-CN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这样的小数叫作循环小数。</a:t>
            </a:r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467544" y="4707722"/>
            <a:ext cx="8280920" cy="9541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一个循环小数中，小数部分依次不断重复出现的数字叫作这个循环小数的循环节。</a:t>
            </a:r>
            <a:endParaRPr lang="zh-CN" altLang="en-US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67852" y="2120012"/>
            <a:ext cx="6200492" cy="646331"/>
          </a:xfrm>
          <a:prstGeom prst="rect">
            <a:avLst/>
          </a:prstGeom>
          <a:noFill/>
        </p:spPr>
        <p:txBody>
          <a:bodyPr wrap="square" rtlCol="0">
            <a:prstTxWarp prst="textCircle">
              <a:avLst/>
            </a:prstTxWarp>
            <a:spAutoFit/>
          </a:bodyPr>
          <a:lstStyle/>
          <a:p>
            <a:r>
              <a:rPr lang="zh-CN" altLang="en-US" sz="3600" dirty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我们</a:t>
            </a:r>
            <a:r>
              <a:rPr lang="zh-CN" altLang="en-US" sz="3600" dirty="0" smtClean="0">
                <a:ln>
                  <a:solidFill>
                    <a:srgbClr val="7030A0"/>
                  </a:solidFill>
                </a:ln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今天学习了哪些知识呢？</a:t>
            </a:r>
            <a:endParaRPr lang="zh-CN" altLang="en-US" sz="3600" dirty="0">
              <a:ln>
                <a:solidFill>
                  <a:srgbClr val="7030A0"/>
                </a:solidFill>
              </a:ln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3"/>
          <p:cNvSpPr/>
          <p:nvPr/>
        </p:nvSpPr>
        <p:spPr bwMode="auto">
          <a:xfrm>
            <a:off x="3430940" y="2671168"/>
            <a:ext cx="2592388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Freeform 94"/>
          <p:cNvSpPr/>
          <p:nvPr/>
        </p:nvSpPr>
        <p:spPr bwMode="auto">
          <a:xfrm>
            <a:off x="3430942" y="2671168"/>
            <a:ext cx="2600325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Freeform 95"/>
          <p:cNvSpPr/>
          <p:nvPr/>
        </p:nvSpPr>
        <p:spPr bwMode="auto">
          <a:xfrm>
            <a:off x="2835630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reeform 96"/>
          <p:cNvSpPr/>
          <p:nvPr/>
        </p:nvSpPr>
        <p:spPr bwMode="auto">
          <a:xfrm>
            <a:off x="2826105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97"/>
          <p:cNvSpPr/>
          <p:nvPr/>
        </p:nvSpPr>
        <p:spPr bwMode="auto">
          <a:xfrm>
            <a:off x="34436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98"/>
          <p:cNvSpPr/>
          <p:nvPr/>
        </p:nvSpPr>
        <p:spPr bwMode="auto">
          <a:xfrm>
            <a:off x="34309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100"/>
          <p:cNvSpPr/>
          <p:nvPr/>
        </p:nvSpPr>
        <p:spPr bwMode="auto">
          <a:xfrm>
            <a:off x="2826103" y="2671168"/>
            <a:ext cx="3205162" cy="1500187"/>
          </a:xfrm>
          <a:custGeom>
            <a:avLst/>
            <a:gdLst>
              <a:gd name="T0" fmla="*/ 2147483646 w 2019"/>
              <a:gd name="T1" fmla="*/ 0 h 1050"/>
              <a:gd name="T2" fmla="*/ 0 w 2019"/>
              <a:gd name="T3" fmla="*/ 1496972813 h 1050"/>
              <a:gd name="T4" fmla="*/ 12601573 w 2019"/>
              <a:gd name="T5" fmla="*/ 2147483646 h 1050"/>
              <a:gd name="T6" fmla="*/ 2147483646 w 2019"/>
              <a:gd name="T7" fmla="*/ 1151712200 h 1050"/>
              <a:gd name="T8" fmla="*/ 2147483646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102"/>
          <p:cNvSpPr/>
          <p:nvPr/>
        </p:nvSpPr>
        <p:spPr bwMode="auto">
          <a:xfrm>
            <a:off x="2826105" y="2671167"/>
            <a:ext cx="3197225" cy="942976"/>
          </a:xfrm>
          <a:custGeom>
            <a:avLst/>
            <a:gdLst>
              <a:gd name="T0" fmla="*/ 2147483646 w 2014"/>
              <a:gd name="T1" fmla="*/ 0 h 660"/>
              <a:gd name="T2" fmla="*/ 2147483646 w 2014"/>
              <a:gd name="T3" fmla="*/ 0 h 660"/>
              <a:gd name="T4" fmla="*/ 2147483646 w 2014"/>
              <a:gd name="T5" fmla="*/ 640119688 h 660"/>
              <a:gd name="T6" fmla="*/ 0 w 2014"/>
              <a:gd name="T7" fmla="*/ 1496972813 h 660"/>
              <a:gd name="T8" fmla="*/ 0 w 2014"/>
              <a:gd name="T9" fmla="*/ 1663303125 h 660"/>
              <a:gd name="T10" fmla="*/ 2147483646 w 2014"/>
              <a:gd name="T11" fmla="*/ 191531875 h 660"/>
              <a:gd name="T12" fmla="*/ 2147483646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104"/>
          <p:cNvSpPr/>
          <p:nvPr/>
        </p:nvSpPr>
        <p:spPr bwMode="auto">
          <a:xfrm>
            <a:off x="2826103" y="3229809"/>
            <a:ext cx="3205162" cy="941546"/>
          </a:xfrm>
          <a:custGeom>
            <a:avLst/>
            <a:gdLst>
              <a:gd name="T0" fmla="*/ 2147483646 w 2019"/>
              <a:gd name="T1" fmla="*/ 0 h 659"/>
              <a:gd name="T2" fmla="*/ 0 w 2019"/>
              <a:gd name="T3" fmla="*/ 1507054158 h 659"/>
              <a:gd name="T4" fmla="*/ 12601573 w 2019"/>
              <a:gd name="T5" fmla="*/ 1660784556 h 659"/>
              <a:gd name="T6" fmla="*/ 2147483646 w 2019"/>
              <a:gd name="T7" fmla="*/ 166330392 h 659"/>
              <a:gd name="T8" fmla="*/ 2147483646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05"/>
          <p:cNvSpPr/>
          <p:nvPr/>
        </p:nvSpPr>
        <p:spPr bwMode="auto">
          <a:xfrm>
            <a:off x="2762603" y="3359825"/>
            <a:ext cx="31750" cy="160020"/>
          </a:xfrm>
          <a:custGeom>
            <a:avLst/>
            <a:gdLst>
              <a:gd name="T0" fmla="*/ 0 w 20"/>
              <a:gd name="T1" fmla="*/ 282257500 h 112"/>
              <a:gd name="T2" fmla="*/ 25201563 w 20"/>
              <a:gd name="T3" fmla="*/ 0 h 112"/>
              <a:gd name="T4" fmla="*/ 50403125 w 20"/>
              <a:gd name="T5" fmla="*/ 0 h 112"/>
              <a:gd name="T6" fmla="*/ 25201563 w 20"/>
              <a:gd name="T7" fmla="*/ 282257500 h 112"/>
              <a:gd name="T8" fmla="*/ 0 w 20"/>
              <a:gd name="T9" fmla="*/ 282257500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Freeform 106"/>
          <p:cNvSpPr>
            <a:spLocks noEditPoints="1"/>
          </p:cNvSpPr>
          <p:nvPr/>
        </p:nvSpPr>
        <p:spPr bwMode="auto">
          <a:xfrm>
            <a:off x="2857855" y="3345538"/>
            <a:ext cx="73025" cy="158591"/>
          </a:xfrm>
          <a:custGeom>
            <a:avLst/>
            <a:gdLst>
              <a:gd name="T0" fmla="*/ 40322500 w 46"/>
              <a:gd name="T1" fmla="*/ 254535853 h 111"/>
              <a:gd name="T2" fmla="*/ 0 w 46"/>
              <a:gd name="T3" fmla="*/ 0 h 111"/>
              <a:gd name="T4" fmla="*/ 27722513 w 46"/>
              <a:gd name="T5" fmla="*/ 0 h 111"/>
              <a:gd name="T6" fmla="*/ 65524063 w 46"/>
              <a:gd name="T7" fmla="*/ 241934314 h 111"/>
              <a:gd name="T8" fmla="*/ 115927188 w 46"/>
              <a:gd name="T9" fmla="*/ 254535853 h 111"/>
              <a:gd name="T10" fmla="*/ 115927188 w 46"/>
              <a:gd name="T11" fmla="*/ 279737344 h 111"/>
              <a:gd name="T12" fmla="*/ 40322500 w 46"/>
              <a:gd name="T13" fmla="*/ 254535853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107"/>
          <p:cNvSpPr/>
          <p:nvPr/>
        </p:nvSpPr>
        <p:spPr bwMode="auto">
          <a:xfrm>
            <a:off x="2770542" y="3504128"/>
            <a:ext cx="47625" cy="44292"/>
          </a:xfrm>
          <a:custGeom>
            <a:avLst/>
            <a:gdLst>
              <a:gd name="T0" fmla="*/ 0 w 30"/>
              <a:gd name="T1" fmla="*/ 27722794 h 31"/>
              <a:gd name="T2" fmla="*/ 12601575 w 30"/>
              <a:gd name="T3" fmla="*/ 0 h 31"/>
              <a:gd name="T4" fmla="*/ 75604688 w 30"/>
              <a:gd name="T5" fmla="*/ 52924613 h 31"/>
              <a:gd name="T6" fmla="*/ 50403125 w 30"/>
              <a:gd name="T7" fmla="*/ 78126431 h 31"/>
              <a:gd name="T8" fmla="*/ 0 w 30"/>
              <a:gd name="T9" fmla="*/ 27722794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任意多边形 38"/>
          <p:cNvSpPr/>
          <p:nvPr/>
        </p:nvSpPr>
        <p:spPr bwMode="auto">
          <a:xfrm>
            <a:off x="2348267" y="2888338"/>
            <a:ext cx="754063" cy="490061"/>
          </a:xfrm>
          <a:custGeom>
            <a:avLst/>
            <a:gdLst>
              <a:gd name="T0" fmla="*/ 571249 w 753252"/>
              <a:gd name="T1" fmla="*/ 682 h 544174"/>
              <a:gd name="T2" fmla="*/ 671144 w 753252"/>
              <a:gd name="T3" fmla="*/ 40962 h 544174"/>
              <a:gd name="T4" fmla="*/ 711404 w 753252"/>
              <a:gd name="T5" fmla="*/ 16794 h 544174"/>
              <a:gd name="T6" fmla="*/ 711404 w 753252"/>
              <a:gd name="T7" fmla="*/ 81241 h 544174"/>
              <a:gd name="T8" fmla="*/ 115556 w 753252"/>
              <a:gd name="T9" fmla="*/ 467925 h 544174"/>
              <a:gd name="T10" fmla="*/ 119816 w 753252"/>
              <a:gd name="T11" fmla="*/ 467020 h 544174"/>
              <a:gd name="T12" fmla="*/ 104903 w 753252"/>
              <a:gd name="T13" fmla="*/ 460272 h 544174"/>
              <a:gd name="T14" fmla="*/ 42886 w 753252"/>
              <a:gd name="T15" fmla="*/ 452305 h 544174"/>
              <a:gd name="T16" fmla="*/ 2795 w 753252"/>
              <a:gd name="T17" fmla="*/ 379461 h 544174"/>
              <a:gd name="T18" fmla="*/ 82978 w 753252"/>
              <a:gd name="T19" fmla="*/ 371368 h 544174"/>
              <a:gd name="T20" fmla="*/ 123069 w 753252"/>
              <a:gd name="T21" fmla="*/ 306617 h 544174"/>
              <a:gd name="T22" fmla="*/ 155143 w 753252"/>
              <a:gd name="T23" fmla="*/ 379461 h 544174"/>
              <a:gd name="T24" fmla="*/ 139106 w 753252"/>
              <a:gd name="T25" fmla="*/ 423976 h 544174"/>
              <a:gd name="T26" fmla="*/ 123914 w 753252"/>
              <a:gd name="T27" fmla="*/ 466148 h 544174"/>
              <a:gd name="T28" fmla="*/ 125621 w 753252"/>
              <a:gd name="T29" fmla="*/ 465785 h 544174"/>
              <a:gd name="T30" fmla="*/ 365168 w 753252"/>
              <a:gd name="T31" fmla="*/ 218191 h 544174"/>
              <a:gd name="T32" fmla="*/ 571249 w 753252"/>
              <a:gd name="T33" fmla="*/ 682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110"/>
          <p:cNvSpPr/>
          <p:nvPr/>
        </p:nvSpPr>
        <p:spPr bwMode="auto">
          <a:xfrm>
            <a:off x="2865790" y="2961203"/>
            <a:ext cx="88900" cy="65723"/>
          </a:xfrm>
          <a:custGeom>
            <a:avLst/>
            <a:gdLst>
              <a:gd name="T0" fmla="*/ 0 w 11"/>
              <a:gd name="T1" fmla="*/ 460844547 h 9"/>
              <a:gd name="T2" fmla="*/ 587839127 w 11"/>
              <a:gd name="T3" fmla="*/ 0 h 9"/>
              <a:gd name="T4" fmla="*/ 391895445 w 11"/>
              <a:gd name="T5" fmla="*/ 460844547 h 9"/>
              <a:gd name="T6" fmla="*/ 0 w 11"/>
              <a:gd name="T7" fmla="*/ 460844547 h 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111"/>
          <p:cNvSpPr/>
          <p:nvPr/>
        </p:nvSpPr>
        <p:spPr bwMode="auto">
          <a:xfrm>
            <a:off x="2883255" y="3012639"/>
            <a:ext cx="7937" cy="57150"/>
          </a:xfrm>
          <a:custGeom>
            <a:avLst/>
            <a:gdLst>
              <a:gd name="T0" fmla="*/ 0 w 1"/>
              <a:gd name="T1" fmla="*/ 63007875 h 8"/>
              <a:gd name="T2" fmla="*/ 63003906 w 1"/>
              <a:gd name="T3" fmla="*/ 63007875 h 8"/>
              <a:gd name="T4" fmla="*/ 0 w 1"/>
              <a:gd name="T5" fmla="*/ 0 h 8"/>
              <a:gd name="T6" fmla="*/ 0 w 1"/>
              <a:gd name="T7" fmla="*/ 63007875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112"/>
          <p:cNvSpPr/>
          <p:nvPr/>
        </p:nvSpPr>
        <p:spPr bwMode="auto">
          <a:xfrm>
            <a:off x="2899128" y="3012639"/>
            <a:ext cx="23812" cy="50006"/>
          </a:xfrm>
          <a:custGeom>
            <a:avLst/>
            <a:gdLst>
              <a:gd name="T0" fmla="*/ 0 w 3"/>
              <a:gd name="T1" fmla="*/ 63008442 h 7"/>
              <a:gd name="T2" fmla="*/ 63006552 w 3"/>
              <a:gd name="T3" fmla="*/ 0 h 7"/>
              <a:gd name="T4" fmla="*/ 0 w 3"/>
              <a:gd name="T5" fmla="*/ 0 h 7"/>
              <a:gd name="T6" fmla="*/ 0 w 3"/>
              <a:gd name="T7" fmla="*/ 63008442 h 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113"/>
          <p:cNvSpPr/>
          <p:nvPr/>
        </p:nvSpPr>
        <p:spPr bwMode="auto">
          <a:xfrm>
            <a:off x="2922940" y="2996923"/>
            <a:ext cx="31750" cy="44291"/>
          </a:xfrm>
          <a:custGeom>
            <a:avLst/>
            <a:gdLst>
              <a:gd name="T0" fmla="*/ 0 w 4"/>
              <a:gd name="T1" fmla="*/ 67272804 h 6"/>
              <a:gd name="T2" fmla="*/ 63007875 w 4"/>
              <a:gd name="T3" fmla="*/ 0 h 6"/>
              <a:gd name="T4" fmla="*/ 0 w 4"/>
              <a:gd name="T5" fmla="*/ 67272804 h 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114"/>
          <p:cNvSpPr/>
          <p:nvPr/>
        </p:nvSpPr>
        <p:spPr bwMode="auto">
          <a:xfrm>
            <a:off x="2938815" y="2975491"/>
            <a:ext cx="39688" cy="37147"/>
          </a:xfrm>
          <a:custGeom>
            <a:avLst/>
            <a:gdLst>
              <a:gd name="T0" fmla="*/ 0 w 5"/>
              <a:gd name="T1" fmla="*/ 136290050 h 5"/>
              <a:gd name="T2" fmla="*/ 0 w 5"/>
              <a:gd name="T3" fmla="*/ 0 h 5"/>
              <a:gd name="T4" fmla="*/ 0 w 5"/>
              <a:gd name="T5" fmla="*/ 68145025 h 5"/>
              <a:gd name="T6" fmla="*/ 0 w 5"/>
              <a:gd name="T7" fmla="*/ 136290050 h 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115"/>
          <p:cNvSpPr/>
          <p:nvPr/>
        </p:nvSpPr>
        <p:spPr bwMode="auto">
          <a:xfrm>
            <a:off x="2729267" y="3026926"/>
            <a:ext cx="322263" cy="231457"/>
          </a:xfrm>
          <a:custGeom>
            <a:avLst/>
            <a:gdLst>
              <a:gd name="T0" fmla="*/ 0 w 40"/>
              <a:gd name="T1" fmla="*/ 2066843145 h 32"/>
              <a:gd name="T2" fmla="*/ 843805383 w 40"/>
              <a:gd name="T3" fmla="*/ 839652265 h 32"/>
              <a:gd name="T4" fmla="*/ 0 w 40"/>
              <a:gd name="T5" fmla="*/ 2066843145 h 3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116"/>
          <p:cNvSpPr/>
          <p:nvPr/>
        </p:nvSpPr>
        <p:spPr bwMode="auto">
          <a:xfrm>
            <a:off x="5853467" y="2569726"/>
            <a:ext cx="73025" cy="145733"/>
          </a:xfrm>
          <a:custGeom>
            <a:avLst/>
            <a:gdLst>
              <a:gd name="T0" fmla="*/ 0 w 46"/>
              <a:gd name="T1" fmla="*/ 12601575 h 102"/>
              <a:gd name="T2" fmla="*/ 27722513 w 46"/>
              <a:gd name="T3" fmla="*/ 0 h 102"/>
              <a:gd name="T4" fmla="*/ 115927188 w 46"/>
              <a:gd name="T5" fmla="*/ 241935000 h 102"/>
              <a:gd name="T6" fmla="*/ 90725625 w 46"/>
              <a:gd name="T7" fmla="*/ 257055938 h 102"/>
              <a:gd name="T8" fmla="*/ 0 w 46"/>
              <a:gd name="T9" fmla="*/ 12601575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117"/>
          <p:cNvSpPr/>
          <p:nvPr/>
        </p:nvSpPr>
        <p:spPr bwMode="auto">
          <a:xfrm>
            <a:off x="5766155" y="2576869"/>
            <a:ext cx="47625" cy="160020"/>
          </a:xfrm>
          <a:custGeom>
            <a:avLst/>
            <a:gdLst>
              <a:gd name="T0" fmla="*/ 0 w 30"/>
              <a:gd name="T1" fmla="*/ 269657513 h 112"/>
              <a:gd name="T2" fmla="*/ 37803138 w 30"/>
              <a:gd name="T3" fmla="*/ 229335013 h 112"/>
              <a:gd name="T4" fmla="*/ 12601575 w 30"/>
              <a:gd name="T5" fmla="*/ 0 h 112"/>
              <a:gd name="T6" fmla="*/ 37803138 w 30"/>
              <a:gd name="T7" fmla="*/ 0 h 112"/>
              <a:gd name="T8" fmla="*/ 75604688 w 30"/>
              <a:gd name="T9" fmla="*/ 244455950 h 112"/>
              <a:gd name="T10" fmla="*/ 12601575 w 30"/>
              <a:gd name="T11" fmla="*/ 282257500 h 112"/>
              <a:gd name="T12" fmla="*/ 0 w 30"/>
              <a:gd name="T13" fmla="*/ 269657513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118"/>
          <p:cNvSpPr/>
          <p:nvPr/>
        </p:nvSpPr>
        <p:spPr bwMode="auto">
          <a:xfrm>
            <a:off x="5886805" y="2699743"/>
            <a:ext cx="39687" cy="44291"/>
          </a:xfrm>
          <a:custGeom>
            <a:avLst/>
            <a:gdLst>
              <a:gd name="T0" fmla="*/ 0 w 25"/>
              <a:gd name="T1" fmla="*/ 65523397 h 31"/>
              <a:gd name="T2" fmla="*/ 37802661 w 25"/>
              <a:gd name="T3" fmla="*/ 0 h 31"/>
              <a:gd name="T4" fmla="*/ 63003906 w 25"/>
              <a:gd name="T5" fmla="*/ 12601447 h 31"/>
              <a:gd name="T6" fmla="*/ 25201245 w 25"/>
              <a:gd name="T7" fmla="*/ 78124844 h 31"/>
              <a:gd name="T8" fmla="*/ 0 w 25"/>
              <a:gd name="T9" fmla="*/ 6552339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任意多边形 37"/>
          <p:cNvSpPr/>
          <p:nvPr/>
        </p:nvSpPr>
        <p:spPr bwMode="auto">
          <a:xfrm>
            <a:off x="5467703" y="2159675"/>
            <a:ext cx="760412" cy="440056"/>
          </a:xfrm>
          <a:custGeom>
            <a:avLst/>
            <a:gdLst>
              <a:gd name="T0" fmla="*/ 639527 w 760238"/>
              <a:gd name="T1" fmla="*/ 161808 h 489328"/>
              <a:gd name="T2" fmla="*/ 677040 w 760238"/>
              <a:gd name="T3" fmla="*/ 214091 h 489328"/>
              <a:gd name="T4" fmla="*/ 749794 w 760238"/>
              <a:gd name="T5" fmla="*/ 206009 h 489328"/>
              <a:gd name="T6" fmla="*/ 733626 w 760238"/>
              <a:gd name="T7" fmla="*/ 278752 h 489328"/>
              <a:gd name="T8" fmla="*/ 660873 w 760238"/>
              <a:gd name="T9" fmla="*/ 319163 h 489328"/>
              <a:gd name="T10" fmla="*/ 604287 w 760238"/>
              <a:gd name="T11" fmla="*/ 238339 h 489328"/>
              <a:gd name="T12" fmla="*/ 620455 w 760238"/>
              <a:gd name="T13" fmla="*/ 165597 h 489328"/>
              <a:gd name="T14" fmla="*/ 639527 w 760238"/>
              <a:gd name="T15" fmla="*/ 161808 h 489328"/>
              <a:gd name="T16" fmla="*/ 170818 w 760238"/>
              <a:gd name="T17" fmla="*/ 516 h 489328"/>
              <a:gd name="T18" fmla="*/ 378889 w 760238"/>
              <a:gd name="T19" fmla="*/ 158784 h 489328"/>
              <a:gd name="T20" fmla="*/ 669101 w 760238"/>
              <a:gd name="T21" fmla="*/ 319725 h 489328"/>
              <a:gd name="T22" fmla="*/ 16123 w 760238"/>
              <a:gd name="T23" fmla="*/ 126596 h 489328"/>
              <a:gd name="T24" fmla="*/ 0 w 760238"/>
              <a:gd name="T25" fmla="*/ 70267 h 489328"/>
              <a:gd name="T26" fmla="*/ 40307 w 760238"/>
              <a:gd name="T27" fmla="*/ 78313 h 489328"/>
              <a:gd name="T28" fmla="*/ 170818 w 760238"/>
              <a:gd name="T29" fmla="*/ 516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121"/>
          <p:cNvSpPr/>
          <p:nvPr/>
        </p:nvSpPr>
        <p:spPr bwMode="auto">
          <a:xfrm>
            <a:off x="5572480" y="2279690"/>
            <a:ext cx="306387" cy="217170"/>
          </a:xfrm>
          <a:custGeom>
            <a:avLst/>
            <a:gdLst>
              <a:gd name="T0" fmla="*/ 2147483646 w 38"/>
              <a:gd name="T1" fmla="*/ 1617377597 h 30"/>
              <a:gd name="T2" fmla="*/ 1365195969 w 38"/>
              <a:gd name="T3" fmla="*/ 711650003 h 30"/>
              <a:gd name="T4" fmla="*/ 2147483646 w 38"/>
              <a:gd name="T5" fmla="*/ 1617377597 h 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Freeform 122"/>
          <p:cNvSpPr/>
          <p:nvPr/>
        </p:nvSpPr>
        <p:spPr bwMode="auto">
          <a:xfrm>
            <a:off x="5588353" y="2243971"/>
            <a:ext cx="112712" cy="57150"/>
          </a:xfrm>
          <a:custGeom>
            <a:avLst/>
            <a:gdLst>
              <a:gd name="T0" fmla="*/ 0 w 14"/>
              <a:gd name="T1" fmla="*/ 0 h 8"/>
              <a:gd name="T2" fmla="*/ 907436261 w 14"/>
              <a:gd name="T3" fmla="*/ 126007813 h 8"/>
              <a:gd name="T4" fmla="*/ 388904705 w 14"/>
              <a:gd name="T5" fmla="*/ 378023438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Freeform 123"/>
          <p:cNvSpPr/>
          <p:nvPr/>
        </p:nvSpPr>
        <p:spPr bwMode="auto">
          <a:xfrm>
            <a:off x="3703990" y="1641039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124"/>
          <p:cNvSpPr/>
          <p:nvPr/>
        </p:nvSpPr>
        <p:spPr bwMode="auto">
          <a:xfrm>
            <a:off x="3703990" y="1649612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Freeform 126"/>
          <p:cNvSpPr/>
          <p:nvPr/>
        </p:nvSpPr>
        <p:spPr bwMode="auto">
          <a:xfrm>
            <a:off x="3421415" y="1975366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129"/>
          <p:cNvSpPr/>
          <p:nvPr/>
        </p:nvSpPr>
        <p:spPr bwMode="auto">
          <a:xfrm>
            <a:off x="3430942" y="2555439"/>
            <a:ext cx="1762125" cy="528637"/>
          </a:xfrm>
          <a:custGeom>
            <a:avLst/>
            <a:gdLst>
              <a:gd name="T0" fmla="*/ 2147483646 w 1110"/>
              <a:gd name="T1" fmla="*/ 0 h 370"/>
              <a:gd name="T2" fmla="*/ 0 w 1110"/>
              <a:gd name="T3" fmla="*/ 791329063 h 370"/>
              <a:gd name="T4" fmla="*/ 0 w 1110"/>
              <a:gd name="T5" fmla="*/ 932457813 h 370"/>
              <a:gd name="T6" fmla="*/ 2147483646 w 1110"/>
              <a:gd name="T7" fmla="*/ 128528763 h 370"/>
              <a:gd name="T8" fmla="*/ 2147483646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Freeform 131"/>
          <p:cNvSpPr/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Freeform 133"/>
          <p:cNvSpPr>
            <a:spLocks noEditPoints="1"/>
          </p:cNvSpPr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1023183438 h 776"/>
              <a:gd name="T2" fmla="*/ 15120938 w 1116"/>
              <a:gd name="T3" fmla="*/ 18145125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1023183438 h 776"/>
              <a:gd name="T10" fmla="*/ 2147483646 w 1116"/>
              <a:gd name="T11" fmla="*/ 0 h 776"/>
              <a:gd name="T12" fmla="*/ 2147483646 w 1116"/>
              <a:gd name="T13" fmla="*/ 0 h 776"/>
              <a:gd name="T14" fmla="*/ 0 w 1116"/>
              <a:gd name="T15" fmla="*/ 806450000 h 776"/>
              <a:gd name="T16" fmla="*/ 0 w 1116"/>
              <a:gd name="T17" fmla="*/ 869454700 h 776"/>
              <a:gd name="T18" fmla="*/ 0 w 1116"/>
              <a:gd name="T19" fmla="*/ 932457813 h 776"/>
              <a:gd name="T20" fmla="*/ 2147483646 w 1116"/>
              <a:gd name="T21" fmla="*/ 128528763 h 776"/>
              <a:gd name="T22" fmla="*/ 2147483646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任意多边形 163"/>
          <p:cNvSpPr/>
          <p:nvPr/>
        </p:nvSpPr>
        <p:spPr bwMode="auto">
          <a:xfrm rot="-942146">
            <a:off x="2667353" y="3086933"/>
            <a:ext cx="3522662" cy="668656"/>
          </a:xfrm>
          <a:custGeom>
            <a:avLst/>
            <a:gdLst>
              <a:gd name="T0" fmla="*/ 3522662 w 3521391"/>
              <a:gd name="T1" fmla="*/ 0 h 741516"/>
              <a:gd name="T2" fmla="*/ 3361063 w 3521391"/>
              <a:gd name="T3" fmla="*/ 600874 h 741516"/>
              <a:gd name="T4" fmla="*/ 3362254 w 3521391"/>
              <a:gd name="T5" fmla="*/ 600856 h 741516"/>
              <a:gd name="T6" fmla="*/ 3333887 w 3521391"/>
              <a:gd name="T7" fmla="*/ 701916 h 741516"/>
              <a:gd name="T8" fmla="*/ 0 w 3521391"/>
              <a:gd name="T9" fmla="*/ 742950 h 741516"/>
              <a:gd name="T10" fmla="*/ 3715 w 3521391"/>
              <a:gd name="T11" fmla="*/ 723834 h 741516"/>
              <a:gd name="T12" fmla="*/ 25198 w 3521391"/>
              <a:gd name="T13" fmla="*/ 647301 h 741516"/>
              <a:gd name="T14" fmla="*/ 25723 w 3521391"/>
              <a:gd name="T15" fmla="*/ 647294 h 741516"/>
              <a:gd name="T16" fmla="*/ 37682 w 3521391"/>
              <a:gd name="T17" fmla="*/ 602828 h 741516"/>
              <a:gd name="T18" fmla="*/ 194966 w 3521391"/>
              <a:gd name="T19" fmla="*/ 42480 h 741516"/>
              <a:gd name="T20" fmla="*/ 3522615 w 3521391"/>
              <a:gd name="T21" fmla="*/ 0 h 741516"/>
              <a:gd name="T22" fmla="*/ 3522661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800" dirty="0" smtClean="0">
                <a:solidFill>
                  <a:srgbClr val="FFFF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</a:t>
            </a:r>
            <a:endParaRPr lang="zh-CN" altLang="en-US" sz="480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4" name="任意多边形 167"/>
          <p:cNvSpPr/>
          <p:nvPr/>
        </p:nvSpPr>
        <p:spPr bwMode="auto">
          <a:xfrm rot="-878033">
            <a:off x="3303940" y="2192536"/>
            <a:ext cx="2008188" cy="674370"/>
          </a:xfrm>
          <a:custGeom>
            <a:avLst/>
            <a:gdLst>
              <a:gd name="T0" fmla="*/ 2008188 w 2008511"/>
              <a:gd name="T1" fmla="*/ 0 h 748757"/>
              <a:gd name="T2" fmla="*/ 1832608 w 2008511"/>
              <a:gd name="T3" fmla="*/ 704469 h 748757"/>
              <a:gd name="T4" fmla="*/ 0 w 2008511"/>
              <a:gd name="T5" fmla="*/ 749300 h 748757"/>
              <a:gd name="T6" fmla="*/ 173644 w 2008511"/>
              <a:gd name="T7" fmla="*/ 45967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5" name="任意多边形 171"/>
          <p:cNvSpPr/>
          <p:nvPr/>
        </p:nvSpPr>
        <p:spPr bwMode="auto">
          <a:xfrm rot="-750403">
            <a:off x="3330928" y="3949898"/>
            <a:ext cx="1979612" cy="740093"/>
          </a:xfrm>
          <a:custGeom>
            <a:avLst/>
            <a:gdLst>
              <a:gd name="T0" fmla="*/ 1979612 w 1979334"/>
              <a:gd name="T1" fmla="*/ 0 h 822792"/>
              <a:gd name="T2" fmla="*/ 1830233 w 1979334"/>
              <a:gd name="T3" fmla="*/ 709588 h 822792"/>
              <a:gd name="T4" fmla="*/ 0 w 1979334"/>
              <a:gd name="T5" fmla="*/ 822325 h 822792"/>
              <a:gd name="T6" fmla="*/ 147486 w 1979334"/>
              <a:gd name="T7" fmla="*/ 113942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学习目标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pic>
        <p:nvPicPr>
          <p:cNvPr id="1027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88224" y="4725144"/>
            <a:ext cx="2016226" cy="148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83568" y="4172887"/>
            <a:ext cx="79208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理解循环小数的意义。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3284984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能用循环小数表示除法的商。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55576" y="1796623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理解循环小数的概念</a:t>
            </a:r>
            <a:r>
              <a:rPr lang="en-US" altLang="zh-CN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了解循环小数的简便记法。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064" y="1700808"/>
            <a:ext cx="2512015" cy="16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467544" y="3356992"/>
            <a:ext cx="8208000" cy="2826306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先从被除数的高位除起，除数是几位数，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就看</a:t>
            </a:r>
            <a:r>
              <a:rPr lang="zh-CN" altLang="en-US" sz="32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被除数的前几位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；如果</a:t>
            </a:r>
            <a:r>
              <a:rPr lang="zh-CN" altLang="en-US" sz="32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不够除，就多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看一</a:t>
            </a:r>
            <a:r>
              <a:rPr lang="zh-CN" altLang="en-US" sz="32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位，除到被除数的哪一位，商就写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</a:t>
            </a:r>
            <a:r>
              <a:rPr lang="zh-CN" altLang="en-US" sz="32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那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一位</a:t>
            </a:r>
            <a:r>
              <a:rPr lang="zh-CN" altLang="en-US" sz="32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的上面。如果哪一位上不够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商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32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要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补“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0”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占</a:t>
            </a:r>
            <a:r>
              <a:rPr lang="zh-CN" altLang="en-US" sz="32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位。每次除得的余数要小于除数。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复习导入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1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203848" y="1490008"/>
            <a:ext cx="4680520" cy="1200329"/>
            <a:chOff x="3203848" y="1490008"/>
            <a:chExt cx="5040560" cy="1200329"/>
          </a:xfrm>
        </p:grpSpPr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3203848" y="1494152"/>
              <a:ext cx="5040560" cy="1196185"/>
            </a:xfrm>
            <a:prstGeom prst="wedgeRoundRectCallout">
              <a:avLst>
                <a:gd name="adj1" fmla="val -62887"/>
                <a:gd name="adj2" fmla="val 41629"/>
                <a:gd name="adj3" fmla="val 16667"/>
              </a:avLst>
            </a:prstGeom>
            <a:solidFill>
              <a:srgbClr val="92D050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zh-CN" sz="2000">
                <a:solidFill>
                  <a:schemeClr val="tx1"/>
                </a:solidFill>
                <a:latin typeface="楷体_GB2312" panose="02010609030101010101" pitchFamily="49" charset="-122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3235720" y="1490008"/>
              <a:ext cx="485359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你还记得整数除法的计算法则吗？</a:t>
              </a:r>
              <a:endPara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同侧圆角矩形 17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情景导入</a:t>
            </a:r>
            <a:r>
              <a:rPr lang="en-US" altLang="zh-CN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1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39552" y="1630541"/>
            <a:ext cx="83529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下面是几种蔬菜每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克中钙和维生素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的含量表。</a:t>
            </a:r>
            <a:endParaRPr lang="en-US" altLang="zh-CN" sz="32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5301208"/>
            <a:ext cx="7704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(1)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每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克茄子中维生素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含量是胡萝卜的多少倍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87624" y="2852936"/>
          <a:ext cx="7084523" cy="2312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9780"/>
                <a:gridCol w="1089927"/>
                <a:gridCol w="1089927"/>
                <a:gridCol w="1634889"/>
              </a:tblGrid>
              <a:tr h="872152"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蔬菜名称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茄子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黄瓜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胡萝卜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68008"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钙含量</a:t>
                      </a:r>
                      <a:r>
                        <a:rPr lang="en-US" sz="2800" dirty="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/</a:t>
                      </a:r>
                      <a:r>
                        <a:rPr lang="zh-CN" sz="2800" dirty="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毫克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872152"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维生素</a:t>
                      </a: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C</a:t>
                      </a:r>
                      <a:r>
                        <a:rPr lang="zh-CN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含量</a:t>
                      </a: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/</a:t>
                      </a:r>
                      <a:r>
                        <a:rPr lang="zh-CN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毫克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713" y="877843"/>
            <a:ext cx="2000628" cy="1399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22" descr="95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74" y="3390054"/>
            <a:ext cx="1285657" cy="150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547662" y="2348880"/>
            <a:ext cx="6480721" cy="1656184"/>
          </a:xfrm>
          <a:prstGeom prst="wedgeRoundRectCallout">
            <a:avLst>
              <a:gd name="adj1" fmla="val -54191"/>
              <a:gd name="adj2" fmla="val 3709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已知每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克茄子中维生素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的含量是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毫克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每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克胡萝卜中维生素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的含量是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毫克。</a:t>
            </a:r>
            <a:endParaRPr lang="zh-CN" altLang="zh-CN" sz="32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4" name="Picture 10" descr="76副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027" y="4509343"/>
            <a:ext cx="1294445" cy="187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1979712" y="4144972"/>
            <a:ext cx="5142970" cy="1840423"/>
          </a:xfrm>
          <a:prstGeom prst="wedgeRoundRectCallout">
            <a:avLst>
              <a:gd name="adj1" fmla="val 62234"/>
              <a:gd name="adj2" fmla="val -2079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求每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克茄子中维生素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含量是胡萝卜的多少倍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用除法计算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列式为</a:t>
            </a:r>
            <a:r>
              <a:rPr lang="en-US" altLang="zh-CN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5÷3</a:t>
            </a:r>
            <a:r>
              <a:rPr lang="zh-CN" altLang="en-US" sz="32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2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702549"/>
            <a:ext cx="2448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理解题意。</a:t>
            </a:r>
            <a:endParaRPr lang="zh-CN" altLang="en-US" sz="36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同侧圆角矩形 2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755580" y="1702549"/>
            <a:ext cx="507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探究</a:t>
            </a:r>
            <a:r>
              <a:rPr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5÷3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</a:t>
            </a:r>
            <a:r>
              <a:rPr lang="zh-CN" altLang="en-US" sz="3600" dirty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计算方法。</a:t>
            </a:r>
          </a:p>
        </p:txBody>
      </p:sp>
      <p:pic>
        <p:nvPicPr>
          <p:cNvPr id="10" name="SS6.EPS" descr="id:214750119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867465" y="3156580"/>
            <a:ext cx="3888433" cy="3152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1712" y="3156580"/>
            <a:ext cx="252000" cy="288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79712" y="3156580"/>
            <a:ext cx="252000" cy="288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67672" y="4452724"/>
            <a:ext cx="288000" cy="324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91712" y="5244812"/>
            <a:ext cx="288000" cy="324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15744" y="6000932"/>
            <a:ext cx="252000" cy="288000"/>
          </a:xfrm>
          <a:prstGeom prst="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475656" y="2942297"/>
            <a:ext cx="288000" cy="648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808008" y="4380716"/>
            <a:ext cx="1836000" cy="1008000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9656" y="2422629"/>
            <a:ext cx="28600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5÷3=1.66</a:t>
            </a:r>
            <a:r>
              <a:rPr lang="zh-CN" altLang="zh-CN" sz="3600" dirty="0">
                <a:solidFill>
                  <a:srgbClr val="7030A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…</a:t>
            </a:r>
            <a:endParaRPr lang="zh-CN" altLang="en-US" sz="3600" dirty="0">
              <a:solidFill>
                <a:srgbClr val="7030A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2267744" y="3266329"/>
            <a:ext cx="504000" cy="108000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699792" y="3038970"/>
            <a:ext cx="3312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小数部分总是重复出现</a:t>
            </a:r>
            <a:r>
              <a:rPr lang="en-US" altLang="zh-CN" sz="2800" dirty="0" smtClean="0">
                <a:solidFill>
                  <a:srgbClr val="00B0F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6</a:t>
            </a:r>
            <a:endParaRPr lang="zh-CN" altLang="en-US" sz="2800" dirty="0">
              <a:solidFill>
                <a:srgbClr val="00B0F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24" name="Picture 3" descr="@9N}VAROTR_@LE[75Z6@7X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140" y="2988182"/>
            <a:ext cx="2093912" cy="211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6" grpId="0" animBg="1"/>
      <p:bldP spid="18" grpId="0" animBg="1"/>
      <p:bldP spid="19" grpId="0" animBg="1"/>
      <p:bldP spid="4" grpId="0"/>
      <p:bldP spid="5" grpId="0" animBg="1"/>
      <p:bldP spid="6" grpId="0"/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同侧圆角矩形 17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情景导入</a:t>
            </a:r>
            <a:r>
              <a:rPr lang="en-US" altLang="zh-CN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2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39552" y="1630541"/>
            <a:ext cx="83529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下面是几种蔬菜每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克中钙和维生素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的含量表。</a:t>
            </a:r>
            <a:endParaRPr lang="en-US" altLang="zh-CN" sz="32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5436513"/>
            <a:ext cx="7704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(2)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每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克黄瓜中钙含量是茄子的多少倍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?</a:t>
            </a:r>
            <a:endParaRPr lang="zh-CN" altLang="en-US" sz="32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87624" y="2852936"/>
          <a:ext cx="7084523" cy="23123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9780"/>
                <a:gridCol w="1089927"/>
                <a:gridCol w="1089927"/>
                <a:gridCol w="1634889"/>
              </a:tblGrid>
              <a:tr h="872152"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蔬菜名称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茄子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黄瓜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胡萝卜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68008"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钙含量</a:t>
                      </a:r>
                      <a:r>
                        <a:rPr lang="en-US" sz="2800" dirty="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/</a:t>
                      </a:r>
                      <a:r>
                        <a:rPr lang="zh-CN" sz="2800" dirty="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毫克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25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19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872152"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zh-CN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维生素</a:t>
                      </a: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C</a:t>
                      </a:r>
                      <a:r>
                        <a:rPr lang="zh-CN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含量</a:t>
                      </a: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/</a:t>
                      </a:r>
                      <a:r>
                        <a:rPr lang="zh-CN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毫克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en-US" sz="280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9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95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latin typeface="华文新魏" panose="02010800040101010101" pitchFamily="2" charset="-122"/>
                          <a:ea typeface="华文新魏" panose="02010800040101010101" pitchFamily="2" charset="-122"/>
                        </a:rPr>
                        <a:t>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华文新魏" panose="02010800040101010101" pitchFamily="2" charset="-122"/>
                        <a:ea typeface="华文新魏" panose="02010800040101010101" pitchFamily="2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F:\七彩课堂插图板式封面\排版用图标、页眉页脚\标题jpg\课外书屋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713" y="877843"/>
            <a:ext cx="2000628" cy="1399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0030101010101" charset="-122"/>
              </a:rPr>
              <a:t>探究新知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0030101010101" charset="-122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" name="Picture 22" descr="95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74" y="3390054"/>
            <a:ext cx="1285657" cy="150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1547663" y="2348880"/>
            <a:ext cx="5400602" cy="1656184"/>
          </a:xfrm>
          <a:prstGeom prst="wedgeRoundRectCallout">
            <a:avLst>
              <a:gd name="adj1" fmla="val -54191"/>
              <a:gd name="adj2" fmla="val 3709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已知每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克黄瓜中含钙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25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毫克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每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克茄子中含钙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22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毫克。</a:t>
            </a:r>
            <a:endParaRPr lang="zh-CN" altLang="zh-CN" sz="32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4" name="Picture 10" descr="76副本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027" y="4509343"/>
            <a:ext cx="1294445" cy="187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1979712" y="4216980"/>
            <a:ext cx="5142970" cy="1660292"/>
          </a:xfrm>
          <a:prstGeom prst="wedgeRoundRectCallout">
            <a:avLst>
              <a:gd name="adj1" fmla="val 64528"/>
              <a:gd name="adj2" fmla="val -162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求每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100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克黄瓜中钙含量是茄子的多少倍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用除法计算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列式为</a:t>
            </a:r>
            <a:r>
              <a:rPr lang="en-US" altLang="zh-CN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25÷22</a:t>
            </a:r>
            <a:r>
              <a:rPr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200" b="0" dirty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6" y="1702549"/>
            <a:ext cx="24482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理解题意。</a:t>
            </a:r>
            <a:endParaRPr lang="zh-CN" altLang="en-US" sz="3600" dirty="0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1253</Words>
  <Application>Microsoft Office PowerPoint</Application>
  <PresentationFormat>全屏显示(4:3)</PresentationFormat>
  <Paragraphs>192</Paragraphs>
  <Slides>27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Win7</cp:lastModifiedBy>
  <cp:revision>1</cp:revision>
  <dcterms:created xsi:type="dcterms:W3CDTF">2017-09-10T14:16:15Z</dcterms:created>
  <dcterms:modified xsi:type="dcterms:W3CDTF">2017-10-06T16:06:06Z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