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78" r:id="rId4"/>
    <p:sldId id="287" r:id="rId5"/>
    <p:sldId id="357" r:id="rId6"/>
    <p:sldId id="370" r:id="rId7"/>
    <p:sldId id="371" r:id="rId8"/>
    <p:sldId id="289" r:id="rId9"/>
    <p:sldId id="290" r:id="rId10"/>
    <p:sldId id="372" r:id="rId11"/>
    <p:sldId id="385" r:id="rId12"/>
    <p:sldId id="373" r:id="rId13"/>
    <p:sldId id="386" r:id="rId14"/>
    <p:sldId id="387" r:id="rId15"/>
    <p:sldId id="335" r:id="rId16"/>
    <p:sldId id="358" r:id="rId17"/>
    <p:sldId id="359" r:id="rId18"/>
    <p:sldId id="360" r:id="rId19"/>
    <p:sldId id="361" r:id="rId20"/>
    <p:sldId id="362" r:id="rId21"/>
    <p:sldId id="363" r:id="rId22"/>
    <p:sldId id="337" r:id="rId23"/>
    <p:sldId id="397" r:id="rId24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bg>
      <p:bgPr>
        <a:blipFill rotWithShape="0">
          <a:blip r:embed="rId2"/>
          <a:stretch>
            <a:fillRect b="-69"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2050" name="图片 2049" descr="1副本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1" name="标题 2050"/>
          <p:cNvSpPr>
            <a:spLocks noGrp="1"/>
          </p:cNvSpPr>
          <p:nvPr>
            <p:ph type="ctrTitle"/>
          </p:nvPr>
        </p:nvSpPr>
        <p:spPr>
          <a:xfrm>
            <a:off x="3024717" y="3286125"/>
            <a:ext cx="8636000" cy="10382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lvl="0">
              <a:defRPr/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052" name="副标题 2051"/>
          <p:cNvSpPr>
            <a:spLocks noGrp="1"/>
          </p:cNvSpPr>
          <p:nvPr>
            <p:ph type="subTitle" idx="1"/>
          </p:nvPr>
        </p:nvSpPr>
        <p:spPr>
          <a:xfrm>
            <a:off x="3024717" y="4365625"/>
            <a:ext cx="8534400" cy="7667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r">
              <a:buNone/>
              <a:defRPr/>
            </a:lvl1pPr>
            <a:lvl2pPr marL="457200" lvl="1" indent="0" algn="ctr">
              <a:buNone/>
              <a:defRPr/>
            </a:lvl2pPr>
            <a:lvl3pPr marL="914400" lvl="2" indent="0" algn="ctr">
              <a:buNone/>
              <a:defRPr/>
            </a:lvl3pPr>
            <a:lvl4pPr marL="1371600" lvl="3" indent="0" algn="ctr">
              <a:buNone/>
              <a:defRPr/>
            </a:lvl4pPr>
            <a:lvl5pPr marL="1828800" lvl="4" indent="0" algn="ctr">
              <a:buNone/>
              <a:defRPr/>
            </a:lvl5pPr>
          </a:lstStyle>
          <a:p>
            <a:pPr lvl="0"/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2053" name="日期占位符 2052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>
              <a:defRPr sz="1400"/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2054" name="页脚占位符 2053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ctr">
              <a:defRPr sz="1400"/>
            </a:lvl1pPr>
          </a:lstStyle>
          <a:p>
            <a:endParaRPr lang="zh-CN" altLang="en-US"/>
          </a:p>
        </p:txBody>
      </p:sp>
      <p:sp>
        <p:nvSpPr>
          <p:cNvPr id="2055" name="灯片编号占位符 2054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r">
              <a:defRPr sz="1400"/>
            </a:lvl1pPr>
          </a:lstStyle>
          <a:p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fade/>
  </p:transition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fade/>
  </p:transition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0573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>
    <p:fade/>
  </p:transition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>
    <p:fade/>
  </p:transition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>
    <p:fade/>
  </p:transition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76672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5728" y="1600200"/>
            <a:ext cx="5376672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>
    <p:fade/>
  </p:transition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>
    <p:fade/>
  </p:transition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>
    <p:fade/>
  </p:transition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>
    <p:fade/>
  </p:transition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fade/>
  </p:transition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>
    <p:fade/>
  </p:transition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4.jpeg"/><Relationship Id="rId12" Type="http://schemas.openxmlformats.org/officeDocument/2006/relationships/image" Target="../media/image3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 b="-69"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026" name="图片 1025" descr="1-1副本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7" name="标题 1026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8" name="文本占位符 1027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9" name="日期占位符 1028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30" name="页脚占位符 1029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endParaRPr lang="zh-CN" altLang="en-US"/>
          </a:p>
        </p:txBody>
      </p:sp>
      <p:sp>
        <p:nvSpPr>
          <p:cNvPr id="1031" name="灯片编号占位符 1030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fade/>
  </p:transition>
  <p:hf sldNum="0" hdr="0" ftr="0" dt="0"/>
  <p:txStyles>
    <p:titleStyle>
      <a:lvl1pPr marL="0" lvl="0" indent="0" algn="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6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audio" Target="../media/audio1.wav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" name="矩形 7"/>
          <p:cNvSpPr/>
          <p:nvPr/>
        </p:nvSpPr>
        <p:spPr>
          <a:xfrm>
            <a:off x="4464050" y="2256155"/>
            <a:ext cx="5080000" cy="156845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9600" b="1">
                <a:blipFill>
                  <a:blip r:embed="rId1"/>
                  <a:stretch>
                    <a:fillRect/>
                  </a:stretch>
                </a:blip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比的应用</a:t>
            </a:r>
            <a:endParaRPr lang="zh-CN" altLang="en-US" sz="9600" b="1">
              <a:blipFill>
                <a:blip r:embed="rId1"/>
                <a:stretch>
                  <a:fillRect/>
                </a:stretch>
              </a:blip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ransition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 sz="4000"/>
              <a:t>例二</a:t>
            </a:r>
            <a:r>
              <a:rPr lang="en-US" altLang="zh-CN" sz="4000"/>
              <a:t>:</a:t>
            </a:r>
            <a:r>
              <a:rPr lang="zh-CN" altLang="en-US" sz="4000"/>
              <a:t>如果有</a:t>
            </a:r>
            <a:r>
              <a:rPr lang="en-US" altLang="zh-CN" sz="4000"/>
              <a:t>140</a:t>
            </a:r>
            <a:r>
              <a:rPr lang="zh-CN" altLang="en-US" sz="4000"/>
              <a:t>个橘子</a:t>
            </a:r>
            <a:r>
              <a:rPr lang="en-US" altLang="zh-CN" sz="4000"/>
              <a:t>,</a:t>
            </a:r>
            <a:r>
              <a:rPr lang="zh-CN" altLang="en-US" sz="4000"/>
              <a:t>按</a:t>
            </a:r>
            <a:r>
              <a:rPr lang="en-US" altLang="zh-CN" sz="4000"/>
              <a:t>3:2</a:t>
            </a:r>
            <a:r>
              <a:rPr lang="zh-CN" altLang="en-US" sz="4000"/>
              <a:t>分给</a:t>
            </a:r>
            <a:r>
              <a:rPr lang="en-US" altLang="zh-CN" sz="4000"/>
              <a:t>1</a:t>
            </a:r>
            <a:r>
              <a:rPr lang="zh-CN" altLang="en-US" sz="4000"/>
              <a:t>班和</a:t>
            </a:r>
            <a:r>
              <a:rPr lang="en-US" altLang="zh-CN" sz="4000"/>
              <a:t>2</a:t>
            </a:r>
            <a:r>
              <a:rPr lang="zh-CN" altLang="en-US" sz="4000"/>
              <a:t>班</a:t>
            </a:r>
            <a:r>
              <a:rPr lang="en-US" altLang="zh-CN" sz="4000"/>
              <a:t>,</a:t>
            </a:r>
            <a:r>
              <a:rPr lang="zh-CN" altLang="en-US" sz="4000"/>
              <a:t>应该怎样分</a:t>
            </a:r>
            <a:r>
              <a:rPr lang="en-US" altLang="zh-CN" sz="4000"/>
              <a:t>?</a:t>
            </a:r>
            <a:endParaRPr lang="en-US" altLang="zh-CN" sz="4000"/>
          </a:p>
        </p:txBody>
      </p:sp>
      <p:sp>
        <p:nvSpPr>
          <p:cNvPr id="4" name="文本框 3"/>
          <p:cNvSpPr txBox="1"/>
          <p:nvPr/>
        </p:nvSpPr>
        <p:spPr>
          <a:xfrm>
            <a:off x="825500" y="513715"/>
            <a:ext cx="97078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600"/>
              <a:t>知识点二</a:t>
            </a:r>
            <a:r>
              <a:rPr lang="en-US" altLang="zh-CN" sz="3600"/>
              <a:t>:  </a:t>
            </a:r>
            <a:r>
              <a:rPr lang="zh-CN" altLang="en-US" sz="3600"/>
              <a:t>按一定的比进行分配问题的解题方法</a:t>
            </a:r>
            <a:endParaRPr lang="zh-CN" altLang="en-US" sz="3600"/>
          </a:p>
        </p:txBody>
      </p:sp>
    </p:spTree>
  </p:cSld>
  <p:clrMapOvr>
    <a:masterClrMapping/>
  </p:clrMapOvr>
  <p:transition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42" name="表格 41"/>
          <p:cNvGraphicFramePr>
            <a:graphicFrameLocks noGrp="1"/>
          </p:cNvGraphicFramePr>
          <p:nvPr/>
        </p:nvGraphicFramePr>
        <p:xfrm>
          <a:off x="2151063" y="2271078"/>
          <a:ext cx="2232025" cy="228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5695"/>
                <a:gridCol w="1116330"/>
              </a:tblGrid>
              <a:tr h="43200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</a:t>
                      </a:r>
                      <a:r>
                        <a:rPr lang="zh-CN" altLang="en-US" sz="2400" b="0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班</a:t>
                      </a:r>
                      <a:endParaRPr lang="zh-CN" altLang="en-US" sz="2400" b="0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2</a:t>
                      </a:r>
                      <a:r>
                        <a:rPr lang="zh-CN" altLang="en-US" sz="2400" b="0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班</a:t>
                      </a:r>
                      <a:endParaRPr lang="zh-CN" altLang="en-US" sz="2400" b="0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32000">
                <a:tc>
                  <a:txBody>
                    <a:bodyPr/>
                    <a:lstStyle/>
                    <a:p>
                      <a:pPr algn="ctr"/>
                      <a:endParaRPr lang="zh-CN" altLang="en-US" sz="2400" b="0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0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32000">
                <a:tc>
                  <a:txBody>
                    <a:bodyPr/>
                    <a:lstStyle/>
                    <a:p>
                      <a:pPr algn="ctr"/>
                      <a:endParaRPr lang="zh-CN" altLang="en-US" sz="2400" b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0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32000">
                <a:tc>
                  <a:txBody>
                    <a:bodyPr/>
                    <a:lstStyle/>
                    <a:p>
                      <a:pPr algn="ctr"/>
                      <a:endParaRPr lang="zh-CN" altLang="en-US" sz="2400" b="0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0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32000">
                <a:tc>
                  <a:txBody>
                    <a:bodyPr/>
                    <a:lstStyle/>
                    <a:p>
                      <a:pPr algn="ctr"/>
                      <a:endParaRPr lang="zh-CN" altLang="en-US" sz="2400" b="0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0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24" name="文本框 23"/>
          <p:cNvSpPr txBox="1"/>
          <p:nvPr/>
        </p:nvSpPr>
        <p:spPr>
          <a:xfrm>
            <a:off x="2222500" y="2721928"/>
            <a:ext cx="1055688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en-US" altLang="zh-CN" sz="2400" dirty="0">
                <a:latin typeface="Arial" panose="020B0604020202020204" pitchFamily="34" charset="0"/>
              </a:rPr>
              <a:t>30</a:t>
            </a:r>
            <a:r>
              <a:rPr lang="zh-CN" altLang="en-US" sz="2400" dirty="0">
                <a:latin typeface="Arial" panose="020B0604020202020204" pitchFamily="34" charset="0"/>
              </a:rPr>
              <a:t>个</a:t>
            </a:r>
            <a:endParaRPr lang="zh-CN" altLang="en-US" sz="2400" dirty="0">
              <a:latin typeface="Arial" panose="020B0604020202020204" pitchFamily="34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290888" y="2710815"/>
            <a:ext cx="1055687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en-US" altLang="zh-CN" sz="2400" dirty="0">
                <a:latin typeface="Arial" panose="020B0604020202020204" pitchFamily="34" charset="0"/>
              </a:rPr>
              <a:t>20</a:t>
            </a:r>
            <a:r>
              <a:rPr lang="zh-CN" altLang="en-US" sz="2400" dirty="0">
                <a:latin typeface="Arial" panose="020B0604020202020204" pitchFamily="34" charset="0"/>
              </a:rPr>
              <a:t>个</a:t>
            </a:r>
            <a:endParaRPr lang="zh-CN" altLang="en-US" sz="2400" dirty="0">
              <a:latin typeface="Arial" panose="020B0604020202020204" pitchFamily="34" charset="0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2214563" y="3198178"/>
            <a:ext cx="1055687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en-US" altLang="zh-CN" sz="2400" dirty="0">
                <a:latin typeface="Arial" panose="020B0604020202020204" pitchFamily="34" charset="0"/>
              </a:rPr>
              <a:t>30</a:t>
            </a:r>
            <a:r>
              <a:rPr lang="zh-CN" altLang="en-US" sz="2400" dirty="0">
                <a:latin typeface="Arial" panose="020B0604020202020204" pitchFamily="34" charset="0"/>
              </a:rPr>
              <a:t>个</a:t>
            </a:r>
            <a:endParaRPr lang="zh-CN" altLang="en-US" sz="2400" dirty="0">
              <a:latin typeface="Arial" panose="020B0604020202020204" pitchFamily="34" charset="0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3282950" y="3179128"/>
            <a:ext cx="1055688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en-US" altLang="zh-CN" sz="2400" dirty="0">
                <a:latin typeface="Arial" panose="020B0604020202020204" pitchFamily="34" charset="0"/>
              </a:rPr>
              <a:t>20</a:t>
            </a:r>
            <a:r>
              <a:rPr lang="zh-CN" altLang="en-US" sz="2400" dirty="0">
                <a:latin typeface="Arial" panose="020B0604020202020204" pitchFamily="34" charset="0"/>
              </a:rPr>
              <a:t>个</a:t>
            </a:r>
            <a:endParaRPr lang="zh-CN" altLang="en-US" sz="2400" dirty="0">
              <a:latin typeface="Arial" panose="020B0604020202020204" pitchFamily="34" charset="0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2200275" y="3639503"/>
            <a:ext cx="1055688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en-US" altLang="zh-CN" sz="2400" dirty="0">
                <a:latin typeface="Arial" panose="020B0604020202020204" pitchFamily="34" charset="0"/>
              </a:rPr>
              <a:t>12</a:t>
            </a:r>
            <a:r>
              <a:rPr lang="zh-CN" altLang="en-US" sz="2400" dirty="0">
                <a:latin typeface="Arial" panose="020B0604020202020204" pitchFamily="34" charset="0"/>
              </a:rPr>
              <a:t>个</a:t>
            </a:r>
            <a:endParaRPr lang="zh-CN" altLang="en-US" sz="2400" dirty="0">
              <a:latin typeface="Arial" panose="020B0604020202020204" pitchFamily="34" charset="0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3270250" y="3634740"/>
            <a:ext cx="10541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en-US" altLang="zh-CN" sz="2400" dirty="0">
                <a:latin typeface="Arial" panose="020B0604020202020204" pitchFamily="34" charset="0"/>
              </a:rPr>
              <a:t>8</a:t>
            </a:r>
            <a:r>
              <a:rPr lang="zh-CN" altLang="en-US" sz="2400" dirty="0">
                <a:latin typeface="Arial" panose="020B0604020202020204" pitchFamily="34" charset="0"/>
              </a:rPr>
              <a:t>个</a:t>
            </a:r>
            <a:endParaRPr lang="zh-CN" altLang="en-US" sz="2400" dirty="0">
              <a:latin typeface="Arial" panose="020B0604020202020204" pitchFamily="34" charset="0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2176463" y="4098290"/>
            <a:ext cx="1055687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en-US" altLang="zh-CN" sz="2400" dirty="0">
                <a:latin typeface="Arial" panose="020B0604020202020204" pitchFamily="34" charset="0"/>
              </a:rPr>
              <a:t>12</a:t>
            </a:r>
            <a:r>
              <a:rPr lang="zh-CN" altLang="en-US" sz="2400" dirty="0">
                <a:latin typeface="Arial" panose="020B0604020202020204" pitchFamily="34" charset="0"/>
              </a:rPr>
              <a:t>个</a:t>
            </a:r>
            <a:endParaRPr lang="zh-CN" altLang="en-US" sz="2400" dirty="0">
              <a:latin typeface="Arial" panose="020B0604020202020204" pitchFamily="34" charset="0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3246438" y="4093528"/>
            <a:ext cx="1055687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en-US" altLang="zh-CN" sz="2400" dirty="0">
                <a:latin typeface="Arial" panose="020B0604020202020204" pitchFamily="34" charset="0"/>
              </a:rPr>
              <a:t>8</a:t>
            </a:r>
            <a:r>
              <a:rPr lang="zh-CN" altLang="en-US" sz="2400" dirty="0">
                <a:latin typeface="Arial" panose="020B0604020202020204" pitchFamily="34" charset="0"/>
              </a:rPr>
              <a:t>个</a:t>
            </a:r>
            <a:endParaRPr lang="zh-CN" altLang="en-US" sz="2400" dirty="0">
              <a:latin typeface="Arial" panose="020B0604020202020204" pitchFamily="34" charset="0"/>
            </a:endParaRPr>
          </a:p>
        </p:txBody>
      </p:sp>
      <p:sp>
        <p:nvSpPr>
          <p:cNvPr id="14386" name="文本框 75"/>
          <p:cNvSpPr txBox="1"/>
          <p:nvPr/>
        </p:nvSpPr>
        <p:spPr>
          <a:xfrm>
            <a:off x="3103563" y="4013200"/>
            <a:ext cx="738505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endParaRPr lang="zh-CN" altLang="en-US" sz="2400" dirty="0">
              <a:latin typeface="Arial" panose="020B0604020202020204" pitchFamily="34" charset="0"/>
            </a:endParaRPr>
          </a:p>
        </p:txBody>
      </p:sp>
      <p:sp>
        <p:nvSpPr>
          <p:cNvPr id="103" name="文本框 102"/>
          <p:cNvSpPr txBox="1"/>
          <p:nvPr/>
        </p:nvSpPr>
        <p:spPr>
          <a:xfrm>
            <a:off x="2222500" y="5449888"/>
            <a:ext cx="5262563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400" dirty="0">
                <a:latin typeface="Arial" panose="020B0604020202020204" pitchFamily="34" charset="0"/>
              </a:rPr>
              <a:t>答：</a:t>
            </a:r>
            <a:r>
              <a:rPr lang="en-US" altLang="zh-CN" sz="2400" dirty="0">
                <a:latin typeface="Arial" panose="020B0604020202020204" pitchFamily="34" charset="0"/>
              </a:rPr>
              <a:t>1</a:t>
            </a:r>
            <a:r>
              <a:rPr lang="zh-CN" altLang="en-US" sz="2400" dirty="0">
                <a:latin typeface="Arial" panose="020B0604020202020204" pitchFamily="34" charset="0"/>
              </a:rPr>
              <a:t>班分到</a:t>
            </a:r>
            <a:r>
              <a:rPr lang="en-US" altLang="zh-CN" sz="2400" dirty="0">
                <a:latin typeface="Arial" panose="020B0604020202020204" pitchFamily="34" charset="0"/>
              </a:rPr>
              <a:t>84</a:t>
            </a:r>
            <a:r>
              <a:rPr lang="zh-CN" altLang="en-US" sz="2400" dirty="0">
                <a:latin typeface="Arial" panose="020B0604020202020204" pitchFamily="34" charset="0"/>
              </a:rPr>
              <a:t>个，</a:t>
            </a:r>
            <a:r>
              <a:rPr lang="en-US" altLang="zh-CN" sz="2400" dirty="0">
                <a:latin typeface="Arial" panose="020B0604020202020204" pitchFamily="34" charset="0"/>
              </a:rPr>
              <a:t>2</a:t>
            </a:r>
            <a:r>
              <a:rPr lang="zh-CN" altLang="en-US" sz="2400" dirty="0">
                <a:latin typeface="Arial" panose="020B0604020202020204" pitchFamily="34" charset="0"/>
              </a:rPr>
              <a:t>班分到</a:t>
            </a:r>
            <a:r>
              <a:rPr lang="en-US" altLang="zh-CN" sz="2400" dirty="0">
                <a:latin typeface="Arial" panose="020B0604020202020204" pitchFamily="34" charset="0"/>
              </a:rPr>
              <a:t>56</a:t>
            </a:r>
            <a:r>
              <a:rPr lang="zh-CN" altLang="en-US" sz="2400" dirty="0">
                <a:latin typeface="Arial" panose="020B0604020202020204" pitchFamily="34" charset="0"/>
              </a:rPr>
              <a:t>个。</a:t>
            </a:r>
            <a:endParaRPr lang="zh-CN" altLang="en-US" sz="2400" dirty="0">
              <a:latin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544320" y="1034415"/>
            <a:ext cx="27343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200"/>
              <a:t>方法一</a:t>
            </a:r>
            <a:r>
              <a:rPr lang="en-US" altLang="zh-CN" sz="3200"/>
              <a:t>:</a:t>
            </a:r>
            <a:r>
              <a:rPr lang="zh-CN" altLang="en-US" sz="3200"/>
              <a:t>列表法</a:t>
            </a:r>
            <a:endParaRPr lang="zh-CN" altLang="en-US" sz="320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10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1092835" y="1844675"/>
            <a:ext cx="8310880" cy="43383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endParaRPr lang="en-US" altLang="zh-CN" sz="4000" b="1" dirty="0">
              <a:latin typeface="Arial" panose="020B0604020202020204" pitchFamily="34" charset="0"/>
              <a:sym typeface="+mn-ea"/>
            </a:endParaRPr>
          </a:p>
          <a:p>
            <a:endParaRPr lang="en-US" altLang="zh-CN" sz="4000" b="1" dirty="0">
              <a:latin typeface="Arial" panose="020B0604020202020204" pitchFamily="34" charset="0"/>
              <a:sym typeface="+mn-ea"/>
            </a:endParaRPr>
          </a:p>
          <a:p>
            <a:endParaRPr lang="en-US" altLang="zh-CN" sz="4000" b="1" dirty="0">
              <a:latin typeface="Arial" panose="020B0604020202020204" pitchFamily="34" charset="0"/>
              <a:sym typeface="+mn-ea"/>
            </a:endParaRPr>
          </a:p>
          <a:p>
            <a:r>
              <a:rPr lang="en-US" altLang="zh-CN" sz="4000" b="1" dirty="0">
                <a:latin typeface="Arial" panose="020B0604020202020204" pitchFamily="34" charset="0"/>
                <a:sym typeface="+mn-ea"/>
              </a:rPr>
              <a:t>3+2=5</a:t>
            </a:r>
            <a:endParaRPr lang="en-US" altLang="zh-CN" sz="4000" b="1" dirty="0">
              <a:latin typeface="Arial" panose="020B0604020202020204" pitchFamily="34" charset="0"/>
              <a:sym typeface="+mn-ea"/>
            </a:endParaRPr>
          </a:p>
          <a:p>
            <a:r>
              <a:rPr lang="zh-CN" altLang="en-US" sz="3600" b="1" dirty="0">
                <a:latin typeface="Arial" panose="020B0604020202020204" pitchFamily="34" charset="0"/>
                <a:sym typeface="+mn-ea"/>
              </a:rPr>
              <a:t>每一份有多少：</a:t>
            </a:r>
            <a:r>
              <a:rPr lang="en-US" altLang="zh-CN" sz="3600" b="1" dirty="0">
                <a:latin typeface="Arial" panose="020B0604020202020204" pitchFamily="34" charset="0"/>
                <a:sym typeface="+mn-ea"/>
              </a:rPr>
              <a:t>140÷5=28</a:t>
            </a:r>
            <a:r>
              <a:rPr lang="zh-CN" altLang="en-US" sz="4000" b="1" dirty="0">
                <a:latin typeface="Arial" panose="020B0604020202020204" pitchFamily="34" charset="0"/>
                <a:sym typeface="+mn-ea"/>
              </a:rPr>
              <a:t>（个）</a:t>
            </a:r>
            <a:endParaRPr lang="zh-CN" altLang="en-US" sz="4000" b="1" dirty="0">
              <a:latin typeface="Arial" panose="020B0604020202020204" pitchFamily="34" charset="0"/>
              <a:sym typeface="+mn-ea"/>
            </a:endParaRPr>
          </a:p>
          <a:p>
            <a:r>
              <a:rPr lang="zh-CN" altLang="en-US" sz="3600" b="1" dirty="0">
                <a:latin typeface="Arial" panose="020B0604020202020204" pitchFamily="34" charset="0"/>
                <a:sym typeface="+mn-ea"/>
              </a:rPr>
              <a:t>一班：</a:t>
            </a:r>
            <a:r>
              <a:rPr lang="en-US" altLang="zh-CN" sz="3600" b="1" dirty="0">
                <a:latin typeface="Arial" panose="020B0604020202020204" pitchFamily="34" charset="0"/>
                <a:sym typeface="+mn-ea"/>
              </a:rPr>
              <a:t>28×3=84</a:t>
            </a:r>
            <a:r>
              <a:rPr lang="zh-CN" altLang="en-US" sz="4000" b="1" dirty="0">
                <a:latin typeface="Arial" panose="020B0604020202020204" pitchFamily="34" charset="0"/>
                <a:sym typeface="+mn-ea"/>
              </a:rPr>
              <a:t>（个）</a:t>
            </a:r>
            <a:endParaRPr lang="zh-CN" altLang="en-US" sz="4000" b="1" dirty="0">
              <a:latin typeface="Arial" panose="020B0604020202020204" pitchFamily="34" charset="0"/>
              <a:sym typeface="+mn-ea"/>
            </a:endParaRPr>
          </a:p>
          <a:p>
            <a:r>
              <a:rPr lang="zh-CN" altLang="en-US" sz="3600" b="1" dirty="0">
                <a:latin typeface="Arial" panose="020B0604020202020204" pitchFamily="34" charset="0"/>
                <a:sym typeface="+mn-ea"/>
              </a:rPr>
              <a:t>二班：</a:t>
            </a:r>
            <a:r>
              <a:rPr lang="en-US" altLang="zh-CN" sz="3600" b="1" dirty="0">
                <a:latin typeface="Arial" panose="020B0604020202020204" pitchFamily="34" charset="0"/>
                <a:sym typeface="+mn-ea"/>
              </a:rPr>
              <a:t>28×2=56</a:t>
            </a:r>
            <a:r>
              <a:rPr lang="zh-CN" altLang="en-US" sz="3600" b="1" dirty="0">
                <a:latin typeface="Arial" panose="020B0604020202020204" pitchFamily="34" charset="0"/>
                <a:sym typeface="+mn-ea"/>
              </a:rPr>
              <a:t>（个）</a:t>
            </a:r>
            <a:endParaRPr lang="en-US" altLang="zh-CN" sz="3600" b="1" dirty="0">
              <a:latin typeface="Arial" panose="020B0604020202020204" pitchFamily="34" charset="0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52475" y="1076325"/>
            <a:ext cx="6484620" cy="76835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400"/>
              <a:t>方法二</a:t>
            </a:r>
            <a:r>
              <a:rPr lang="en-US" altLang="zh-CN" sz="4400"/>
              <a:t>:</a:t>
            </a:r>
            <a:r>
              <a:rPr lang="zh-CN" altLang="en-US" sz="4400"/>
              <a:t>根据比的意义解答</a:t>
            </a:r>
            <a:endParaRPr lang="zh-CN" altLang="en-US" sz="4400"/>
          </a:p>
        </p:txBody>
      </p:sp>
      <p:sp>
        <p:nvSpPr>
          <p:cNvPr id="6" name="矩形 5"/>
          <p:cNvSpPr/>
          <p:nvPr/>
        </p:nvSpPr>
        <p:spPr>
          <a:xfrm>
            <a:off x="1636713" y="2206625"/>
            <a:ext cx="395288" cy="503238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2138363" y="2206625"/>
            <a:ext cx="395288" cy="503238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2640013" y="2206625"/>
            <a:ext cx="395288" cy="503238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3349625" y="2206625"/>
            <a:ext cx="396875" cy="503238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3849688" y="2206625"/>
            <a:ext cx="396875" cy="503238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左大括号 6"/>
          <p:cNvSpPr/>
          <p:nvPr/>
        </p:nvSpPr>
        <p:spPr>
          <a:xfrm rot="16200000">
            <a:off x="2787650" y="1600200"/>
            <a:ext cx="287338" cy="2627313"/>
          </a:xfrm>
          <a:prstGeom prst="leftBrace">
            <a:avLst>
              <a:gd name="adj1" fmla="val 28715"/>
              <a:gd name="adj2" fmla="val 50000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2363788" y="3070225"/>
            <a:ext cx="1214437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en-US" altLang="zh-CN" sz="2400" dirty="0">
                <a:latin typeface="Arial" panose="020B0604020202020204" pitchFamily="34" charset="0"/>
              </a:rPr>
              <a:t>140</a:t>
            </a:r>
            <a:r>
              <a:rPr lang="zh-CN" altLang="en-US" sz="2400" dirty="0">
                <a:latin typeface="Arial" panose="020B0604020202020204" pitchFamily="34" charset="0"/>
              </a:rPr>
              <a:t>个</a:t>
            </a:r>
            <a:endParaRPr lang="zh-CN" altLang="en-US" sz="2400" dirty="0">
              <a:latin typeface="Arial" panose="020B0604020202020204" pitchFamily="34" charset="0"/>
            </a:endParaRPr>
          </a:p>
        </p:txBody>
      </p:sp>
      <p:sp>
        <p:nvSpPr>
          <p:cNvPr id="103" name="文本框 102"/>
          <p:cNvSpPr txBox="1"/>
          <p:nvPr/>
        </p:nvSpPr>
        <p:spPr>
          <a:xfrm>
            <a:off x="622300" y="6182678"/>
            <a:ext cx="5262563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400" dirty="0">
                <a:latin typeface="Arial" panose="020B0604020202020204" pitchFamily="34" charset="0"/>
              </a:rPr>
              <a:t>答：</a:t>
            </a:r>
            <a:r>
              <a:rPr lang="en-US" altLang="zh-CN" sz="2400" dirty="0">
                <a:latin typeface="Arial" panose="020B0604020202020204" pitchFamily="34" charset="0"/>
              </a:rPr>
              <a:t>1</a:t>
            </a:r>
            <a:r>
              <a:rPr lang="zh-CN" altLang="en-US" sz="2400" dirty="0">
                <a:latin typeface="Arial" panose="020B0604020202020204" pitchFamily="34" charset="0"/>
              </a:rPr>
              <a:t>班分到</a:t>
            </a:r>
            <a:r>
              <a:rPr lang="en-US" altLang="zh-CN" sz="2400" dirty="0">
                <a:latin typeface="Arial" panose="020B0604020202020204" pitchFamily="34" charset="0"/>
              </a:rPr>
              <a:t>84</a:t>
            </a:r>
            <a:r>
              <a:rPr lang="zh-CN" altLang="en-US" sz="2400" dirty="0">
                <a:latin typeface="Arial" panose="020B0604020202020204" pitchFamily="34" charset="0"/>
              </a:rPr>
              <a:t>个，</a:t>
            </a:r>
            <a:r>
              <a:rPr lang="en-US" altLang="zh-CN" sz="2400" dirty="0">
                <a:latin typeface="Arial" panose="020B0604020202020204" pitchFamily="34" charset="0"/>
              </a:rPr>
              <a:t>2</a:t>
            </a:r>
            <a:r>
              <a:rPr lang="zh-CN" altLang="en-US" sz="2400" dirty="0">
                <a:latin typeface="Arial" panose="020B0604020202020204" pitchFamily="34" charset="0"/>
              </a:rPr>
              <a:t>班分到</a:t>
            </a:r>
            <a:r>
              <a:rPr lang="en-US" altLang="zh-CN" sz="2400" dirty="0">
                <a:latin typeface="Arial" panose="020B0604020202020204" pitchFamily="34" charset="0"/>
              </a:rPr>
              <a:t>56</a:t>
            </a:r>
            <a:r>
              <a:rPr lang="zh-CN" altLang="en-US" sz="2400" dirty="0">
                <a:latin typeface="Arial" panose="020B0604020202020204" pitchFamily="34" charset="0"/>
              </a:rPr>
              <a:t>个。</a:t>
            </a:r>
            <a:endParaRPr lang="zh-CN" altLang="en-US" sz="24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97117"/>
                                      </p:to>
                                    </p:animClr>
                                    <p:set>
                                      <p:cBhvr>
                                        <p:cTn id="3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6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97117"/>
                                      </p:to>
                                    </p:animClr>
                                    <p:set>
                                      <p:cBhvr>
                                        <p:cTn id="37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8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0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97117"/>
                                      </p:to>
                                    </p:animClr>
                                    <p:set>
                                      <p:cBhvr>
                                        <p:cTn id="41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2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2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0" dur="2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3" dur="2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6" dur="2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3" grpId="0" bldLvl="0" animBg="1"/>
      <p:bldP spid="34" grpId="0" bldLvl="0" animBg="1"/>
      <p:bldP spid="35" grpId="0" bldLvl="0" animBg="1"/>
      <p:bldP spid="36" grpId="0" bldLvl="0" animBg="1"/>
      <p:bldP spid="7" grpId="0" bldLvl="0" animBg="1"/>
      <p:bldP spid="38" grpId="0"/>
      <p:bldP spid="10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pPr algn="l"/>
            <a:r>
              <a:rPr lang="zh-CN" altLang="en-US"/>
              <a:t>方法三</a:t>
            </a:r>
            <a:r>
              <a:rPr lang="en-US" altLang="zh-CN"/>
              <a:t>:</a:t>
            </a:r>
            <a:r>
              <a:rPr lang="zh-CN" altLang="en-US"/>
              <a:t>根据分数的意义解答</a:t>
            </a: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932113" y="2378075"/>
            <a:ext cx="395288" cy="503238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3433763" y="2378075"/>
            <a:ext cx="395288" cy="503238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3935413" y="2378075"/>
            <a:ext cx="395288" cy="503238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4645025" y="2378075"/>
            <a:ext cx="396875" cy="503238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5145088" y="2378075"/>
            <a:ext cx="396875" cy="503238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左大括号 6"/>
          <p:cNvSpPr/>
          <p:nvPr/>
        </p:nvSpPr>
        <p:spPr>
          <a:xfrm rot="16200000">
            <a:off x="4083050" y="1771650"/>
            <a:ext cx="287338" cy="2627313"/>
          </a:xfrm>
          <a:prstGeom prst="leftBrace">
            <a:avLst>
              <a:gd name="adj1" fmla="val 28715"/>
              <a:gd name="adj2" fmla="val 50000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3659188" y="3241675"/>
            <a:ext cx="1214437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en-US" altLang="zh-CN" sz="2400" dirty="0">
                <a:latin typeface="Arial" panose="020B0604020202020204" pitchFamily="34" charset="0"/>
              </a:rPr>
              <a:t>140</a:t>
            </a:r>
            <a:r>
              <a:rPr lang="zh-CN" altLang="en-US" sz="2400" dirty="0">
                <a:latin typeface="Arial" panose="020B0604020202020204" pitchFamily="34" charset="0"/>
              </a:rPr>
              <a:t>个</a:t>
            </a:r>
            <a:endParaRPr lang="zh-CN" altLang="en-US" sz="2400" dirty="0">
              <a:latin typeface="Arial" panose="020B0604020202020204" pitchFamily="34" charset="0"/>
            </a:endParaRPr>
          </a:p>
        </p:txBody>
      </p:sp>
      <p:sp>
        <p:nvSpPr>
          <p:cNvPr id="39" name="左大括号 38"/>
          <p:cNvSpPr/>
          <p:nvPr/>
        </p:nvSpPr>
        <p:spPr>
          <a:xfrm rot="5400000" flipV="1">
            <a:off x="3460750" y="1522413"/>
            <a:ext cx="287338" cy="1331913"/>
          </a:xfrm>
          <a:prstGeom prst="leftBrace">
            <a:avLst>
              <a:gd name="adj1" fmla="val 28715"/>
              <a:gd name="adj2" fmla="val 50000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4" name="组合 11"/>
          <p:cNvGrpSpPr/>
          <p:nvPr/>
        </p:nvGrpSpPr>
        <p:grpSpPr>
          <a:xfrm>
            <a:off x="2930525" y="1370013"/>
            <a:ext cx="1325563" cy="852891"/>
            <a:chOff x="4439076" y="1264310"/>
            <a:chExt cx="1324385" cy="852538"/>
          </a:xfrm>
        </p:grpSpPr>
        <p:sp>
          <p:nvSpPr>
            <p:cNvPr id="14404" name="文本框 39"/>
            <p:cNvSpPr txBox="1"/>
            <p:nvPr/>
          </p:nvSpPr>
          <p:spPr>
            <a:xfrm>
              <a:off x="4439076" y="1264310"/>
              <a:ext cx="1324385" cy="76803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lnSpc>
                  <a:spcPct val="110000"/>
                </a:lnSpc>
              </a:pPr>
              <a:r>
                <a:rPr lang="zh-CN" altLang="en-US" sz="2000" dirty="0">
                  <a:latin typeface="楷体_GB2312" pitchFamily="49" charset="-122"/>
                  <a:ea typeface="楷体_GB2312" pitchFamily="49" charset="-122"/>
                </a:rPr>
                <a:t>一班分到</a:t>
              </a:r>
              <a:endParaRPr lang="en-US" altLang="zh-CN" sz="2000" dirty="0">
                <a:latin typeface="楷体_GB2312" pitchFamily="49" charset="-122"/>
                <a:ea typeface="楷体_GB2312" pitchFamily="49" charset="-122"/>
              </a:endParaRPr>
            </a:p>
            <a:p>
              <a:pPr>
                <a:lnSpc>
                  <a:spcPct val="110000"/>
                </a:lnSpc>
              </a:pPr>
              <a:r>
                <a:rPr lang="zh-CN" altLang="en-US" sz="2000" dirty="0">
                  <a:latin typeface="楷体_GB2312" pitchFamily="49" charset="-122"/>
                  <a:ea typeface="楷体_GB2312" pitchFamily="49" charset="-122"/>
                </a:rPr>
                <a:t>总数的</a:t>
              </a:r>
              <a:endParaRPr lang="zh-CN" altLang="en-US" sz="2000" dirty="0">
                <a:latin typeface="楷体_GB2312" pitchFamily="49" charset="-122"/>
                <a:ea typeface="楷体_GB2312" pitchFamily="49" charset="-122"/>
              </a:endParaRPr>
            </a:p>
          </p:txBody>
        </p:sp>
        <p:grpSp>
          <p:nvGrpSpPr>
            <p:cNvPr id="14405" name="组合 10"/>
            <p:cNvGrpSpPr/>
            <p:nvPr/>
          </p:nvGrpSpPr>
          <p:grpSpPr>
            <a:xfrm>
              <a:off x="5260511" y="1502200"/>
              <a:ext cx="397695" cy="614648"/>
              <a:chOff x="3427833" y="4280036"/>
              <a:chExt cx="397695" cy="614648"/>
            </a:xfrm>
          </p:grpSpPr>
          <p:cxnSp>
            <p:nvCxnSpPr>
              <p:cNvPr id="9" name="直接连接符 8"/>
              <p:cNvCxnSpPr/>
              <p:nvPr/>
            </p:nvCxnSpPr>
            <p:spPr>
              <a:xfrm>
                <a:off x="3454956" y="4581673"/>
                <a:ext cx="252188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4407" name="文本框 9"/>
              <p:cNvSpPr txBox="1"/>
              <p:nvPr/>
            </p:nvSpPr>
            <p:spPr>
              <a:xfrm>
                <a:off x="3427833" y="4280036"/>
                <a:ext cx="395776" cy="36814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r>
                  <a:rPr lang="en-US" altLang="zh-CN" dirty="0">
                    <a:latin typeface="Arial" panose="020B0604020202020204" pitchFamily="34" charset="0"/>
                  </a:rPr>
                  <a:t>3</a:t>
                </a:r>
                <a:endParaRPr lang="zh-CN" altLang="en-US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14408" name="文本框 43"/>
              <p:cNvSpPr txBox="1"/>
              <p:nvPr/>
            </p:nvSpPr>
            <p:spPr>
              <a:xfrm>
                <a:off x="3429752" y="4526536"/>
                <a:ext cx="395776" cy="36814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r>
                  <a:rPr lang="en-US" altLang="zh-CN" dirty="0">
                    <a:latin typeface="Arial" panose="020B0604020202020204" pitchFamily="34" charset="0"/>
                  </a:rPr>
                  <a:t>5</a:t>
                </a:r>
                <a:endParaRPr lang="zh-CN" altLang="en-US" dirty="0">
                  <a:latin typeface="Arial" panose="020B0604020202020204" pitchFamily="34" charset="0"/>
                </a:endParaRPr>
              </a:p>
            </p:txBody>
          </p:sp>
        </p:grpSp>
      </p:grpSp>
      <p:sp>
        <p:nvSpPr>
          <p:cNvPr id="47" name="左大括号 46"/>
          <p:cNvSpPr/>
          <p:nvPr/>
        </p:nvSpPr>
        <p:spPr>
          <a:xfrm rot="5400000" flipV="1">
            <a:off x="4935538" y="1727200"/>
            <a:ext cx="287338" cy="900113"/>
          </a:xfrm>
          <a:prstGeom prst="leftBrace">
            <a:avLst>
              <a:gd name="adj1" fmla="val 28715"/>
              <a:gd name="adj2" fmla="val 50000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5" name="组合 47"/>
          <p:cNvGrpSpPr/>
          <p:nvPr/>
        </p:nvGrpSpPr>
        <p:grpSpPr>
          <a:xfrm>
            <a:off x="4514850" y="1360488"/>
            <a:ext cx="1323975" cy="851990"/>
            <a:chOff x="4439076" y="1264310"/>
            <a:chExt cx="1324385" cy="853224"/>
          </a:xfrm>
        </p:grpSpPr>
        <p:sp>
          <p:nvSpPr>
            <p:cNvPr id="14399" name="文本框 48"/>
            <p:cNvSpPr txBox="1"/>
            <p:nvPr/>
          </p:nvSpPr>
          <p:spPr>
            <a:xfrm>
              <a:off x="4439076" y="1264310"/>
              <a:ext cx="1324385" cy="76946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lnSpc>
                  <a:spcPct val="110000"/>
                </a:lnSpc>
              </a:pPr>
              <a:r>
                <a:rPr lang="zh-CN" altLang="en-US" sz="2000" dirty="0">
                  <a:latin typeface="楷体_GB2312" pitchFamily="49" charset="-122"/>
                  <a:ea typeface="楷体_GB2312" pitchFamily="49" charset="-122"/>
                </a:rPr>
                <a:t>二班分到</a:t>
              </a:r>
              <a:endParaRPr lang="en-US" altLang="zh-CN" sz="2000" dirty="0">
                <a:latin typeface="楷体_GB2312" pitchFamily="49" charset="-122"/>
                <a:ea typeface="楷体_GB2312" pitchFamily="49" charset="-122"/>
              </a:endParaRPr>
            </a:p>
            <a:p>
              <a:pPr>
                <a:lnSpc>
                  <a:spcPct val="110000"/>
                </a:lnSpc>
              </a:pPr>
              <a:r>
                <a:rPr lang="zh-CN" altLang="en-US" sz="2000" dirty="0">
                  <a:latin typeface="楷体_GB2312" pitchFamily="49" charset="-122"/>
                  <a:ea typeface="楷体_GB2312" pitchFamily="49" charset="-122"/>
                </a:rPr>
                <a:t>总数的</a:t>
              </a:r>
              <a:endParaRPr lang="zh-CN" altLang="en-US" sz="2000" dirty="0">
                <a:latin typeface="楷体_GB2312" pitchFamily="49" charset="-122"/>
                <a:ea typeface="楷体_GB2312" pitchFamily="49" charset="-122"/>
              </a:endParaRPr>
            </a:p>
          </p:txBody>
        </p:sp>
        <p:grpSp>
          <p:nvGrpSpPr>
            <p:cNvPr id="14400" name="组合 49"/>
            <p:cNvGrpSpPr/>
            <p:nvPr/>
          </p:nvGrpSpPr>
          <p:grpSpPr>
            <a:xfrm>
              <a:off x="5260511" y="1502200"/>
              <a:ext cx="397695" cy="615334"/>
              <a:chOff x="3427833" y="4280036"/>
              <a:chExt cx="397695" cy="615334"/>
            </a:xfrm>
          </p:grpSpPr>
          <p:cxnSp>
            <p:nvCxnSpPr>
              <p:cNvPr id="51" name="直接连接符 50"/>
              <p:cNvCxnSpPr/>
              <p:nvPr/>
            </p:nvCxnSpPr>
            <p:spPr>
              <a:xfrm>
                <a:off x="3454385" y="4581088"/>
                <a:ext cx="252491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4402" name="文本框 51"/>
              <p:cNvSpPr txBox="1"/>
              <p:nvPr/>
            </p:nvSpPr>
            <p:spPr>
              <a:xfrm>
                <a:off x="3427833" y="4280036"/>
                <a:ext cx="395776" cy="36883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r>
                  <a:rPr lang="en-US" altLang="zh-CN" dirty="0">
                    <a:latin typeface="Arial" panose="020B0604020202020204" pitchFamily="34" charset="0"/>
                  </a:rPr>
                  <a:t>2</a:t>
                </a:r>
                <a:endParaRPr lang="zh-CN" altLang="en-US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14403" name="文本框 52"/>
              <p:cNvSpPr txBox="1"/>
              <p:nvPr/>
            </p:nvSpPr>
            <p:spPr>
              <a:xfrm>
                <a:off x="3429752" y="4526536"/>
                <a:ext cx="395776" cy="36883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r>
                  <a:rPr lang="en-US" altLang="zh-CN" dirty="0">
                    <a:latin typeface="Arial" panose="020B0604020202020204" pitchFamily="34" charset="0"/>
                  </a:rPr>
                  <a:t>5</a:t>
                </a:r>
                <a:endParaRPr lang="zh-CN" altLang="en-US" dirty="0">
                  <a:latin typeface="Arial" panose="020B0604020202020204" pitchFamily="34" charset="0"/>
                </a:endParaRPr>
              </a:p>
            </p:txBody>
          </p:sp>
        </p:grpSp>
      </p:grpSp>
      <p:sp>
        <p:nvSpPr>
          <p:cNvPr id="54" name="文本框 53"/>
          <p:cNvSpPr txBox="1"/>
          <p:nvPr/>
        </p:nvSpPr>
        <p:spPr>
          <a:xfrm>
            <a:off x="4076700" y="3800475"/>
            <a:ext cx="1495425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en-US" altLang="zh-CN" sz="2400" dirty="0">
                <a:latin typeface="Arial" panose="020B0604020202020204" pitchFamily="34" charset="0"/>
              </a:rPr>
              <a:t>3</a:t>
            </a:r>
            <a:r>
              <a:rPr lang="zh-CN" altLang="en-US" sz="2400" dirty="0">
                <a:latin typeface="Arial" panose="020B0604020202020204" pitchFamily="34" charset="0"/>
              </a:rPr>
              <a:t>＋</a:t>
            </a:r>
            <a:r>
              <a:rPr lang="en-US" altLang="zh-CN" sz="2400" dirty="0">
                <a:latin typeface="Arial" panose="020B0604020202020204" pitchFamily="34" charset="0"/>
              </a:rPr>
              <a:t>2</a:t>
            </a:r>
            <a:r>
              <a:rPr lang="zh-CN" altLang="en-US" sz="2400" dirty="0">
                <a:latin typeface="Arial" panose="020B0604020202020204" pitchFamily="34" charset="0"/>
              </a:rPr>
              <a:t>＝</a:t>
            </a:r>
            <a:r>
              <a:rPr lang="en-US" altLang="zh-CN" sz="2400" dirty="0">
                <a:latin typeface="Arial" panose="020B0604020202020204" pitchFamily="34" charset="0"/>
              </a:rPr>
              <a:t>5</a:t>
            </a:r>
            <a:endParaRPr lang="zh-CN" altLang="en-US" sz="2400" dirty="0">
              <a:latin typeface="Arial" panose="020B0604020202020204" pitchFamily="34" charset="0"/>
            </a:endParaRPr>
          </a:p>
        </p:txBody>
      </p:sp>
      <p:grpSp>
        <p:nvGrpSpPr>
          <p:cNvPr id="10" name="组合 12"/>
          <p:cNvGrpSpPr/>
          <p:nvPr/>
        </p:nvGrpSpPr>
        <p:grpSpPr>
          <a:xfrm>
            <a:off x="3962400" y="4275138"/>
            <a:ext cx="2911475" cy="781493"/>
            <a:chOff x="5259910" y="4228091"/>
            <a:chExt cx="2912490" cy="781741"/>
          </a:xfrm>
        </p:grpSpPr>
        <p:sp>
          <p:nvSpPr>
            <p:cNvPr id="14394" name="文本框 54"/>
            <p:cNvSpPr txBox="1"/>
            <p:nvPr/>
          </p:nvSpPr>
          <p:spPr>
            <a:xfrm>
              <a:off x="5259910" y="4385549"/>
              <a:ext cx="2912490" cy="46052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en-US" altLang="zh-CN" sz="2400" dirty="0">
                  <a:latin typeface="Arial" panose="020B0604020202020204" pitchFamily="34" charset="0"/>
                </a:rPr>
                <a:t>140×    </a:t>
              </a:r>
              <a:r>
                <a:rPr lang="zh-CN" altLang="en-US" sz="2400" dirty="0">
                  <a:latin typeface="Arial" panose="020B0604020202020204" pitchFamily="34" charset="0"/>
                </a:rPr>
                <a:t>＝</a:t>
              </a:r>
              <a:r>
                <a:rPr lang="en-US" altLang="zh-CN" sz="2400" dirty="0">
                  <a:latin typeface="Arial" panose="020B0604020202020204" pitchFamily="34" charset="0"/>
                </a:rPr>
                <a:t>84</a:t>
              </a:r>
              <a:r>
                <a:rPr lang="zh-CN" altLang="en-US" sz="2400" dirty="0">
                  <a:latin typeface="Arial" panose="020B0604020202020204" pitchFamily="34" charset="0"/>
                </a:rPr>
                <a:t>（个）</a:t>
              </a:r>
              <a:endParaRPr lang="zh-CN" altLang="en-US" sz="2400" dirty="0">
                <a:latin typeface="Arial" panose="020B0604020202020204" pitchFamily="34" charset="0"/>
              </a:endParaRPr>
            </a:p>
          </p:txBody>
        </p:sp>
        <p:grpSp>
          <p:nvGrpSpPr>
            <p:cNvPr id="14395" name="组合 57"/>
            <p:cNvGrpSpPr/>
            <p:nvPr/>
          </p:nvGrpSpPr>
          <p:grpSpPr>
            <a:xfrm>
              <a:off x="6183472" y="4228091"/>
              <a:ext cx="397695" cy="781741"/>
              <a:chOff x="3427833" y="4191668"/>
              <a:chExt cx="397695" cy="781741"/>
            </a:xfrm>
          </p:grpSpPr>
          <p:cxnSp>
            <p:nvCxnSpPr>
              <p:cNvPr id="59" name="直接连接符 58"/>
              <p:cNvCxnSpPr/>
              <p:nvPr/>
            </p:nvCxnSpPr>
            <p:spPr>
              <a:xfrm>
                <a:off x="3455515" y="4580729"/>
                <a:ext cx="252501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4397" name="文本框 59"/>
              <p:cNvSpPr txBox="1"/>
              <p:nvPr/>
            </p:nvSpPr>
            <p:spPr>
              <a:xfrm>
                <a:off x="3427833" y="4191668"/>
                <a:ext cx="395776" cy="46052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r>
                  <a:rPr lang="en-US" altLang="zh-CN" sz="2400" dirty="0">
                    <a:latin typeface="Arial" panose="020B0604020202020204" pitchFamily="34" charset="0"/>
                  </a:rPr>
                  <a:t>3</a:t>
                </a:r>
                <a:endParaRPr lang="zh-CN" altLang="en-US" sz="2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14398" name="文本框 60"/>
              <p:cNvSpPr txBox="1"/>
              <p:nvPr/>
            </p:nvSpPr>
            <p:spPr>
              <a:xfrm>
                <a:off x="3429752" y="4512888"/>
                <a:ext cx="395776" cy="46052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r>
                  <a:rPr lang="en-US" altLang="zh-CN" sz="2400" dirty="0">
                    <a:latin typeface="Arial" panose="020B0604020202020204" pitchFamily="34" charset="0"/>
                  </a:rPr>
                  <a:t>5</a:t>
                </a:r>
                <a:endParaRPr lang="zh-CN" altLang="en-US" sz="2400" dirty="0">
                  <a:latin typeface="Arial" panose="020B0604020202020204" pitchFamily="34" charset="0"/>
                </a:endParaRPr>
              </a:p>
            </p:txBody>
          </p:sp>
        </p:grpSp>
      </p:grpSp>
      <p:grpSp>
        <p:nvGrpSpPr>
          <p:cNvPr id="12" name="组合 62"/>
          <p:cNvGrpSpPr/>
          <p:nvPr/>
        </p:nvGrpSpPr>
        <p:grpSpPr>
          <a:xfrm>
            <a:off x="3935413" y="4894263"/>
            <a:ext cx="2911475" cy="781493"/>
            <a:chOff x="5259910" y="4228091"/>
            <a:chExt cx="2912490" cy="781741"/>
          </a:xfrm>
        </p:grpSpPr>
        <p:sp>
          <p:nvSpPr>
            <p:cNvPr id="14389" name="文本框 63"/>
            <p:cNvSpPr txBox="1"/>
            <p:nvPr/>
          </p:nvSpPr>
          <p:spPr>
            <a:xfrm>
              <a:off x="5259910" y="4385549"/>
              <a:ext cx="2912490" cy="46052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en-US" altLang="zh-CN" sz="2400" dirty="0">
                  <a:latin typeface="Arial" panose="020B0604020202020204" pitchFamily="34" charset="0"/>
                </a:rPr>
                <a:t>140×    </a:t>
              </a:r>
              <a:r>
                <a:rPr lang="zh-CN" altLang="en-US" sz="2400" dirty="0">
                  <a:latin typeface="Arial" panose="020B0604020202020204" pitchFamily="34" charset="0"/>
                </a:rPr>
                <a:t>＝</a:t>
              </a:r>
              <a:r>
                <a:rPr lang="en-US" altLang="zh-CN" sz="2400" dirty="0">
                  <a:latin typeface="Arial" panose="020B0604020202020204" pitchFamily="34" charset="0"/>
                </a:rPr>
                <a:t>56</a:t>
              </a:r>
              <a:r>
                <a:rPr lang="zh-CN" altLang="en-US" sz="2400" dirty="0">
                  <a:latin typeface="Arial" panose="020B0604020202020204" pitchFamily="34" charset="0"/>
                </a:rPr>
                <a:t>（个）</a:t>
              </a:r>
              <a:endParaRPr lang="zh-CN" altLang="en-US" sz="2400" dirty="0">
                <a:latin typeface="Arial" panose="020B0604020202020204" pitchFamily="34" charset="0"/>
              </a:endParaRPr>
            </a:p>
          </p:txBody>
        </p:sp>
        <p:grpSp>
          <p:nvGrpSpPr>
            <p:cNvPr id="14390" name="组合 64"/>
            <p:cNvGrpSpPr/>
            <p:nvPr/>
          </p:nvGrpSpPr>
          <p:grpSpPr>
            <a:xfrm>
              <a:off x="6183472" y="4228091"/>
              <a:ext cx="397695" cy="781741"/>
              <a:chOff x="3427833" y="4191668"/>
              <a:chExt cx="397695" cy="781741"/>
            </a:xfrm>
          </p:grpSpPr>
          <p:cxnSp>
            <p:nvCxnSpPr>
              <p:cNvPr id="66" name="直接连接符 65"/>
              <p:cNvCxnSpPr/>
              <p:nvPr/>
            </p:nvCxnSpPr>
            <p:spPr>
              <a:xfrm>
                <a:off x="3455515" y="4580728"/>
                <a:ext cx="252501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4392" name="文本框 66"/>
              <p:cNvSpPr txBox="1"/>
              <p:nvPr/>
            </p:nvSpPr>
            <p:spPr>
              <a:xfrm>
                <a:off x="3427833" y="4191668"/>
                <a:ext cx="395776" cy="46052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r>
                  <a:rPr lang="en-US" altLang="zh-CN" sz="2400" dirty="0">
                    <a:latin typeface="Arial" panose="020B0604020202020204" pitchFamily="34" charset="0"/>
                  </a:rPr>
                  <a:t>2</a:t>
                </a:r>
                <a:endParaRPr lang="zh-CN" altLang="en-US" sz="2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14393" name="文本框 67"/>
              <p:cNvSpPr txBox="1"/>
              <p:nvPr/>
            </p:nvSpPr>
            <p:spPr>
              <a:xfrm>
                <a:off x="3429752" y="4512888"/>
                <a:ext cx="395776" cy="46052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r>
                  <a:rPr lang="en-US" altLang="zh-CN" sz="2400" dirty="0">
                    <a:latin typeface="Arial" panose="020B0604020202020204" pitchFamily="34" charset="0"/>
                  </a:rPr>
                  <a:t>5</a:t>
                </a:r>
                <a:endParaRPr lang="zh-CN" altLang="en-US" sz="2400" dirty="0">
                  <a:latin typeface="Arial" panose="020B0604020202020204" pitchFamily="34" charset="0"/>
                </a:endParaRPr>
              </a:p>
            </p:txBody>
          </p:sp>
        </p:grpSp>
      </p:grpSp>
      <p:sp>
        <p:nvSpPr>
          <p:cNvPr id="14385" name="文本框 15"/>
          <p:cNvSpPr txBox="1"/>
          <p:nvPr/>
        </p:nvSpPr>
        <p:spPr>
          <a:xfrm>
            <a:off x="2286000" y="2776538"/>
            <a:ext cx="127000" cy="276860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3" name="文本框 102"/>
          <p:cNvSpPr txBox="1"/>
          <p:nvPr/>
        </p:nvSpPr>
        <p:spPr>
          <a:xfrm>
            <a:off x="1955800" y="5811838"/>
            <a:ext cx="5262563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400" dirty="0">
                <a:latin typeface="Arial" panose="020B0604020202020204" pitchFamily="34" charset="0"/>
              </a:rPr>
              <a:t>答：</a:t>
            </a:r>
            <a:r>
              <a:rPr lang="en-US" altLang="zh-CN" sz="2400" dirty="0">
                <a:latin typeface="Arial" panose="020B0604020202020204" pitchFamily="34" charset="0"/>
              </a:rPr>
              <a:t>1</a:t>
            </a:r>
            <a:r>
              <a:rPr lang="zh-CN" altLang="en-US" sz="2400" dirty="0">
                <a:latin typeface="Arial" panose="020B0604020202020204" pitchFamily="34" charset="0"/>
              </a:rPr>
              <a:t>班分到</a:t>
            </a:r>
            <a:r>
              <a:rPr lang="en-US" altLang="zh-CN" sz="2400" dirty="0">
                <a:latin typeface="Arial" panose="020B0604020202020204" pitchFamily="34" charset="0"/>
              </a:rPr>
              <a:t>84</a:t>
            </a:r>
            <a:r>
              <a:rPr lang="zh-CN" altLang="en-US" sz="2400" dirty="0">
                <a:latin typeface="Arial" panose="020B0604020202020204" pitchFamily="34" charset="0"/>
              </a:rPr>
              <a:t>个，</a:t>
            </a:r>
            <a:r>
              <a:rPr lang="en-US" altLang="zh-CN" sz="2400" dirty="0">
                <a:latin typeface="Arial" panose="020B0604020202020204" pitchFamily="34" charset="0"/>
              </a:rPr>
              <a:t>2</a:t>
            </a:r>
            <a:r>
              <a:rPr lang="zh-CN" altLang="en-US" sz="2400" dirty="0">
                <a:latin typeface="Arial" panose="020B0604020202020204" pitchFamily="34" charset="0"/>
              </a:rPr>
              <a:t>班分到</a:t>
            </a:r>
            <a:r>
              <a:rPr lang="en-US" altLang="zh-CN" sz="2400" dirty="0">
                <a:latin typeface="Arial" panose="020B0604020202020204" pitchFamily="34" charset="0"/>
              </a:rPr>
              <a:t>56</a:t>
            </a:r>
            <a:r>
              <a:rPr lang="zh-CN" altLang="en-US" sz="2400" dirty="0">
                <a:latin typeface="Arial" panose="020B0604020202020204" pitchFamily="34" charset="0"/>
              </a:rPr>
              <a:t>个。</a:t>
            </a:r>
            <a:endParaRPr lang="zh-CN" altLang="en-US" sz="24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97117"/>
                                      </p:to>
                                    </p:animClr>
                                    <p:set>
                                      <p:cBhvr>
                                        <p:cTn id="3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6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97117"/>
                                      </p:to>
                                    </p:animClr>
                                    <p:set>
                                      <p:cBhvr>
                                        <p:cTn id="37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8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0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97117"/>
                                      </p:to>
                                    </p:animClr>
                                    <p:set>
                                      <p:cBhvr>
                                        <p:cTn id="41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2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3" grpId="0" bldLvl="0" animBg="1"/>
      <p:bldP spid="34" grpId="0" bldLvl="0" animBg="1"/>
      <p:bldP spid="35" grpId="0" bldLvl="0" animBg="1"/>
      <p:bldP spid="36" grpId="0" bldLvl="0" animBg="1"/>
      <p:bldP spid="7" grpId="0" bldLvl="0" animBg="1"/>
      <p:bldP spid="38" grpId="0"/>
      <p:bldP spid="39" grpId="0" bldLvl="0" animBg="1"/>
      <p:bldP spid="47" grpId="0" bldLvl="0" animBg="1"/>
      <p:bldP spid="54" grpId="0"/>
      <p:bldP spid="10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365125" y="468630"/>
            <a:ext cx="11628755" cy="2245360"/>
          </a:xfrm>
        </p:spPr>
        <p:txBody>
          <a:bodyPr/>
          <a:p>
            <a:pPr marL="0" indent="0">
              <a:buNone/>
            </a:pPr>
            <a:r>
              <a:rPr lang="zh-CN" altLang="en-US" sz="4400"/>
              <a:t>方法四</a:t>
            </a:r>
            <a:r>
              <a:rPr lang="en-US" altLang="zh-CN" sz="4400"/>
              <a:t>:</a:t>
            </a:r>
            <a:r>
              <a:rPr lang="zh-CN" altLang="en-US" sz="4400"/>
              <a:t>列方程解答</a:t>
            </a:r>
            <a:r>
              <a:rPr lang="en-US" altLang="zh-CN" sz="4400"/>
              <a:t>:</a:t>
            </a:r>
            <a:endParaRPr lang="en-US" altLang="zh-CN" sz="4400"/>
          </a:p>
          <a:p>
            <a:pPr marL="0" indent="0">
              <a:buNone/>
            </a:pPr>
            <a:r>
              <a:rPr lang="zh-CN" altLang="en-US" sz="4400"/>
              <a:t>等量关系式是</a:t>
            </a:r>
            <a:r>
              <a:rPr lang="en-US" altLang="zh-CN" sz="4400"/>
              <a:t>:3</a:t>
            </a:r>
            <a:r>
              <a:rPr lang="zh-CN" altLang="en-US" sz="4400"/>
              <a:t>份</a:t>
            </a:r>
            <a:r>
              <a:rPr lang="en-US" altLang="zh-CN" sz="4400"/>
              <a:t>(1</a:t>
            </a:r>
            <a:r>
              <a:rPr lang="zh-CN" altLang="en-US" sz="4400"/>
              <a:t>班</a:t>
            </a:r>
            <a:r>
              <a:rPr lang="en-US" altLang="zh-CN" sz="4400"/>
              <a:t>)+2</a:t>
            </a:r>
            <a:r>
              <a:rPr lang="zh-CN" altLang="en-US" sz="4400"/>
              <a:t>份（</a:t>
            </a:r>
            <a:r>
              <a:rPr lang="en-US" altLang="zh-CN" sz="4400"/>
              <a:t>2</a:t>
            </a:r>
            <a:r>
              <a:rPr lang="zh-CN" altLang="en-US" sz="4400"/>
              <a:t>班）</a:t>
            </a:r>
            <a:r>
              <a:rPr lang="en-US" altLang="zh-CN" sz="4400"/>
              <a:t>=140</a:t>
            </a:r>
            <a:r>
              <a:rPr lang="zh-CN" altLang="en-US" sz="4400"/>
              <a:t>个</a:t>
            </a:r>
            <a:endParaRPr lang="zh-CN" altLang="en-US" sz="4400"/>
          </a:p>
          <a:p>
            <a:pPr marL="0" indent="0">
              <a:buNone/>
            </a:pPr>
            <a:r>
              <a:rPr lang="zh-CN" altLang="en-US" sz="3600"/>
              <a:t>解</a:t>
            </a:r>
            <a:r>
              <a:rPr lang="en-US" altLang="zh-CN" sz="3600"/>
              <a:t>:</a:t>
            </a:r>
            <a:r>
              <a:rPr lang="zh-CN" altLang="en-US" sz="3600"/>
              <a:t>设每份橘子是</a:t>
            </a:r>
            <a:r>
              <a:rPr lang="en-US" altLang="zh-CN" sz="3600"/>
              <a:t>x</a:t>
            </a:r>
            <a:r>
              <a:rPr lang="zh-CN" altLang="en-US" sz="3600"/>
              <a:t>个，那么</a:t>
            </a:r>
            <a:r>
              <a:rPr lang="en-US" altLang="zh-CN" sz="3600"/>
              <a:t>1</a:t>
            </a:r>
            <a:r>
              <a:rPr lang="zh-CN" altLang="en-US" sz="3600"/>
              <a:t>班</a:t>
            </a:r>
            <a:r>
              <a:rPr lang="en-US" altLang="zh-CN" sz="3600"/>
              <a:t>3x</a:t>
            </a:r>
            <a:r>
              <a:rPr lang="zh-CN" altLang="en-US" sz="3600"/>
              <a:t>个，</a:t>
            </a:r>
            <a:r>
              <a:rPr lang="en-US" altLang="zh-CN" sz="3600"/>
              <a:t>2</a:t>
            </a:r>
            <a:r>
              <a:rPr lang="zh-CN" altLang="en-US" sz="3600"/>
              <a:t>班</a:t>
            </a:r>
            <a:r>
              <a:rPr lang="en-US" altLang="zh-CN" sz="3600"/>
              <a:t>2x</a:t>
            </a:r>
            <a:r>
              <a:rPr lang="zh-CN" altLang="en-US" sz="3600"/>
              <a:t>个。</a:t>
            </a:r>
            <a:endParaRPr lang="zh-CN" altLang="en-US" sz="3600"/>
          </a:p>
          <a:p>
            <a:pPr marL="0" indent="0">
              <a:buNone/>
            </a:pPr>
            <a:r>
              <a:rPr lang="zh-CN" altLang="en-US" sz="3600"/>
              <a:t>           </a:t>
            </a:r>
            <a:r>
              <a:rPr lang="en-US" altLang="zh-CN" sz="3600"/>
              <a:t>3x+2x=140</a:t>
            </a:r>
            <a:endParaRPr lang="en-US" altLang="zh-CN" sz="3600"/>
          </a:p>
          <a:p>
            <a:pPr marL="0" indent="0">
              <a:buNone/>
            </a:pPr>
            <a:r>
              <a:rPr lang="en-US" altLang="zh-CN" sz="3600"/>
              <a:t>                 5x=140</a:t>
            </a:r>
            <a:endParaRPr lang="en-US" altLang="zh-CN" sz="3600"/>
          </a:p>
          <a:p>
            <a:pPr marL="0" indent="0">
              <a:buNone/>
            </a:pPr>
            <a:r>
              <a:rPr lang="en-US" altLang="zh-CN" sz="3600"/>
              <a:t>                   x=28</a:t>
            </a:r>
            <a:endParaRPr lang="en-US" altLang="zh-CN" sz="3600"/>
          </a:p>
          <a:p>
            <a:pPr marL="0" indent="0">
              <a:buNone/>
            </a:pPr>
            <a:r>
              <a:rPr lang="en-US" altLang="zh-CN" sz="3600"/>
              <a:t>           3x=3</a:t>
            </a:r>
            <a:r>
              <a:rPr lang="en-US" altLang="zh-CN" sz="3600">
                <a:latin typeface="Arial" panose="020B0604020202020204" pitchFamily="34" charset="0"/>
              </a:rPr>
              <a:t>×28=84</a:t>
            </a:r>
            <a:endParaRPr lang="en-US" altLang="zh-CN" sz="3600">
              <a:latin typeface="Arial" panose="020B0604020202020204" pitchFamily="34" charset="0"/>
            </a:endParaRPr>
          </a:p>
          <a:p>
            <a:pPr marL="0" indent="0">
              <a:buNone/>
            </a:pPr>
            <a:r>
              <a:rPr lang="en-US" altLang="zh-CN" sz="3600">
                <a:latin typeface="Arial" panose="020B0604020202020204" pitchFamily="34" charset="0"/>
              </a:rPr>
              <a:t>           2x=2×28=56</a:t>
            </a:r>
            <a:endParaRPr lang="en-US" altLang="zh-CN" sz="3600">
              <a:latin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27100" y="5850255"/>
            <a:ext cx="760603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200" dirty="0">
                <a:latin typeface="Arial" panose="020B0604020202020204" pitchFamily="34" charset="0"/>
              </a:rPr>
              <a:t>答：</a:t>
            </a:r>
            <a:r>
              <a:rPr lang="en-US" altLang="zh-CN" sz="3200" dirty="0">
                <a:latin typeface="Arial" panose="020B0604020202020204" pitchFamily="34" charset="0"/>
              </a:rPr>
              <a:t>1</a:t>
            </a:r>
            <a:r>
              <a:rPr lang="zh-CN" altLang="en-US" sz="3200" dirty="0">
                <a:latin typeface="Arial" panose="020B0604020202020204" pitchFamily="34" charset="0"/>
              </a:rPr>
              <a:t>班分到</a:t>
            </a:r>
            <a:r>
              <a:rPr lang="en-US" altLang="zh-CN" sz="3200" dirty="0">
                <a:latin typeface="Arial" panose="020B0604020202020204" pitchFamily="34" charset="0"/>
              </a:rPr>
              <a:t>84</a:t>
            </a:r>
            <a:r>
              <a:rPr lang="zh-CN" altLang="en-US" sz="3200" dirty="0">
                <a:latin typeface="Arial" panose="020B0604020202020204" pitchFamily="34" charset="0"/>
              </a:rPr>
              <a:t>个，</a:t>
            </a:r>
            <a:r>
              <a:rPr lang="en-US" altLang="zh-CN" sz="3200" dirty="0">
                <a:latin typeface="Arial" panose="020B0604020202020204" pitchFamily="34" charset="0"/>
              </a:rPr>
              <a:t>2</a:t>
            </a:r>
            <a:r>
              <a:rPr lang="zh-CN" altLang="en-US" sz="3200" dirty="0">
                <a:latin typeface="Arial" panose="020B0604020202020204" pitchFamily="34" charset="0"/>
              </a:rPr>
              <a:t>班分到</a:t>
            </a:r>
            <a:r>
              <a:rPr lang="en-US" altLang="zh-CN" sz="3200" dirty="0">
                <a:latin typeface="Arial" panose="020B0604020202020204" pitchFamily="34" charset="0"/>
              </a:rPr>
              <a:t>56</a:t>
            </a:r>
            <a:r>
              <a:rPr lang="zh-CN" altLang="en-US" sz="3200" dirty="0">
                <a:latin typeface="Arial" panose="020B0604020202020204" pitchFamily="34" charset="0"/>
              </a:rPr>
              <a:t>个。</a:t>
            </a:r>
            <a:endParaRPr lang="zh-CN" altLang="en-US" sz="32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2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2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20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20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190625" y="1685925"/>
            <a:ext cx="3098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endParaRPr lang="en-US" altLang="zh-CN"/>
          </a:p>
        </p:txBody>
      </p:sp>
      <p:sp>
        <p:nvSpPr>
          <p:cNvPr id="3" name="文本框 2"/>
          <p:cNvSpPr txBox="1"/>
          <p:nvPr/>
        </p:nvSpPr>
        <p:spPr>
          <a:xfrm>
            <a:off x="672465" y="682625"/>
            <a:ext cx="11181080" cy="45231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600">
                <a:solidFill>
                  <a:srgbClr val="FF0000"/>
                </a:solidFill>
              </a:rPr>
              <a:t>知识点三</a:t>
            </a:r>
            <a:r>
              <a:rPr lang="en-US" altLang="zh-CN" sz="3600">
                <a:solidFill>
                  <a:srgbClr val="FF0000"/>
                </a:solidFill>
              </a:rPr>
              <a:t>:</a:t>
            </a:r>
            <a:r>
              <a:rPr lang="zh-CN" altLang="en-US" sz="3600">
                <a:solidFill>
                  <a:srgbClr val="FF0000"/>
                </a:solidFill>
              </a:rPr>
              <a:t>按一定的比进行分配问题解题方法的应用</a:t>
            </a:r>
            <a:endParaRPr lang="zh-CN" altLang="en-US" sz="3600">
              <a:solidFill>
                <a:srgbClr val="FF0000"/>
              </a:solidFill>
            </a:endParaRPr>
          </a:p>
          <a:p>
            <a:endParaRPr lang="zh-CN" altLang="en-US" sz="3600"/>
          </a:p>
          <a:p>
            <a:r>
              <a:rPr lang="zh-CN" altLang="en-US" sz="3600"/>
              <a:t>例</a:t>
            </a:r>
            <a:r>
              <a:rPr lang="en-US" altLang="zh-CN" sz="3600"/>
              <a:t>3:</a:t>
            </a:r>
            <a:r>
              <a:rPr lang="zh-CN" altLang="en-US" sz="3600"/>
              <a:t>淘气有巧克力</a:t>
            </a:r>
            <a:r>
              <a:rPr lang="en-US" altLang="zh-CN" sz="3600"/>
              <a:t>440g</a:t>
            </a:r>
            <a:r>
              <a:rPr lang="zh-CN" altLang="en-US" sz="3600"/>
              <a:t>，都用来调巧克力奶。如果巧克</a:t>
            </a:r>
            <a:endParaRPr lang="zh-CN" altLang="en-US" sz="3600"/>
          </a:p>
          <a:p>
            <a:r>
              <a:rPr lang="zh-CN" altLang="en-US" sz="3600"/>
              <a:t>力与奶的质量比是</a:t>
            </a:r>
            <a:r>
              <a:rPr lang="en-US" altLang="zh-CN" sz="3600"/>
              <a:t>2</a:t>
            </a:r>
            <a:r>
              <a:rPr lang="zh-CN" altLang="en-US" sz="3600"/>
              <a:t>：</a:t>
            </a:r>
            <a:r>
              <a:rPr lang="en-US" altLang="zh-CN" sz="3600"/>
              <a:t>9</a:t>
            </a:r>
            <a:r>
              <a:rPr lang="zh-CN" altLang="en-US" sz="3600"/>
              <a:t>，那么他要准备多少克奶？</a:t>
            </a:r>
            <a:endParaRPr lang="zh-CN" altLang="en-US" sz="3600"/>
          </a:p>
          <a:p>
            <a:endParaRPr lang="zh-CN" altLang="en-US" sz="3600"/>
          </a:p>
          <a:p>
            <a:endParaRPr lang="zh-CN" altLang="en-US" sz="3600"/>
          </a:p>
          <a:p>
            <a:endParaRPr lang="zh-CN" altLang="en-US" sz="3600"/>
          </a:p>
          <a:p>
            <a:endParaRPr lang="zh-CN" altLang="en-US" sz="360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706755" y="1851660"/>
            <a:ext cx="1127633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3200"/>
              <a:t>2:</a:t>
            </a:r>
            <a:r>
              <a:rPr lang="zh-CN" altLang="en-US" sz="3200"/>
              <a:t>笑笑有巧克力</a:t>
            </a:r>
            <a:r>
              <a:rPr lang="en-US" altLang="zh-CN" sz="3200"/>
              <a:t>280</a:t>
            </a:r>
            <a:r>
              <a:rPr lang="zh-CN" altLang="en-US" sz="3200"/>
              <a:t>克</a:t>
            </a:r>
            <a:r>
              <a:rPr lang="en-US" altLang="zh-CN" sz="3200"/>
              <a:t>,</a:t>
            </a:r>
            <a:r>
              <a:rPr lang="zh-CN" altLang="en-US" sz="3200"/>
              <a:t>也都用来调巧克力奶</a:t>
            </a:r>
            <a:r>
              <a:rPr lang="en-US" altLang="zh-CN" sz="3200"/>
              <a:t>,</a:t>
            </a:r>
            <a:r>
              <a:rPr lang="zh-CN" altLang="en-US" sz="3200"/>
              <a:t>它能调制出多少克巧克力奶</a:t>
            </a:r>
            <a:r>
              <a:rPr lang="en-US" altLang="zh-CN" sz="3200"/>
              <a:t>?</a:t>
            </a:r>
            <a:endParaRPr lang="en-US" altLang="zh-CN" sz="3200"/>
          </a:p>
        </p:txBody>
      </p:sp>
    </p:spTree>
  </p:cSld>
  <p:clrMapOvr>
    <a:masterClrMapping/>
  </p:clrMapOvr>
  <p:transition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680720" y="1457960"/>
            <a:ext cx="10580370" cy="40309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zh-CN" altLang="en-US" sz="3200">
                <a:sym typeface="+mn-ea"/>
              </a:rPr>
              <a:t>随堂练习</a:t>
            </a:r>
            <a:r>
              <a:rPr lang="en-US" altLang="zh-CN" sz="3200">
                <a:sym typeface="+mn-ea"/>
              </a:rPr>
              <a:t>:</a:t>
            </a:r>
            <a:endParaRPr lang="en-US" altLang="zh-CN" sz="3200">
              <a:sym typeface="+mn-ea"/>
            </a:endParaRPr>
          </a:p>
          <a:p>
            <a:pPr algn="l"/>
            <a:r>
              <a:rPr lang="en-US" altLang="zh-CN" sz="3200">
                <a:sym typeface="+mn-ea"/>
              </a:rPr>
              <a:t>1:</a:t>
            </a:r>
            <a:r>
              <a:rPr lang="zh-CN" altLang="en-US" sz="3200">
                <a:sym typeface="+mn-ea"/>
              </a:rPr>
              <a:t>白球和黑球的个数比是</a:t>
            </a:r>
            <a:r>
              <a:rPr lang="en-US" altLang="zh-CN" sz="3200">
                <a:sym typeface="+mn-ea"/>
              </a:rPr>
              <a:t>4:9,</a:t>
            </a:r>
            <a:r>
              <a:rPr lang="zh-CN" altLang="en-US" sz="3200">
                <a:sym typeface="+mn-ea"/>
              </a:rPr>
              <a:t>白球占两种球总数的</a:t>
            </a:r>
            <a:r>
              <a:rPr lang="en-US" altLang="zh-CN" sz="3200">
                <a:sym typeface="+mn-ea"/>
              </a:rPr>
              <a:t>(     )/(    ).</a:t>
            </a:r>
            <a:r>
              <a:rPr lang="zh-CN" altLang="en-US" sz="3200">
                <a:sym typeface="+mn-ea"/>
              </a:rPr>
              <a:t>黑球占两种球总数的</a:t>
            </a:r>
            <a:r>
              <a:rPr lang="en-US" altLang="zh-CN" sz="3200">
                <a:sym typeface="+mn-ea"/>
              </a:rPr>
              <a:t>(     )/(     ).</a:t>
            </a:r>
            <a:endParaRPr lang="en-US" altLang="zh-CN" sz="3200">
              <a:sym typeface="+mn-ea"/>
            </a:endParaRPr>
          </a:p>
          <a:p>
            <a:pPr algn="l"/>
            <a:r>
              <a:rPr lang="en-US" altLang="zh-CN" sz="3200">
                <a:sym typeface="+mn-ea"/>
              </a:rPr>
              <a:t>2:</a:t>
            </a:r>
            <a:r>
              <a:rPr lang="zh-CN" altLang="en-US" sz="3200">
                <a:sym typeface="+mn-ea"/>
              </a:rPr>
              <a:t>六</a:t>
            </a:r>
            <a:r>
              <a:rPr lang="en-US" altLang="zh-CN" sz="3200">
                <a:sym typeface="+mn-ea"/>
              </a:rPr>
              <a:t>(1)</a:t>
            </a:r>
            <a:r>
              <a:rPr lang="zh-CN" altLang="en-US" sz="3200">
                <a:sym typeface="+mn-ea"/>
              </a:rPr>
              <a:t>班男生和女生的比是</a:t>
            </a:r>
            <a:r>
              <a:rPr lang="en-US" altLang="zh-CN" sz="3200">
                <a:sym typeface="+mn-ea"/>
              </a:rPr>
              <a:t>4:7,</a:t>
            </a:r>
            <a:r>
              <a:rPr lang="zh-CN" altLang="en-US" sz="3200">
                <a:sym typeface="+mn-ea"/>
              </a:rPr>
              <a:t>全班共有</a:t>
            </a:r>
            <a:r>
              <a:rPr lang="en-US" altLang="zh-CN" sz="3200">
                <a:sym typeface="+mn-ea"/>
              </a:rPr>
              <a:t>55</a:t>
            </a:r>
            <a:r>
              <a:rPr lang="zh-CN" altLang="en-US" sz="3200">
                <a:sym typeface="+mn-ea"/>
              </a:rPr>
              <a:t>人</a:t>
            </a:r>
            <a:r>
              <a:rPr lang="en-US" altLang="zh-CN" sz="3200">
                <a:sym typeface="+mn-ea"/>
              </a:rPr>
              <a:t>,</a:t>
            </a:r>
            <a:r>
              <a:rPr lang="zh-CN" altLang="en-US" sz="3200">
                <a:sym typeface="+mn-ea"/>
              </a:rPr>
              <a:t>那么男生占</a:t>
            </a:r>
            <a:endParaRPr lang="zh-CN" altLang="en-US" sz="3200">
              <a:sym typeface="+mn-ea"/>
            </a:endParaRPr>
          </a:p>
          <a:p>
            <a:pPr algn="l"/>
            <a:r>
              <a:rPr lang="en-US" altLang="zh-CN" sz="3200">
                <a:sym typeface="+mn-ea"/>
              </a:rPr>
              <a:t>(     )</a:t>
            </a:r>
            <a:r>
              <a:rPr lang="zh-CN" altLang="en-US" sz="3200">
                <a:sym typeface="+mn-ea"/>
              </a:rPr>
              <a:t>份</a:t>
            </a:r>
            <a:r>
              <a:rPr lang="en-US" altLang="zh-CN" sz="3200">
                <a:sym typeface="+mn-ea"/>
              </a:rPr>
              <a:t>,</a:t>
            </a:r>
            <a:r>
              <a:rPr lang="zh-CN" altLang="en-US" sz="3200">
                <a:sym typeface="+mn-ea"/>
              </a:rPr>
              <a:t>女生占</a:t>
            </a:r>
            <a:r>
              <a:rPr lang="en-US" altLang="zh-CN" sz="3200">
                <a:sym typeface="+mn-ea"/>
              </a:rPr>
              <a:t>(     )</a:t>
            </a:r>
            <a:r>
              <a:rPr lang="zh-CN" altLang="en-US" sz="3200">
                <a:sym typeface="+mn-ea"/>
              </a:rPr>
              <a:t>份</a:t>
            </a:r>
            <a:r>
              <a:rPr lang="en-US" altLang="zh-CN" sz="3200">
                <a:sym typeface="+mn-ea"/>
              </a:rPr>
              <a:t>,</a:t>
            </a:r>
            <a:r>
              <a:rPr lang="zh-CN" altLang="en-US" sz="3200">
                <a:sym typeface="+mn-ea"/>
              </a:rPr>
              <a:t>全班共有</a:t>
            </a:r>
            <a:r>
              <a:rPr lang="en-US" altLang="zh-CN" sz="3200">
                <a:sym typeface="+mn-ea"/>
              </a:rPr>
              <a:t>(       )</a:t>
            </a:r>
            <a:r>
              <a:rPr lang="zh-CN" altLang="en-US" sz="3200">
                <a:sym typeface="+mn-ea"/>
              </a:rPr>
              <a:t>份</a:t>
            </a:r>
            <a:r>
              <a:rPr lang="en-US" altLang="zh-CN" sz="3200">
                <a:sym typeface="+mn-ea"/>
              </a:rPr>
              <a:t>.</a:t>
            </a:r>
            <a:r>
              <a:rPr lang="zh-CN" altLang="en-US" sz="3200">
                <a:sym typeface="+mn-ea"/>
              </a:rPr>
              <a:t>所以男生有</a:t>
            </a:r>
            <a:r>
              <a:rPr lang="en-US" altLang="zh-CN" sz="3200">
                <a:sym typeface="+mn-ea"/>
              </a:rPr>
              <a:t>(      )</a:t>
            </a:r>
            <a:r>
              <a:rPr lang="zh-CN" altLang="en-US" sz="3200">
                <a:sym typeface="+mn-ea"/>
              </a:rPr>
              <a:t>人，女生有（      ）人。</a:t>
            </a:r>
            <a:endParaRPr lang="zh-CN" altLang="en-US" sz="3200">
              <a:sym typeface="+mn-ea"/>
            </a:endParaRPr>
          </a:p>
          <a:p>
            <a:pPr algn="l"/>
            <a:r>
              <a:rPr lang="en-US" altLang="zh-CN" sz="3200">
                <a:sym typeface="+mn-ea"/>
              </a:rPr>
              <a:t>3</a:t>
            </a:r>
            <a:r>
              <a:rPr lang="zh-CN" altLang="en-US" sz="3200">
                <a:sym typeface="+mn-ea"/>
              </a:rPr>
              <a:t>：甲，乙两数的和是</a:t>
            </a:r>
            <a:r>
              <a:rPr lang="en-US" altLang="zh-CN" sz="3200">
                <a:sym typeface="+mn-ea"/>
              </a:rPr>
              <a:t>42</a:t>
            </a:r>
            <a:r>
              <a:rPr lang="zh-CN" altLang="en-US" sz="3200">
                <a:sym typeface="+mn-ea"/>
              </a:rPr>
              <a:t>，甲，乙两数的比是</a:t>
            </a:r>
            <a:r>
              <a:rPr lang="en-US" altLang="zh-CN" sz="3200">
                <a:sym typeface="+mn-ea"/>
              </a:rPr>
              <a:t>2</a:t>
            </a:r>
            <a:r>
              <a:rPr lang="zh-CN" altLang="en-US" sz="3200">
                <a:sym typeface="+mn-ea"/>
              </a:rPr>
              <a:t>：</a:t>
            </a:r>
            <a:r>
              <a:rPr lang="en-US" altLang="zh-CN" sz="3200">
                <a:sym typeface="+mn-ea"/>
              </a:rPr>
              <a:t>5</a:t>
            </a:r>
            <a:r>
              <a:rPr lang="zh-CN" altLang="en-US" sz="3200">
                <a:sym typeface="+mn-ea"/>
              </a:rPr>
              <a:t>，则甲数是（      ），乙数是 （      ）。</a:t>
            </a:r>
            <a:endParaRPr lang="zh-CN" altLang="en-US" sz="3200">
              <a:sym typeface="+mn-ea"/>
            </a:endParaRPr>
          </a:p>
        </p:txBody>
      </p:sp>
    </p:spTree>
  </p:cSld>
  <p:clrMapOvr>
    <a:masterClrMapping/>
  </p:clrMapOvr>
  <p:transition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05815" y="1944370"/>
            <a:ext cx="10580370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en-US" sz="3200">
                <a:sym typeface="+mn-ea"/>
              </a:rPr>
              <a:t>1</a:t>
            </a:r>
            <a:r>
              <a:rPr lang="zh-CN" altLang="en-US" sz="3200">
                <a:sym typeface="+mn-ea"/>
              </a:rPr>
              <a:t>，把</a:t>
            </a:r>
            <a:r>
              <a:rPr lang="en-US" altLang="zh-CN" sz="3200">
                <a:sym typeface="+mn-ea"/>
              </a:rPr>
              <a:t>24</a:t>
            </a:r>
            <a:r>
              <a:rPr lang="zh-CN" altLang="en-US" sz="3200">
                <a:sym typeface="+mn-ea"/>
              </a:rPr>
              <a:t>颗糖按</a:t>
            </a:r>
            <a:r>
              <a:rPr lang="en-US" altLang="zh-CN" sz="3200">
                <a:sym typeface="+mn-ea"/>
              </a:rPr>
              <a:t>5</a:t>
            </a:r>
            <a:r>
              <a:rPr lang="zh-CN" altLang="en-US" sz="3200">
                <a:sym typeface="+mn-ea"/>
              </a:rPr>
              <a:t>：</a:t>
            </a:r>
            <a:r>
              <a:rPr lang="en-US" altLang="zh-CN" sz="3200">
                <a:sym typeface="+mn-ea"/>
              </a:rPr>
              <a:t>7</a:t>
            </a:r>
            <a:r>
              <a:rPr lang="zh-CN" altLang="en-US" sz="3200">
                <a:sym typeface="+mn-ea"/>
              </a:rPr>
              <a:t>分给姐姐和李奕，李奕可以分得多少颗</a:t>
            </a:r>
            <a:r>
              <a:rPr lang="en-US" altLang="zh-CN" sz="3200">
                <a:sym typeface="+mn-ea"/>
              </a:rPr>
              <a:t>?</a:t>
            </a:r>
            <a:endParaRPr lang="en-US" altLang="zh-CN" sz="3200">
              <a:sym typeface="+mn-ea"/>
            </a:endParaRPr>
          </a:p>
        </p:txBody>
      </p:sp>
    </p:spTree>
  </p:cSld>
  <p:clrMapOvr>
    <a:masterClrMapping/>
  </p:clrMapOvr>
  <p:transition>
    <p:fad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05815" y="1944370"/>
            <a:ext cx="10580370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en-US" sz="3200">
                <a:sym typeface="+mn-ea"/>
              </a:rPr>
              <a:t>2,</a:t>
            </a:r>
            <a:r>
              <a:rPr lang="zh-CN" altLang="en-US" sz="3200">
                <a:sym typeface="+mn-ea"/>
              </a:rPr>
              <a:t>学校把栽</a:t>
            </a:r>
            <a:r>
              <a:rPr lang="en-US" altLang="zh-CN" sz="3200">
                <a:sym typeface="+mn-ea"/>
              </a:rPr>
              <a:t>220</a:t>
            </a:r>
            <a:r>
              <a:rPr lang="zh-CN" altLang="en-US" sz="3200">
                <a:sym typeface="+mn-ea"/>
              </a:rPr>
              <a:t>棵树的任务，按照六年级男，女生人数分配</a:t>
            </a:r>
            <a:r>
              <a:rPr lang="en-US" altLang="zh-CN" sz="3200">
                <a:sym typeface="+mn-ea"/>
              </a:rPr>
              <a:t>,</a:t>
            </a:r>
            <a:r>
              <a:rPr lang="zh-CN" altLang="en-US" sz="3200">
                <a:sym typeface="+mn-ea"/>
              </a:rPr>
              <a:t>男生有</a:t>
            </a:r>
            <a:r>
              <a:rPr lang="en-US" altLang="zh-CN" sz="3200">
                <a:sym typeface="+mn-ea"/>
              </a:rPr>
              <a:t>60</a:t>
            </a:r>
            <a:r>
              <a:rPr lang="zh-CN" altLang="en-US" sz="3200">
                <a:sym typeface="+mn-ea"/>
              </a:rPr>
              <a:t>人</a:t>
            </a:r>
            <a:r>
              <a:rPr lang="en-US" altLang="zh-CN" sz="3200">
                <a:sym typeface="+mn-ea"/>
              </a:rPr>
              <a:t>,</a:t>
            </a:r>
            <a:r>
              <a:rPr lang="zh-CN" altLang="en-US" sz="3200">
                <a:sym typeface="+mn-ea"/>
              </a:rPr>
              <a:t>女生有</a:t>
            </a:r>
            <a:r>
              <a:rPr lang="en-US" altLang="zh-CN" sz="3200">
                <a:sym typeface="+mn-ea"/>
              </a:rPr>
              <a:t>50</a:t>
            </a:r>
            <a:r>
              <a:rPr lang="zh-CN" altLang="en-US" sz="3200">
                <a:sym typeface="+mn-ea"/>
              </a:rPr>
              <a:t>人</a:t>
            </a:r>
            <a:r>
              <a:rPr lang="en-US" altLang="zh-CN" sz="3200">
                <a:sym typeface="+mn-ea"/>
              </a:rPr>
              <a:t>.</a:t>
            </a:r>
            <a:r>
              <a:rPr lang="zh-CN" altLang="en-US" sz="3200">
                <a:sym typeface="+mn-ea"/>
              </a:rPr>
              <a:t>男</a:t>
            </a:r>
            <a:r>
              <a:rPr lang="en-US" altLang="zh-CN" sz="3200">
                <a:sym typeface="+mn-ea"/>
              </a:rPr>
              <a:t>,</a:t>
            </a:r>
            <a:r>
              <a:rPr lang="zh-CN" altLang="en-US" sz="3200">
                <a:sym typeface="+mn-ea"/>
              </a:rPr>
              <a:t>女生各应栽多少棵树</a:t>
            </a:r>
            <a:r>
              <a:rPr lang="en-US" altLang="zh-CN" sz="3200">
                <a:sym typeface="+mn-ea"/>
              </a:rPr>
              <a:t>?</a:t>
            </a:r>
            <a:endParaRPr lang="en-US" altLang="zh-CN" sz="3200">
              <a:sym typeface="+mn-ea"/>
            </a:endParaRPr>
          </a:p>
        </p:txBody>
      </p:sp>
    </p:spTree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541867" y="1187768"/>
            <a:ext cx="10947400" cy="935037"/>
          </a:xfrm>
        </p:spPr>
        <p:txBody>
          <a:bodyPr/>
          <a:p>
            <a:pPr algn="l"/>
            <a:r>
              <a:rPr lang="zh-CN" altLang="en-US" sz="6000" b="1">
                <a:solidFill>
                  <a:srgbClr val="FF0000"/>
                </a:solidFill>
              </a:rPr>
              <a:t>课前预习目标</a:t>
            </a:r>
            <a:r>
              <a:rPr lang="en-US" altLang="zh-CN" sz="6000" b="1">
                <a:solidFill>
                  <a:srgbClr val="FF0000"/>
                </a:solidFill>
              </a:rPr>
              <a:t>1:</a:t>
            </a:r>
            <a:endParaRPr lang="en-US" altLang="zh-CN" sz="6000" b="1" u="heavy">
              <a:solidFill>
                <a:srgbClr val="FF0000"/>
              </a:solidFill>
            </a:endParaRPr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541655" y="2648585"/>
            <a:ext cx="10972800" cy="1811020"/>
          </a:xfrm>
        </p:spPr>
        <p:txBody>
          <a:bodyPr/>
          <a:p>
            <a:pPr marL="0" indent="0">
              <a:buNone/>
            </a:pPr>
            <a:r>
              <a:rPr lang="zh-CN" altLang="en-US" sz="4400"/>
              <a:t>在解决实际问题的过程中</a:t>
            </a:r>
            <a:r>
              <a:rPr lang="en-US" altLang="zh-CN" sz="4400"/>
              <a:t>,</a:t>
            </a:r>
            <a:r>
              <a:rPr lang="zh-CN" altLang="en-US" sz="4400"/>
              <a:t>进一步理解比的意义</a:t>
            </a:r>
            <a:endParaRPr lang="zh-CN" altLang="en-US" sz="4400"/>
          </a:p>
        </p:txBody>
      </p:sp>
    </p:spTree>
  </p:cSld>
  <p:clrMapOvr>
    <a:masterClrMapping/>
  </p:clrMapOvr>
  <p:transition>
    <p:fad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05815" y="1944370"/>
            <a:ext cx="10580370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zh-CN" altLang="en-US" sz="3200">
                <a:sym typeface="+mn-ea"/>
              </a:rPr>
              <a:t>一个足球表面是由黑色五边形皮和白色六边形皮按</a:t>
            </a:r>
            <a:r>
              <a:rPr lang="en-US" altLang="zh-CN" sz="3200">
                <a:sym typeface="+mn-ea"/>
              </a:rPr>
              <a:t>3:5</a:t>
            </a:r>
            <a:r>
              <a:rPr lang="zh-CN" altLang="en-US" sz="3200">
                <a:sym typeface="+mn-ea"/>
              </a:rPr>
              <a:t>的块数围成的</a:t>
            </a:r>
            <a:r>
              <a:rPr lang="en-US" altLang="zh-CN" sz="3200">
                <a:sym typeface="+mn-ea"/>
              </a:rPr>
              <a:t>,</a:t>
            </a:r>
            <a:r>
              <a:rPr lang="zh-CN" altLang="en-US" sz="3200">
                <a:sym typeface="+mn-ea"/>
              </a:rPr>
              <a:t>黑色皮有</a:t>
            </a:r>
            <a:r>
              <a:rPr lang="en-US" altLang="zh-CN" sz="3200">
                <a:sym typeface="+mn-ea"/>
              </a:rPr>
              <a:t>12</a:t>
            </a:r>
            <a:r>
              <a:rPr lang="zh-CN" altLang="en-US" sz="3200">
                <a:sym typeface="+mn-ea"/>
              </a:rPr>
              <a:t>块</a:t>
            </a:r>
            <a:r>
              <a:rPr lang="en-US" altLang="zh-CN" sz="3200">
                <a:sym typeface="+mn-ea"/>
              </a:rPr>
              <a:t>,</a:t>
            </a:r>
            <a:r>
              <a:rPr lang="zh-CN" altLang="en-US" sz="3200">
                <a:sym typeface="+mn-ea"/>
              </a:rPr>
              <a:t>白色皮有多少块</a:t>
            </a:r>
            <a:r>
              <a:rPr lang="en-US" altLang="zh-CN" sz="3200">
                <a:sym typeface="+mn-ea"/>
              </a:rPr>
              <a:t>?</a:t>
            </a:r>
            <a:endParaRPr lang="en-US" altLang="zh-CN" sz="3200">
              <a:sym typeface="+mn-ea"/>
            </a:endParaRPr>
          </a:p>
        </p:txBody>
      </p:sp>
    </p:spTree>
  </p:cSld>
  <p:clrMapOvr>
    <a:masterClrMapping/>
  </p:clrMapOvr>
  <p:transition>
    <p:fad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652780" y="887095"/>
            <a:ext cx="10580370" cy="50158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en-US" sz="3200">
                <a:sym typeface="+mn-ea"/>
              </a:rPr>
              <a:t> </a:t>
            </a:r>
            <a:r>
              <a:rPr lang="zh-CN" altLang="en-US" sz="3200">
                <a:sym typeface="+mn-ea"/>
              </a:rPr>
              <a:t>甲乙两数的平均数是</a:t>
            </a:r>
            <a:r>
              <a:rPr lang="en-US" altLang="zh-CN" sz="3200">
                <a:sym typeface="+mn-ea"/>
              </a:rPr>
              <a:t>24,</a:t>
            </a:r>
            <a:r>
              <a:rPr lang="zh-CN" altLang="en-US" sz="3200">
                <a:sym typeface="+mn-ea"/>
              </a:rPr>
              <a:t>这俩数的比是</a:t>
            </a:r>
            <a:r>
              <a:rPr lang="en-US" altLang="zh-CN" sz="3200">
                <a:sym typeface="+mn-ea"/>
              </a:rPr>
              <a:t>5:3,</a:t>
            </a:r>
            <a:r>
              <a:rPr lang="zh-CN" altLang="en-US" sz="3200">
                <a:sym typeface="+mn-ea"/>
              </a:rPr>
              <a:t>甲乙两数分别是多少</a:t>
            </a:r>
            <a:r>
              <a:rPr lang="en-US" altLang="zh-CN" sz="3200">
                <a:sym typeface="+mn-ea"/>
              </a:rPr>
              <a:t>?</a:t>
            </a:r>
            <a:endParaRPr lang="en-US" altLang="zh-CN" sz="3200">
              <a:sym typeface="+mn-ea"/>
            </a:endParaRPr>
          </a:p>
          <a:p>
            <a:pPr algn="l"/>
            <a:endParaRPr lang="en-US" altLang="zh-CN" sz="3200">
              <a:sym typeface="+mn-ea"/>
            </a:endParaRPr>
          </a:p>
          <a:p>
            <a:pPr algn="l"/>
            <a:endParaRPr lang="en-US" altLang="zh-CN" sz="3200">
              <a:sym typeface="+mn-ea"/>
            </a:endParaRPr>
          </a:p>
          <a:p>
            <a:pPr algn="l"/>
            <a:endParaRPr lang="en-US" altLang="zh-CN" sz="3200">
              <a:sym typeface="+mn-ea"/>
            </a:endParaRPr>
          </a:p>
          <a:p>
            <a:pPr algn="l"/>
            <a:endParaRPr lang="en-US" altLang="zh-CN" sz="3200">
              <a:sym typeface="+mn-ea"/>
            </a:endParaRPr>
          </a:p>
          <a:p>
            <a:pPr algn="l"/>
            <a:endParaRPr lang="en-US" altLang="zh-CN" sz="3200">
              <a:sym typeface="+mn-ea"/>
            </a:endParaRPr>
          </a:p>
          <a:p>
            <a:pPr algn="l"/>
            <a:r>
              <a:rPr lang="zh-CN" altLang="en-US" sz="3200">
                <a:sym typeface="+mn-ea"/>
              </a:rPr>
              <a:t>中国农历中的</a:t>
            </a:r>
            <a:r>
              <a:rPr lang="en-US" altLang="zh-CN" sz="3200">
                <a:sym typeface="+mn-ea"/>
              </a:rPr>
              <a:t>"</a:t>
            </a:r>
            <a:r>
              <a:rPr lang="zh-CN" altLang="en-US" sz="3200">
                <a:sym typeface="+mn-ea"/>
              </a:rPr>
              <a:t>夏至</a:t>
            </a:r>
            <a:r>
              <a:rPr lang="en-US" altLang="zh-CN" sz="3200">
                <a:sym typeface="+mn-ea"/>
              </a:rPr>
              <a:t>"</a:t>
            </a:r>
            <a:r>
              <a:rPr lang="zh-CN" altLang="en-US" sz="3200">
                <a:sym typeface="+mn-ea"/>
              </a:rPr>
              <a:t>是一年中白昼最长</a:t>
            </a:r>
            <a:r>
              <a:rPr lang="en-US" altLang="zh-CN" sz="3200">
                <a:sym typeface="+mn-ea"/>
              </a:rPr>
              <a:t>,</a:t>
            </a:r>
            <a:r>
              <a:rPr lang="zh-CN" altLang="en-US" sz="3200">
                <a:sym typeface="+mn-ea"/>
              </a:rPr>
              <a:t>黑夜最短的一天</a:t>
            </a:r>
            <a:r>
              <a:rPr lang="en-US" altLang="zh-CN" sz="3200">
                <a:sym typeface="+mn-ea"/>
              </a:rPr>
              <a:t>.</a:t>
            </a:r>
            <a:r>
              <a:rPr lang="zh-CN" altLang="en-US" sz="3200">
                <a:sym typeface="+mn-ea"/>
              </a:rPr>
              <a:t>这一天</a:t>
            </a:r>
            <a:r>
              <a:rPr lang="en-US" altLang="zh-CN" sz="3200">
                <a:sym typeface="+mn-ea"/>
              </a:rPr>
              <a:t>,</a:t>
            </a:r>
            <a:r>
              <a:rPr lang="zh-CN" altLang="en-US" sz="3200">
                <a:sym typeface="+mn-ea"/>
              </a:rPr>
              <a:t>北京的白昼时间与黑夜时间的比是</a:t>
            </a:r>
            <a:r>
              <a:rPr lang="en-US" altLang="zh-CN" sz="3200">
                <a:sym typeface="+mn-ea"/>
              </a:rPr>
              <a:t>5:3.</a:t>
            </a:r>
            <a:r>
              <a:rPr lang="zh-CN" altLang="en-US" sz="3200">
                <a:sym typeface="+mn-ea"/>
              </a:rPr>
              <a:t>白昼和黑夜分别有多少时</a:t>
            </a:r>
            <a:r>
              <a:rPr lang="en-US" altLang="zh-CN" sz="3200">
                <a:sym typeface="+mn-ea"/>
              </a:rPr>
              <a:t>?</a:t>
            </a:r>
            <a:endParaRPr lang="en-US" altLang="zh-CN" sz="3200">
              <a:sym typeface="+mn-ea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727835" y="1630680"/>
            <a:ext cx="8418195" cy="193802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6000"/>
              <a:t>课堂作业</a:t>
            </a:r>
            <a:r>
              <a:rPr lang="en-US" altLang="zh-CN" sz="6000"/>
              <a:t>:</a:t>
            </a:r>
            <a:endParaRPr lang="en-US" altLang="zh-CN" sz="6000"/>
          </a:p>
          <a:p>
            <a:r>
              <a:rPr lang="zh-CN" altLang="en-US" sz="6000"/>
              <a:t>课本</a:t>
            </a:r>
            <a:r>
              <a:rPr lang="en-US" altLang="zh-CN" sz="6000"/>
              <a:t>75~76</a:t>
            </a:r>
            <a:r>
              <a:rPr lang="zh-CN" altLang="en-US" sz="6000"/>
              <a:t>页练一练做完</a:t>
            </a:r>
            <a:endParaRPr lang="zh-CN" altLang="en-US" sz="6000"/>
          </a:p>
        </p:txBody>
      </p:sp>
    </p:spTree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/>
          <a:p>
            <a:pPr algn="l"/>
            <a:r>
              <a:rPr lang="zh-CN" altLang="en-US" sz="4800">
                <a:solidFill>
                  <a:srgbClr val="FF0000"/>
                </a:solidFill>
              </a:rPr>
              <a:t>预习题一</a:t>
            </a:r>
            <a:endParaRPr lang="zh-CN" altLang="en-US" sz="4800">
              <a:solidFill>
                <a:srgbClr val="FF0000"/>
              </a:solidFill>
            </a:endParaRPr>
          </a:p>
        </p:txBody>
      </p:sp>
      <p:sp>
        <p:nvSpPr>
          <p:cNvPr id="7" name="内容占位符 6"/>
          <p:cNvSpPr>
            <a:spLocks noGrp="1"/>
          </p:cNvSpPr>
          <p:nvPr>
            <p:ph idx="1"/>
          </p:nvPr>
        </p:nvSpPr>
        <p:spPr>
          <a:xfrm>
            <a:off x="527050" y="1856105"/>
            <a:ext cx="10972800" cy="606425"/>
          </a:xfrm>
        </p:spPr>
        <p:txBody>
          <a:bodyPr/>
          <a:p>
            <a:pPr marL="0" indent="0">
              <a:buNone/>
            </a:pPr>
            <a:r>
              <a:rPr lang="zh-CN" altLang="en-US" sz="4400"/>
              <a:t>重点题</a:t>
            </a:r>
            <a:r>
              <a:rPr lang="en-US" altLang="zh-CN" sz="4400"/>
              <a:t>:</a:t>
            </a:r>
            <a:endParaRPr lang="en-US" altLang="zh-CN" sz="4400"/>
          </a:p>
          <a:p>
            <a:pPr marL="0" indent="0">
              <a:buNone/>
            </a:pPr>
            <a:r>
              <a:rPr lang="zh-CN" altLang="en-US" sz="4400"/>
              <a:t>研究发现</a:t>
            </a:r>
            <a:r>
              <a:rPr lang="en-US" altLang="zh-CN" sz="4400"/>
              <a:t>,8</a:t>
            </a:r>
            <a:r>
              <a:rPr lang="zh-CN" altLang="en-US" sz="4400"/>
              <a:t>岁以上的儿童按</a:t>
            </a:r>
            <a:r>
              <a:rPr lang="en-US" altLang="zh-CN" sz="4400"/>
              <a:t>5:3</a:t>
            </a:r>
            <a:r>
              <a:rPr lang="zh-CN" altLang="en-US" sz="4400"/>
              <a:t>安排一天的活动时间与睡眠时间是最合理的</a:t>
            </a:r>
            <a:r>
              <a:rPr lang="en-US" altLang="zh-CN" sz="4400"/>
              <a:t>,8</a:t>
            </a:r>
            <a:r>
              <a:rPr lang="zh-CN" altLang="en-US" sz="4400"/>
              <a:t>岁以上的儿童一天的合理睡眠时间应该是多少</a:t>
            </a:r>
            <a:r>
              <a:rPr lang="en-US" altLang="zh-CN" sz="4400"/>
              <a:t>?</a:t>
            </a:r>
            <a:endParaRPr lang="en-US" altLang="zh-CN" sz="440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541867" y="1187768"/>
            <a:ext cx="10947400" cy="935037"/>
          </a:xfrm>
        </p:spPr>
        <p:txBody>
          <a:bodyPr/>
          <a:p>
            <a:pPr algn="l"/>
            <a:r>
              <a:rPr lang="zh-CN" altLang="en-US" sz="6000" b="1">
                <a:solidFill>
                  <a:srgbClr val="FF0000"/>
                </a:solidFill>
              </a:rPr>
              <a:t>课前预习目标</a:t>
            </a:r>
            <a:r>
              <a:rPr lang="en-US" altLang="zh-CN" sz="6000" b="1">
                <a:solidFill>
                  <a:srgbClr val="FF0000"/>
                </a:solidFill>
              </a:rPr>
              <a:t>2:</a:t>
            </a:r>
            <a:endParaRPr lang="en-US" altLang="zh-CN" sz="6000" b="1" u="heavy">
              <a:solidFill>
                <a:srgbClr val="FF0000"/>
              </a:solidFill>
            </a:endParaRPr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541655" y="2648585"/>
            <a:ext cx="10972800" cy="1811020"/>
          </a:xfrm>
        </p:spPr>
        <p:txBody>
          <a:bodyPr/>
          <a:p>
            <a:pPr marL="0" indent="0">
              <a:buNone/>
            </a:pPr>
            <a:r>
              <a:rPr lang="zh-CN" altLang="en-US" sz="4400"/>
              <a:t>根据比的意义解决有关按比分配的实际问题</a:t>
            </a:r>
            <a:r>
              <a:rPr lang="en-US" altLang="zh-CN" sz="4400"/>
              <a:t>.</a:t>
            </a:r>
            <a:endParaRPr lang="en-US" altLang="zh-CN" sz="4400"/>
          </a:p>
        </p:txBody>
      </p:sp>
    </p:spTree>
  </p:cSld>
  <p:clrMapOvr>
    <a:masterClrMapping/>
  </p:clrMapOvr>
  <p:transition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/>
          <a:p>
            <a:pPr algn="l"/>
            <a:r>
              <a:rPr lang="zh-CN" altLang="en-US" sz="4800" b="1">
                <a:solidFill>
                  <a:srgbClr val="FF0000"/>
                </a:solidFill>
              </a:rPr>
              <a:t>预习题二</a:t>
            </a:r>
            <a:r>
              <a:rPr lang="en-US" altLang="zh-CN" sz="4800" b="1">
                <a:solidFill>
                  <a:srgbClr val="FF0000"/>
                </a:solidFill>
              </a:rPr>
              <a:t>:</a:t>
            </a:r>
            <a:endParaRPr lang="en-US" altLang="zh-CN" sz="4800" b="1">
              <a:solidFill>
                <a:srgbClr val="FF0000"/>
              </a:solidFill>
            </a:endParaRPr>
          </a:p>
        </p:txBody>
      </p:sp>
      <p:sp>
        <p:nvSpPr>
          <p:cNvPr id="7" name="内容占位符 6"/>
          <p:cNvSpPr>
            <a:spLocks noGrp="1"/>
          </p:cNvSpPr>
          <p:nvPr>
            <p:ph idx="1"/>
          </p:nvPr>
        </p:nvSpPr>
        <p:spPr>
          <a:xfrm>
            <a:off x="527050" y="1856105"/>
            <a:ext cx="10972800" cy="606425"/>
          </a:xfrm>
        </p:spPr>
        <p:txBody>
          <a:bodyPr/>
          <a:p>
            <a:pPr marL="0" indent="0">
              <a:buNone/>
            </a:pPr>
            <a:r>
              <a:rPr lang="zh-CN" altLang="en-US" sz="4400"/>
              <a:t>果园里共有果树</a:t>
            </a:r>
            <a:r>
              <a:rPr lang="en-US" altLang="zh-CN" sz="4400"/>
              <a:t>140</a:t>
            </a:r>
            <a:r>
              <a:rPr lang="zh-CN" altLang="en-US" sz="4400"/>
              <a:t>棵</a:t>
            </a:r>
            <a:r>
              <a:rPr lang="en-US" altLang="zh-CN" sz="4400"/>
              <a:t>,</a:t>
            </a:r>
            <a:r>
              <a:rPr lang="zh-CN" altLang="en-US" sz="4400"/>
              <a:t>其中苹果树与桃树的棵树比是</a:t>
            </a:r>
            <a:r>
              <a:rPr lang="en-US" altLang="zh-CN" sz="4400"/>
              <a:t>2:3,</a:t>
            </a:r>
            <a:r>
              <a:rPr lang="zh-CN" altLang="en-US" sz="4400"/>
              <a:t>桃树与梨树棵树比是</a:t>
            </a:r>
            <a:r>
              <a:rPr lang="en-US" altLang="zh-CN" sz="4400"/>
              <a:t>4:5.</a:t>
            </a:r>
            <a:r>
              <a:rPr lang="zh-CN" altLang="en-US" sz="4400"/>
              <a:t>这三种果树各有多少棵</a:t>
            </a:r>
            <a:r>
              <a:rPr lang="en-US" altLang="zh-CN" sz="4400"/>
              <a:t>?</a:t>
            </a:r>
            <a:endParaRPr lang="en-US" altLang="zh-CN" sz="440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541867" y="1187768"/>
            <a:ext cx="10947400" cy="935037"/>
          </a:xfrm>
        </p:spPr>
        <p:txBody>
          <a:bodyPr/>
          <a:p>
            <a:pPr algn="l"/>
            <a:r>
              <a:rPr lang="zh-CN" altLang="en-US" sz="6000" b="1">
                <a:solidFill>
                  <a:srgbClr val="FF0000"/>
                </a:solidFill>
              </a:rPr>
              <a:t>课前预习目标</a:t>
            </a:r>
            <a:r>
              <a:rPr lang="en-US" altLang="zh-CN" sz="6000" b="1">
                <a:solidFill>
                  <a:srgbClr val="FF0000"/>
                </a:solidFill>
              </a:rPr>
              <a:t>3:</a:t>
            </a:r>
            <a:endParaRPr lang="en-US" altLang="zh-CN" sz="6000" b="1" u="heavy">
              <a:solidFill>
                <a:srgbClr val="FF0000"/>
              </a:solidFill>
            </a:endParaRPr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541655" y="2648585"/>
            <a:ext cx="10972800" cy="1811020"/>
          </a:xfrm>
        </p:spPr>
        <p:txBody>
          <a:bodyPr/>
          <a:p>
            <a:pPr marL="0" indent="0">
              <a:buNone/>
            </a:pPr>
            <a:r>
              <a:rPr lang="zh-CN" altLang="en-US" sz="4400"/>
              <a:t>运用多种策略解决问题</a:t>
            </a:r>
            <a:r>
              <a:rPr lang="en-US" altLang="zh-CN" sz="4400"/>
              <a:t>,</a:t>
            </a:r>
            <a:r>
              <a:rPr lang="zh-CN" altLang="en-US" sz="4400"/>
              <a:t>提高解决问题的能力</a:t>
            </a:r>
            <a:r>
              <a:rPr lang="en-US" altLang="zh-CN" sz="4400"/>
              <a:t>,</a:t>
            </a:r>
            <a:r>
              <a:rPr lang="zh-CN" altLang="en-US" sz="4400"/>
              <a:t>发展数感</a:t>
            </a:r>
            <a:r>
              <a:rPr lang="en-US" altLang="zh-CN" sz="4400"/>
              <a:t>.</a:t>
            </a:r>
            <a:endParaRPr lang="en-US" altLang="zh-CN" sz="4400"/>
          </a:p>
        </p:txBody>
      </p:sp>
    </p:spTree>
  </p:cSld>
  <p:clrMapOvr>
    <a:masterClrMapping/>
  </p:clrMapOvr>
  <p:transition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541867" y="1187768"/>
            <a:ext cx="10947400" cy="935037"/>
          </a:xfrm>
        </p:spPr>
        <p:txBody>
          <a:bodyPr/>
          <a:p>
            <a:pPr algn="l"/>
            <a:r>
              <a:rPr lang="zh-CN" altLang="en-US" sz="6000" b="1">
                <a:solidFill>
                  <a:srgbClr val="FF0000"/>
                </a:solidFill>
              </a:rPr>
              <a:t>重点</a:t>
            </a:r>
            <a:r>
              <a:rPr lang="zh-CN" altLang="en-US" sz="6000" b="1" u="heavy">
                <a:solidFill>
                  <a:srgbClr val="FF0000"/>
                </a:solidFill>
              </a:rPr>
              <a:t> </a:t>
            </a:r>
            <a:endParaRPr lang="zh-CN" altLang="en-US" sz="6000" b="1" u="heavy">
              <a:solidFill>
                <a:srgbClr val="FF0000"/>
              </a:solidFill>
            </a:endParaRPr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541655" y="2648585"/>
            <a:ext cx="10972800" cy="1811020"/>
          </a:xfrm>
        </p:spPr>
        <p:txBody>
          <a:bodyPr/>
          <a:p>
            <a:pPr marL="0" indent="0">
              <a:buNone/>
            </a:pPr>
            <a:r>
              <a:rPr lang="zh-CN" altLang="en-US" sz="4400"/>
              <a:t>根据比的意义解决有关按比分配的实际问题</a:t>
            </a:r>
            <a:endParaRPr lang="zh-CN" altLang="en-US" sz="4400"/>
          </a:p>
        </p:txBody>
      </p:sp>
    </p:spTree>
  </p:cSld>
  <p:clrMapOvr>
    <a:masterClrMapping/>
  </p:clrMapOvr>
  <p:transition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541867" y="1187768"/>
            <a:ext cx="10947400" cy="935037"/>
          </a:xfrm>
        </p:spPr>
        <p:txBody>
          <a:bodyPr/>
          <a:p>
            <a:pPr algn="l"/>
            <a:r>
              <a:rPr lang="zh-CN" altLang="en-US" sz="6000" b="1">
                <a:solidFill>
                  <a:srgbClr val="FF0000"/>
                </a:solidFill>
              </a:rPr>
              <a:t>难点</a:t>
            </a:r>
            <a:r>
              <a:rPr lang="zh-CN" altLang="en-US" sz="6000" b="1" u="heavy">
                <a:solidFill>
                  <a:srgbClr val="FF0000"/>
                </a:solidFill>
              </a:rPr>
              <a:t> </a:t>
            </a:r>
            <a:endParaRPr lang="zh-CN" altLang="en-US" sz="6000" b="1" u="heavy">
              <a:solidFill>
                <a:srgbClr val="FF0000"/>
              </a:solidFill>
            </a:endParaRPr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541655" y="2648585"/>
            <a:ext cx="10972800" cy="1811020"/>
          </a:xfrm>
        </p:spPr>
        <p:txBody>
          <a:bodyPr/>
          <a:p>
            <a:pPr marL="0" indent="0">
              <a:buNone/>
            </a:pPr>
            <a:r>
              <a:rPr lang="zh-CN" altLang="en-US" sz="4400"/>
              <a:t>明确部分量与总量之间的关系</a:t>
            </a:r>
            <a:r>
              <a:rPr lang="en-US" altLang="zh-CN" sz="4400"/>
              <a:t>.</a:t>
            </a:r>
            <a:endParaRPr lang="en-US" altLang="zh-CN" sz="4400"/>
          </a:p>
        </p:txBody>
      </p:sp>
    </p:spTree>
  </p:cSld>
  <p:clrMapOvr>
    <a:masterClrMapping/>
  </p:clrMapOvr>
  <p:transition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295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92513" y="2482215"/>
            <a:ext cx="6019800" cy="26336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7338" y="3123565"/>
            <a:ext cx="2470150" cy="10556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5657850" y="4705192"/>
            <a:ext cx="827088" cy="36893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lIns="0" tIns="0" rIns="0" bIns="0" anchor="ctr">
            <a:spAutoFit/>
          </a:bodyPr>
          <a:p>
            <a:pPr algn="ctr"/>
            <a:r>
              <a:rPr lang="en-US" altLang="zh-CN" sz="2400" dirty="0">
                <a:latin typeface="Arial" panose="020B0604020202020204" pitchFamily="34" charset="0"/>
              </a:rPr>
              <a:t>100</a:t>
            </a:r>
            <a:r>
              <a:rPr lang="zh-CN" altLang="en-US" sz="2400" dirty="0">
                <a:latin typeface="Arial" panose="020B0604020202020204" pitchFamily="34" charset="0"/>
              </a:rPr>
              <a:t>个</a:t>
            </a:r>
            <a:endParaRPr lang="zh-CN" altLang="en-US" sz="2400" dirty="0">
              <a:latin typeface="Arial" panose="020B0604020202020204" pitchFamily="34" charset="0"/>
            </a:endParaRPr>
          </a:p>
        </p:txBody>
      </p:sp>
      <p:grpSp>
        <p:nvGrpSpPr>
          <p:cNvPr id="3" name="组合 9"/>
          <p:cNvGrpSpPr/>
          <p:nvPr/>
        </p:nvGrpSpPr>
        <p:grpSpPr>
          <a:xfrm>
            <a:off x="7108825" y="4512628"/>
            <a:ext cx="692150" cy="650468"/>
            <a:chOff x="5661391" y="2722322"/>
            <a:chExt cx="691321" cy="650235"/>
          </a:xfrm>
        </p:grpSpPr>
        <p:pic>
          <p:nvPicPr>
            <p:cNvPr id="12349" name="图片 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661391" y="2722322"/>
              <a:ext cx="691321" cy="60333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2350" name="文本框 39"/>
            <p:cNvSpPr txBox="1"/>
            <p:nvPr/>
          </p:nvSpPr>
          <p:spPr>
            <a:xfrm>
              <a:off x="5729531" y="3065327"/>
              <a:ext cx="576000" cy="307230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lIns="0" tIns="0" rIns="0" bIns="0" anchor="ctr">
              <a:spAutoFit/>
            </a:bodyPr>
            <a:p>
              <a:pPr algn="ctr"/>
              <a:r>
                <a:rPr lang="en-US" altLang="zh-CN" sz="2000" dirty="0">
                  <a:latin typeface="Arial" panose="020B0604020202020204" pitchFamily="34" charset="0"/>
                </a:rPr>
                <a:t>40</a:t>
              </a:r>
              <a:r>
                <a:rPr lang="zh-CN" altLang="en-US" sz="2000" dirty="0">
                  <a:latin typeface="Arial" panose="020B0604020202020204" pitchFamily="34" charset="0"/>
                </a:rPr>
                <a:t>个</a:t>
              </a:r>
              <a:endParaRPr lang="zh-CN" altLang="en-US" sz="2000" dirty="0">
                <a:latin typeface="Arial" panose="020B0604020202020204" pitchFamily="34" charset="0"/>
              </a:endParaRPr>
            </a:p>
          </p:txBody>
        </p:sp>
      </p:grpSp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381000" y="365760"/>
            <a:ext cx="11526520" cy="1221105"/>
          </a:xfrm>
        </p:spPr>
        <p:txBody>
          <a:bodyPr/>
          <a:p>
            <a:pPr marL="0" indent="0">
              <a:buNone/>
            </a:pPr>
            <a:r>
              <a:rPr lang="zh-CN" altLang="en-US" sz="3600"/>
              <a:t>知识点一</a:t>
            </a:r>
            <a:r>
              <a:rPr lang="en-US" altLang="zh-CN" sz="3600"/>
              <a:t>:</a:t>
            </a:r>
            <a:r>
              <a:rPr lang="zh-CN" altLang="en-US" sz="3600"/>
              <a:t>按一定的比分配的合理性</a:t>
            </a:r>
            <a:endParaRPr lang="zh-CN" altLang="en-US" sz="3600"/>
          </a:p>
          <a:p>
            <a:pPr marL="0" indent="0">
              <a:buNone/>
            </a:pPr>
            <a:r>
              <a:rPr lang="zh-CN" altLang="en-US" sz="3200"/>
              <a:t>例一：怎样分合理</a:t>
            </a:r>
            <a:r>
              <a:rPr lang="en-US" altLang="zh-CN" sz="3200"/>
              <a:t>?</a:t>
            </a:r>
            <a:endParaRPr lang="en-US" altLang="zh-CN" sz="3200"/>
          </a:p>
          <a:p>
            <a:pPr marL="0" indent="0">
              <a:buNone/>
            </a:pPr>
            <a:endParaRPr lang="zh-CN" altLang="en-US" sz="320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theme/theme1.xml><?xml version="1.0" encoding="utf-8"?>
<a:theme xmlns:a="http://schemas.openxmlformats.org/drawingml/2006/main" name="蓝调晶格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99CCFF"/>
      </a:accent1>
      <a:accent2>
        <a:srgbClr val="CCCCFF"/>
      </a:accent2>
      <a:accent3>
        <a:srgbClr val="FFFFFF"/>
      </a:accent3>
      <a:accent4>
        <a:srgbClr val="000000"/>
      </a:accent4>
      <a:accent5>
        <a:srgbClr val="CAE2FF"/>
      </a:accent5>
      <a:accent6>
        <a:srgbClr val="B7B7E5"/>
      </a:accent6>
      <a:hlink>
        <a:srgbClr val="3333CC"/>
      </a:hlink>
      <a:folHlink>
        <a:srgbClr val="AF67FF"/>
      </a:folHlink>
    </a:clrScheme>
    <a:fontScheme name="">
      <a:majorFont>
        <a:latin typeface="Arial"/>
        <a:ea typeface="黑体"/>
        <a:cs typeface=""/>
      </a:majorFont>
      <a:minorFont>
        <a:latin typeface="Arial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1326</Words>
  <Application>WPS 演示</Application>
  <PresentationFormat>宽屏</PresentationFormat>
  <Paragraphs>159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2" baseType="lpstr">
      <vt:lpstr>Arial</vt:lpstr>
      <vt:lpstr>宋体</vt:lpstr>
      <vt:lpstr>Wingdings</vt:lpstr>
      <vt:lpstr>黑体</vt:lpstr>
      <vt:lpstr>微软雅黑</vt:lpstr>
      <vt:lpstr>Arial Unicode MS</vt:lpstr>
      <vt:lpstr>Calibri</vt:lpstr>
      <vt:lpstr>楷体_GB2312</vt:lpstr>
      <vt:lpstr>新宋体</vt:lpstr>
      <vt:lpstr>蓝调晶格</vt:lpstr>
      <vt:lpstr>PowerPoint 演示文稿</vt:lpstr>
      <vt:lpstr>课前预习目标1:</vt:lpstr>
      <vt:lpstr>预习题一</vt:lpstr>
      <vt:lpstr>课前预习目标2:</vt:lpstr>
      <vt:lpstr>预习题二:</vt:lpstr>
      <vt:lpstr>课前预习目标3:</vt:lpstr>
      <vt:lpstr>重点 </vt:lpstr>
      <vt:lpstr>难点 </vt:lpstr>
      <vt:lpstr>PowerPoint 演示文稿</vt:lpstr>
      <vt:lpstr>PowerPoint 演示文稿</vt:lpstr>
      <vt:lpstr>PowerPoint 演示文稿</vt:lpstr>
      <vt:lpstr>PowerPoint 演示文稿</vt:lpstr>
      <vt:lpstr>方法三:根据分数的意义解答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天河</dc:creator>
  <cp:lastModifiedBy>天河</cp:lastModifiedBy>
  <cp:revision>88</cp:revision>
  <dcterms:created xsi:type="dcterms:W3CDTF">2017-08-15T05:27:00Z</dcterms:created>
  <dcterms:modified xsi:type="dcterms:W3CDTF">2017-12-08T08:43:14Z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2052-10.1.0.6877</vt:lpwstr>
  </property>
</Properties>
</file>