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95" r:id="rId4"/>
    <p:sldId id="296" r:id="rId5"/>
    <p:sldId id="298" r:id="rId6"/>
    <p:sldId id="299" r:id="rId7"/>
    <p:sldId id="300" r:id="rId8"/>
    <p:sldId id="302" r:id="rId9"/>
    <p:sldId id="274" r:id="rId10"/>
    <p:sldId id="324" r:id="rId11"/>
    <p:sldId id="345" r:id="rId12"/>
    <p:sldId id="348" r:id="rId13"/>
    <p:sldId id="349" r:id="rId14"/>
    <p:sldId id="350" r:id="rId15"/>
    <p:sldId id="353" r:id="rId16"/>
    <p:sldId id="354" r:id="rId17"/>
    <p:sldId id="361" r:id="rId18"/>
    <p:sldId id="362" r:id="rId19"/>
    <p:sldId id="363" r:id="rId20"/>
    <p:sldId id="366" r:id="rId21"/>
    <p:sldId id="367" r:id="rId22"/>
    <p:sldId id="368" r:id="rId23"/>
    <p:sldId id="369" r:id="rId24"/>
    <p:sldId id="360" r:id="rId25"/>
    <p:sldId id="364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/>
          <p:nvPr>
            <p:ph type="ctrTitle"/>
          </p:nvPr>
        </p:nvSpPr>
        <p:spPr>
          <a:xfrm>
            <a:off x="719667" y="1866900"/>
            <a:ext cx="10363200" cy="14382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4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/>
          <p:nvPr>
            <p:ph type="subTitle" idx="1"/>
          </p:nvPr>
        </p:nvSpPr>
        <p:spPr>
          <a:xfrm>
            <a:off x="1634067" y="3522663"/>
            <a:ext cx="8534400" cy="1058862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marL="0" lvl="0" indent="0" algn="ctr">
              <a:buNone/>
              <a:defRPr>
                <a:solidFill>
                  <a:schemeClr val="bg1"/>
                </a:solidFill>
              </a:defRPr>
            </a:lvl1pPr>
            <a:lvl2pPr marL="457200" lvl="1" indent="0" algn="ctr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56651" y="776288"/>
            <a:ext cx="2743200" cy="53895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27051" y="776288"/>
            <a:ext cx="8070573" cy="53895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27051" y="1855788"/>
            <a:ext cx="5376672" cy="43100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23179" y="1855788"/>
            <a:ext cx="5376672" cy="43100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/>
          <p:nvPr>
            <p:ph type="title"/>
          </p:nvPr>
        </p:nvSpPr>
        <p:spPr>
          <a:xfrm>
            <a:off x="541867" y="776288"/>
            <a:ext cx="10947400" cy="9350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/>
          <p:nvPr>
            <p:ph type="body" idx="1"/>
          </p:nvPr>
        </p:nvSpPr>
        <p:spPr>
          <a:xfrm>
            <a:off x="527051" y="1855788"/>
            <a:ext cx="10972800" cy="43100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/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1028"/>
          <p:cNvSpPr/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/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ctrTitle"/>
          </p:nvPr>
        </p:nvSpPr>
        <p:spPr/>
        <p:txBody>
          <a:bodyPr>
            <a:prstTxWarp prst="textCanDown">
              <a:avLst/>
            </a:prstTxWarp>
          </a:bodyPr>
          <a:p>
            <a:r>
              <a:rPr lang="zh-CN" altLang="en-US" sz="6600"/>
              <a:t>搭积木比赛</a:t>
            </a:r>
            <a:endParaRPr lang="zh-CN" altLang="en-US" sz="6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Group 2"/>
          <p:cNvGrpSpPr/>
          <p:nvPr/>
        </p:nvGrpSpPr>
        <p:grpSpPr>
          <a:xfrm>
            <a:off x="4872038" y="3357563"/>
            <a:ext cx="2592387" cy="1800225"/>
            <a:chOff x="0" y="0"/>
            <a:chExt cx="907" cy="635"/>
          </a:xfrm>
        </p:grpSpPr>
        <p:sp>
          <p:nvSpPr>
            <p:cNvPr id="19484" name="AutoShape 3"/>
            <p:cNvSpPr/>
            <p:nvPr/>
          </p:nvSpPr>
          <p:spPr>
            <a:xfrm>
              <a:off x="0" y="272"/>
              <a:ext cx="363" cy="363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5" name="AutoShape 4"/>
            <p:cNvSpPr/>
            <p:nvPr/>
          </p:nvSpPr>
          <p:spPr>
            <a:xfrm>
              <a:off x="272" y="272"/>
              <a:ext cx="363" cy="363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6" name="AutoShape 5"/>
            <p:cNvSpPr/>
            <p:nvPr/>
          </p:nvSpPr>
          <p:spPr>
            <a:xfrm>
              <a:off x="544" y="272"/>
              <a:ext cx="363" cy="363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7" name="AutoShape 6"/>
            <p:cNvSpPr/>
            <p:nvPr/>
          </p:nvSpPr>
          <p:spPr>
            <a:xfrm>
              <a:off x="0" y="0"/>
              <a:ext cx="363" cy="363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0487" name="AutoShape 7"/>
          <p:cNvSpPr/>
          <p:nvPr/>
        </p:nvSpPr>
        <p:spPr>
          <a:xfrm>
            <a:off x="4872038" y="3357563"/>
            <a:ext cx="1079500" cy="287337"/>
          </a:xfrm>
          <a:prstGeom prst="parallelogram">
            <a:avLst>
              <a:gd name="adj" fmla="val 93922"/>
            </a:avLst>
          </a:prstGeom>
          <a:solidFill>
            <a:srgbClr val="33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3" name="Group 8"/>
          <p:cNvGrpSpPr/>
          <p:nvPr/>
        </p:nvGrpSpPr>
        <p:grpSpPr>
          <a:xfrm>
            <a:off x="5664200" y="4149725"/>
            <a:ext cx="1800225" cy="287338"/>
            <a:chOff x="0" y="0"/>
            <a:chExt cx="635" cy="90"/>
          </a:xfrm>
        </p:grpSpPr>
        <p:sp>
          <p:nvSpPr>
            <p:cNvPr id="19482" name="AutoShape 9"/>
            <p:cNvSpPr/>
            <p:nvPr/>
          </p:nvSpPr>
          <p:spPr>
            <a:xfrm>
              <a:off x="0" y="0"/>
              <a:ext cx="363" cy="90"/>
            </a:xfrm>
            <a:prstGeom prst="parallelogram">
              <a:avLst>
                <a:gd name="adj" fmla="val 100833"/>
              </a:avLst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3" name="AutoShape 10"/>
            <p:cNvSpPr/>
            <p:nvPr/>
          </p:nvSpPr>
          <p:spPr>
            <a:xfrm>
              <a:off x="272" y="0"/>
              <a:ext cx="363" cy="90"/>
            </a:xfrm>
            <a:prstGeom prst="parallelogram">
              <a:avLst>
                <a:gd name="adj" fmla="val 100833"/>
              </a:avLst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0491" name="AutoShape 11"/>
          <p:cNvSpPr/>
          <p:nvPr/>
        </p:nvSpPr>
        <p:spPr>
          <a:xfrm rot="-5445458" flipV="1">
            <a:off x="6815138" y="4508500"/>
            <a:ext cx="1008062" cy="288925"/>
          </a:xfrm>
          <a:prstGeom prst="parallelogram">
            <a:avLst>
              <a:gd name="adj" fmla="val 87225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2" name="AutoShape 12"/>
          <p:cNvSpPr/>
          <p:nvPr/>
        </p:nvSpPr>
        <p:spPr>
          <a:xfrm rot="-5342435" flipV="1">
            <a:off x="5265738" y="3751263"/>
            <a:ext cx="1081087" cy="287337"/>
          </a:xfrm>
          <a:prstGeom prst="parallelogram">
            <a:avLst>
              <a:gd name="adj" fmla="val 9406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" name="Group 13"/>
          <p:cNvGrpSpPr/>
          <p:nvPr/>
        </p:nvGrpSpPr>
        <p:grpSpPr>
          <a:xfrm>
            <a:off x="5087938" y="2349500"/>
            <a:ext cx="2232025" cy="798513"/>
            <a:chOff x="0" y="0"/>
            <a:chExt cx="818" cy="276"/>
          </a:xfrm>
        </p:grpSpPr>
        <p:sp>
          <p:nvSpPr>
            <p:cNvPr id="19479" name="Rectangle 14"/>
            <p:cNvSpPr/>
            <p:nvPr/>
          </p:nvSpPr>
          <p:spPr>
            <a:xfrm>
              <a:off x="0" y="0"/>
              <a:ext cx="273" cy="276"/>
            </a:xfrm>
            <a:prstGeom prst="rect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0" name="Rectangle 15"/>
            <p:cNvSpPr/>
            <p:nvPr/>
          </p:nvSpPr>
          <p:spPr>
            <a:xfrm>
              <a:off x="273" y="0"/>
              <a:ext cx="273" cy="276"/>
            </a:xfrm>
            <a:prstGeom prst="rect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81" name="Rectangle 16"/>
            <p:cNvSpPr/>
            <p:nvPr/>
          </p:nvSpPr>
          <p:spPr>
            <a:xfrm>
              <a:off x="545" y="0"/>
              <a:ext cx="273" cy="276"/>
            </a:xfrm>
            <a:prstGeom prst="rect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8591550" y="4005263"/>
            <a:ext cx="720725" cy="1512887"/>
            <a:chOff x="0" y="0"/>
            <a:chExt cx="273" cy="548"/>
          </a:xfrm>
        </p:grpSpPr>
        <p:sp>
          <p:nvSpPr>
            <p:cNvPr id="19477" name="Rectangle 18"/>
            <p:cNvSpPr/>
            <p:nvPr/>
          </p:nvSpPr>
          <p:spPr>
            <a:xfrm>
              <a:off x="0" y="272"/>
              <a:ext cx="273" cy="276"/>
            </a:xfrm>
            <a:prstGeom prst="rect">
              <a:avLst/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8" name="Rectangle 19"/>
            <p:cNvSpPr/>
            <p:nvPr/>
          </p:nvSpPr>
          <p:spPr>
            <a:xfrm>
              <a:off x="0" y="0"/>
              <a:ext cx="273" cy="276"/>
            </a:xfrm>
            <a:prstGeom prst="rect">
              <a:avLst/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20"/>
          <p:cNvGrpSpPr/>
          <p:nvPr/>
        </p:nvGrpSpPr>
        <p:grpSpPr>
          <a:xfrm>
            <a:off x="4872038" y="3644900"/>
            <a:ext cx="2303462" cy="1557338"/>
            <a:chOff x="0" y="0"/>
            <a:chExt cx="811" cy="541"/>
          </a:xfrm>
        </p:grpSpPr>
        <p:sp>
          <p:nvSpPr>
            <p:cNvPr id="19473" name="Rectangle 21"/>
            <p:cNvSpPr/>
            <p:nvPr/>
          </p:nvSpPr>
          <p:spPr>
            <a:xfrm>
              <a:off x="0" y="0"/>
              <a:ext cx="273" cy="276"/>
            </a:xfrm>
            <a:prstGeom prst="rect">
              <a:avLst/>
            </a:prstGeom>
            <a:solidFill>
              <a:srgbClr val="FF33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4" name="Rectangle 22"/>
            <p:cNvSpPr/>
            <p:nvPr/>
          </p:nvSpPr>
          <p:spPr>
            <a:xfrm>
              <a:off x="0" y="265"/>
              <a:ext cx="273" cy="276"/>
            </a:xfrm>
            <a:prstGeom prst="rect">
              <a:avLst/>
            </a:prstGeom>
            <a:solidFill>
              <a:srgbClr val="FF33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5" name="Rectangle 23"/>
            <p:cNvSpPr/>
            <p:nvPr/>
          </p:nvSpPr>
          <p:spPr>
            <a:xfrm>
              <a:off x="267" y="264"/>
              <a:ext cx="272" cy="276"/>
            </a:xfrm>
            <a:prstGeom prst="rect">
              <a:avLst/>
            </a:prstGeom>
            <a:solidFill>
              <a:srgbClr val="FF33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9476" name="Rectangle 24"/>
            <p:cNvSpPr/>
            <p:nvPr/>
          </p:nvSpPr>
          <p:spPr>
            <a:xfrm>
              <a:off x="538" y="265"/>
              <a:ext cx="273" cy="276"/>
            </a:xfrm>
            <a:prstGeom prst="rect">
              <a:avLst/>
            </a:prstGeom>
            <a:solidFill>
              <a:srgbClr val="FF33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0505" name="Text Box 25"/>
          <p:cNvSpPr txBox="1"/>
          <p:nvPr/>
        </p:nvSpPr>
        <p:spPr>
          <a:xfrm>
            <a:off x="5296535" y="5622290"/>
            <a:ext cx="143986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从正面</a:t>
            </a:r>
            <a:r>
              <a:rPr lang="zh-CN" altLang="en-US" sz="3200" b="1" dirty="0">
                <a:latin typeface="Arial" panose="020B0604020202020204" pitchFamily="34" charset="0"/>
              </a:rPr>
              <a:t>看到: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0506" name="Text Box 26"/>
          <p:cNvSpPr txBox="1"/>
          <p:nvPr/>
        </p:nvSpPr>
        <p:spPr>
          <a:xfrm>
            <a:off x="5267960" y="1049655"/>
            <a:ext cx="16557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从上面</a:t>
            </a:r>
            <a:r>
              <a:rPr lang="zh-CN" altLang="en-US" sz="3600" b="1" dirty="0">
                <a:latin typeface="Arial" panose="020B0604020202020204" pitchFamily="34" charset="0"/>
              </a:rPr>
              <a:t>看到: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0507" name="Text Box 27"/>
          <p:cNvSpPr txBox="1"/>
          <p:nvPr/>
        </p:nvSpPr>
        <p:spPr>
          <a:xfrm>
            <a:off x="10066655" y="3557270"/>
            <a:ext cx="18716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从右边</a:t>
            </a:r>
            <a:r>
              <a:rPr lang="zh-CN" altLang="en-US" sz="3600" b="1" dirty="0">
                <a:latin typeface="Arial" panose="020B0604020202020204" pitchFamily="34" charset="0"/>
              </a:rPr>
              <a:t>看到 :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0740" y="1233805"/>
            <a:ext cx="1579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/>
              <a:t>例</a:t>
            </a:r>
            <a:r>
              <a:rPr lang="en-US" altLang="zh-CN" sz="6000"/>
              <a:t>1:</a:t>
            </a:r>
            <a:endParaRPr lang="en-US" altLang="zh-CN" sz="6000"/>
          </a:p>
        </p:txBody>
      </p:sp>
      <p:sp>
        <p:nvSpPr>
          <p:cNvPr id="7" name="文本框 6"/>
          <p:cNvSpPr txBox="1"/>
          <p:nvPr/>
        </p:nvSpPr>
        <p:spPr>
          <a:xfrm>
            <a:off x="243840" y="2248535"/>
            <a:ext cx="367538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</a:rPr>
              <a:t>观察立体图形</a:t>
            </a:r>
            <a:r>
              <a:rPr lang="en-US" altLang="zh-CN" sz="5400">
                <a:solidFill>
                  <a:srgbClr val="FF0000"/>
                </a:solidFill>
              </a:rPr>
              <a:t>,</a:t>
            </a:r>
            <a:r>
              <a:rPr lang="zh-CN" altLang="en-US" sz="5400">
                <a:solidFill>
                  <a:srgbClr val="FF0000"/>
                </a:solidFill>
              </a:rPr>
              <a:t>画出相应的平面图形</a:t>
            </a:r>
            <a:r>
              <a:rPr lang="en-US" altLang="zh-CN" sz="5400">
                <a:solidFill>
                  <a:srgbClr val="FF0000"/>
                </a:solidFill>
              </a:rPr>
              <a:t>!</a:t>
            </a:r>
            <a:endParaRPr lang="en-US" altLang="zh-CN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94498E-6 L 0.00018 0.2431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26214E-6 L -0.00399 -0.2725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20989E-6 L -0.004 -0.387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47665E-6 L 0.29948 -0.0048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-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20666E-6 L 0.13386 -1.20666E-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500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500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ldLvl="0" animBg="1"/>
      <p:bldP spid="20487" grpId="1" bldLvl="0" animBg="1"/>
      <p:bldP spid="20487" grpId="2" bldLvl="0" animBg="1"/>
      <p:bldP spid="20491" grpId="0" bldLvl="0" animBg="1"/>
      <p:bldP spid="20491" grpId="1" bldLvl="0" animBg="1"/>
      <p:bldP spid="20491" grpId="2" bldLvl="0" animBg="1"/>
      <p:bldP spid="20492" grpId="0" bldLvl="0" animBg="1"/>
      <p:bldP spid="20492" grpId="1" bldLvl="0" animBg="1"/>
      <p:bldP spid="20492" grpId="2" bldLvl="0" animBg="1"/>
      <p:bldP spid="20505" grpId="0"/>
      <p:bldP spid="205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1" y="1459548"/>
            <a:ext cx="10972800" cy="4310062"/>
          </a:xfrm>
        </p:spPr>
        <p:txBody>
          <a:bodyPr/>
          <a:p>
            <a:r>
              <a:rPr lang="zh-CN" altLang="en-US" sz="13800">
                <a:solidFill>
                  <a:srgbClr val="00B0F0"/>
                </a:solidFill>
              </a:rPr>
              <a:t>搭积木比赛</a:t>
            </a:r>
            <a:endParaRPr lang="zh-CN" altLang="en-US" sz="1380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5" name="TextBox 4"/>
          <p:cNvSpPr txBox="1"/>
          <p:nvPr/>
        </p:nvSpPr>
        <p:spPr>
          <a:xfrm>
            <a:off x="2016125" y="1673225"/>
            <a:ext cx="81676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画一画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。用</a:t>
            </a:r>
            <a:r>
              <a:rPr lang="en-US" altLang="zh-CN" sz="3200" dirty="0">
                <a:latin typeface="楷体_GB2312" pitchFamily="1" charset="-122"/>
                <a:ea typeface="楷体_GB2312" pitchFamily="1" charset="-122"/>
              </a:rPr>
              <a:t>5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个小正方体搭成了一个立体图形。请分别画出从上面、正面、左面看到的形状。</a:t>
            </a:r>
            <a:endParaRPr lang="zh-CN" altLang="en-US" sz="3200" dirty="0">
              <a:latin typeface="楷体_GB2312" pitchFamily="1" charset="-122"/>
              <a:ea typeface="楷体_GB2312" pitchFamily="1" charset="-122"/>
            </a:endParaRPr>
          </a:p>
        </p:txBody>
      </p:sp>
      <p:grpSp>
        <p:nvGrpSpPr>
          <p:cNvPr id="22536" name="组合 32"/>
          <p:cNvGrpSpPr/>
          <p:nvPr/>
        </p:nvGrpSpPr>
        <p:grpSpPr>
          <a:xfrm>
            <a:off x="4660900" y="3200400"/>
            <a:ext cx="2424113" cy="2443163"/>
            <a:chOff x="0" y="0"/>
            <a:chExt cx="2424636" cy="2442884"/>
          </a:xfrm>
        </p:grpSpPr>
        <p:sp>
          <p:nvSpPr>
            <p:cNvPr id="22537" name="立方体 25"/>
            <p:cNvSpPr/>
            <p:nvPr/>
          </p:nvSpPr>
          <p:spPr>
            <a:xfrm>
              <a:off x="528112" y="830351"/>
              <a:ext cx="1089199" cy="1089199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2538" name="立方体 26"/>
            <p:cNvSpPr/>
            <p:nvPr/>
          </p:nvSpPr>
          <p:spPr>
            <a:xfrm>
              <a:off x="265825" y="1089081"/>
              <a:ext cx="1089199" cy="1089199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2539" name="立方体 29"/>
            <p:cNvSpPr/>
            <p:nvPr/>
          </p:nvSpPr>
          <p:spPr>
            <a:xfrm>
              <a:off x="0" y="1353685"/>
              <a:ext cx="1089199" cy="1089199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2540" name="立方体 30"/>
            <p:cNvSpPr/>
            <p:nvPr/>
          </p:nvSpPr>
          <p:spPr>
            <a:xfrm>
              <a:off x="1335437" y="824713"/>
              <a:ext cx="1089199" cy="1089199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2541" name="立方体 31"/>
            <p:cNvSpPr/>
            <p:nvPr/>
          </p:nvSpPr>
          <p:spPr>
            <a:xfrm>
              <a:off x="527709" y="0"/>
              <a:ext cx="1089199" cy="1089199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74320" y="1203325"/>
            <a:ext cx="185991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/>
              <a:t>例</a:t>
            </a:r>
            <a:r>
              <a:rPr lang="en-US" altLang="zh-CN" sz="7200"/>
              <a:t>2:</a:t>
            </a:r>
            <a:endParaRPr lang="en-US" altLang="zh-CN" sz="72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43"/>
          <p:cNvGrpSpPr/>
          <p:nvPr/>
        </p:nvGrpSpPr>
        <p:grpSpPr>
          <a:xfrm>
            <a:off x="5167313" y="706438"/>
            <a:ext cx="1271587" cy="1271587"/>
            <a:chOff x="0" y="0"/>
            <a:chExt cx="1271254" cy="1271254"/>
          </a:xfrm>
        </p:grpSpPr>
        <p:sp>
          <p:nvSpPr>
            <p:cNvPr id="23720" name="立方体 38"/>
            <p:cNvSpPr/>
            <p:nvPr/>
          </p:nvSpPr>
          <p:spPr>
            <a:xfrm>
              <a:off x="278437" y="428628"/>
              <a:ext cx="571504" cy="571504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3721" name="立方体 39"/>
            <p:cNvSpPr/>
            <p:nvPr/>
          </p:nvSpPr>
          <p:spPr>
            <a:xfrm>
              <a:off x="138879" y="563080"/>
              <a:ext cx="571504" cy="571504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3722" name="立方体 40"/>
            <p:cNvSpPr/>
            <p:nvPr/>
          </p:nvSpPr>
          <p:spPr>
            <a:xfrm>
              <a:off x="0" y="699750"/>
              <a:ext cx="571504" cy="571504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3723" name="立方体 41"/>
            <p:cNvSpPr/>
            <p:nvPr/>
          </p:nvSpPr>
          <p:spPr>
            <a:xfrm>
              <a:off x="699750" y="428628"/>
              <a:ext cx="571504" cy="571504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3724" name="立方体 42"/>
            <p:cNvSpPr/>
            <p:nvPr/>
          </p:nvSpPr>
          <p:spPr>
            <a:xfrm>
              <a:off x="278437" y="0"/>
              <a:ext cx="571504" cy="571504"/>
            </a:xfrm>
            <a:prstGeom prst="cube">
              <a:avLst>
                <a:gd name="adj" fmla="val 25000"/>
              </a:avLst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graphicFrame>
        <p:nvGraphicFramePr>
          <p:cNvPr id="24584" name="Group 8"/>
          <p:cNvGraphicFramePr>
            <a:graphicFrameLocks noGrp="1"/>
          </p:cNvGraphicFramePr>
          <p:nvPr/>
        </p:nvGraphicFramePr>
        <p:xfrm>
          <a:off x="2309813" y="2476500"/>
          <a:ext cx="2160270" cy="2160270"/>
        </p:xfrm>
        <a:graphic>
          <a:graphicData uri="http://schemas.openxmlformats.org/drawingml/2006/table">
            <a:tbl>
              <a:tblPr/>
              <a:tblGrid>
                <a:gridCol w="539750"/>
                <a:gridCol w="539750"/>
                <a:gridCol w="539750"/>
                <a:gridCol w="541020"/>
              </a:tblGrid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11" name="Group 35"/>
          <p:cNvGraphicFramePr>
            <a:graphicFrameLocks noGrp="1"/>
          </p:cNvGraphicFramePr>
          <p:nvPr/>
        </p:nvGraphicFramePr>
        <p:xfrm>
          <a:off x="4935538" y="2476500"/>
          <a:ext cx="2160270" cy="2160270"/>
        </p:xfrm>
        <a:graphic>
          <a:graphicData uri="http://schemas.openxmlformats.org/drawingml/2006/table">
            <a:tbl>
              <a:tblPr/>
              <a:tblGrid>
                <a:gridCol w="539750"/>
                <a:gridCol w="539750"/>
                <a:gridCol w="539750"/>
                <a:gridCol w="541020"/>
              </a:tblGrid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38" name="Group 62"/>
          <p:cNvGraphicFramePr>
            <a:graphicFrameLocks noGrp="1"/>
          </p:cNvGraphicFramePr>
          <p:nvPr/>
        </p:nvGraphicFramePr>
        <p:xfrm>
          <a:off x="7578725" y="2476500"/>
          <a:ext cx="2160270" cy="2160270"/>
        </p:xfrm>
        <a:graphic>
          <a:graphicData uri="http://schemas.openxmlformats.org/drawingml/2006/table">
            <a:tbl>
              <a:tblPr/>
              <a:tblGrid>
                <a:gridCol w="541655"/>
                <a:gridCol w="539115"/>
                <a:gridCol w="539750"/>
                <a:gridCol w="539750"/>
              </a:tblGrid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36" name="TextBox 4"/>
          <p:cNvSpPr txBox="1"/>
          <p:nvPr/>
        </p:nvSpPr>
        <p:spPr>
          <a:xfrm>
            <a:off x="2386013" y="4738688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从上面看到的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3637" name="TextBox 4"/>
          <p:cNvSpPr txBox="1"/>
          <p:nvPr/>
        </p:nvSpPr>
        <p:spPr>
          <a:xfrm>
            <a:off x="5008563" y="4718050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从正面看到的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3638" name="TextBox 4"/>
          <p:cNvSpPr txBox="1"/>
          <p:nvPr/>
        </p:nvSpPr>
        <p:spPr>
          <a:xfrm>
            <a:off x="7673975" y="4719638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从左面看到的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</p:txBody>
      </p:sp>
      <p:graphicFrame>
        <p:nvGraphicFramePr>
          <p:cNvPr id="24668" name="Group 92"/>
          <p:cNvGraphicFramePr>
            <a:graphicFrameLocks noGrp="1"/>
          </p:cNvGraphicFramePr>
          <p:nvPr/>
        </p:nvGraphicFramePr>
        <p:xfrm>
          <a:off x="2309813" y="2476500"/>
          <a:ext cx="2160270" cy="2160270"/>
        </p:xfrm>
        <a:graphic>
          <a:graphicData uri="http://schemas.openxmlformats.org/drawingml/2006/table">
            <a:tbl>
              <a:tblPr/>
              <a:tblGrid>
                <a:gridCol w="539750"/>
                <a:gridCol w="539750"/>
                <a:gridCol w="539750"/>
                <a:gridCol w="541020"/>
              </a:tblGrid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95" name="Group 119"/>
          <p:cNvGraphicFramePr>
            <a:graphicFrameLocks noGrp="1"/>
          </p:cNvGraphicFramePr>
          <p:nvPr/>
        </p:nvGraphicFramePr>
        <p:xfrm>
          <a:off x="4937125" y="2476500"/>
          <a:ext cx="2160270" cy="2160270"/>
        </p:xfrm>
        <a:graphic>
          <a:graphicData uri="http://schemas.openxmlformats.org/drawingml/2006/table">
            <a:tbl>
              <a:tblPr/>
              <a:tblGrid>
                <a:gridCol w="539750"/>
                <a:gridCol w="539750"/>
                <a:gridCol w="541020"/>
                <a:gridCol w="539750"/>
              </a:tblGrid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22" name="Group 146"/>
          <p:cNvGraphicFramePr>
            <a:graphicFrameLocks noGrp="1"/>
          </p:cNvGraphicFramePr>
          <p:nvPr/>
        </p:nvGraphicFramePr>
        <p:xfrm>
          <a:off x="7578725" y="2476500"/>
          <a:ext cx="2160270" cy="2160270"/>
        </p:xfrm>
        <a:graphic>
          <a:graphicData uri="http://schemas.openxmlformats.org/drawingml/2006/table">
            <a:tbl>
              <a:tblPr/>
              <a:tblGrid>
                <a:gridCol w="541655"/>
                <a:gridCol w="539115"/>
                <a:gridCol w="539750"/>
                <a:gridCol w="539750"/>
              </a:tblGrid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10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charset="0"/>
                        <a:ea typeface="微软雅黑" panose="020B0503020204020204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" name="立方体 48"/>
          <p:cNvSpPr/>
          <p:nvPr/>
        </p:nvSpPr>
        <p:spPr>
          <a:xfrm>
            <a:off x="4619625" y="4302125"/>
            <a:ext cx="1090613" cy="1090613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立方体 47"/>
          <p:cNvSpPr/>
          <p:nvPr/>
        </p:nvSpPr>
        <p:spPr>
          <a:xfrm>
            <a:off x="5424488" y="4297363"/>
            <a:ext cx="1090613" cy="1090613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立方体 46"/>
          <p:cNvSpPr/>
          <p:nvPr/>
        </p:nvSpPr>
        <p:spPr>
          <a:xfrm>
            <a:off x="6243638" y="4306888"/>
            <a:ext cx="1090613" cy="1090613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立方体 45"/>
          <p:cNvSpPr/>
          <p:nvPr/>
        </p:nvSpPr>
        <p:spPr>
          <a:xfrm>
            <a:off x="4613275" y="4306888"/>
            <a:ext cx="1090613" cy="1090613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71" name="TextBox 4"/>
          <p:cNvSpPr txBox="1"/>
          <p:nvPr/>
        </p:nvSpPr>
        <p:spPr>
          <a:xfrm>
            <a:off x="2016125" y="1673225"/>
            <a:ext cx="81676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搭一搭。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一个立体图形，从正面看到的形状是        ，从左面看到的形状是    。</a:t>
            </a:r>
            <a:endParaRPr lang="zh-CN" altLang="en-US" sz="3200" dirty="0">
              <a:latin typeface="楷体_GB2312" pitchFamily="1" charset="-122"/>
              <a:ea typeface="楷体_GB2312" pitchFamily="1" charset="-122"/>
            </a:endParaRPr>
          </a:p>
        </p:txBody>
      </p:sp>
      <p:grpSp>
        <p:nvGrpSpPr>
          <p:cNvPr id="15372" name="组合 35"/>
          <p:cNvGrpSpPr/>
          <p:nvPr/>
        </p:nvGrpSpPr>
        <p:grpSpPr>
          <a:xfrm>
            <a:off x="2589213" y="2309813"/>
            <a:ext cx="1435100" cy="360362"/>
            <a:chOff x="1686510" y="3500438"/>
            <a:chExt cx="1434740" cy="360000"/>
          </a:xfrm>
        </p:grpSpPr>
        <p:sp>
          <p:nvSpPr>
            <p:cNvPr id="28" name="矩形 27"/>
            <p:cNvSpPr/>
            <p:nvPr/>
          </p:nvSpPr>
          <p:spPr>
            <a:xfrm>
              <a:off x="1686510" y="3500438"/>
              <a:ext cx="360000" cy="36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045110" y="3500438"/>
              <a:ext cx="360000" cy="36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05110" y="3500438"/>
              <a:ext cx="360000" cy="36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761250" y="3500438"/>
              <a:ext cx="360000" cy="36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373" name="组合 38"/>
          <p:cNvGrpSpPr/>
          <p:nvPr/>
        </p:nvGrpSpPr>
        <p:grpSpPr>
          <a:xfrm>
            <a:off x="8270875" y="2309813"/>
            <a:ext cx="719138" cy="360362"/>
            <a:chOff x="1686510" y="3500438"/>
            <a:chExt cx="720000" cy="360000"/>
          </a:xfrm>
        </p:grpSpPr>
        <p:sp>
          <p:nvSpPr>
            <p:cNvPr id="37" name="矩形 36"/>
            <p:cNvSpPr/>
            <p:nvPr/>
          </p:nvSpPr>
          <p:spPr>
            <a:xfrm>
              <a:off x="1686510" y="3500438"/>
              <a:ext cx="360000" cy="36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046510" y="3500438"/>
              <a:ext cx="360000" cy="360000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0" name="立方体 39"/>
          <p:cNvSpPr/>
          <p:nvPr/>
        </p:nvSpPr>
        <p:spPr>
          <a:xfrm>
            <a:off x="4352925" y="4568825"/>
            <a:ext cx="1090613" cy="1090613"/>
          </a:xfrm>
          <a:prstGeom prst="cub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立方体 40"/>
          <p:cNvSpPr/>
          <p:nvPr/>
        </p:nvSpPr>
        <p:spPr>
          <a:xfrm>
            <a:off x="5170488" y="4568825"/>
            <a:ext cx="1090613" cy="1090613"/>
          </a:xfrm>
          <a:prstGeom prst="cub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立方体 41"/>
          <p:cNvSpPr/>
          <p:nvPr/>
        </p:nvSpPr>
        <p:spPr>
          <a:xfrm>
            <a:off x="5976938" y="4568825"/>
            <a:ext cx="1090613" cy="1090613"/>
          </a:xfrm>
          <a:prstGeom prst="cub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立方体 42"/>
          <p:cNvSpPr/>
          <p:nvPr/>
        </p:nvSpPr>
        <p:spPr>
          <a:xfrm>
            <a:off x="6791325" y="4568825"/>
            <a:ext cx="1090613" cy="1090613"/>
          </a:xfrm>
          <a:prstGeom prst="cub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立方体 43"/>
          <p:cNvSpPr/>
          <p:nvPr/>
        </p:nvSpPr>
        <p:spPr>
          <a:xfrm>
            <a:off x="4079875" y="4808220"/>
            <a:ext cx="1090613" cy="1090613"/>
          </a:xfrm>
          <a:prstGeom prst="cub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TextBox 4"/>
          <p:cNvSpPr txBox="1"/>
          <p:nvPr/>
        </p:nvSpPr>
        <p:spPr>
          <a:xfrm>
            <a:off x="2063750" y="2751138"/>
            <a:ext cx="81676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搭这样的立体图形，最少需要几个小正方体？最多可以有几个小正方体？</a:t>
            </a:r>
            <a:endParaRPr lang="zh-CN" altLang="en-US" sz="32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875" y="1388110"/>
            <a:ext cx="131381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/>
              <a:t>例</a:t>
            </a:r>
            <a:r>
              <a:rPr lang="en-US" altLang="zh-CN" sz="5400"/>
              <a:t>3</a:t>
            </a:r>
            <a:r>
              <a:rPr lang="en-US" altLang="zh-CN"/>
              <a:t>: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625 0.002130 L 0.073125 -0.000093 " pathEditMode="relative" rAng="0" ptsTypes="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125 0.002130 L 0.140625 -0.000093 " pathEditMode="relative" rAng="0" ptsTypes="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0625 -0.000185 L 0.200625 -0.002315 " pathEditMode="relative" rAng="0" ptsTypes="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66875 -0.002500 " pathEditMode="relative" rAng="0" ptsTypes="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375 -0.004722 L 0.133125 -0.002500 " pathEditMode="relative" rAng="0" ptsTypes="">
                                      <p:cBhvr>
                                        <p:cTn id="5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1875 -0.002500 L 0.199375 -0.002500 " pathEditMode="relative" rAng="0" ptsTypes="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48" grpId="0" bldLvl="0" animBg="1"/>
      <p:bldP spid="47" grpId="0" bldLvl="0" animBg="1"/>
      <p:bldP spid="46" grpId="0" bldLvl="0" animBg="1"/>
      <p:bldP spid="46" grpId="1" bldLvl="0" animBg="1"/>
      <p:bldP spid="46" grpId="2" bldLvl="0" animBg="1"/>
      <p:bldP spid="46" grpId="3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4" grpId="1" bldLvl="0" animBg="1"/>
      <p:bldP spid="44" grpId="2" bldLvl="0" animBg="1"/>
      <p:bldP spid="44" grpId="3" bldLvl="0" animBg="1"/>
      <p:bldP spid="44" grpId="4" bldLvl="0" animBg="1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立方体 47"/>
          <p:cNvSpPr/>
          <p:nvPr/>
        </p:nvSpPr>
        <p:spPr>
          <a:xfrm>
            <a:off x="5432425" y="4297363"/>
            <a:ext cx="1092200" cy="1090612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5608" name="TextBox 4"/>
          <p:cNvSpPr txBox="1"/>
          <p:nvPr/>
        </p:nvSpPr>
        <p:spPr>
          <a:xfrm>
            <a:off x="1812925" y="1725613"/>
            <a:ext cx="81676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_GB2312" pitchFamily="1" charset="-122"/>
                <a:ea typeface="楷体_GB2312" pitchFamily="1" charset="-122"/>
              </a:rPr>
              <a:t>看谁搭得多。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用</a:t>
            </a:r>
            <a:r>
              <a:rPr lang="en-US" altLang="zh-CN" sz="3200" dirty="0">
                <a:latin typeface="楷体_GB2312" pitchFamily="1" charset="-122"/>
                <a:ea typeface="楷体_GB2312" pitchFamily="1" charset="-122"/>
              </a:rPr>
              <a:t>6</a:t>
            </a:r>
            <a:r>
              <a:rPr lang="zh-CN" altLang="en-US" sz="3200" dirty="0">
                <a:latin typeface="楷体_GB2312" pitchFamily="1" charset="-122"/>
                <a:ea typeface="楷体_GB2312" pitchFamily="1" charset="-122"/>
              </a:rPr>
              <a:t>个小正方体搭一个立体图形，从上面看到的形状是         。</a:t>
            </a:r>
            <a:endParaRPr lang="zh-CN" altLang="en-US" sz="3200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6645" name="立方体 39"/>
          <p:cNvSpPr/>
          <p:nvPr/>
        </p:nvSpPr>
        <p:spPr>
          <a:xfrm>
            <a:off x="4352925" y="4568825"/>
            <a:ext cx="1090613" cy="1090613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646" name="立方体 40"/>
          <p:cNvSpPr/>
          <p:nvPr/>
        </p:nvSpPr>
        <p:spPr>
          <a:xfrm>
            <a:off x="5170488" y="4568825"/>
            <a:ext cx="1090612" cy="1090613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647" name="立方体 41"/>
          <p:cNvSpPr/>
          <p:nvPr/>
        </p:nvSpPr>
        <p:spPr>
          <a:xfrm>
            <a:off x="5976938" y="4568825"/>
            <a:ext cx="1090612" cy="1090613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648" name="立方体 42"/>
          <p:cNvSpPr/>
          <p:nvPr/>
        </p:nvSpPr>
        <p:spPr>
          <a:xfrm>
            <a:off x="6791325" y="4568825"/>
            <a:ext cx="1090613" cy="1090613"/>
          </a:xfrm>
          <a:prstGeom prst="cube">
            <a:avLst>
              <a:gd name="adj" fmla="val 25000"/>
            </a:avLst>
          </a:prstGeom>
          <a:solidFill>
            <a:srgbClr val="00B0F0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25613" name="组合 55"/>
          <p:cNvGrpSpPr/>
          <p:nvPr/>
        </p:nvGrpSpPr>
        <p:grpSpPr>
          <a:xfrm>
            <a:off x="5761038" y="2514600"/>
            <a:ext cx="1435100" cy="722313"/>
            <a:chOff x="0" y="0"/>
            <a:chExt cx="1434740" cy="722363"/>
          </a:xfrm>
        </p:grpSpPr>
        <p:sp>
          <p:nvSpPr>
            <p:cNvPr id="25620" name="矩形 44"/>
            <p:cNvSpPr/>
            <p:nvPr/>
          </p:nvSpPr>
          <p:spPr>
            <a:xfrm>
              <a:off x="0" y="362363"/>
              <a:ext cx="360000" cy="360000"/>
            </a:xfrm>
            <a:prstGeom prst="rect">
              <a:avLst/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5621" name="矩形 50"/>
            <p:cNvSpPr/>
            <p:nvPr/>
          </p:nvSpPr>
          <p:spPr>
            <a:xfrm>
              <a:off x="358600" y="362363"/>
              <a:ext cx="360000" cy="360000"/>
            </a:xfrm>
            <a:prstGeom prst="rect">
              <a:avLst/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5622" name="矩形 51"/>
            <p:cNvSpPr/>
            <p:nvPr/>
          </p:nvSpPr>
          <p:spPr>
            <a:xfrm>
              <a:off x="718600" y="362363"/>
              <a:ext cx="360000" cy="360000"/>
            </a:xfrm>
            <a:prstGeom prst="rect">
              <a:avLst/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5623" name="矩形 52"/>
            <p:cNvSpPr/>
            <p:nvPr/>
          </p:nvSpPr>
          <p:spPr>
            <a:xfrm>
              <a:off x="1074740" y="362363"/>
              <a:ext cx="360000" cy="360000"/>
            </a:xfrm>
            <a:prstGeom prst="rect">
              <a:avLst/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25624" name="矩形 53"/>
            <p:cNvSpPr/>
            <p:nvPr/>
          </p:nvSpPr>
          <p:spPr>
            <a:xfrm>
              <a:off x="360201" y="0"/>
              <a:ext cx="360000" cy="360000"/>
            </a:xfrm>
            <a:prstGeom prst="rect">
              <a:avLst/>
            </a:prstGeom>
            <a:solidFill>
              <a:srgbClr val="00B0F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655" name="立方体 56"/>
          <p:cNvSpPr/>
          <p:nvPr/>
        </p:nvSpPr>
        <p:spPr>
          <a:xfrm>
            <a:off x="5432425" y="3478213"/>
            <a:ext cx="1090613" cy="1090612"/>
          </a:xfrm>
          <a:prstGeom prst="cube">
            <a:avLst>
              <a:gd name="adj" fmla="val 25000"/>
            </a:avLst>
          </a:prstGeom>
          <a:solidFill>
            <a:srgbClr val="1B9B15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656" name="立方体 57"/>
          <p:cNvSpPr/>
          <p:nvPr/>
        </p:nvSpPr>
        <p:spPr>
          <a:xfrm>
            <a:off x="4352925" y="3751263"/>
            <a:ext cx="1090613" cy="1090612"/>
          </a:xfrm>
          <a:prstGeom prst="cube">
            <a:avLst>
              <a:gd name="adj" fmla="val 25000"/>
            </a:avLst>
          </a:prstGeom>
          <a:solidFill>
            <a:srgbClr val="1B9B15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657" name="立方体 58"/>
          <p:cNvSpPr/>
          <p:nvPr/>
        </p:nvSpPr>
        <p:spPr>
          <a:xfrm>
            <a:off x="5170488" y="3751263"/>
            <a:ext cx="1090612" cy="1090612"/>
          </a:xfrm>
          <a:prstGeom prst="cube">
            <a:avLst>
              <a:gd name="adj" fmla="val 25000"/>
            </a:avLst>
          </a:prstGeom>
          <a:solidFill>
            <a:srgbClr val="1B9B15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658" name="立方体 59"/>
          <p:cNvSpPr/>
          <p:nvPr/>
        </p:nvSpPr>
        <p:spPr>
          <a:xfrm>
            <a:off x="5976938" y="3751263"/>
            <a:ext cx="1090612" cy="1090612"/>
          </a:xfrm>
          <a:prstGeom prst="cube">
            <a:avLst>
              <a:gd name="adj" fmla="val 25000"/>
            </a:avLst>
          </a:prstGeom>
          <a:solidFill>
            <a:srgbClr val="1B9B15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6659" name="立方体 60"/>
          <p:cNvSpPr/>
          <p:nvPr/>
        </p:nvSpPr>
        <p:spPr>
          <a:xfrm>
            <a:off x="6791325" y="3751263"/>
            <a:ext cx="1090613" cy="1090612"/>
          </a:xfrm>
          <a:prstGeom prst="cube">
            <a:avLst>
              <a:gd name="adj" fmla="val 25000"/>
            </a:avLst>
          </a:prstGeom>
          <a:solidFill>
            <a:srgbClr val="1B9B15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3045" y="1499870"/>
            <a:ext cx="1579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/>
              <a:t>例</a:t>
            </a:r>
            <a:r>
              <a:rPr lang="en-US" altLang="zh-CN" sz="6000"/>
              <a:t>4:</a:t>
            </a:r>
            <a:endParaRPr lang="en-US" altLang="zh-CN" sz="6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/>
      <p:bldP spid="26645" grpId="0" bldLvl="0" animBg="1"/>
      <p:bldP spid="26646" grpId="0" bldLvl="0" animBg="1"/>
      <p:bldP spid="26647" grpId="0" bldLvl="0" animBg="1"/>
      <p:bldP spid="26648" grpId="0" bldLvl="0" animBg="1"/>
      <p:bldP spid="26655" grpId="0" bldLvl="0" animBg="1"/>
      <p:bldP spid="26655" grpId="1" bldLvl="0" animBg="1"/>
      <p:bldP spid="26656" grpId="0" bldLvl="0" animBg="1"/>
      <p:bldP spid="26656" grpId="1" bldLvl="0" animBg="1"/>
      <p:bldP spid="26657" grpId="0" bldLvl="0" animBg="1"/>
      <p:bldP spid="26657" grpId="1" bldLvl="0" animBg="1"/>
      <p:bldP spid="26658" grpId="0" bldLvl="0" animBg="1"/>
      <p:bldP spid="26658" grpId="1" bldLvl="0" animBg="1"/>
      <p:bldP spid="2665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8000">
                <a:solidFill>
                  <a:srgbClr val="FF0000"/>
                </a:solidFill>
              </a:rPr>
              <a:t>考点：</a:t>
            </a:r>
            <a:endParaRPr lang="zh-CN" altLang="en-US" sz="8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正确辨认从不同方向观察到的立体图形</a:t>
            </a:r>
            <a:r>
              <a:rPr lang="en-US" altLang="zh-CN" sz="4000"/>
              <a:t>(5</a:t>
            </a:r>
            <a:r>
              <a:rPr lang="zh-CN" altLang="en-US" sz="4000"/>
              <a:t>个小正方体组合</a:t>
            </a:r>
            <a:r>
              <a:rPr lang="en-US" altLang="zh-CN" sz="4000"/>
              <a:t>)</a:t>
            </a:r>
            <a:r>
              <a:rPr lang="zh-CN" altLang="en-US" sz="4000"/>
              <a:t>的形状</a:t>
            </a:r>
            <a:r>
              <a:rPr lang="en-US" altLang="zh-CN" sz="4000"/>
              <a:t>,</a:t>
            </a:r>
            <a:r>
              <a:rPr lang="zh-CN" altLang="en-US" sz="4000"/>
              <a:t>并画出相应的平面图形</a:t>
            </a:r>
            <a:r>
              <a:rPr lang="en-US" altLang="zh-CN" sz="4000"/>
              <a:t>;</a:t>
            </a:r>
            <a:r>
              <a:rPr lang="zh-CN" altLang="en-US" sz="4000"/>
              <a:t>能根据给定的平面图形还原立体图形</a:t>
            </a:r>
            <a:r>
              <a:rPr lang="en-US" altLang="zh-CN" sz="4000"/>
              <a:t>,</a:t>
            </a:r>
            <a:r>
              <a:rPr lang="zh-CN" altLang="en-US" sz="4000"/>
              <a:t>确定搭立图形所需要的小正方体的数量范围。</a:t>
            </a:r>
            <a:endParaRPr lang="zh-CN" altLang="en-US" sz="4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427" y="1370648"/>
            <a:ext cx="10947400" cy="935037"/>
          </a:xfrm>
        </p:spPr>
        <p:txBody>
          <a:bodyPr/>
          <a:p>
            <a:r>
              <a:rPr lang="zh-CN" altLang="en-US"/>
              <a:t>一、下面是用</a:t>
            </a:r>
            <a:r>
              <a:rPr lang="en-US" altLang="zh-CN"/>
              <a:t>5</a:t>
            </a:r>
            <a:r>
              <a:rPr lang="zh-CN" altLang="en-US"/>
              <a:t>个小正方体搭成的立体图形，请分别画出从上面、正面和左面看到的形状。</a:t>
            </a:r>
            <a:endParaRPr lang="zh-CN" altLang="en-US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770891" y="4339908"/>
          <a:ext cx="10972800" cy="1524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540000"/>
                <a:gridCol w="540000"/>
                <a:gridCol w="540000"/>
                <a:gridCol w="540000"/>
              </a:tblGrid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/>
        </p:nvGraphicFramePr>
        <p:xfrm>
          <a:off x="4570731" y="4339908"/>
          <a:ext cx="10972800" cy="1524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540000"/>
                <a:gridCol w="540000"/>
                <a:gridCol w="540000"/>
                <a:gridCol w="540000"/>
              </a:tblGrid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8898891" y="4339908"/>
          <a:ext cx="10972800" cy="1524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540000"/>
                <a:gridCol w="540000"/>
                <a:gridCol w="540000"/>
                <a:gridCol w="540000"/>
              </a:tblGrid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540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7" name="立方体 6"/>
          <p:cNvSpPr/>
          <p:nvPr/>
        </p:nvSpPr>
        <p:spPr>
          <a:xfrm>
            <a:off x="4570730" y="3086735"/>
            <a:ext cx="684005" cy="684005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5078730" y="3086735"/>
            <a:ext cx="684005" cy="684005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立方体 8"/>
          <p:cNvSpPr/>
          <p:nvPr/>
        </p:nvSpPr>
        <p:spPr>
          <a:xfrm>
            <a:off x="5581650" y="3086735"/>
            <a:ext cx="684005" cy="684005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4897755" y="3244215"/>
            <a:ext cx="684005" cy="684005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5078730" y="2560320"/>
            <a:ext cx="684005" cy="684005"/>
          </a:xfrm>
          <a:prstGeom prst="cube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935" y="898525"/>
            <a:ext cx="11602085" cy="3845560"/>
          </a:xfrm>
        </p:spPr>
        <p:txBody>
          <a:bodyPr/>
          <a:p>
            <a:r>
              <a:rPr lang="zh-CN" altLang="en-US"/>
              <a:t>二、一个立体图形，从上面看到的形状是              ，   </a:t>
            </a:r>
            <a:br>
              <a:rPr lang="zh-CN" altLang="en-US"/>
            </a:br>
            <a:br>
              <a:rPr lang="zh-CN" altLang="en-US"/>
            </a:br>
            <a:r>
              <a:rPr lang="zh-CN" altLang="en-US"/>
              <a:t>从左面看到的形状是     。搭这样的立体图形，最少需要</a:t>
            </a:r>
            <a:br>
              <a:rPr lang="zh-CN" altLang="en-US"/>
            </a:br>
            <a:br>
              <a:rPr lang="zh-CN" altLang="en-US"/>
            </a:br>
            <a:r>
              <a:rPr lang="zh-CN" altLang="en-US"/>
              <a:t>几个小正方体？最多需要几个小正方体？</a:t>
            </a:r>
            <a:endParaRPr lang="zh-CN" altLang="en-US"/>
          </a:p>
        </p:txBody>
      </p:sp>
      <p:graphicFrame>
        <p:nvGraphicFramePr>
          <p:cNvPr id="4" name="内容占位符 3"/>
          <p:cNvGraphicFramePr/>
          <p:nvPr>
            <p:ph idx="1"/>
          </p:nvPr>
        </p:nvGraphicFramePr>
        <p:xfrm>
          <a:off x="8756650" y="1550670"/>
          <a:ext cx="1440180" cy="3657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67200"/>
                <a:gridCol w="367665"/>
                <a:gridCol w="366735"/>
                <a:gridCol w="367200"/>
              </a:tblGrid>
              <a:tr h="3672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/>
        </p:nvGraphicFramePr>
        <p:xfrm>
          <a:off x="4580890" y="2440305"/>
          <a:ext cx="8533765" cy="762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8160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选择</a:t>
            </a:r>
            <a:r>
              <a:rPr lang="en-US" altLang="zh-CN">
                <a:solidFill>
                  <a:srgbClr val="FF0000"/>
                </a:solidFill>
              </a:rPr>
              <a:t>:</a:t>
            </a:r>
            <a:r>
              <a:rPr lang="zh-CN" altLang="en-US">
                <a:solidFill>
                  <a:srgbClr val="FF0000"/>
                </a:solidFill>
              </a:rPr>
              <a:t>观察右边的立体图形</a:t>
            </a:r>
            <a:r>
              <a:rPr lang="en-US" altLang="zh-CN">
                <a:solidFill>
                  <a:srgbClr val="FF0000"/>
                </a:solidFill>
              </a:rPr>
              <a:t>,</a:t>
            </a:r>
            <a:r>
              <a:rPr lang="zh-CN" altLang="en-US">
                <a:solidFill>
                  <a:srgbClr val="FF0000"/>
                </a:solidFill>
              </a:rPr>
              <a:t>下列说法中正确的是</a:t>
            </a:r>
            <a:r>
              <a:rPr lang="en-US" altLang="zh-CN">
                <a:solidFill>
                  <a:srgbClr val="FF0000"/>
                </a:solidFill>
              </a:rPr>
              <a:t>(     ).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A.</a:t>
            </a:r>
            <a:r>
              <a:rPr lang="zh-CN" altLang="en-US"/>
              <a:t>从正面和右面观察到的形状相同</a:t>
            </a:r>
            <a:endParaRPr lang="zh-CN" altLang="en-US"/>
          </a:p>
          <a:p>
            <a:r>
              <a:rPr lang="en-US" altLang="zh-CN"/>
              <a:t>B.</a:t>
            </a:r>
            <a:r>
              <a:rPr lang="zh-CN" altLang="en-US"/>
              <a:t>从上面和左面观察到的形状相同</a:t>
            </a:r>
            <a:endParaRPr lang="zh-CN" altLang="en-US"/>
          </a:p>
          <a:p>
            <a:r>
              <a:rPr lang="en-US" altLang="zh-CN"/>
              <a:t>C.</a:t>
            </a:r>
            <a:r>
              <a:rPr lang="zh-CN" altLang="en-US"/>
              <a:t>从左面和右面观察到的形状相同</a:t>
            </a:r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9183370" y="371411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8926195" y="394208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9838055" y="371411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8926195" y="322643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9601835" y="394208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867" y="1187768"/>
            <a:ext cx="10947400" cy="935037"/>
          </a:xfrm>
        </p:spPr>
        <p:txBody>
          <a:bodyPr/>
          <a:p>
            <a:r>
              <a:rPr lang="zh-CN" altLang="en-US" sz="6000" b="1">
                <a:solidFill>
                  <a:srgbClr val="FF0000"/>
                </a:solidFill>
              </a:rPr>
              <a:t>课前预习目标</a:t>
            </a:r>
            <a:r>
              <a:rPr lang="en-US" altLang="zh-CN" sz="6000" b="1">
                <a:solidFill>
                  <a:srgbClr val="FF0000"/>
                </a:solidFill>
              </a:rPr>
              <a:t>1: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1655" y="2648585"/>
            <a:ext cx="10972800" cy="1811020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通过实际观察、操作、想象等活动，正确辨认从不同方向（上面、正面、左面）观察观察到的立体图形（</a:t>
            </a:r>
            <a:r>
              <a:rPr lang="en-US" altLang="zh-CN" sz="4400"/>
              <a:t>5</a:t>
            </a:r>
            <a:r>
              <a:rPr lang="zh-CN" altLang="en-US" sz="4400"/>
              <a:t>个小正方体组合）的形状，并画出相应的平面图形。</a:t>
            </a:r>
            <a:endParaRPr lang="zh-CN" altLang="en-US" sz="44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600"/>
              <a:t>判断</a:t>
            </a:r>
            <a:r>
              <a:rPr lang="en-US" altLang="zh-CN" sz="6600"/>
              <a:t>:</a:t>
            </a:r>
            <a:endParaRPr lang="en-US" altLang="zh-CN" sz="6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/>
              <a:t>小刚在一个立体图形的左面看到的是一个正方形</a:t>
            </a:r>
            <a:r>
              <a:rPr lang="en-US" altLang="zh-CN" sz="4400"/>
              <a:t>,</a:t>
            </a:r>
            <a:r>
              <a:rPr lang="zh-CN" altLang="en-US" sz="4400"/>
              <a:t>他觉得这个立体图形一定是一个正方体</a:t>
            </a:r>
            <a:r>
              <a:rPr lang="en-US" altLang="zh-CN" sz="4400"/>
              <a:t>(       )</a:t>
            </a:r>
            <a:endParaRPr lang="en-US" altLang="zh-CN" sz="4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立方体 3"/>
          <p:cNvSpPr/>
          <p:nvPr/>
        </p:nvSpPr>
        <p:spPr>
          <a:xfrm>
            <a:off x="9344939" y="495490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357" y="470218"/>
            <a:ext cx="10947400" cy="935037"/>
          </a:xfrm>
        </p:spPr>
        <p:txBody>
          <a:bodyPr/>
          <a:p>
            <a:r>
              <a:rPr lang="zh-CN" altLang="en-US" sz="4800">
                <a:solidFill>
                  <a:srgbClr val="FF0000"/>
                </a:solidFill>
              </a:rPr>
              <a:t>运用遮挡叠加法解决构成复杂立体图形所需小正方体的数量问题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976" y="1776413"/>
            <a:ext cx="10972800" cy="4310062"/>
          </a:xfrm>
        </p:spPr>
        <p:txBody>
          <a:bodyPr/>
          <a:p>
            <a:r>
              <a:rPr lang="zh-CN" altLang="en-US" sz="4000"/>
              <a:t>要搭成下面的立体图形</a:t>
            </a:r>
            <a:r>
              <a:rPr lang="en-US" altLang="zh-CN" sz="4000"/>
              <a:t>,</a:t>
            </a:r>
            <a:r>
              <a:rPr lang="zh-CN" altLang="en-US" sz="4000"/>
              <a:t>需要多少个小正方体</a:t>
            </a:r>
            <a:r>
              <a:rPr lang="en-US" altLang="zh-CN" sz="4000"/>
              <a:t>?</a:t>
            </a:r>
            <a:endParaRPr lang="en-US" altLang="zh-CN" sz="4000"/>
          </a:p>
        </p:txBody>
      </p:sp>
      <p:sp>
        <p:nvSpPr>
          <p:cNvPr id="35" name="立方体 34"/>
          <p:cNvSpPr/>
          <p:nvPr/>
        </p:nvSpPr>
        <p:spPr>
          <a:xfrm>
            <a:off x="10044074" y="495490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9162415" y="514350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8926195" y="537146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9838055" y="514350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9601835" y="537146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9419590" y="420052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9162415" y="442849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10074275" y="420052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9162415" y="371284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9838055" y="442849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83360" y="3711575"/>
            <a:ext cx="4375785" cy="25533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/>
              <a:t>第一层</a:t>
            </a:r>
            <a:r>
              <a:rPr lang="en-US" altLang="zh-CN" sz="4000"/>
              <a:t>:1</a:t>
            </a:r>
            <a:r>
              <a:rPr lang="zh-CN" altLang="en-US" sz="4000"/>
              <a:t>个</a:t>
            </a:r>
            <a:endParaRPr lang="zh-CN" altLang="en-US" sz="4000"/>
          </a:p>
          <a:p>
            <a:r>
              <a:rPr lang="zh-CN" altLang="en-US" sz="4000"/>
              <a:t>第二层</a:t>
            </a:r>
            <a:r>
              <a:rPr lang="en-US" altLang="zh-CN" sz="4000"/>
              <a:t>:3+1=4</a:t>
            </a:r>
            <a:r>
              <a:rPr lang="zh-CN" altLang="en-US" sz="4000"/>
              <a:t>个</a:t>
            </a:r>
            <a:endParaRPr lang="zh-CN" altLang="en-US" sz="4000"/>
          </a:p>
          <a:p>
            <a:r>
              <a:rPr lang="zh-CN" altLang="en-US" sz="4000"/>
              <a:t>第三层</a:t>
            </a:r>
            <a:r>
              <a:rPr lang="en-US" altLang="zh-CN" sz="4000"/>
              <a:t>:5+4=9</a:t>
            </a:r>
            <a:r>
              <a:rPr lang="zh-CN" altLang="en-US" sz="4000"/>
              <a:t>个</a:t>
            </a:r>
            <a:endParaRPr lang="zh-CN" altLang="en-US" sz="4000"/>
          </a:p>
          <a:p>
            <a:r>
              <a:rPr lang="zh-CN" altLang="en-US" sz="4000"/>
              <a:t>总个数</a:t>
            </a:r>
            <a:r>
              <a:rPr lang="en-US" altLang="zh-CN" sz="4000"/>
              <a:t>:1+4+=14</a:t>
            </a:r>
            <a:r>
              <a:rPr lang="zh-CN" altLang="en-US" sz="4000"/>
              <a:t>个</a:t>
            </a:r>
            <a:endParaRPr lang="zh-CN" altLang="en-US" sz="4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>
                <a:solidFill>
                  <a:srgbClr val="FF0000"/>
                </a:solidFill>
              </a:rPr>
              <a:t>规律</a:t>
            </a:r>
            <a:r>
              <a:rPr lang="en-US" altLang="zh-CN" sz="4400"/>
              <a:t>:</a:t>
            </a:r>
            <a:r>
              <a:rPr lang="zh-CN" altLang="en-US" sz="4400"/>
              <a:t>每层小正方体的数量</a:t>
            </a:r>
            <a:r>
              <a:rPr lang="en-US" altLang="zh-CN" sz="4400"/>
              <a:t>=</a:t>
            </a:r>
            <a:r>
              <a:rPr lang="zh-CN" altLang="en-US" sz="4400"/>
              <a:t>本层露出的小正方体的数量</a:t>
            </a:r>
            <a:r>
              <a:rPr lang="en-US" altLang="zh-CN" sz="4400"/>
              <a:t>+</a:t>
            </a:r>
            <a:r>
              <a:rPr lang="zh-CN" altLang="en-US" sz="4400"/>
              <a:t>上一层小正方体的数量</a:t>
            </a:r>
            <a:endParaRPr lang="zh-CN" altLang="en-US" sz="44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/>
          <p:nvPr>
            <p:ph type="body"/>
          </p:nvPr>
        </p:nvSpPr>
        <p:spPr>
          <a:xfrm>
            <a:off x="534035" y="981075"/>
            <a:ext cx="11520170" cy="48958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zh-CN" altLang="en-US" sz="8000" dirty="0">
                <a:solidFill>
                  <a:srgbClr val="FF0000"/>
                </a:solidFill>
              </a:rPr>
              <a:t>小结：</a:t>
            </a:r>
            <a:endParaRPr lang="zh-CN" altLang="en-US" sz="8000" dirty="0">
              <a:solidFill>
                <a:srgbClr val="FF0000"/>
              </a:solidFill>
            </a:endParaRPr>
          </a:p>
          <a:p>
            <a:r>
              <a:rPr lang="zh-CN" altLang="en-US" dirty="0"/>
              <a:t>1、根据从一个方向看到的平面图形的形状，不能确定立体图形的形状，也不能确定所需要的小正方体的数量。</a:t>
            </a:r>
            <a:endParaRPr lang="zh-CN" altLang="en-US" dirty="0"/>
          </a:p>
          <a:p>
            <a:r>
              <a:rPr lang="zh-CN" altLang="en-US" dirty="0"/>
              <a:t>2、根据从两个方向看到的平面图形的形状，还无法确定立体图形的形状，但可以确定搭成这个立体图形所需的小正方体的数量范围。</a:t>
            </a:r>
            <a:endParaRPr lang="zh-CN" altLang="en-US" dirty="0"/>
          </a:p>
          <a:p>
            <a:r>
              <a:rPr lang="zh-CN" altLang="en-US" dirty="0"/>
              <a:t>3、根据从三个方向看到的平面图形的形状，可以确定立体图形的形状。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28675" name="Text Box 3"/>
          <p:cNvSpPr txBox="1"/>
          <p:nvPr/>
        </p:nvSpPr>
        <p:spPr>
          <a:xfrm>
            <a:off x="3065463" y="1417638"/>
            <a:ext cx="14382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1080" y="1134745"/>
            <a:ext cx="539496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FF0000"/>
                </a:solidFill>
              </a:rPr>
              <a:t>随堂作业：</a:t>
            </a:r>
            <a:endParaRPr lang="zh-CN" altLang="en-US" sz="80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4160" y="3604260"/>
            <a:ext cx="84251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8000"/>
              <a:t>课本</a:t>
            </a:r>
            <a:r>
              <a:rPr lang="en-US" altLang="zh-CN" sz="8000"/>
              <a:t>33</a:t>
            </a:r>
            <a:r>
              <a:rPr lang="zh-CN" altLang="en-US" sz="8000"/>
              <a:t>页：练一练</a:t>
            </a:r>
            <a:endParaRPr lang="zh-CN" altLang="en-US" sz="8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立方体 6"/>
          <p:cNvSpPr/>
          <p:nvPr/>
        </p:nvSpPr>
        <p:spPr>
          <a:xfrm>
            <a:off x="5292039" y="381508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预习题一：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050" y="1856105"/>
            <a:ext cx="10972800" cy="606425"/>
          </a:xfrm>
        </p:spPr>
        <p:txBody>
          <a:bodyPr/>
          <a:p>
            <a:pPr marL="0" indent="0">
              <a:buNone/>
            </a:pPr>
            <a:r>
              <a:rPr lang="zh-CN" altLang="en-US"/>
              <a:t>观察物体，请分别画出从上面、正面、左面看到的形状。</a:t>
            </a:r>
            <a:endParaRPr lang="zh-CN" altLang="en-US"/>
          </a:p>
        </p:txBody>
      </p:sp>
      <p:sp>
        <p:nvSpPr>
          <p:cNvPr id="6" name="立方体 5"/>
          <p:cNvSpPr/>
          <p:nvPr/>
        </p:nvSpPr>
        <p:spPr>
          <a:xfrm>
            <a:off x="5076037" y="402844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5988050" y="381508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立方体 4"/>
          <p:cNvSpPr/>
          <p:nvPr/>
        </p:nvSpPr>
        <p:spPr>
          <a:xfrm>
            <a:off x="4846320" y="425005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立方体 3"/>
          <p:cNvSpPr/>
          <p:nvPr/>
        </p:nvSpPr>
        <p:spPr>
          <a:xfrm>
            <a:off x="4846320" y="354076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867" y="1187768"/>
            <a:ext cx="10947400" cy="935037"/>
          </a:xfrm>
        </p:spPr>
        <p:txBody>
          <a:bodyPr/>
          <a:p>
            <a:r>
              <a:rPr lang="zh-CN" altLang="en-US" sz="6000" b="1">
                <a:solidFill>
                  <a:srgbClr val="FF0000"/>
                </a:solidFill>
              </a:rPr>
              <a:t>课前预习目标</a:t>
            </a:r>
            <a:r>
              <a:rPr lang="en-US" altLang="zh-CN" sz="6000" b="1">
                <a:solidFill>
                  <a:srgbClr val="FF0000"/>
                </a:solidFill>
              </a:rPr>
              <a:t>2: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1655" y="2648585"/>
            <a:ext cx="10972800" cy="2603500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根据上面、正面、左面观察到的平面图形还原立体图形，进一步体会从三个不同方向观察就可以确定立体图形的形状。</a:t>
            </a:r>
            <a:endParaRPr lang="zh-CN" altLang="en-US" sz="4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立方体 34"/>
          <p:cNvSpPr/>
          <p:nvPr/>
        </p:nvSpPr>
        <p:spPr>
          <a:xfrm>
            <a:off x="10044074" y="495490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9183370" y="152654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预习题二：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955" y="1710055"/>
            <a:ext cx="11338560" cy="4187825"/>
          </a:xfrm>
        </p:spPr>
        <p:txBody>
          <a:bodyPr/>
          <a:p>
            <a:pPr marL="0" indent="0">
              <a:buNone/>
            </a:pPr>
            <a:endParaRPr lang="zh-CN" altLang="en-US">
              <a:latin typeface="Calibri" panose="020F0502020204030204" charset="0"/>
            </a:endParaRPr>
          </a:p>
          <a:p>
            <a:pPr marL="0" indent="0">
              <a:buNone/>
            </a:pPr>
            <a:r>
              <a:rPr lang="zh-CN" altLang="en-US">
                <a:latin typeface="Calibri" panose="020F0502020204030204" charset="0"/>
              </a:rPr>
              <a:t>①从上面看到的形状是               ，应选（    ）。                       </a:t>
            </a:r>
            <a:r>
              <a:rPr lang="en-US" altLang="zh-CN">
                <a:latin typeface="Calibri" panose="020F0502020204030204" charset="0"/>
              </a:rPr>
              <a:t>A</a:t>
            </a:r>
            <a:endParaRPr lang="en-US" altLang="zh-CN">
              <a:latin typeface="Calibri" panose="020F0502020204030204" charset="0"/>
            </a:endParaRPr>
          </a:p>
          <a:p>
            <a:pPr marL="0" indent="0">
              <a:buNone/>
            </a:pPr>
            <a:endParaRPr lang="zh-CN" altLang="en-US">
              <a:latin typeface="Calibri" panose="020F0502020204030204" charset="0"/>
            </a:endParaRPr>
          </a:p>
          <a:p>
            <a:pPr marL="0" indent="0">
              <a:buNone/>
            </a:pPr>
            <a:r>
              <a:rPr lang="zh-CN" altLang="en-US">
                <a:latin typeface="Calibri" panose="020F0502020204030204" charset="0"/>
              </a:rPr>
              <a:t>②从左面看到的形状是                  ，应选（   ）。                       </a:t>
            </a:r>
            <a:r>
              <a:rPr lang="en-US" altLang="zh-CN">
                <a:latin typeface="Calibri" panose="020F0502020204030204" charset="0"/>
              </a:rPr>
              <a:t>B</a:t>
            </a:r>
            <a:endParaRPr lang="en-US" altLang="zh-CN">
              <a:latin typeface="Calibri" panose="020F0502020204030204" charset="0"/>
            </a:endParaRPr>
          </a:p>
          <a:p>
            <a:pPr marL="0" indent="0">
              <a:buNone/>
            </a:pPr>
            <a:endParaRPr lang="zh-CN" altLang="en-US">
              <a:latin typeface="Calibri" panose="020F0502020204030204" charset="0"/>
            </a:endParaRPr>
          </a:p>
          <a:p>
            <a:pPr marL="0" indent="0">
              <a:buNone/>
            </a:pPr>
            <a:r>
              <a:rPr lang="zh-CN" altLang="en-US">
                <a:latin typeface="Calibri" panose="020F0502020204030204" charset="0"/>
              </a:rPr>
              <a:t>③从正面看到的形状是                ，应选（   ）。</a:t>
            </a:r>
            <a:endParaRPr lang="zh-CN" altLang="en-US">
              <a:latin typeface="Calibri" panose="020F0502020204030204" charset="0"/>
            </a:endParaRPr>
          </a:p>
          <a:p>
            <a:pPr marL="0" indent="0">
              <a:buNone/>
            </a:pPr>
            <a:r>
              <a:rPr lang="zh-CN" altLang="en-US">
                <a:latin typeface="Calibri" panose="020F0502020204030204" charset="0"/>
              </a:rPr>
              <a:t>                                                                                                                   </a:t>
            </a:r>
            <a:r>
              <a:rPr lang="en-US" altLang="zh-CN">
                <a:latin typeface="Calibri" panose="020F0502020204030204" charset="0"/>
              </a:rPr>
              <a:t>C</a:t>
            </a:r>
            <a:endParaRPr lang="en-US" altLang="zh-CN">
              <a:latin typeface="Calibri" panose="020F050202020403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10200" y="1711325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8926195" y="175450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9838055" y="152654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立方体 7"/>
          <p:cNvSpPr/>
          <p:nvPr/>
        </p:nvSpPr>
        <p:spPr>
          <a:xfrm>
            <a:off x="8926195" y="103886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9601835" y="175450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75200" y="3434080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62880" y="3434080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750560" y="3434080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立方体 19"/>
          <p:cNvSpPr/>
          <p:nvPr/>
        </p:nvSpPr>
        <p:spPr>
          <a:xfrm>
            <a:off x="8926195" y="355600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9838055" y="332803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立方体 21"/>
          <p:cNvSpPr/>
          <p:nvPr/>
        </p:nvSpPr>
        <p:spPr>
          <a:xfrm>
            <a:off x="9601835" y="355600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9601835" y="287210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922520" y="1711325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22520" y="2199005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10200" y="2199005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410200" y="4196080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922520" y="4683760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410200" y="4683760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9162415" y="514350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8926195" y="537146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立方体 32"/>
          <p:cNvSpPr/>
          <p:nvPr/>
        </p:nvSpPr>
        <p:spPr>
          <a:xfrm>
            <a:off x="9838055" y="5143500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立方体 33"/>
          <p:cNvSpPr/>
          <p:nvPr/>
        </p:nvSpPr>
        <p:spPr>
          <a:xfrm>
            <a:off x="9601835" y="5371465"/>
            <a:ext cx="911860" cy="94297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640955" y="2288540"/>
            <a:ext cx="4540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A</a:t>
            </a:r>
            <a:endParaRPr lang="en-US" altLang="zh-CN" sz="3200"/>
          </a:p>
        </p:txBody>
      </p:sp>
      <p:sp>
        <p:nvSpPr>
          <p:cNvPr id="37" name="文本框 36"/>
          <p:cNvSpPr txBox="1"/>
          <p:nvPr/>
        </p:nvSpPr>
        <p:spPr>
          <a:xfrm>
            <a:off x="7889875" y="3434080"/>
            <a:ext cx="4762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/>
              <a:t>C</a:t>
            </a:r>
            <a:endParaRPr lang="en-US" altLang="zh-CN" sz="3200"/>
          </a:p>
        </p:txBody>
      </p:sp>
      <p:sp>
        <p:nvSpPr>
          <p:cNvPr id="38" name="文本框 37"/>
          <p:cNvSpPr txBox="1"/>
          <p:nvPr/>
        </p:nvSpPr>
        <p:spPr>
          <a:xfrm>
            <a:off x="7640955" y="4635500"/>
            <a:ext cx="4540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B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867" y="1187768"/>
            <a:ext cx="10947400" cy="935037"/>
          </a:xfrm>
        </p:spPr>
        <p:txBody>
          <a:bodyPr/>
          <a:p>
            <a:r>
              <a:rPr lang="zh-CN" altLang="en-US" sz="6000" b="1">
                <a:solidFill>
                  <a:srgbClr val="FF0000"/>
                </a:solidFill>
              </a:rPr>
              <a:t>课前预习目标</a:t>
            </a:r>
            <a:r>
              <a:rPr lang="en-US" altLang="zh-CN" sz="6000" b="1">
                <a:solidFill>
                  <a:srgbClr val="FF0000"/>
                </a:solidFill>
              </a:rPr>
              <a:t>3: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1655" y="2648585"/>
            <a:ext cx="10972800" cy="2603500"/>
          </a:xfrm>
        </p:spPr>
        <p:txBody>
          <a:bodyPr/>
          <a:p>
            <a:pPr marL="0" indent="0">
              <a:buNone/>
            </a:pPr>
            <a:r>
              <a:rPr lang="zh-CN" altLang="en-US" sz="4400"/>
              <a:t>根据给定的从两个方向观察到的平面图形的形状，确定搭成这个立体图形所需要的小正方体的数量范围，培养逻辑推理能力和空间想象能力。</a:t>
            </a:r>
            <a:endParaRPr lang="zh-CN" altLang="en-US" sz="4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预习题三：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1655" y="1711325"/>
            <a:ext cx="11338560" cy="3593465"/>
          </a:xfrm>
        </p:spPr>
        <p:txBody>
          <a:bodyPr/>
          <a:p>
            <a:pPr marL="0" indent="0">
              <a:buNone/>
            </a:pPr>
            <a:endParaRPr lang="zh-CN" altLang="en-US">
              <a:latin typeface="Calibri" panose="020F0502020204030204" charset="0"/>
            </a:endParaRPr>
          </a:p>
          <a:p>
            <a:pPr marL="0" indent="0">
              <a:buNone/>
            </a:pPr>
            <a:r>
              <a:rPr lang="zh-CN" altLang="en-US">
                <a:latin typeface="Calibri" panose="020F0502020204030204" charset="0"/>
              </a:rPr>
              <a:t>①从上面看到的形状是           </a:t>
            </a:r>
            <a:endParaRPr lang="en-US" altLang="zh-CN">
              <a:latin typeface="Calibri" panose="020F0502020204030204" charset="0"/>
            </a:endParaRPr>
          </a:p>
          <a:p>
            <a:pPr marL="0" indent="0">
              <a:buNone/>
            </a:pPr>
            <a:endParaRPr lang="zh-CN" altLang="en-US">
              <a:latin typeface="Calibri" panose="020F0502020204030204" charset="0"/>
            </a:endParaRPr>
          </a:p>
          <a:p>
            <a:pPr marL="0" indent="0">
              <a:buNone/>
            </a:pPr>
            <a:r>
              <a:rPr lang="zh-CN" altLang="en-US">
                <a:latin typeface="Calibri" panose="020F0502020204030204" charset="0"/>
              </a:rPr>
              <a:t>②从左面看到的形状是                           </a:t>
            </a:r>
            <a:endParaRPr lang="en-US" altLang="zh-CN">
              <a:latin typeface="Calibri" panose="020F0502020204030204" charset="0"/>
            </a:endParaRPr>
          </a:p>
          <a:p>
            <a:pPr marL="0" indent="0">
              <a:buNone/>
            </a:pPr>
            <a:endParaRPr lang="zh-CN" altLang="en-US">
              <a:latin typeface="Calibri" panose="020F0502020204030204" charset="0"/>
            </a:endParaRPr>
          </a:p>
          <a:p>
            <a:pPr marL="0" indent="0">
              <a:buNone/>
            </a:pPr>
            <a:r>
              <a:rPr lang="zh-CN" altLang="en-US">
                <a:latin typeface="Calibri" panose="020F0502020204030204" charset="0"/>
              </a:rPr>
              <a:t>搭这样的立体图形，最少需要几个小正方体？</a:t>
            </a:r>
            <a:endParaRPr lang="zh-CN" altLang="en-US">
              <a:latin typeface="Calibri" panose="020F0502020204030204" charset="0"/>
            </a:endParaRPr>
          </a:p>
          <a:p>
            <a:pPr marL="0" indent="0">
              <a:buNone/>
            </a:pPr>
            <a:r>
              <a:rPr lang="zh-CN" altLang="en-US">
                <a:latin typeface="Calibri" panose="020F0502020204030204" charset="0"/>
              </a:rPr>
              <a:t>                                                                                                                   </a:t>
            </a:r>
            <a:endParaRPr lang="en-US" altLang="zh-CN">
              <a:latin typeface="Calibri" panose="020F050202020403020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17160" y="3571240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922520" y="2199005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10200" y="2199005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5560" y="2199005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7880" y="2199005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7160" y="3083560"/>
            <a:ext cx="487680" cy="4876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重点</a:t>
            </a:r>
            <a:endParaRPr lang="zh-CN" altLang="en-US" sz="540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050" y="1856105"/>
            <a:ext cx="10972800" cy="3350260"/>
          </a:xfrm>
        </p:spPr>
        <p:txBody>
          <a:bodyPr/>
          <a:p>
            <a:r>
              <a:rPr lang="en-US" altLang="zh-CN" sz="3600"/>
              <a:t>1</a:t>
            </a:r>
            <a:r>
              <a:rPr lang="zh-CN" altLang="en-US" sz="3600"/>
              <a:t>、通过观察</a:t>
            </a:r>
            <a:r>
              <a:rPr lang="zh-CN" altLang="en-US" sz="3600">
                <a:sym typeface="+mn-ea"/>
              </a:rPr>
              <a:t>、</a:t>
            </a:r>
            <a:r>
              <a:rPr lang="zh-CN" altLang="en-US" sz="3600"/>
              <a:t> 操作</a:t>
            </a:r>
            <a:r>
              <a:rPr lang="zh-CN" altLang="en-US" sz="3600">
                <a:sym typeface="+mn-ea"/>
              </a:rPr>
              <a:t>、</a:t>
            </a:r>
            <a:r>
              <a:rPr lang="zh-CN" altLang="en-US" sz="3600"/>
              <a:t> 想象等活动，正确辨认从不同方向（正面 </a:t>
            </a:r>
            <a:r>
              <a:rPr lang="zh-CN" altLang="en-US" sz="3600">
                <a:sym typeface="+mn-ea"/>
              </a:rPr>
              <a:t>、</a:t>
            </a:r>
            <a:r>
              <a:rPr lang="zh-CN" altLang="en-US" sz="3600"/>
              <a:t>左面</a:t>
            </a:r>
            <a:r>
              <a:rPr lang="zh-CN" altLang="en-US" sz="3600">
                <a:sym typeface="+mn-ea"/>
              </a:rPr>
              <a:t>、</a:t>
            </a:r>
            <a:r>
              <a:rPr lang="zh-CN" altLang="en-US" sz="3600"/>
              <a:t> 上面）观察到的立体图形的形状，并能画出相应的平面图。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>
                <a:sym typeface="+mn-ea"/>
              </a:rPr>
              <a:t>、能根据从正面 、左面、 上面观察到的平面图形还原立体图形，进一步体会从三个方向观察就可以确定立体图形的形状。</a:t>
            </a:r>
            <a:endParaRPr lang="zh-CN" altLang="en-US" sz="3600"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难点</a:t>
            </a:r>
            <a:endParaRPr lang="zh-CN" altLang="en-US" sz="540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000">
                <a:sym typeface="+mn-ea"/>
              </a:rPr>
              <a:t>能根据给定的两个方向观察到的平面图形形状，确定搭成这个立体图形所需要的正方体的数量范围，发展空间观念。</a:t>
            </a:r>
            <a:endParaRPr lang="zh-CN" altLang="en-US" sz="4000"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世界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 Rounded MT Bold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1739</Words>
  <Application>WPS 演示</Application>
  <PresentationFormat>宽屏</PresentationFormat>
  <Paragraphs>123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黑体</vt:lpstr>
      <vt:lpstr>Arial Rounded MT Bold</vt:lpstr>
      <vt:lpstr>Arial Unicode MS</vt:lpstr>
      <vt:lpstr>楷体_GB2312</vt:lpstr>
      <vt:lpstr>新宋体</vt:lpstr>
      <vt:lpstr>世界地图</vt:lpstr>
      <vt:lpstr>搭积木比赛</vt:lpstr>
      <vt:lpstr>课前预习目标1:</vt:lpstr>
      <vt:lpstr>预习题一：</vt:lpstr>
      <vt:lpstr>课前预习目标2:</vt:lpstr>
      <vt:lpstr>预习题二：</vt:lpstr>
      <vt:lpstr>课前预习目标3:</vt:lpstr>
      <vt:lpstr>预习题三：</vt:lpstr>
      <vt:lpstr>重点</vt:lpstr>
      <vt:lpstr>难点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考点：</vt:lpstr>
      <vt:lpstr>一、下面是用5个小正方体搭成的立体图形，请分别画出从上面、正面和左面看到的形状。</vt:lpstr>
      <vt:lpstr>二、一个立体图形，从上面看到的形状是              ，     从左面看到的形状是     。搭这样的立体图形，最少需要  几个小正方体？最多需要几个小正方体？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天河</dc:creator>
  <cp:lastModifiedBy>天河</cp:lastModifiedBy>
  <cp:revision>138</cp:revision>
  <dcterms:created xsi:type="dcterms:W3CDTF">2017-08-11T05:12:00Z</dcterms:created>
  <dcterms:modified xsi:type="dcterms:W3CDTF">2017-10-18T14:32:02Z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