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7" r:id="rId4"/>
    <p:sldId id="278" r:id="rId5"/>
    <p:sldId id="343" r:id="rId6"/>
    <p:sldId id="281" r:id="rId7"/>
    <p:sldId id="282" r:id="rId8"/>
    <p:sldId id="365" r:id="rId9"/>
    <p:sldId id="366" r:id="rId10"/>
    <p:sldId id="303" r:id="rId11"/>
    <p:sldId id="304" r:id="rId12"/>
    <p:sldId id="317" r:id="rId13"/>
    <p:sldId id="386" r:id="rId14"/>
    <p:sldId id="387" r:id="rId15"/>
    <p:sldId id="388" r:id="rId16"/>
    <p:sldId id="328" r:id="rId17"/>
    <p:sldId id="389" r:id="rId18"/>
    <p:sldId id="305" r:id="rId19"/>
    <p:sldId id="271" r:id="rId20"/>
    <p:sldId id="272" r:id="rId21"/>
    <p:sldId id="398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 r="-9985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527051" y="4437063"/>
            <a:ext cx="10363200" cy="9667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 sz="3600" b="0">
                <a:solidFill>
                  <a:schemeClr val="bg1"/>
                </a:solidFill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527051" y="5445125"/>
            <a:ext cx="8534400" cy="600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 sz="2400">
                <a:solidFill>
                  <a:schemeClr val="bg1"/>
                </a:solidFill>
                <a:ea typeface="微软雅黑" panose="020B0503020204020204" charset="-122"/>
              </a:defRPr>
            </a:lvl1pPr>
            <a:lvl2pPr marL="457200" lvl="1" indent="0" algn="ctr"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2pPr>
            <a:lvl3pPr marL="914400" lvl="2" indent="0" algn="ctr"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3pPr>
            <a:lvl4pPr marL="1371600" lvl="3" indent="0" algn="ctr"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4pPr>
            <a:lvl5pPr marL="1828800" lvl="4" indent="0" algn="ctr">
              <a:buNone/>
              <a:defRPr sz="2800">
                <a:solidFill>
                  <a:schemeClr val="tx1"/>
                </a:solidFill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9267" y="117475"/>
            <a:ext cx="2743200" cy="5534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19667" y="117475"/>
            <a:ext cx="8070573" cy="5534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19667" y="1123950"/>
            <a:ext cx="5376672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15795" y="1123950"/>
            <a:ext cx="5376672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spcBef>
                <a:spcPct val="50000"/>
              </a:spcBef>
            </a:pPr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r="-242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814917" y="117475"/>
            <a:ext cx="10767483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719667" y="1123950"/>
            <a:ext cx="10972800" cy="4527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1414780" y="1861820"/>
            <a:ext cx="8945880" cy="2214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13800" b="1">
                <a:ln w="25400">
                  <a:gradFill>
                    <a:gsLst>
                      <a:gs pos="0">
                        <a:srgbClr val="5B9BD5">
                          <a:lumMod val="5000"/>
                          <a:lumOff val="95000"/>
                        </a:srgbClr>
                      </a:gs>
                      <a:gs pos="80000">
                        <a:srgbClr val="44546A"/>
                      </a:gs>
                      <a:gs pos="70000">
                        <a:srgbClr val="E7E6E6">
                          <a:lumMod val="90000"/>
                        </a:srgbClr>
                      </a:gs>
                      <a:gs pos="51000">
                        <a:srgbClr val="E7E6E6">
                          <a:lumMod val="90000"/>
                        </a:srgbClr>
                      </a:gs>
                      <a:gs pos="60000">
                        <a:srgbClr val="FFFFFF"/>
                      </a:gs>
                      <a:gs pos="35000">
                        <a:srgbClr val="44546A"/>
                      </a:gs>
                      <a:gs pos="100000">
                        <a:srgbClr val="A5A5A5"/>
                      </a:gs>
                    </a:gsLst>
                    <a:lin ang="5400000"/>
                  </a:gradFill>
                  <a:prstDash val="solid"/>
                </a:ln>
                <a:pattFill prst="lgCheck">
                  <a:fgClr>
                    <a:srgbClr val="5F656D"/>
                  </a:fgClr>
                  <a:bgClr>
                    <a:schemeClr val="bg1"/>
                  </a:bgClr>
                </a:patt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</a:rPr>
              <a:t>身高的情况</a:t>
            </a:r>
            <a:endParaRPr lang="zh-CN" altLang="en-US" sz="13800" b="1">
              <a:ln w="25400">
                <a:gradFill>
                  <a:gsLst>
                    <a:gs pos="0">
                      <a:srgbClr val="5B9BD5">
                        <a:lumMod val="5000"/>
                        <a:lumOff val="95000"/>
                      </a:srgbClr>
                    </a:gs>
                    <a:gs pos="80000">
                      <a:srgbClr val="44546A"/>
                    </a:gs>
                    <a:gs pos="70000">
                      <a:srgbClr val="E7E6E6">
                        <a:lumMod val="90000"/>
                      </a:srgbClr>
                    </a:gs>
                    <a:gs pos="51000">
                      <a:srgbClr val="E7E6E6">
                        <a:lumMod val="90000"/>
                      </a:srgbClr>
                    </a:gs>
                    <a:gs pos="60000">
                      <a:srgbClr val="FFFFFF"/>
                    </a:gs>
                    <a:gs pos="35000">
                      <a:srgbClr val="44546A"/>
                    </a:gs>
                    <a:gs pos="100000">
                      <a:srgbClr val="A5A5A5"/>
                    </a:gs>
                  </a:gsLst>
                  <a:lin ang="5400000"/>
                </a:gradFill>
                <a:prstDash val="solid"/>
              </a:ln>
              <a:pattFill prst="lgCheck">
                <a:fgClr>
                  <a:srgbClr val="5F656D"/>
                </a:fgClr>
                <a:bgClr>
                  <a:schemeClr val="bg1"/>
                </a:bgClr>
              </a:pattFill>
              <a:effectLst>
                <a:outerShdw dist="38100" dir="2640000" algn="bl" rotWithShape="0">
                  <a:srgbClr val="44546A">
                    <a:lumMod val="7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6000" b="1">
                <a:solidFill>
                  <a:srgbClr val="FF0000"/>
                </a:solidFill>
              </a:rPr>
              <a:t>难点</a:t>
            </a:r>
            <a:r>
              <a:rPr lang="en-US" altLang="zh-CN" sz="6000" b="1">
                <a:solidFill>
                  <a:srgbClr val="FF0000"/>
                </a:solidFill>
              </a:rPr>
              <a:t>:</a:t>
            </a:r>
            <a:endParaRPr lang="en-US" altLang="zh-CN" sz="6000" b="1" u="heavy">
              <a:solidFill>
                <a:srgbClr val="FF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400"/>
              <a:t>分析数据并解决问题</a:t>
            </a:r>
            <a:endParaRPr lang="zh-CN" altLang="en-US" sz="4400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29235" y="1482725"/>
            <a:ext cx="1720215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600"/>
              <a:t>例</a:t>
            </a:r>
            <a:r>
              <a:rPr lang="en-US" altLang="zh-CN" sz="6600"/>
              <a:t>1:</a:t>
            </a:r>
            <a:endParaRPr lang="en-US" altLang="zh-CN" sz="6600"/>
          </a:p>
        </p:txBody>
      </p:sp>
      <p:sp>
        <p:nvSpPr>
          <p:cNvPr id="3" name="文本框 2"/>
          <p:cNvSpPr txBox="1"/>
          <p:nvPr/>
        </p:nvSpPr>
        <p:spPr>
          <a:xfrm>
            <a:off x="2110105" y="1722755"/>
            <a:ext cx="9496425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/>
              <a:t>下表是淘气所在班学生的身高情况</a:t>
            </a:r>
            <a:r>
              <a:rPr lang="en-US" altLang="zh-CN" sz="4800"/>
              <a:t>.</a:t>
            </a:r>
            <a:endParaRPr lang="en-US" altLang="zh-CN" sz="4800"/>
          </a:p>
          <a:p>
            <a:endParaRPr lang="en-US" altLang="zh-CN" sz="4800"/>
          </a:p>
        </p:txBody>
      </p:sp>
      <p:sp>
        <p:nvSpPr>
          <p:cNvPr id="4" name="文本框 3"/>
          <p:cNvSpPr txBox="1"/>
          <p:nvPr/>
        </p:nvSpPr>
        <p:spPr>
          <a:xfrm>
            <a:off x="1265555" y="160655"/>
            <a:ext cx="743585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>
                <a:solidFill>
                  <a:srgbClr val="FF0000"/>
                </a:solidFill>
              </a:rPr>
              <a:t>知识点</a:t>
            </a:r>
            <a:r>
              <a:rPr lang="en-US" altLang="zh-CN" sz="4000">
                <a:solidFill>
                  <a:srgbClr val="FF0000"/>
                </a:solidFill>
              </a:rPr>
              <a:t>:</a:t>
            </a:r>
            <a:r>
              <a:rPr lang="zh-CN" altLang="en-US" sz="4000">
                <a:solidFill>
                  <a:srgbClr val="FF0000"/>
                </a:solidFill>
              </a:rPr>
              <a:t>分段整理数据并解决问题</a:t>
            </a:r>
            <a:endParaRPr lang="zh-CN" altLang="en-US" sz="4000">
              <a:solidFill>
                <a:srgbClr val="FF0000"/>
              </a:solidFill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1600200" y="2468880"/>
          <a:ext cx="9309735" cy="2667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034415"/>
                <a:gridCol w="1034415"/>
                <a:gridCol w="1034415"/>
                <a:gridCol w="1034415"/>
                <a:gridCol w="1034415"/>
                <a:gridCol w="1034415"/>
                <a:gridCol w="1034415"/>
                <a:gridCol w="1034415"/>
                <a:gridCol w="1034415"/>
              </a:tblGrid>
              <a:tr h="66675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165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148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168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150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160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155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154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160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153</a:t>
                      </a:r>
                      <a:endParaRPr lang="en-US" altLang="zh-CN" sz="2800" b="1"/>
                    </a:p>
                  </a:txBody>
                  <a:tcPr/>
                </a:tc>
              </a:tr>
              <a:tr h="66675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145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147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159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162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165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133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141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158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149</a:t>
                      </a:r>
                      <a:endParaRPr lang="en-US" altLang="zh-CN" sz="2800" b="1"/>
                    </a:p>
                  </a:txBody>
                  <a:tcPr/>
                </a:tc>
              </a:tr>
              <a:tr h="66675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170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155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149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166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143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158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174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143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151</a:t>
                      </a:r>
                      <a:endParaRPr lang="en-US" altLang="zh-CN" sz="2800" b="1"/>
                    </a:p>
                  </a:txBody>
                  <a:tcPr/>
                </a:tc>
              </a:tr>
              <a:tr h="66675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147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165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156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172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148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162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158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146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138</a:t>
                      </a:r>
                      <a:endParaRPr lang="en-US" altLang="zh-CN" sz="2800" b="1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615440" y="5593080"/>
            <a:ext cx="35471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整理上表中的数据</a:t>
            </a:r>
            <a:r>
              <a:rPr lang="en-US" altLang="zh-CN" sz="3200"/>
              <a:t>.</a:t>
            </a:r>
            <a:endParaRPr lang="en-US" altLang="zh-CN" sz="32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14400" y="1287780"/>
            <a:ext cx="1174305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（</a:t>
            </a:r>
            <a:r>
              <a:rPr lang="en-US" altLang="zh-CN" sz="3200"/>
              <a:t>1</a:t>
            </a:r>
            <a:r>
              <a:rPr lang="zh-CN" altLang="en-US" sz="3200"/>
              <a:t>）某服装厂按身高每</a:t>
            </a:r>
            <a:r>
              <a:rPr lang="en-US" altLang="zh-CN" sz="3200"/>
              <a:t>5cm</a:t>
            </a:r>
            <a:r>
              <a:rPr lang="zh-CN" altLang="en-US" sz="3200"/>
              <a:t>一段来确定服装的型号，完成下表。</a:t>
            </a:r>
            <a:endParaRPr lang="zh-CN" altLang="en-US" sz="3200"/>
          </a:p>
          <a:p>
            <a:r>
              <a:rPr lang="zh-CN" altLang="en-US" sz="3200"/>
              <a:t>          淘气所在班学生身高分段情况统计表</a:t>
            </a:r>
            <a:endParaRPr lang="zh-CN" altLang="en-US" sz="3200"/>
          </a:p>
        </p:txBody>
      </p:sp>
      <p:graphicFrame>
        <p:nvGraphicFramePr>
          <p:cNvPr id="5" name="表格 4"/>
          <p:cNvGraphicFramePr/>
          <p:nvPr/>
        </p:nvGraphicFramePr>
        <p:xfrm>
          <a:off x="1171575" y="2364740"/>
          <a:ext cx="10121265" cy="219202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124585"/>
                <a:gridCol w="1124585"/>
                <a:gridCol w="1124585"/>
                <a:gridCol w="1124585"/>
                <a:gridCol w="1124585"/>
                <a:gridCol w="1124585"/>
                <a:gridCol w="1124585"/>
                <a:gridCol w="1124585"/>
                <a:gridCol w="1124585"/>
              </a:tblGrid>
              <a:tr h="109601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/>
                        <a:t>身高段</a:t>
                      </a:r>
                      <a:r>
                        <a:rPr lang="en-US" altLang="zh-CN" sz="2800" b="1"/>
                        <a:t>/cm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140</a:t>
                      </a:r>
                      <a:r>
                        <a:rPr lang="zh-CN" altLang="en-US" sz="2800" b="1"/>
                        <a:t>以下</a:t>
                      </a:r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140~144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145~149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150~154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155~159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160~164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165~169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169</a:t>
                      </a:r>
                      <a:r>
                        <a:rPr lang="zh-CN" altLang="en-US" sz="2800" b="1"/>
                        <a:t>以上</a:t>
                      </a:r>
                      <a:endParaRPr lang="zh-CN" altLang="en-US" sz="2800" b="1"/>
                    </a:p>
                  </a:txBody>
                  <a:tcPr/>
                </a:tc>
              </a:tr>
              <a:tr h="109601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/>
                        <a:t>人数</a:t>
                      </a:r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 b="1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01" name="Oval 21"/>
          <p:cNvSpPr/>
          <p:nvPr/>
        </p:nvSpPr>
        <p:spPr>
          <a:xfrm>
            <a:off x="9299575" y="4692968"/>
            <a:ext cx="331788" cy="331787"/>
          </a:xfrm>
          <a:prstGeom prst="ellipse">
            <a:avLst/>
          </a:prstGeom>
          <a:solidFill>
            <a:srgbClr val="FF9900"/>
          </a:solidFill>
          <a:ln w="9525">
            <a:noFill/>
          </a:ln>
        </p:spPr>
        <p:txBody>
          <a:bodyPr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6413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916430"/>
            <a:ext cx="9201150" cy="3400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14" name="Text Box 6"/>
          <p:cNvSpPr txBox="1"/>
          <p:nvPr/>
        </p:nvSpPr>
        <p:spPr>
          <a:xfrm>
            <a:off x="1125538" y="4896644"/>
            <a:ext cx="381000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>
            <a:spAutoFit/>
          </a:bodyPr>
          <a:p>
            <a:pPr>
              <a:spcBef>
                <a:spcPct val="50000"/>
              </a:spcBef>
            </a:pPr>
            <a:r>
              <a:rPr lang="en-US" altLang="x-none" sz="2400" dirty="0">
                <a:solidFill>
                  <a:srgbClr val="7030A0"/>
                </a:solidFill>
                <a:latin typeface="宋体" panose="02010600030101010101" pitchFamily="2" charset="-122"/>
              </a:rPr>
              <a:t>0</a:t>
            </a:r>
            <a:endParaRPr lang="en-US" altLang="x-none" sz="24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6415" name="Text Box 6"/>
          <p:cNvSpPr txBox="1"/>
          <p:nvPr/>
        </p:nvSpPr>
        <p:spPr>
          <a:xfrm>
            <a:off x="1125538" y="4552951"/>
            <a:ext cx="381000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>
            <a:spAutoFit/>
          </a:bodyPr>
          <a:p>
            <a:pPr>
              <a:spcBef>
                <a:spcPct val="50000"/>
              </a:spcBef>
            </a:pPr>
            <a:r>
              <a:rPr lang="en-US" altLang="x-none" sz="2400" dirty="0">
                <a:solidFill>
                  <a:srgbClr val="7030A0"/>
                </a:solidFill>
                <a:latin typeface="宋体" panose="02010600030101010101" pitchFamily="2" charset="-122"/>
              </a:rPr>
              <a:t>2</a:t>
            </a:r>
            <a:endParaRPr lang="en-US" altLang="x-none" sz="24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6416" name="Text Box 6"/>
          <p:cNvSpPr txBox="1"/>
          <p:nvPr/>
        </p:nvSpPr>
        <p:spPr>
          <a:xfrm>
            <a:off x="1111250" y="4245769"/>
            <a:ext cx="381000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>
            <a:spAutoFit/>
          </a:bodyPr>
          <a:p>
            <a:pPr>
              <a:spcBef>
                <a:spcPct val="50000"/>
              </a:spcBef>
            </a:pPr>
            <a:r>
              <a:rPr lang="en-US" altLang="x-none" sz="2400" dirty="0">
                <a:solidFill>
                  <a:srgbClr val="7030A0"/>
                </a:solidFill>
                <a:latin typeface="宋体" panose="02010600030101010101" pitchFamily="2" charset="-122"/>
              </a:rPr>
              <a:t>4</a:t>
            </a:r>
            <a:endParaRPr lang="en-US" altLang="x-none" sz="24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6417" name="Text Box 6"/>
          <p:cNvSpPr txBox="1"/>
          <p:nvPr/>
        </p:nvSpPr>
        <p:spPr>
          <a:xfrm>
            <a:off x="1111250" y="3936207"/>
            <a:ext cx="381000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>
            <a:spAutoFit/>
          </a:bodyPr>
          <a:p>
            <a:pPr>
              <a:spcBef>
                <a:spcPct val="50000"/>
              </a:spcBef>
            </a:pPr>
            <a:r>
              <a:rPr lang="en-US" altLang="x-none" sz="2400" dirty="0">
                <a:solidFill>
                  <a:srgbClr val="7030A0"/>
                </a:solidFill>
                <a:latin typeface="宋体" panose="02010600030101010101" pitchFamily="2" charset="-122"/>
              </a:rPr>
              <a:t>6</a:t>
            </a:r>
            <a:endParaRPr lang="en-US" altLang="x-none" sz="24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6418" name="Text Box 6"/>
          <p:cNvSpPr txBox="1"/>
          <p:nvPr/>
        </p:nvSpPr>
        <p:spPr>
          <a:xfrm>
            <a:off x="1125538" y="3634582"/>
            <a:ext cx="381000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>
            <a:spAutoFit/>
          </a:bodyPr>
          <a:p>
            <a:pPr>
              <a:spcBef>
                <a:spcPct val="50000"/>
              </a:spcBef>
            </a:pPr>
            <a:r>
              <a:rPr lang="en-US" altLang="x-none" sz="2400" dirty="0">
                <a:solidFill>
                  <a:srgbClr val="7030A0"/>
                </a:solidFill>
                <a:latin typeface="宋体" panose="02010600030101010101" pitchFamily="2" charset="-122"/>
              </a:rPr>
              <a:t>8</a:t>
            </a:r>
            <a:endParaRPr lang="en-US" altLang="x-none" sz="24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6419" name="Text Box 6"/>
          <p:cNvSpPr txBox="1"/>
          <p:nvPr/>
        </p:nvSpPr>
        <p:spPr>
          <a:xfrm>
            <a:off x="1095375" y="3317082"/>
            <a:ext cx="381000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>
            <a:spAutoFit/>
          </a:bodyPr>
          <a:p>
            <a:pPr>
              <a:spcBef>
                <a:spcPct val="50000"/>
              </a:spcBef>
            </a:pPr>
            <a:r>
              <a:rPr lang="en-US" altLang="x-none" sz="2400" dirty="0">
                <a:solidFill>
                  <a:srgbClr val="7030A0"/>
                </a:solidFill>
                <a:latin typeface="宋体" panose="02010600030101010101" pitchFamily="2" charset="-122"/>
              </a:rPr>
              <a:t>10</a:t>
            </a:r>
            <a:endParaRPr lang="en-US" altLang="x-none" sz="24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6420" name="Text Box 6"/>
          <p:cNvSpPr txBox="1"/>
          <p:nvPr/>
        </p:nvSpPr>
        <p:spPr>
          <a:xfrm>
            <a:off x="1095375" y="3001169"/>
            <a:ext cx="381000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>
            <a:spAutoFit/>
          </a:bodyPr>
          <a:p>
            <a:pPr>
              <a:spcBef>
                <a:spcPct val="50000"/>
              </a:spcBef>
            </a:pPr>
            <a:r>
              <a:rPr lang="en-US" altLang="x-none" sz="2400" dirty="0">
                <a:solidFill>
                  <a:srgbClr val="7030A0"/>
                </a:solidFill>
                <a:latin typeface="宋体" panose="02010600030101010101" pitchFamily="2" charset="-122"/>
              </a:rPr>
              <a:t>12</a:t>
            </a:r>
            <a:endParaRPr lang="en-US" altLang="x-none" sz="24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16421" name="矩形 44"/>
          <p:cNvSpPr/>
          <p:nvPr/>
        </p:nvSpPr>
        <p:spPr>
          <a:xfrm>
            <a:off x="2193925" y="4783455"/>
            <a:ext cx="287338" cy="287338"/>
          </a:xfrm>
          <a:prstGeom prst="rect">
            <a:avLst/>
          </a:prstGeom>
          <a:solidFill>
            <a:srgbClr val="1B9B15"/>
          </a:solidFill>
          <a:ln w="25400" cap="flat" cmpd="sng">
            <a:solidFill>
              <a:srgbClr val="1B9B1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422" name="矩形 45"/>
          <p:cNvSpPr/>
          <p:nvPr/>
        </p:nvSpPr>
        <p:spPr>
          <a:xfrm>
            <a:off x="3119438" y="4634230"/>
            <a:ext cx="288925" cy="431800"/>
          </a:xfrm>
          <a:prstGeom prst="rect">
            <a:avLst/>
          </a:prstGeom>
          <a:solidFill>
            <a:srgbClr val="1B9B15"/>
          </a:solidFill>
          <a:ln w="25400" cap="flat" cmpd="sng">
            <a:solidFill>
              <a:srgbClr val="1B9B1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423" name="矩形 46"/>
          <p:cNvSpPr/>
          <p:nvPr/>
        </p:nvSpPr>
        <p:spPr>
          <a:xfrm>
            <a:off x="4052888" y="3838893"/>
            <a:ext cx="287337" cy="1223962"/>
          </a:xfrm>
          <a:prstGeom prst="rect">
            <a:avLst/>
          </a:prstGeom>
          <a:solidFill>
            <a:srgbClr val="1B9B15"/>
          </a:solidFill>
          <a:ln w="25400" cap="flat" cmpd="sng">
            <a:solidFill>
              <a:srgbClr val="1B9B1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424" name="矩形 47"/>
          <p:cNvSpPr/>
          <p:nvPr/>
        </p:nvSpPr>
        <p:spPr>
          <a:xfrm>
            <a:off x="4983163" y="4462780"/>
            <a:ext cx="288925" cy="612775"/>
          </a:xfrm>
          <a:prstGeom prst="rect">
            <a:avLst/>
          </a:prstGeom>
          <a:solidFill>
            <a:srgbClr val="1B9B15"/>
          </a:solidFill>
          <a:ln w="25400" cap="flat" cmpd="sng">
            <a:solidFill>
              <a:srgbClr val="1B9B1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425" name="矩形 48"/>
          <p:cNvSpPr/>
          <p:nvPr/>
        </p:nvSpPr>
        <p:spPr>
          <a:xfrm>
            <a:off x="5910263" y="3992880"/>
            <a:ext cx="287337" cy="1079500"/>
          </a:xfrm>
          <a:prstGeom prst="rect">
            <a:avLst/>
          </a:prstGeom>
          <a:solidFill>
            <a:srgbClr val="1B9B15"/>
          </a:solidFill>
          <a:ln w="25400" cap="flat" cmpd="sng">
            <a:solidFill>
              <a:srgbClr val="1B9B1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426" name="矩形 49"/>
          <p:cNvSpPr/>
          <p:nvPr/>
        </p:nvSpPr>
        <p:spPr>
          <a:xfrm>
            <a:off x="6837363" y="4448493"/>
            <a:ext cx="288925" cy="611187"/>
          </a:xfrm>
          <a:prstGeom prst="rect">
            <a:avLst/>
          </a:prstGeom>
          <a:solidFill>
            <a:srgbClr val="1B9B15"/>
          </a:solidFill>
          <a:ln w="25400" cap="flat" cmpd="sng">
            <a:solidFill>
              <a:srgbClr val="1B9B1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427" name="矩形 50"/>
          <p:cNvSpPr/>
          <p:nvPr/>
        </p:nvSpPr>
        <p:spPr>
          <a:xfrm>
            <a:off x="7769225" y="4305618"/>
            <a:ext cx="287338" cy="757237"/>
          </a:xfrm>
          <a:prstGeom prst="rect">
            <a:avLst/>
          </a:prstGeom>
          <a:solidFill>
            <a:srgbClr val="1B9B15"/>
          </a:solidFill>
          <a:ln w="25400" cap="flat" cmpd="sng">
            <a:solidFill>
              <a:srgbClr val="1B9B1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6428" name="矩形 51"/>
          <p:cNvSpPr/>
          <p:nvPr/>
        </p:nvSpPr>
        <p:spPr>
          <a:xfrm>
            <a:off x="8682038" y="4631055"/>
            <a:ext cx="288925" cy="431800"/>
          </a:xfrm>
          <a:prstGeom prst="rect">
            <a:avLst/>
          </a:prstGeom>
          <a:solidFill>
            <a:srgbClr val="1B9B15"/>
          </a:solidFill>
          <a:ln w="25400" cap="flat" cmpd="sng">
            <a:solidFill>
              <a:srgbClr val="1B9B1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4" grpId="0"/>
      <p:bldP spid="16415" grpId="0"/>
      <p:bldP spid="16416" grpId="0"/>
      <p:bldP spid="16417" grpId="0"/>
      <p:bldP spid="16418" grpId="0"/>
      <p:bldP spid="16419" grpId="0"/>
      <p:bldP spid="16420" grpId="0"/>
      <p:bldP spid="16421" grpId="0" bldLvl="0" animBg="1"/>
      <p:bldP spid="16422" grpId="0" bldLvl="0" animBg="1"/>
      <p:bldP spid="16423" grpId="0" bldLvl="0" animBg="1"/>
      <p:bldP spid="16424" grpId="0" bldLvl="0" animBg="1"/>
      <p:bldP spid="16425" grpId="0" bldLvl="0" animBg="1"/>
      <p:bldP spid="16426" grpId="0" bldLvl="0" animBg="1"/>
      <p:bldP spid="16427" grpId="0" bldLvl="0" animBg="1"/>
      <p:bldP spid="1642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3880" y="1165860"/>
            <a:ext cx="11409680" cy="23069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/>
              <a:t>3</a:t>
            </a:r>
            <a:r>
              <a:rPr lang="zh-CN" altLang="en-US" sz="3600"/>
              <a:t>：结合上面的统计图，回答下面的问题。</a:t>
            </a:r>
            <a:endParaRPr lang="zh-CN" altLang="en-US" sz="3600"/>
          </a:p>
          <a:p>
            <a:r>
              <a:rPr lang="zh-CN" altLang="en-US" sz="3600"/>
              <a:t>（</a:t>
            </a:r>
            <a:r>
              <a:rPr lang="en-US" altLang="zh-CN" sz="3600"/>
              <a:t>1</a:t>
            </a:r>
            <a:r>
              <a:rPr lang="zh-CN" altLang="en-US" sz="3600"/>
              <a:t>）哪个身高段的人数最多？哪个身高段的人数最少？</a:t>
            </a:r>
            <a:endParaRPr lang="zh-CN" altLang="en-US" sz="3600"/>
          </a:p>
          <a:p>
            <a:r>
              <a:rPr lang="zh-CN" altLang="en-US" sz="3600"/>
              <a:t>（</a:t>
            </a:r>
            <a:r>
              <a:rPr lang="en-US" altLang="zh-CN" sz="3600"/>
              <a:t>2</a:t>
            </a:r>
            <a:r>
              <a:rPr lang="zh-CN" altLang="en-US" sz="3600"/>
              <a:t>）说一说淘气的身高在班中所处的位置。</a:t>
            </a:r>
            <a:endParaRPr lang="zh-CN" altLang="en-US" sz="3600"/>
          </a:p>
          <a:p>
            <a:r>
              <a:rPr lang="zh-CN" altLang="en-US" sz="3600"/>
              <a:t>（</a:t>
            </a:r>
            <a:r>
              <a:rPr lang="en-US" altLang="zh-CN" sz="3600"/>
              <a:t>3</a:t>
            </a:r>
            <a:r>
              <a:rPr lang="zh-CN" altLang="en-US" sz="3600"/>
              <a:t>）你可以对淘气所在班订运动服提一些建议吗？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3970" y="59690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/>
              <a:t>随堂练习</a:t>
            </a:r>
            <a:endParaRPr lang="zh-CN" altLang="en-US" sz="4800"/>
          </a:p>
        </p:txBody>
      </p:sp>
      <p:sp>
        <p:nvSpPr>
          <p:cNvPr id="5" name="文本框 4"/>
          <p:cNvSpPr txBox="1"/>
          <p:nvPr/>
        </p:nvSpPr>
        <p:spPr>
          <a:xfrm>
            <a:off x="3001010" y="1301115"/>
            <a:ext cx="6228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/>
              <a:t>新光小学参加课外兴趣小组人数统计图</a:t>
            </a:r>
            <a:endParaRPr lang="zh-CN" altLang="en-US" sz="2800"/>
          </a:p>
        </p:txBody>
      </p:sp>
      <p:cxnSp>
        <p:nvCxnSpPr>
          <p:cNvPr id="7" name="直接连接符 6"/>
          <p:cNvCxnSpPr/>
          <p:nvPr/>
        </p:nvCxnSpPr>
        <p:spPr>
          <a:xfrm>
            <a:off x="3073400" y="3408045"/>
            <a:ext cx="43180" cy="26123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116580" y="6020435"/>
            <a:ext cx="6268720" cy="3429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102610" y="5558155"/>
            <a:ext cx="14414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088005" y="5673090"/>
            <a:ext cx="173355" cy="139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116580" y="5339715"/>
            <a:ext cx="1441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102610" y="5000625"/>
            <a:ext cx="1441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88005" y="4709160"/>
            <a:ext cx="1441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073400" y="4429125"/>
            <a:ext cx="1441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626360" y="3090545"/>
            <a:ext cx="9321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人数</a:t>
            </a:r>
            <a:r>
              <a:rPr lang="en-US" altLang="zh-CN"/>
              <a:t>/</a:t>
            </a:r>
            <a:r>
              <a:rPr lang="zh-CN" altLang="en-US"/>
              <a:t>人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792730" y="585787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0</a:t>
            </a:r>
            <a:endParaRPr lang="en-US" altLang="zh-CN"/>
          </a:p>
        </p:txBody>
      </p:sp>
      <p:sp>
        <p:nvSpPr>
          <p:cNvPr id="17" name="文本框 16"/>
          <p:cNvSpPr txBox="1"/>
          <p:nvPr/>
        </p:nvSpPr>
        <p:spPr>
          <a:xfrm>
            <a:off x="2763520" y="555815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9</a:t>
            </a:r>
            <a:endParaRPr lang="en-US" altLang="zh-CN"/>
          </a:p>
        </p:txBody>
      </p:sp>
      <p:sp>
        <p:nvSpPr>
          <p:cNvPr id="18" name="文本框 17"/>
          <p:cNvSpPr txBox="1"/>
          <p:nvPr/>
        </p:nvSpPr>
        <p:spPr>
          <a:xfrm>
            <a:off x="2651125" y="4816475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27</a:t>
            </a:r>
            <a:endParaRPr lang="en-US" altLang="zh-CN"/>
          </a:p>
        </p:txBody>
      </p:sp>
      <p:sp>
        <p:nvSpPr>
          <p:cNvPr id="19" name="文本框 18"/>
          <p:cNvSpPr txBox="1"/>
          <p:nvPr/>
        </p:nvSpPr>
        <p:spPr>
          <a:xfrm>
            <a:off x="2700020" y="5184775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18</a:t>
            </a:r>
            <a:endParaRPr lang="en-US" altLang="zh-CN"/>
          </a:p>
        </p:txBody>
      </p:sp>
      <p:sp>
        <p:nvSpPr>
          <p:cNvPr id="20" name="文本框 19"/>
          <p:cNvSpPr txBox="1"/>
          <p:nvPr/>
        </p:nvSpPr>
        <p:spPr>
          <a:xfrm>
            <a:off x="2564130" y="4525010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36</a:t>
            </a:r>
            <a:endParaRPr lang="en-US" altLang="zh-CN"/>
          </a:p>
        </p:txBody>
      </p:sp>
      <p:sp>
        <p:nvSpPr>
          <p:cNvPr id="21" name="文本框 20"/>
          <p:cNvSpPr txBox="1"/>
          <p:nvPr/>
        </p:nvSpPr>
        <p:spPr>
          <a:xfrm>
            <a:off x="2665730" y="4156710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45</a:t>
            </a:r>
            <a:endParaRPr lang="en-US" altLang="zh-CN"/>
          </a:p>
        </p:txBody>
      </p:sp>
      <p:sp>
        <p:nvSpPr>
          <p:cNvPr id="22" name="矩形 21"/>
          <p:cNvSpPr/>
          <p:nvPr/>
        </p:nvSpPr>
        <p:spPr>
          <a:xfrm>
            <a:off x="3558540" y="5184775"/>
            <a:ext cx="323215" cy="83566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881755" y="5340350"/>
            <a:ext cx="323215" cy="6800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501390" y="6021070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数学组</a:t>
            </a:r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501390" y="4816475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24</a:t>
            </a:r>
            <a:endParaRPr lang="en-US" altLang="zh-CN"/>
          </a:p>
        </p:txBody>
      </p:sp>
      <p:sp>
        <p:nvSpPr>
          <p:cNvPr id="27" name="文本框 26"/>
          <p:cNvSpPr txBox="1"/>
          <p:nvPr/>
        </p:nvSpPr>
        <p:spPr>
          <a:xfrm>
            <a:off x="3881755" y="5000625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18</a:t>
            </a:r>
            <a:endParaRPr lang="en-US" altLang="zh-CN"/>
          </a:p>
        </p:txBody>
      </p:sp>
      <p:sp>
        <p:nvSpPr>
          <p:cNvPr id="28" name="矩形 27"/>
          <p:cNvSpPr/>
          <p:nvPr/>
        </p:nvSpPr>
        <p:spPr>
          <a:xfrm>
            <a:off x="4955540" y="4816475"/>
            <a:ext cx="323215" cy="120459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632325" y="5339715"/>
            <a:ext cx="323215" cy="68008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518660" y="4972050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18</a:t>
            </a:r>
            <a:endParaRPr lang="en-US" altLang="zh-CN"/>
          </a:p>
        </p:txBody>
      </p:sp>
      <p:sp>
        <p:nvSpPr>
          <p:cNvPr id="31" name="文本框 30"/>
          <p:cNvSpPr txBox="1"/>
          <p:nvPr/>
        </p:nvSpPr>
        <p:spPr>
          <a:xfrm>
            <a:off x="4899025" y="4530090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35</a:t>
            </a:r>
            <a:endParaRPr lang="en-US" altLang="zh-CN"/>
          </a:p>
        </p:txBody>
      </p:sp>
      <p:sp>
        <p:nvSpPr>
          <p:cNvPr id="32" name="文本框 31"/>
          <p:cNvSpPr txBox="1"/>
          <p:nvPr/>
        </p:nvSpPr>
        <p:spPr>
          <a:xfrm>
            <a:off x="4632325" y="6063615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音乐组</a:t>
            </a: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703570" y="4893310"/>
            <a:ext cx="323215" cy="11264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026785" y="4429125"/>
            <a:ext cx="323215" cy="15919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5646420" y="4603750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32</a:t>
            </a:r>
            <a:endParaRPr lang="en-US" altLang="zh-CN"/>
          </a:p>
        </p:txBody>
      </p:sp>
      <p:sp>
        <p:nvSpPr>
          <p:cNvPr id="37" name="文本框 36"/>
          <p:cNvSpPr txBox="1"/>
          <p:nvPr/>
        </p:nvSpPr>
        <p:spPr>
          <a:xfrm>
            <a:off x="6022340" y="4164330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45</a:t>
            </a:r>
            <a:endParaRPr lang="en-US" altLang="zh-CN"/>
          </a:p>
        </p:txBody>
      </p:sp>
      <p:sp>
        <p:nvSpPr>
          <p:cNvPr id="38" name="文本框 37"/>
          <p:cNvSpPr txBox="1"/>
          <p:nvPr/>
        </p:nvSpPr>
        <p:spPr>
          <a:xfrm>
            <a:off x="5680710" y="6063615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英语组</a:t>
            </a: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812280" y="5098415"/>
            <a:ext cx="323215" cy="92646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6812280" y="4816475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25</a:t>
            </a:r>
            <a:endParaRPr lang="en-US" altLang="zh-CN"/>
          </a:p>
        </p:txBody>
      </p:sp>
      <p:sp>
        <p:nvSpPr>
          <p:cNvPr id="41" name="矩形 40"/>
          <p:cNvSpPr/>
          <p:nvPr/>
        </p:nvSpPr>
        <p:spPr>
          <a:xfrm>
            <a:off x="7135495" y="4899025"/>
            <a:ext cx="323215" cy="112585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7177405" y="4625975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28</a:t>
            </a:r>
            <a:endParaRPr lang="en-US" altLang="zh-CN"/>
          </a:p>
        </p:txBody>
      </p:sp>
      <p:sp>
        <p:nvSpPr>
          <p:cNvPr id="43" name="文本框 42"/>
          <p:cNvSpPr txBox="1"/>
          <p:nvPr/>
        </p:nvSpPr>
        <p:spPr>
          <a:xfrm>
            <a:off x="6845300" y="6097905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写作组</a:t>
            </a:r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8589010" y="601980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组别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85190" y="1061085"/>
            <a:ext cx="9036685" cy="310769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/>
              <a:t>1</a:t>
            </a:r>
            <a:r>
              <a:rPr lang="zh-CN" altLang="en-US" sz="2800"/>
              <a:t>：这是一幅（      ）统计图，一个单位表示（      ）人。</a:t>
            </a:r>
            <a:endParaRPr lang="zh-CN" altLang="en-US" sz="2800"/>
          </a:p>
          <a:p>
            <a:endParaRPr lang="zh-CN" altLang="en-US" sz="2800"/>
          </a:p>
          <a:p>
            <a:r>
              <a:rPr lang="en-US" altLang="zh-CN" sz="2800"/>
              <a:t>2</a:t>
            </a:r>
            <a:r>
              <a:rPr lang="zh-CN" altLang="en-US" sz="2800"/>
              <a:t>：英语组比数学组多（       ）人。</a:t>
            </a:r>
            <a:endParaRPr lang="zh-CN" altLang="en-US" sz="2800"/>
          </a:p>
          <a:p>
            <a:endParaRPr lang="zh-CN" altLang="en-US" sz="2800"/>
          </a:p>
          <a:p>
            <a:r>
              <a:rPr lang="en-US" altLang="zh-CN" sz="2800"/>
              <a:t>3</a:t>
            </a:r>
            <a:r>
              <a:rPr lang="zh-CN" altLang="en-US" sz="2800"/>
              <a:t>：英语组女生人数比写作组男生人数多（        ）</a:t>
            </a:r>
            <a:r>
              <a:rPr lang="en-US" altLang="zh-CN" sz="2800"/>
              <a:t>%</a:t>
            </a:r>
            <a:r>
              <a:rPr lang="zh-CN" altLang="en-US" sz="2800"/>
              <a:t>。</a:t>
            </a:r>
            <a:endParaRPr lang="zh-CN" altLang="en-US" sz="2800"/>
          </a:p>
          <a:p>
            <a:endParaRPr lang="zh-CN" altLang="en-US" sz="2800"/>
          </a:p>
          <a:p>
            <a:r>
              <a:rPr lang="en-US" altLang="zh-CN" sz="2800"/>
              <a:t>4</a:t>
            </a:r>
            <a:r>
              <a:rPr lang="zh-CN" altLang="en-US" sz="2800"/>
              <a:t>：（        ）组和（         ）组的总人数一样多。</a:t>
            </a:r>
            <a:endParaRPr lang="zh-CN" altLang="en-US" sz="28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6600"/>
              <a:t>考点</a:t>
            </a:r>
            <a:endParaRPr lang="zh-CN" altLang="en-US" sz="6600"/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p>
            <a:r>
              <a:rPr lang="zh-CN" altLang="en-US" sz="4000" b="1"/>
              <a:t>会将数据进行分段整理，并解决问题。</a:t>
            </a:r>
            <a:endParaRPr lang="zh-CN" altLang="en-US" sz="4000"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61695" y="1117600"/>
            <a:ext cx="9733915" cy="18453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/>
              <a:t>1</a:t>
            </a:r>
            <a:r>
              <a:rPr lang="zh-CN" altLang="en-US" sz="2400"/>
              <a:t>：左图是五年级一次数学报的评比等级统计图，结果分为</a:t>
            </a:r>
            <a:r>
              <a:rPr lang="en-US" altLang="zh-CN" sz="2400"/>
              <a:t>A</a:t>
            </a:r>
            <a:r>
              <a:rPr lang="zh-CN" altLang="en-US" sz="2400"/>
              <a:t>，</a:t>
            </a:r>
            <a:r>
              <a:rPr lang="en-US" altLang="zh-CN" sz="2400"/>
              <a:t>B</a:t>
            </a:r>
            <a:r>
              <a:rPr lang="zh-CN" altLang="en-US" sz="2400"/>
              <a:t>，</a:t>
            </a:r>
            <a:r>
              <a:rPr lang="en-US" altLang="zh-CN" sz="2400"/>
              <a:t>C</a:t>
            </a:r>
            <a:r>
              <a:rPr lang="zh-CN" altLang="en-US" sz="2400"/>
              <a:t>，</a:t>
            </a:r>
            <a:r>
              <a:rPr lang="en-US" altLang="zh-CN" sz="2400"/>
              <a:t>D</a:t>
            </a:r>
            <a:endParaRPr lang="en-US" altLang="zh-CN" sz="2400"/>
          </a:p>
          <a:p>
            <a:r>
              <a:rPr lang="zh-CN" altLang="en-US" sz="2400"/>
              <a:t>四个等级，已知</a:t>
            </a:r>
            <a:r>
              <a:rPr lang="en-US" altLang="zh-CN" sz="2400"/>
              <a:t>D</a:t>
            </a:r>
            <a:r>
              <a:rPr lang="zh-CN" altLang="en-US" sz="2400"/>
              <a:t>等级有</a:t>
            </a:r>
            <a:r>
              <a:rPr lang="en-US" altLang="zh-CN" sz="2400"/>
              <a:t>12</a:t>
            </a:r>
            <a:r>
              <a:rPr lang="zh-CN" altLang="en-US" sz="2400"/>
              <a:t>人。</a:t>
            </a:r>
            <a:endParaRPr lang="zh-CN" altLang="en-US" sz="2400"/>
          </a:p>
          <a:p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）五年级一共有多少人？</a:t>
            </a:r>
            <a:endParaRPr lang="zh-CN" altLang="en-US" sz="2400"/>
          </a:p>
          <a:p>
            <a:endParaRPr lang="zh-CN" altLang="en-US" sz="2400"/>
          </a:p>
          <a:p>
            <a:endParaRPr lang="en-US" altLang="zh-CN"/>
          </a:p>
        </p:txBody>
      </p:sp>
      <p:sp>
        <p:nvSpPr>
          <p:cNvPr id="3" name="椭圆 2"/>
          <p:cNvSpPr/>
          <p:nvPr/>
        </p:nvSpPr>
        <p:spPr>
          <a:xfrm>
            <a:off x="5548630" y="2654300"/>
            <a:ext cx="2437765" cy="24257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" name="直接连接符 5"/>
          <p:cNvCxnSpPr>
            <a:stCxn id="3" idx="0"/>
          </p:cNvCxnSpPr>
          <p:nvPr/>
        </p:nvCxnSpPr>
        <p:spPr>
          <a:xfrm flipH="1">
            <a:off x="6754495" y="2654300"/>
            <a:ext cx="13335" cy="1231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endCxn id="3" idx="5"/>
          </p:cNvCxnSpPr>
          <p:nvPr/>
        </p:nvCxnSpPr>
        <p:spPr>
          <a:xfrm>
            <a:off x="6767195" y="3860800"/>
            <a:ext cx="862330" cy="8642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611495" y="3860800"/>
            <a:ext cx="1143000" cy="342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63895" y="3187700"/>
            <a:ext cx="939800" cy="660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110095" y="3327400"/>
            <a:ext cx="906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A  45%</a:t>
            </a:r>
            <a:endParaRPr lang="en-US" altLang="zh-CN"/>
          </a:p>
        </p:txBody>
      </p:sp>
      <p:sp>
        <p:nvSpPr>
          <p:cNvPr id="11" name="文本框 10"/>
          <p:cNvSpPr txBox="1"/>
          <p:nvPr/>
        </p:nvSpPr>
        <p:spPr>
          <a:xfrm>
            <a:off x="6114415" y="2832100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D</a:t>
            </a:r>
            <a:endParaRPr lang="en-US" altLang="zh-CN"/>
          </a:p>
          <a:p>
            <a:r>
              <a:rPr lang="en-US" altLang="zh-CN"/>
              <a:t>15%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5763895" y="3492500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C</a:t>
            </a:r>
            <a:endParaRPr lang="en-US" altLang="zh-CN"/>
          </a:p>
          <a:p>
            <a:r>
              <a:rPr lang="en-US" altLang="zh-CN"/>
              <a:t>15%</a:t>
            </a:r>
            <a:endParaRPr lang="en-US" altLang="zh-CN"/>
          </a:p>
        </p:txBody>
      </p:sp>
      <p:sp>
        <p:nvSpPr>
          <p:cNvPr id="13" name="文本框 12"/>
          <p:cNvSpPr txBox="1"/>
          <p:nvPr/>
        </p:nvSpPr>
        <p:spPr>
          <a:xfrm>
            <a:off x="6386195" y="4419600"/>
            <a:ext cx="919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B  25%</a:t>
            </a:r>
            <a:endParaRPr lang="en-US" altLang="zh-CN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01395" y="1231900"/>
            <a:ext cx="78479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）分别算出各种等级的人数，并填入下表中。</a:t>
            </a:r>
            <a:endParaRPr lang="zh-CN" altLang="en-US" sz="2800"/>
          </a:p>
        </p:txBody>
      </p:sp>
      <p:graphicFrame>
        <p:nvGraphicFramePr>
          <p:cNvPr id="3" name="表格 2"/>
          <p:cNvGraphicFramePr/>
          <p:nvPr/>
        </p:nvGraphicFramePr>
        <p:xfrm>
          <a:off x="1562100" y="2159000"/>
          <a:ext cx="8797290" cy="1651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466215"/>
                <a:gridCol w="1466215"/>
                <a:gridCol w="1466215"/>
                <a:gridCol w="1466215"/>
                <a:gridCol w="1466215"/>
                <a:gridCol w="1466215"/>
              </a:tblGrid>
              <a:tr h="8255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4000" b="1"/>
                        <a:t>等级</a:t>
                      </a:r>
                      <a:endParaRPr lang="zh-CN" altLang="en-US" sz="4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4000" b="1"/>
                        <a:t>A</a:t>
                      </a:r>
                      <a:endParaRPr lang="en-US" altLang="zh-CN" sz="4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4000" b="1"/>
                        <a:t>B</a:t>
                      </a:r>
                      <a:endParaRPr lang="en-US" altLang="zh-CN" sz="4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4000" b="1"/>
                        <a:t>C</a:t>
                      </a:r>
                      <a:endParaRPr lang="en-US" altLang="zh-CN" sz="4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4000" b="1"/>
                        <a:t>D</a:t>
                      </a:r>
                      <a:endParaRPr lang="en-US" altLang="zh-CN" sz="4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4000" b="1"/>
                        <a:t>合计</a:t>
                      </a:r>
                      <a:endParaRPr lang="zh-CN" altLang="en-US" sz="4000" b="1"/>
                    </a:p>
                  </a:txBody>
                  <a:tcPr/>
                </a:tc>
              </a:tr>
              <a:tr h="8255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4000" b="1"/>
                        <a:t>人数</a:t>
                      </a:r>
                      <a:endParaRPr lang="zh-CN" altLang="en-US" sz="4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4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4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4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4000" b="1"/>
                        <a:t>12</a:t>
                      </a:r>
                      <a:endParaRPr lang="en-US" altLang="zh-CN" sz="4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4000" b="1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6000" b="1">
                <a:solidFill>
                  <a:srgbClr val="FF0000"/>
                </a:solidFill>
              </a:rPr>
              <a:t>课前预习目标</a:t>
            </a:r>
            <a:r>
              <a:rPr lang="en-US" altLang="zh-CN" sz="6000" b="1">
                <a:solidFill>
                  <a:srgbClr val="FF0000"/>
                </a:solidFill>
              </a:rPr>
              <a:t>1:</a:t>
            </a:r>
            <a:endParaRPr lang="en-US" altLang="zh-CN" sz="6000" b="1" u="heavy">
              <a:solidFill>
                <a:srgbClr val="FF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800"/>
              <a:t>结合身高情况</a:t>
            </a:r>
            <a:r>
              <a:rPr lang="en-US" altLang="zh-CN" sz="4800"/>
              <a:t>,</a:t>
            </a:r>
            <a:r>
              <a:rPr lang="zh-CN" altLang="en-US" sz="4800"/>
              <a:t>经历对原始数据分组整理和描述的过程</a:t>
            </a:r>
            <a:r>
              <a:rPr lang="en-US" altLang="zh-CN" sz="4800"/>
              <a:t>,</a:t>
            </a:r>
            <a:r>
              <a:rPr lang="zh-CN" altLang="en-US" sz="4800"/>
              <a:t>会填写简单的数据分组整理统计表</a:t>
            </a:r>
            <a:r>
              <a:rPr lang="en-US" altLang="zh-CN" sz="4800"/>
              <a:t>.</a:t>
            </a:r>
            <a:endParaRPr lang="en-US" altLang="zh-CN" sz="480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4400"/>
              <a:t>课堂作业</a:t>
            </a:r>
            <a:r>
              <a:rPr lang="en-US" altLang="zh-CN" sz="4400"/>
              <a:t>:</a:t>
            </a:r>
            <a:endParaRPr lang="en-US" altLang="zh-CN" sz="4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/>
              <a:t>课本</a:t>
            </a:r>
            <a:r>
              <a:rPr lang="en-US" altLang="zh-CN" sz="3600"/>
              <a:t>62</a:t>
            </a:r>
            <a:r>
              <a:rPr lang="zh-CN" altLang="en-US" sz="3600"/>
              <a:t>页练习做完</a:t>
            </a:r>
            <a:endParaRPr lang="zh-CN" altLang="en-US" sz="3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4800"/>
              <a:t>预习题一：</a:t>
            </a:r>
            <a:endParaRPr lang="zh-CN" altLang="en-US" sz="480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400"/>
              <a:t>下面记录的是六</a:t>
            </a:r>
            <a:r>
              <a:rPr lang="en-US" altLang="zh-CN" sz="4400"/>
              <a:t>(1)</a:t>
            </a:r>
            <a:r>
              <a:rPr lang="zh-CN" altLang="en-US" sz="4400"/>
              <a:t>班女生一次立定跳远的成绩</a:t>
            </a:r>
            <a:r>
              <a:rPr lang="en-US" altLang="zh-CN" sz="4400"/>
              <a:t>.</a:t>
            </a:r>
            <a:endParaRPr lang="en-US" altLang="zh-CN" sz="4400"/>
          </a:p>
        </p:txBody>
      </p:sp>
      <p:graphicFrame>
        <p:nvGraphicFramePr>
          <p:cNvPr id="3" name="表格 2"/>
          <p:cNvGraphicFramePr/>
          <p:nvPr/>
        </p:nvGraphicFramePr>
        <p:xfrm>
          <a:off x="1168400" y="2621280"/>
          <a:ext cx="9925050" cy="195072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992505"/>
                <a:gridCol w="992505"/>
                <a:gridCol w="992505"/>
                <a:gridCol w="992505"/>
                <a:gridCol w="992505"/>
                <a:gridCol w="992505"/>
                <a:gridCol w="992505"/>
                <a:gridCol w="992505"/>
                <a:gridCol w="992505"/>
                <a:gridCol w="992505"/>
              </a:tblGrid>
              <a:tr h="9753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170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153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131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132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130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138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147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150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145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162</a:t>
                      </a:r>
                      <a:endParaRPr lang="en-US" altLang="zh-CN" sz="2800" b="1"/>
                    </a:p>
                  </a:txBody>
                  <a:tcPr/>
                </a:tc>
              </a:tr>
              <a:tr h="9753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152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162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134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130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122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140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132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125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136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148</a:t>
                      </a:r>
                      <a:endParaRPr lang="en-US" altLang="zh-CN" sz="2800" b="1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11530" y="1109980"/>
            <a:ext cx="10737215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/>
              <a:t>请你对上面的数据进行分段整理</a:t>
            </a:r>
            <a:r>
              <a:rPr lang="en-US" altLang="zh-CN" sz="4000" b="1"/>
              <a:t>,</a:t>
            </a:r>
            <a:r>
              <a:rPr lang="zh-CN" altLang="en-US" sz="4000" b="1"/>
              <a:t>并填入下表</a:t>
            </a:r>
            <a:r>
              <a:rPr lang="en-US" altLang="zh-CN" sz="4000" b="1"/>
              <a:t>.</a:t>
            </a:r>
            <a:endParaRPr lang="en-US" altLang="zh-CN" sz="4000" b="1"/>
          </a:p>
          <a:p>
            <a:r>
              <a:rPr lang="zh-CN" altLang="en-US" sz="4000"/>
              <a:t> </a:t>
            </a:r>
            <a:r>
              <a:rPr lang="zh-CN" altLang="en-US" sz="4000">
                <a:solidFill>
                  <a:srgbClr val="FF0000"/>
                </a:solidFill>
              </a:rPr>
              <a:t> 六</a:t>
            </a:r>
            <a:r>
              <a:rPr lang="en-US" altLang="zh-CN" sz="4000">
                <a:solidFill>
                  <a:srgbClr val="FF0000"/>
                </a:solidFill>
              </a:rPr>
              <a:t>(1)</a:t>
            </a:r>
            <a:r>
              <a:rPr lang="zh-CN" altLang="en-US" sz="4000">
                <a:solidFill>
                  <a:srgbClr val="FF0000"/>
                </a:solidFill>
              </a:rPr>
              <a:t>班女生一次立定跳远成绩分段情况统计表</a:t>
            </a:r>
            <a:endParaRPr lang="zh-CN" altLang="en-US" sz="4000">
              <a:solidFill>
                <a:srgbClr val="FF0000"/>
              </a:solidFill>
            </a:endParaRPr>
          </a:p>
          <a:p>
            <a:endParaRPr lang="zh-CN" altLang="en-US" sz="4000">
              <a:solidFill>
                <a:srgbClr val="FF0000"/>
              </a:solidFill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1828800" y="3048000"/>
          <a:ext cx="9841230" cy="213360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640205"/>
                <a:gridCol w="1640205"/>
                <a:gridCol w="1640205"/>
                <a:gridCol w="1640205"/>
                <a:gridCol w="1640205"/>
                <a:gridCol w="1640205"/>
              </a:tblGrid>
              <a:tr h="10668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/>
                        <a:t>成绩段</a:t>
                      </a:r>
                      <a:r>
                        <a:rPr lang="en-US" altLang="zh-CN" sz="2400" b="1"/>
                        <a:t>/cm</a:t>
                      </a:r>
                      <a:endParaRPr lang="en-US" altLang="zh-CN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/>
                        <a:t>160</a:t>
                      </a:r>
                      <a:r>
                        <a:rPr lang="zh-CN" altLang="en-US" sz="2400" b="1"/>
                        <a:t>及</a:t>
                      </a:r>
                      <a:r>
                        <a:rPr lang="en-US" altLang="zh-CN" sz="2400" b="1"/>
                        <a:t>160</a:t>
                      </a:r>
                      <a:r>
                        <a:rPr lang="zh-CN" altLang="en-US" sz="2400" b="1"/>
                        <a:t>以上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/>
                        <a:t>150~159</a:t>
                      </a:r>
                      <a:endParaRPr lang="en-US" altLang="zh-CN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/>
                        <a:t>140~149</a:t>
                      </a:r>
                      <a:endParaRPr lang="en-US" altLang="zh-CN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/>
                        <a:t>130~139</a:t>
                      </a:r>
                      <a:endParaRPr lang="en-US" altLang="zh-CN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/>
                        <a:t>120~129</a:t>
                      </a:r>
                      <a:endParaRPr lang="en-US" altLang="zh-CN" sz="2400" b="1"/>
                    </a:p>
                  </a:txBody>
                  <a:tcPr/>
                </a:tc>
              </a:tr>
              <a:tr h="10668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/>
                        <a:t>人数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6000" b="1">
                <a:solidFill>
                  <a:srgbClr val="FF0000"/>
                </a:solidFill>
              </a:rPr>
              <a:t>课前预习目标</a:t>
            </a:r>
            <a:r>
              <a:rPr lang="en-US" altLang="zh-CN" sz="6000" b="1">
                <a:solidFill>
                  <a:srgbClr val="FF0000"/>
                </a:solidFill>
              </a:rPr>
              <a:t>2:</a:t>
            </a:r>
            <a:endParaRPr lang="en-US" altLang="zh-CN" sz="6000" b="1" u="heavy">
              <a:solidFill>
                <a:srgbClr val="FF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400"/>
              <a:t>根据数据分组整理的统计表选择统计图</a:t>
            </a:r>
            <a:r>
              <a:rPr lang="en-US" altLang="zh-CN" sz="4400"/>
              <a:t>,</a:t>
            </a:r>
            <a:r>
              <a:rPr lang="zh-CN" altLang="en-US" sz="4400"/>
              <a:t>直观有效地描述数据</a:t>
            </a:r>
            <a:r>
              <a:rPr lang="en-US" altLang="zh-CN" sz="4400"/>
              <a:t>,</a:t>
            </a:r>
            <a:r>
              <a:rPr lang="zh-CN" altLang="en-US" sz="4400"/>
              <a:t>进一步体会条形统计图的特点</a:t>
            </a:r>
            <a:endParaRPr lang="zh-CN" altLang="en-US" sz="440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4800"/>
              <a:t>预习题二：</a:t>
            </a:r>
            <a:endParaRPr lang="zh-CN" altLang="en-US" sz="480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400"/>
              <a:t>下面记录的是某班学生在一次体育课上踢毽子的成绩</a:t>
            </a:r>
            <a:r>
              <a:rPr lang="en-US" altLang="zh-CN" sz="4400"/>
              <a:t>.(</a:t>
            </a:r>
            <a:r>
              <a:rPr lang="zh-CN" altLang="en-US" sz="4400"/>
              <a:t>单位</a:t>
            </a:r>
            <a:r>
              <a:rPr lang="en-US" altLang="zh-CN" sz="4400"/>
              <a:t>:</a:t>
            </a:r>
            <a:r>
              <a:rPr lang="zh-CN" altLang="en-US" sz="4400"/>
              <a:t>个</a:t>
            </a:r>
            <a:r>
              <a:rPr lang="en-US" altLang="zh-CN" sz="4400"/>
              <a:t>)</a:t>
            </a:r>
            <a:endParaRPr lang="en-US" altLang="zh-CN" sz="4400"/>
          </a:p>
          <a:p>
            <a:pPr marL="0" indent="0">
              <a:buNone/>
            </a:pPr>
            <a:endParaRPr lang="en-US" altLang="zh-CN" sz="4400"/>
          </a:p>
          <a:p>
            <a:pPr marL="0" indent="0">
              <a:buNone/>
            </a:pPr>
            <a:endParaRPr lang="en-US" altLang="zh-CN" sz="4400"/>
          </a:p>
          <a:p>
            <a:pPr marL="0" indent="0">
              <a:buNone/>
            </a:pPr>
            <a:endParaRPr lang="en-US" altLang="zh-CN" sz="4400"/>
          </a:p>
          <a:p>
            <a:pPr marL="0" indent="0">
              <a:buNone/>
            </a:pPr>
            <a:r>
              <a:rPr lang="en-US" altLang="zh-CN" sz="4400"/>
              <a:t>1:</a:t>
            </a:r>
            <a:r>
              <a:rPr lang="zh-CN" altLang="en-US" sz="4400"/>
              <a:t>请你对上面的数据进行分段整理</a:t>
            </a:r>
            <a:r>
              <a:rPr lang="en-US" altLang="zh-CN" sz="4400"/>
              <a:t>,</a:t>
            </a:r>
            <a:r>
              <a:rPr lang="zh-CN" altLang="en-US" sz="4400"/>
              <a:t>并填入下表</a:t>
            </a:r>
            <a:r>
              <a:rPr lang="en-US" altLang="zh-CN" sz="4400"/>
              <a:t>.</a:t>
            </a:r>
            <a:endParaRPr lang="en-US" altLang="zh-CN" sz="4400"/>
          </a:p>
        </p:txBody>
      </p:sp>
      <p:graphicFrame>
        <p:nvGraphicFramePr>
          <p:cNvPr id="3" name="表格 2"/>
          <p:cNvGraphicFramePr/>
          <p:nvPr/>
        </p:nvGraphicFramePr>
        <p:xfrm>
          <a:off x="1447800" y="2522220"/>
          <a:ext cx="9290050" cy="19964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929005"/>
                <a:gridCol w="929005"/>
                <a:gridCol w="929005"/>
                <a:gridCol w="929005"/>
                <a:gridCol w="929005"/>
                <a:gridCol w="929005"/>
                <a:gridCol w="929005"/>
                <a:gridCol w="929005"/>
                <a:gridCol w="929005"/>
                <a:gridCol w="929005"/>
              </a:tblGrid>
              <a:tr h="6654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16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25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23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46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48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26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28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30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65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54</a:t>
                      </a:r>
                      <a:endParaRPr lang="en-US" altLang="zh-CN" sz="2800" b="1"/>
                    </a:p>
                  </a:txBody>
                  <a:tcPr/>
                </a:tc>
              </a:tr>
              <a:tr h="6654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49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32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85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67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15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38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62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36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43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55</a:t>
                      </a:r>
                      <a:endParaRPr lang="en-US" altLang="zh-CN" sz="2800" b="1"/>
                    </a:p>
                  </a:txBody>
                  <a:tcPr/>
                </a:tc>
              </a:tr>
              <a:tr h="6654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44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47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52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49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78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42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90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45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57</a:t>
                      </a:r>
                      <a:endParaRPr lang="en-US" altLang="zh-CN" sz="28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/>
                        <a:t>69</a:t>
                      </a:r>
                      <a:endParaRPr lang="en-US" altLang="zh-CN" sz="2800" b="1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某班学生在一次体育课上踢毽子的成绩分段情况统计表</a:t>
            </a:r>
            <a:endParaRPr lang="zh-CN" altLang="en-US"/>
          </a:p>
          <a:p>
            <a:endParaRPr lang="zh-CN" altLang="en-US"/>
          </a:p>
        </p:txBody>
      </p:sp>
      <p:graphicFrame>
        <p:nvGraphicFramePr>
          <p:cNvPr id="4" name="表格 3"/>
          <p:cNvGraphicFramePr/>
          <p:nvPr/>
        </p:nvGraphicFramePr>
        <p:xfrm>
          <a:off x="1280160" y="1859280"/>
          <a:ext cx="9077960" cy="195072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134745"/>
                <a:gridCol w="1134745"/>
                <a:gridCol w="1134745"/>
                <a:gridCol w="1134745"/>
                <a:gridCol w="1134745"/>
                <a:gridCol w="1134745"/>
                <a:gridCol w="1134745"/>
                <a:gridCol w="1134745"/>
              </a:tblGrid>
              <a:tr h="9753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/>
                        <a:t>个数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/>
                        <a:t>20</a:t>
                      </a:r>
                      <a:r>
                        <a:rPr lang="zh-CN" altLang="en-US" sz="2400" b="1"/>
                        <a:t>以下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/>
                        <a:t>20~29</a:t>
                      </a:r>
                      <a:endParaRPr lang="en-US" altLang="zh-CN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/>
                        <a:t>30~39</a:t>
                      </a:r>
                      <a:endParaRPr lang="en-US" altLang="zh-CN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/>
                        <a:t>40~49</a:t>
                      </a:r>
                      <a:endParaRPr lang="en-US" altLang="zh-CN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/>
                        <a:t>50~59</a:t>
                      </a:r>
                      <a:endParaRPr lang="en-US" altLang="zh-CN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/>
                        <a:t>60~69</a:t>
                      </a:r>
                      <a:endParaRPr lang="en-US" altLang="zh-CN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/>
                        <a:t>69</a:t>
                      </a:r>
                      <a:r>
                        <a:rPr lang="zh-CN" altLang="en-US" sz="2400" b="1"/>
                        <a:t>以上</a:t>
                      </a:r>
                      <a:endParaRPr lang="zh-CN" altLang="en-US" sz="2400" b="1"/>
                    </a:p>
                  </a:txBody>
                  <a:tcPr/>
                </a:tc>
              </a:tr>
              <a:tr h="97536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/>
                        <a:t>人数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400" b="1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3200"/>
              <a:t>(2)</a:t>
            </a:r>
            <a:r>
              <a:rPr lang="zh-CN" altLang="en-US" sz="3200"/>
              <a:t>根据上面的统计表完成下面的统计图</a:t>
            </a:r>
            <a:r>
              <a:rPr lang="en-US" altLang="zh-CN" sz="3200"/>
              <a:t>.</a:t>
            </a:r>
            <a:endParaRPr lang="en-US" altLang="zh-CN" sz="3200"/>
          </a:p>
          <a:p>
            <a:r>
              <a:rPr lang="zh-CN" altLang="en-US" sz="3200"/>
              <a:t>某班学生在一次体育课上踢毽子的成绩分段情况统计图</a:t>
            </a:r>
            <a:endParaRPr lang="zh-CN" altLang="en-US" sz="3200"/>
          </a:p>
          <a:p>
            <a:endParaRPr lang="zh-CN" altLang="en-US" sz="3200"/>
          </a:p>
        </p:txBody>
      </p:sp>
      <p:graphicFrame>
        <p:nvGraphicFramePr>
          <p:cNvPr id="5" name="表格 4"/>
          <p:cNvGraphicFramePr/>
          <p:nvPr/>
        </p:nvGraphicFramePr>
        <p:xfrm>
          <a:off x="719455" y="3390900"/>
          <a:ext cx="6915150" cy="1905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691515"/>
                <a:gridCol w="691515"/>
                <a:gridCol w="691515"/>
                <a:gridCol w="691515"/>
                <a:gridCol w="691515"/>
                <a:gridCol w="691515"/>
                <a:gridCol w="691515"/>
                <a:gridCol w="691515"/>
                <a:gridCol w="691515"/>
                <a:gridCol w="69151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表格 5"/>
          <p:cNvGraphicFramePr/>
          <p:nvPr/>
        </p:nvGraphicFramePr>
        <p:xfrm>
          <a:off x="7634605" y="3390900"/>
          <a:ext cx="3286125" cy="1905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657225"/>
                <a:gridCol w="657225"/>
                <a:gridCol w="657225"/>
                <a:gridCol w="657225"/>
                <a:gridCol w="65722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280160" y="5394960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(20</a:t>
            </a:r>
            <a:r>
              <a:rPr lang="zh-CN" altLang="en-US"/>
              <a:t>以下</a:t>
            </a:r>
            <a:r>
              <a:rPr lang="en-US" altLang="zh-CN"/>
              <a:t>)</a:t>
            </a:r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2626360" y="5394960"/>
            <a:ext cx="9766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(20~29)</a:t>
            </a:r>
            <a:endParaRPr lang="en-US" altLang="zh-CN"/>
          </a:p>
        </p:txBody>
      </p:sp>
      <p:sp>
        <p:nvSpPr>
          <p:cNvPr id="9" name="文本框 8"/>
          <p:cNvSpPr txBox="1"/>
          <p:nvPr/>
        </p:nvSpPr>
        <p:spPr>
          <a:xfrm>
            <a:off x="4018280" y="5394960"/>
            <a:ext cx="9766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(30~39)</a:t>
            </a:r>
            <a:endParaRPr lang="en-US" altLang="zh-CN"/>
          </a:p>
        </p:txBody>
      </p:sp>
      <p:sp>
        <p:nvSpPr>
          <p:cNvPr id="10" name="文本框 9"/>
          <p:cNvSpPr txBox="1"/>
          <p:nvPr/>
        </p:nvSpPr>
        <p:spPr>
          <a:xfrm>
            <a:off x="5359400" y="5394960"/>
            <a:ext cx="9766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(40~49)</a:t>
            </a:r>
            <a:endParaRPr lang="en-US" altLang="zh-CN"/>
          </a:p>
        </p:txBody>
      </p:sp>
      <p:sp>
        <p:nvSpPr>
          <p:cNvPr id="11" name="文本框 10"/>
          <p:cNvSpPr txBox="1"/>
          <p:nvPr/>
        </p:nvSpPr>
        <p:spPr>
          <a:xfrm>
            <a:off x="6657975" y="5394960"/>
            <a:ext cx="9766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(50~59)</a:t>
            </a:r>
            <a:endParaRPr lang="en-US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8102600" y="5394960"/>
            <a:ext cx="9766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(60~69)</a:t>
            </a:r>
            <a:endParaRPr lang="en-US" altLang="zh-CN"/>
          </a:p>
        </p:txBody>
      </p:sp>
      <p:sp>
        <p:nvSpPr>
          <p:cNvPr id="13" name="文本框 12"/>
          <p:cNvSpPr txBox="1"/>
          <p:nvPr/>
        </p:nvSpPr>
        <p:spPr>
          <a:xfrm>
            <a:off x="9367520" y="5394960"/>
            <a:ext cx="1046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(69</a:t>
            </a:r>
            <a:r>
              <a:rPr lang="zh-CN" altLang="en-US"/>
              <a:t>以上</a:t>
            </a:r>
            <a:r>
              <a:rPr lang="en-US" altLang="zh-CN"/>
              <a:t>)</a:t>
            </a:r>
            <a:endParaRPr lang="en-US" altLang="zh-CN"/>
          </a:p>
        </p:txBody>
      </p:sp>
      <p:sp>
        <p:nvSpPr>
          <p:cNvPr id="14" name="文本框 13"/>
          <p:cNvSpPr txBox="1"/>
          <p:nvPr/>
        </p:nvSpPr>
        <p:spPr>
          <a:xfrm>
            <a:off x="102235" y="5135880"/>
            <a:ext cx="525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(   )</a:t>
            </a:r>
            <a:endParaRPr lang="en-US" altLang="zh-CN"/>
          </a:p>
        </p:txBody>
      </p:sp>
      <p:sp>
        <p:nvSpPr>
          <p:cNvPr id="15" name="文本框 14"/>
          <p:cNvSpPr txBox="1"/>
          <p:nvPr/>
        </p:nvSpPr>
        <p:spPr>
          <a:xfrm>
            <a:off x="102235" y="4767580"/>
            <a:ext cx="525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(   )</a:t>
            </a:r>
            <a:endParaRPr lang="en-US" altLang="zh-CN"/>
          </a:p>
        </p:txBody>
      </p:sp>
      <p:sp>
        <p:nvSpPr>
          <p:cNvPr id="16" name="文本框 15"/>
          <p:cNvSpPr txBox="1"/>
          <p:nvPr/>
        </p:nvSpPr>
        <p:spPr>
          <a:xfrm>
            <a:off x="102235" y="3662680"/>
            <a:ext cx="525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(   )</a:t>
            </a:r>
            <a:endParaRPr lang="en-US" altLang="zh-CN"/>
          </a:p>
        </p:txBody>
      </p:sp>
      <p:sp>
        <p:nvSpPr>
          <p:cNvPr id="17" name="文本框 16"/>
          <p:cNvSpPr txBox="1"/>
          <p:nvPr/>
        </p:nvSpPr>
        <p:spPr>
          <a:xfrm>
            <a:off x="102235" y="4030980"/>
            <a:ext cx="525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(   )</a:t>
            </a:r>
            <a:endParaRPr lang="en-US" altLang="zh-CN"/>
          </a:p>
        </p:txBody>
      </p:sp>
      <p:sp>
        <p:nvSpPr>
          <p:cNvPr id="18" name="文本框 17"/>
          <p:cNvSpPr txBox="1"/>
          <p:nvPr/>
        </p:nvSpPr>
        <p:spPr>
          <a:xfrm>
            <a:off x="102235" y="4399280"/>
            <a:ext cx="525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(   )</a:t>
            </a:r>
            <a:endParaRPr lang="en-US" altLang="zh-CN"/>
          </a:p>
        </p:txBody>
      </p:sp>
      <p:sp>
        <p:nvSpPr>
          <p:cNvPr id="19" name="文本框 18"/>
          <p:cNvSpPr txBox="1"/>
          <p:nvPr/>
        </p:nvSpPr>
        <p:spPr>
          <a:xfrm>
            <a:off x="102235" y="3244850"/>
            <a:ext cx="525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(   )</a:t>
            </a:r>
            <a:endParaRPr lang="en-US" altLang="zh-CN"/>
          </a:p>
        </p:txBody>
      </p:sp>
      <p:cxnSp>
        <p:nvCxnSpPr>
          <p:cNvPr id="20" name="直接连接符 19"/>
          <p:cNvCxnSpPr/>
          <p:nvPr/>
        </p:nvCxnSpPr>
        <p:spPr>
          <a:xfrm flipH="1" flipV="1">
            <a:off x="704215" y="2674620"/>
            <a:ext cx="15240" cy="7162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10911840" y="5273040"/>
            <a:ext cx="533400" cy="152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89560" y="268224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人数</a:t>
            </a: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1186160" y="539496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个数</a:t>
            </a:r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6000" b="1">
                <a:solidFill>
                  <a:srgbClr val="FF0000"/>
                </a:solidFill>
              </a:rPr>
              <a:t>重点</a:t>
            </a:r>
            <a:r>
              <a:rPr lang="en-US" altLang="zh-CN" sz="6000" b="1">
                <a:solidFill>
                  <a:srgbClr val="FF0000"/>
                </a:solidFill>
              </a:rPr>
              <a:t>:</a:t>
            </a:r>
            <a:endParaRPr lang="en-US" altLang="zh-CN" sz="6000" b="1" u="heavy">
              <a:solidFill>
                <a:srgbClr val="FF000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4400"/>
              <a:t>会将数据进行分段整理</a:t>
            </a:r>
            <a:endParaRPr lang="zh-CN" altLang="en-US" sz="4400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立体地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875A8"/>
      </a:accent2>
      <a:accent3>
        <a:srgbClr val="FFFFFF"/>
      </a:accent3>
      <a:accent4>
        <a:srgbClr val="000000"/>
      </a:accent4>
      <a:accent5>
        <a:srgbClr val="D9EDEE"/>
      </a:accent5>
      <a:accent6>
        <a:srgbClr val="316896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6F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3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75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8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1305</Words>
  <Application>WPS 演示</Application>
  <PresentationFormat>宽屏</PresentationFormat>
  <Paragraphs>420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立体地图</vt:lpstr>
      <vt:lpstr>PowerPoint 演示文稿</vt:lpstr>
      <vt:lpstr>课前预习目标1:</vt:lpstr>
      <vt:lpstr>预习题一：</vt:lpstr>
      <vt:lpstr>PowerPoint 演示文稿</vt:lpstr>
      <vt:lpstr>课前预习目标2:</vt:lpstr>
      <vt:lpstr>预习题二：</vt:lpstr>
      <vt:lpstr>PowerPoint 演示文稿</vt:lpstr>
      <vt:lpstr>PowerPoint 演示文稿</vt:lpstr>
      <vt:lpstr>重点:</vt:lpstr>
      <vt:lpstr>难点: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考点</vt:lpstr>
      <vt:lpstr>PowerPoint 演示文稿</vt:lpstr>
      <vt:lpstr>PowerPoint 演示文稿</vt:lpstr>
      <vt:lpstr>课堂作业: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天河</dc:creator>
  <cp:lastModifiedBy>天河</cp:lastModifiedBy>
  <cp:revision>67</cp:revision>
  <dcterms:created xsi:type="dcterms:W3CDTF">2017-08-15T05:36:00Z</dcterms:created>
  <dcterms:modified xsi:type="dcterms:W3CDTF">2017-12-08T23:30:02Z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