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1" r:id="rId1"/>
  </p:sldMasterIdLst>
  <p:sldIdLst>
    <p:sldId id="258" r:id="rId2"/>
    <p:sldId id="291" r:id="rId3"/>
    <p:sldId id="292" r:id="rId4"/>
    <p:sldId id="259" r:id="rId5"/>
    <p:sldId id="277" r:id="rId6"/>
    <p:sldId id="265" r:id="rId7"/>
    <p:sldId id="289" r:id="rId8"/>
    <p:sldId id="275" r:id="rId9"/>
    <p:sldId id="278" r:id="rId10"/>
    <p:sldId id="267" r:id="rId11"/>
    <p:sldId id="280" r:id="rId12"/>
    <p:sldId id="283" r:id="rId13"/>
    <p:sldId id="281" r:id="rId14"/>
    <p:sldId id="282" r:id="rId15"/>
    <p:sldId id="284" r:id="rId16"/>
    <p:sldId id="285" r:id="rId17"/>
    <p:sldId id="286" r:id="rId18"/>
    <p:sldId id="26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69BF3-CC2B-4C27-A757-3CD57D42B955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060FD-1375-4CF5-A1E8-0D5784736C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矩形 1"/>
          <p:cNvSpPr>
            <a:spLocks noChangeArrowheads="1"/>
          </p:cNvSpPr>
          <p:nvPr/>
        </p:nvSpPr>
        <p:spPr bwMode="auto">
          <a:xfrm>
            <a:off x="1835150" y="2060575"/>
            <a:ext cx="58785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课题</a:t>
            </a:r>
            <a:r>
              <a:rPr lang="zh-CN" altLang="en-US" sz="5400" b="1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：</a:t>
            </a:r>
            <a:r>
              <a:rPr lang="zh-CN" altLang="en-US" sz="5400" b="1" u="sng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比的意义</a:t>
            </a:r>
          </a:p>
        </p:txBody>
      </p:sp>
      <p:sp>
        <p:nvSpPr>
          <p:cNvPr id="192515" name="TextBox 2"/>
          <p:cNvSpPr>
            <a:spLocks noChangeArrowheads="1"/>
          </p:cNvSpPr>
          <p:nvPr/>
        </p:nvSpPr>
        <p:spPr bwMode="auto">
          <a:xfrm>
            <a:off x="2571750" y="3857625"/>
            <a:ext cx="41433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9144000" cy="6669088"/>
          </a:xfrm>
          <a:prstGeom prst="rect">
            <a:avLst/>
          </a:prstGeom>
          <a:noFill/>
          <a:ln w="203200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201730" name="Text Box 3"/>
          <p:cNvSpPr txBox="1">
            <a:spLocks noChangeArrowheads="1"/>
          </p:cNvSpPr>
          <p:nvPr/>
        </p:nvSpPr>
        <p:spPr bwMode="auto">
          <a:xfrm>
            <a:off x="7451725" y="3213100"/>
            <a:ext cx="7905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90000" tIns="46800" rIns="90000" bIns="46800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ea typeface="楷体_GB2312"/>
                <a:cs typeface="楷体_GB2312"/>
              </a:rPr>
              <a:t>努力吧！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flipV="1">
            <a:off x="4427538" y="620713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rot="19694309" flipV="1">
            <a:off x="2987675" y="1052513"/>
            <a:ext cx="144463" cy="2447925"/>
          </a:xfrm>
          <a:custGeom>
            <a:avLst/>
            <a:gdLst>
              <a:gd name="T0" fmla="*/ 108347 w 21600"/>
              <a:gd name="T1" fmla="*/ 1223963 h 21600"/>
              <a:gd name="T2" fmla="*/ 72232 w 21600"/>
              <a:gd name="T3" fmla="*/ 2447925 h 21600"/>
              <a:gd name="T4" fmla="*/ 36116 w 21600"/>
              <a:gd name="T5" fmla="*/ 1223963 h 21600"/>
              <a:gd name="T6" fmla="*/ 722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 rot="18542285" flipV="1">
            <a:off x="2051845" y="191690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 rot="17505696" flipV="1">
            <a:off x="1475582" y="3069431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 rot="16534384" flipV="1">
            <a:off x="1259682" y="422195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 rot="1905691" flipH="1" flipV="1">
            <a:off x="5868988" y="1052513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 rot="3057715" flipH="1" flipV="1">
            <a:off x="6804820" y="191690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 rot="4094304" flipH="1" flipV="1">
            <a:off x="7381082" y="3069431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 rot="5065616" flipH="1" flipV="1">
            <a:off x="7596982" y="422195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1740" name="WordArt 13"/>
          <p:cNvSpPr>
            <a:spLocks noChangeArrowheads="1" noChangeShapeType="1"/>
          </p:cNvSpPr>
          <p:nvPr/>
        </p:nvSpPr>
        <p:spPr bwMode="auto">
          <a:xfrm>
            <a:off x="2195513" y="3500438"/>
            <a:ext cx="3240087" cy="175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幼圆"/>
              </a:rPr>
              <a:t>大胆试一试</a:t>
            </a:r>
          </a:p>
        </p:txBody>
      </p:sp>
      <p:sp>
        <p:nvSpPr>
          <p:cNvPr id="17422" name="WordArt 14"/>
          <p:cNvSpPr>
            <a:spLocks noChangeArrowheads="1" noChangeShapeType="1"/>
          </p:cNvSpPr>
          <p:nvPr/>
        </p:nvSpPr>
        <p:spPr bwMode="auto">
          <a:xfrm>
            <a:off x="395288" y="260350"/>
            <a:ext cx="4953000" cy="863600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相信自己</a:t>
            </a:r>
            <a:r>
              <a:rPr lang="en-US" altLang="zh-CN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---</a:t>
            </a:r>
            <a:r>
              <a:rPr lang="zh-CN" altLang="en-US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我能行！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2" grpId="1" animBg="1"/>
      <p:bldP spid="17413" grpId="0" animBg="1"/>
      <p:bldP spid="17413" grpId="1" animBg="1"/>
      <p:bldP spid="17414" grpId="0" animBg="1"/>
      <p:bldP spid="17414" grpId="1" animBg="1"/>
      <p:bldP spid="17415" grpId="0" animBg="1"/>
      <p:bldP spid="17415" grpId="1" animBg="1"/>
      <p:bldP spid="17416" grpId="0" animBg="1"/>
      <p:bldP spid="17416" grpId="1" animBg="1"/>
      <p:bldP spid="17417" grpId="0" animBg="1"/>
      <p:bldP spid="17417" grpId="1" animBg="1"/>
      <p:bldP spid="17418" grpId="0" animBg="1"/>
      <p:bldP spid="17418" grpId="1" animBg="1"/>
      <p:bldP spid="17419" grpId="0" animBg="1"/>
      <p:bldP spid="17419" grpId="1" animBg="1"/>
      <p:bldP spid="17420" grpId="0" animBg="1"/>
      <p:bldP spid="174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4"/>
          <p:cNvSpPr txBox="1">
            <a:spLocks noChangeArrowheads="1"/>
          </p:cNvSpPr>
          <p:nvPr/>
        </p:nvSpPr>
        <p:spPr bwMode="auto">
          <a:xfrm>
            <a:off x="201613" y="857250"/>
            <a:ext cx="894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下面的这些话对吗？说说你的理由。</a:t>
            </a:r>
            <a:r>
              <a:rPr lang="zh-CN" altLang="en-US" sz="3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　</a:t>
            </a:r>
          </a:p>
        </p:txBody>
      </p:sp>
      <p:sp>
        <p:nvSpPr>
          <p:cNvPr id="202755" name="Text Box 5"/>
          <p:cNvSpPr txBox="1">
            <a:spLocks noChangeArrowheads="1"/>
          </p:cNvSpPr>
          <p:nvPr/>
        </p:nvSpPr>
        <p:spPr bwMode="auto">
          <a:xfrm>
            <a:off x="357188" y="1571625"/>
            <a:ext cx="8424862" cy="4946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小明身高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米，爸爸身高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174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厘米，小明与爸爸身高的比是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 : 174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    既可以读作十五分之七，又可以读作七比十五。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把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克盐溶于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20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克水中，盐与盐水重量的比是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：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20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202756" name="组合 14"/>
          <p:cNvGrpSpPr>
            <a:grpSpLocks/>
          </p:cNvGrpSpPr>
          <p:nvPr/>
        </p:nvGrpSpPr>
        <p:grpSpPr bwMode="auto">
          <a:xfrm>
            <a:off x="1143000" y="3286125"/>
            <a:ext cx="649288" cy="879475"/>
            <a:chOff x="755650" y="3284538"/>
            <a:chExt cx="649288" cy="879475"/>
          </a:xfrm>
        </p:grpSpPr>
        <p:sp>
          <p:nvSpPr>
            <p:cNvPr id="202757" name="Text Box 6"/>
            <p:cNvSpPr txBox="1">
              <a:spLocks noChangeArrowheads="1"/>
            </p:cNvSpPr>
            <p:nvPr/>
          </p:nvSpPr>
          <p:spPr bwMode="auto">
            <a:xfrm>
              <a:off x="755650" y="3644900"/>
              <a:ext cx="649288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华文楷体"/>
                  <a:ea typeface="华文楷体"/>
                  <a:cs typeface="华文楷体"/>
                </a:rPr>
                <a:t>15</a:t>
              </a:r>
            </a:p>
          </p:txBody>
        </p:sp>
        <p:sp>
          <p:nvSpPr>
            <p:cNvPr id="202758" name="Text Box 7"/>
            <p:cNvSpPr txBox="1">
              <a:spLocks noChangeArrowheads="1"/>
            </p:cNvSpPr>
            <p:nvPr/>
          </p:nvSpPr>
          <p:spPr bwMode="auto">
            <a:xfrm>
              <a:off x="867455" y="3284538"/>
              <a:ext cx="498479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华文楷体"/>
                  <a:ea typeface="华文楷体"/>
                  <a:cs typeface="华文楷体"/>
                </a:rPr>
                <a:t>7</a:t>
              </a:r>
            </a:p>
          </p:txBody>
        </p:sp>
        <p:sp>
          <p:nvSpPr>
            <p:cNvPr id="202759" name="Line 8"/>
            <p:cNvSpPr>
              <a:spLocks noChangeShapeType="1"/>
            </p:cNvSpPr>
            <p:nvPr/>
          </p:nvSpPr>
          <p:spPr bwMode="auto">
            <a:xfrm>
              <a:off x="827088" y="3716338"/>
              <a:ext cx="4320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78" name="组合 20"/>
          <p:cNvGrpSpPr>
            <a:grpSpLocks/>
          </p:cNvGrpSpPr>
          <p:nvPr/>
        </p:nvGrpSpPr>
        <p:grpSpPr bwMode="auto">
          <a:xfrm>
            <a:off x="428625" y="555625"/>
            <a:ext cx="8424863" cy="5945188"/>
            <a:chOff x="468313" y="333375"/>
            <a:chExt cx="8424862" cy="5945188"/>
          </a:xfrm>
        </p:grpSpPr>
        <p:sp>
          <p:nvSpPr>
            <p:cNvPr id="203779" name="Text Box 2"/>
            <p:cNvSpPr txBox="1">
              <a:spLocks noChangeArrowheads="1"/>
            </p:cNvSpPr>
            <p:nvPr/>
          </p:nvSpPr>
          <p:spPr bwMode="auto">
            <a:xfrm>
              <a:off x="468313" y="404813"/>
              <a:ext cx="81359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3780" name="Text Box 4"/>
            <p:cNvSpPr txBox="1">
              <a:spLocks noChangeArrowheads="1"/>
            </p:cNvSpPr>
            <p:nvPr/>
          </p:nvSpPr>
          <p:spPr bwMode="auto">
            <a:xfrm>
              <a:off x="468313" y="333375"/>
              <a:ext cx="8424862" cy="59451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、两个数相除，又叫做两个数的               。  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、“：”后面的数叫做                  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、小红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小时走了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千米，她所走的路程和时间的比是                     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4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、商店一共运来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8.2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吨，其中有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3.5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吨是橘子。写出运来橘子的重量和运来水果的总重量的比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                        。 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、说出下面比的比值：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7 : 3.5                   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6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比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的前项比后项少                。</a:t>
              </a:r>
            </a:p>
          </p:txBody>
        </p:sp>
        <p:sp>
          <p:nvSpPr>
            <p:cNvPr id="203781" name="Line 5"/>
            <p:cNvSpPr>
              <a:spLocks noChangeShapeType="1"/>
            </p:cNvSpPr>
            <p:nvPr/>
          </p:nvSpPr>
          <p:spPr bwMode="auto">
            <a:xfrm>
              <a:off x="5580063" y="8366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2" name="Line 6"/>
            <p:cNvSpPr>
              <a:spLocks noChangeShapeType="1"/>
            </p:cNvSpPr>
            <p:nvPr/>
          </p:nvSpPr>
          <p:spPr bwMode="auto">
            <a:xfrm>
              <a:off x="539750" y="333375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3" name="Line 11"/>
            <p:cNvSpPr>
              <a:spLocks noChangeShapeType="1"/>
            </p:cNvSpPr>
            <p:nvPr/>
          </p:nvSpPr>
          <p:spPr bwMode="auto">
            <a:xfrm>
              <a:off x="6500826" y="785794"/>
              <a:ext cx="12969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4" name="Line 12"/>
            <p:cNvSpPr>
              <a:spLocks noChangeShapeType="1"/>
            </p:cNvSpPr>
            <p:nvPr/>
          </p:nvSpPr>
          <p:spPr bwMode="auto">
            <a:xfrm>
              <a:off x="4929190" y="1500174"/>
              <a:ext cx="17287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5" name="Line 13"/>
            <p:cNvSpPr>
              <a:spLocks noChangeShapeType="1"/>
            </p:cNvSpPr>
            <p:nvPr/>
          </p:nvSpPr>
          <p:spPr bwMode="auto">
            <a:xfrm>
              <a:off x="2214546" y="2786058"/>
              <a:ext cx="18716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6" name="Line 14"/>
            <p:cNvSpPr>
              <a:spLocks noChangeShapeType="1"/>
            </p:cNvSpPr>
            <p:nvPr/>
          </p:nvSpPr>
          <p:spPr bwMode="auto">
            <a:xfrm>
              <a:off x="714348" y="4643446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7" name="Line 15"/>
            <p:cNvSpPr>
              <a:spLocks noChangeShapeType="1"/>
            </p:cNvSpPr>
            <p:nvPr/>
          </p:nvSpPr>
          <p:spPr bwMode="auto">
            <a:xfrm>
              <a:off x="5786446" y="5429264"/>
              <a:ext cx="17287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8" name="Line 16"/>
            <p:cNvSpPr>
              <a:spLocks noChangeShapeType="1"/>
            </p:cNvSpPr>
            <p:nvPr/>
          </p:nvSpPr>
          <p:spPr bwMode="auto">
            <a:xfrm>
              <a:off x="4787900" y="6092825"/>
              <a:ext cx="17287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2" name="组合 17"/>
          <p:cNvGrpSpPr>
            <a:grpSpLocks/>
          </p:cNvGrpSpPr>
          <p:nvPr/>
        </p:nvGrpSpPr>
        <p:grpSpPr bwMode="auto">
          <a:xfrm>
            <a:off x="285750" y="817563"/>
            <a:ext cx="8748713" cy="5754687"/>
            <a:chOff x="395288" y="333375"/>
            <a:chExt cx="8748712" cy="5755422"/>
          </a:xfrm>
        </p:grpSpPr>
        <p:sp>
          <p:nvSpPr>
            <p:cNvPr id="204803" name="Text Box 3"/>
            <p:cNvSpPr txBox="1">
              <a:spLocks noChangeArrowheads="1"/>
            </p:cNvSpPr>
            <p:nvPr/>
          </p:nvSpPr>
          <p:spPr bwMode="auto">
            <a:xfrm>
              <a:off x="395288" y="333375"/>
              <a:ext cx="8748712" cy="575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、“：”前面的数叫做    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、比的前项除以比的后项的商叫做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、航空模型小组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个人共做了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27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个航空模型。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这个小组做的模型总数和人数的比                  。      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4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、平行四边形的长是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2.5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米，宽是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2.2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米。写出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宽和长的比     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、说出下面比的比值：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0.8:0.4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6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、比和分数比较，分子相当于比的              。</a:t>
              </a:r>
            </a:p>
          </p:txBody>
        </p:sp>
        <p:sp>
          <p:nvSpPr>
            <p:cNvPr id="204804" name="Line 4"/>
            <p:cNvSpPr>
              <a:spLocks noChangeShapeType="1"/>
            </p:cNvSpPr>
            <p:nvPr/>
          </p:nvSpPr>
          <p:spPr bwMode="auto">
            <a:xfrm>
              <a:off x="4714876" y="785794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5" name="Line 5"/>
            <p:cNvSpPr>
              <a:spLocks noChangeShapeType="1"/>
            </p:cNvSpPr>
            <p:nvPr/>
          </p:nvSpPr>
          <p:spPr bwMode="auto">
            <a:xfrm>
              <a:off x="6804025" y="1557338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6" name="Line 6"/>
            <p:cNvSpPr>
              <a:spLocks noChangeShapeType="1"/>
            </p:cNvSpPr>
            <p:nvPr/>
          </p:nvSpPr>
          <p:spPr bwMode="auto">
            <a:xfrm>
              <a:off x="6715140" y="3000372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7" name="Line 7"/>
            <p:cNvSpPr>
              <a:spLocks noChangeShapeType="1"/>
            </p:cNvSpPr>
            <p:nvPr/>
          </p:nvSpPr>
          <p:spPr bwMode="auto">
            <a:xfrm>
              <a:off x="2555875" y="4508500"/>
              <a:ext cx="17986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8" name="Line 8"/>
            <p:cNvSpPr>
              <a:spLocks noChangeShapeType="1"/>
            </p:cNvSpPr>
            <p:nvPr/>
          </p:nvSpPr>
          <p:spPr bwMode="auto">
            <a:xfrm>
              <a:off x="6084888" y="5157788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9" name="Line 9"/>
            <p:cNvSpPr>
              <a:spLocks noChangeShapeType="1"/>
            </p:cNvSpPr>
            <p:nvPr/>
          </p:nvSpPr>
          <p:spPr bwMode="auto">
            <a:xfrm>
              <a:off x="6804025" y="5876925"/>
              <a:ext cx="14398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2484438" y="549275"/>
            <a:ext cx="3240087" cy="10398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+mn-ea"/>
                <a:ea typeface="+mn-ea"/>
                <a:cs typeface="+mn-ea"/>
              </a:rPr>
              <a:t>拓展应用</a:t>
            </a:r>
          </a:p>
        </p:txBody>
      </p:sp>
      <p:pic>
        <p:nvPicPr>
          <p:cNvPr id="205827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6213" y="5429250"/>
            <a:ext cx="3887787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Text Box 5"/>
          <p:cNvSpPr txBox="1">
            <a:spLocks noChangeArrowheads="1"/>
          </p:cNvSpPr>
          <p:nvPr/>
        </p:nvSpPr>
        <p:spPr bwMode="auto">
          <a:xfrm>
            <a:off x="857250" y="1785938"/>
            <a:ext cx="7632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一个正方形的边长是</a:t>
            </a: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4dm,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写出这个正方形的边长与周长的比，并求出比值。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427538" y="2708275"/>
            <a:ext cx="3995737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>
                <a:solidFill>
                  <a:srgbClr val="0033CC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各类比赛中的比不是我们这节课学习的比，它只是一种计分形式，是比较大小的，是相差关系，不是相除关系。</a:t>
            </a:r>
          </a:p>
        </p:txBody>
      </p:sp>
      <p:pic>
        <p:nvPicPr>
          <p:cNvPr id="206850" name="Picture 3" descr="1219411449_NYf9EA_small_m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196975"/>
            <a:ext cx="30241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1" name="Picture 4" descr="U2249P461T5D248137F154DT20080822215648_small_m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868863"/>
            <a:ext cx="302418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2" name="Text Box 5"/>
          <p:cNvSpPr txBox="1">
            <a:spLocks noChangeArrowheads="1"/>
          </p:cNvSpPr>
          <p:nvPr/>
        </p:nvSpPr>
        <p:spPr bwMode="auto">
          <a:xfrm>
            <a:off x="4787900" y="1196975"/>
            <a:ext cx="331311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中国  ：日本</a:t>
            </a:r>
          </a:p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</a:rPr>
              <a:t>    4   </a:t>
            </a:r>
            <a:r>
              <a:rPr lang="zh-CN" altLang="en-US" sz="4000" b="1">
                <a:solidFill>
                  <a:srgbClr val="FF0000"/>
                </a:solidFill>
              </a:rPr>
              <a:t>：</a:t>
            </a:r>
            <a:r>
              <a:rPr lang="zh-CN" altLang="zh-CN" sz="40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06853" name="Text Box 6"/>
          <p:cNvSpPr txBox="1">
            <a:spLocks noChangeArrowheads="1"/>
          </p:cNvSpPr>
          <p:nvPr/>
        </p:nvSpPr>
        <p:spPr bwMode="auto">
          <a:xfrm>
            <a:off x="1476375" y="404813"/>
            <a:ext cx="208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辨一辨：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341438"/>
            <a:ext cx="22320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1916113"/>
            <a:ext cx="17272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3573463"/>
            <a:ext cx="3311525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 rot="10800000" flipV="1">
            <a:off x="2841625" y="6092825"/>
            <a:ext cx="29527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3300"/>
                </a:solidFill>
              </a:rPr>
              <a:t>a:b=0.618:1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258888" y="333375"/>
            <a:ext cx="6337300" cy="9159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数学中有一个比值叫黄金分割，它的值接近</a:t>
            </a:r>
            <a:r>
              <a:rPr lang="zh-CN" altLang="zh-CN" b="1">
                <a:solidFill>
                  <a:srgbClr val="008000"/>
                </a:solidFill>
              </a:rPr>
              <a:t>0.618</a:t>
            </a:r>
            <a:r>
              <a:rPr lang="zh-CN" altLang="en-US" b="1">
                <a:solidFill>
                  <a:srgbClr val="008000"/>
                </a:solidFill>
              </a:rPr>
              <a:t>。 当一个物体的两部分之间的比大致符合黄金比</a:t>
            </a:r>
            <a:r>
              <a:rPr lang="zh-CN" altLang="zh-CN" b="1">
                <a:solidFill>
                  <a:srgbClr val="008000"/>
                </a:solidFill>
              </a:rPr>
              <a:t>---0.618</a:t>
            </a:r>
            <a:r>
              <a:rPr lang="zh-CN" altLang="en-US" b="1">
                <a:solidFill>
                  <a:srgbClr val="008000"/>
                </a:solidFill>
              </a:rPr>
              <a:t>：</a:t>
            </a:r>
            <a:r>
              <a:rPr lang="zh-CN" altLang="zh-CN" b="1">
                <a:solidFill>
                  <a:srgbClr val="008000"/>
                </a:solidFill>
              </a:rPr>
              <a:t>1</a:t>
            </a:r>
            <a:r>
              <a:rPr lang="zh-CN" altLang="en-US" b="1">
                <a:solidFill>
                  <a:srgbClr val="008000"/>
                </a:solidFill>
              </a:rPr>
              <a:t>时，会给人以一种优美的视觉感受。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 autoUpdateAnimBg="0"/>
      <p:bldP spid="17414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3059113" y="1628775"/>
            <a:ext cx="3276600" cy="855663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47676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 cmpd="sng"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说说生活中的比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95288" y="2708275"/>
            <a:ext cx="464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zh-CN" altLang="zh-CN" sz="3600" b="1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1</a:t>
            </a:r>
            <a:r>
              <a:rPr lang="zh-CN" altLang="en-US" sz="3600" b="1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、人体中有趣的比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539750" y="3357563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将拳头滚一周，它的长度与脚底长度的比大约是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539750" y="38608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身高与双臂平伸的比大约是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539750" y="42926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腿长与头长的比大约是</a:t>
            </a:r>
            <a:r>
              <a:rPr lang="zh-CN" altLang="zh-CN" sz="2400" b="1">
                <a:solidFill>
                  <a:srgbClr val="000000"/>
                </a:solidFill>
              </a:rPr>
              <a:t>4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539750" y="4797425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脚长和身高的比是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7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539750" y="5300663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血液和体重的比大约是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13</a:t>
            </a:r>
          </a:p>
        </p:txBody>
      </p:sp>
      <p:sp>
        <p:nvSpPr>
          <p:cNvPr id="18441" name="Text Box 12"/>
          <p:cNvSpPr txBox="1">
            <a:spLocks noChangeArrowheads="1"/>
          </p:cNvSpPr>
          <p:nvPr/>
        </p:nvSpPr>
        <p:spPr bwMode="auto">
          <a:xfrm>
            <a:off x="539750" y="5805488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成年男子肩宽和头长的比是</a:t>
            </a:r>
            <a:r>
              <a:rPr lang="zh-CN" altLang="zh-CN" sz="2400" b="1">
                <a:solidFill>
                  <a:srgbClr val="000000"/>
                </a:solidFill>
              </a:rPr>
              <a:t>2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08905" name="Text Box 10"/>
          <p:cNvSpPr txBox="1">
            <a:spLocks noChangeArrowheads="1"/>
          </p:cNvSpPr>
          <p:nvPr/>
        </p:nvSpPr>
        <p:spPr bwMode="auto">
          <a:xfrm>
            <a:off x="971550" y="692150"/>
            <a:ext cx="2016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说一说：</a:t>
            </a:r>
          </a:p>
        </p:txBody>
      </p:sp>
      <p:sp>
        <p:nvSpPr>
          <p:cNvPr id="208906" name="Text Box 11"/>
          <p:cNvSpPr txBox="1">
            <a:spLocks noChangeArrowheads="1"/>
          </p:cNvSpPr>
          <p:nvPr/>
        </p:nvSpPr>
        <p:spPr bwMode="auto">
          <a:xfrm>
            <a:off x="3451225" y="3108325"/>
            <a:ext cx="3095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b="1">
              <a:solidFill>
                <a:srgbClr val="000000"/>
              </a:solidFill>
            </a:endParaRPr>
          </a:p>
          <a:p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1" name="Picture 2" descr="143444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27088" y="2036763"/>
            <a:ext cx="6983412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200" b="1">
                <a:solidFill>
                  <a:srgbClr val="3399FF"/>
                </a:solidFill>
                <a:ea typeface="华文彩云"/>
                <a:cs typeface="华文彩云"/>
              </a:rPr>
              <a:t>谢谢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50825" y="6162675"/>
            <a:ext cx="26431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>
                <a:solidFill>
                  <a:srgbClr val="0033CC"/>
                </a:solidFill>
                <a:ea typeface="隶书"/>
                <a:cs typeface="隶书"/>
              </a:rPr>
              <a:t>制作：邵玲玲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55650" y="1196975"/>
            <a:ext cx="76962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720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欢迎多提宝贵意见</a:t>
            </a:r>
            <a:r>
              <a:rPr lang="zh-CN" altLang="en-US" sz="7200">
                <a:solidFill>
                  <a:srgbClr val="FF0000"/>
                </a:solidFill>
              </a:rPr>
              <a:t/>
            </a:r>
            <a:br>
              <a:rPr lang="zh-CN" altLang="en-US" sz="7200">
                <a:solidFill>
                  <a:srgbClr val="FF0000"/>
                </a:solidFill>
              </a:rPr>
            </a:br>
            <a:r>
              <a:rPr lang="zh-CN" altLang="en-US" sz="14200">
                <a:solidFill>
                  <a:srgbClr val="FF0000"/>
                </a:solidFill>
              </a:rPr>
              <a:t>谢谢</a:t>
            </a:r>
            <a:r>
              <a:rPr lang="zh-CN" altLang="zh-CN" sz="14200">
                <a:solidFill>
                  <a:srgbClr val="FF0000"/>
                </a:solidFill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  <p:bldP spid="2560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ext Box 7"/>
          <p:cNvSpPr txBox="1">
            <a:spLocks noChangeArrowheads="1"/>
          </p:cNvSpPr>
          <p:nvPr/>
        </p:nvSpPr>
        <p:spPr bwMode="auto">
          <a:xfrm>
            <a:off x="1763713" y="1125538"/>
            <a:ext cx="5048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93538" name="Text Box 8"/>
          <p:cNvSpPr txBox="1">
            <a:spLocks noChangeArrowheads="1"/>
          </p:cNvSpPr>
          <p:nvPr/>
        </p:nvSpPr>
        <p:spPr bwMode="auto">
          <a:xfrm>
            <a:off x="1763713" y="908050"/>
            <a:ext cx="596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臂长</a:t>
            </a:r>
          </a:p>
        </p:txBody>
      </p:sp>
      <p:sp>
        <p:nvSpPr>
          <p:cNvPr id="193539" name="Text Box 9"/>
          <p:cNvSpPr txBox="1">
            <a:spLocks noChangeArrowheads="1"/>
          </p:cNvSpPr>
          <p:nvPr/>
        </p:nvSpPr>
        <p:spPr bwMode="auto">
          <a:xfrm>
            <a:off x="4140200" y="1052513"/>
            <a:ext cx="43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头长</a:t>
            </a:r>
          </a:p>
        </p:txBody>
      </p:sp>
      <p:sp>
        <p:nvSpPr>
          <p:cNvPr id="193540" name="Text Box 10"/>
          <p:cNvSpPr txBox="1">
            <a:spLocks noChangeArrowheads="1"/>
          </p:cNvSpPr>
          <p:nvPr/>
        </p:nvSpPr>
        <p:spPr bwMode="auto">
          <a:xfrm>
            <a:off x="3683000" y="3355975"/>
            <a:ext cx="596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身高</a:t>
            </a:r>
          </a:p>
        </p:txBody>
      </p:sp>
      <p:sp>
        <p:nvSpPr>
          <p:cNvPr id="193541" name="Text Box 11"/>
          <p:cNvSpPr txBox="1">
            <a:spLocks noChangeArrowheads="1"/>
          </p:cNvSpPr>
          <p:nvPr/>
        </p:nvSpPr>
        <p:spPr bwMode="auto">
          <a:xfrm>
            <a:off x="2051050" y="4797425"/>
            <a:ext cx="576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腿长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716463" y="1268413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头长是身长的几分之几？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4954588" y="3519488"/>
            <a:ext cx="3816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160÷25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797425" y="2565400"/>
            <a:ext cx="435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身长是头长的几倍？</a:t>
            </a:r>
          </a:p>
        </p:txBody>
      </p:sp>
      <p:pic>
        <p:nvPicPr>
          <p:cNvPr id="1935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0"/>
            <a:ext cx="4660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54588" y="2020888"/>
            <a:ext cx="3744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0000"/>
                </a:solidFill>
              </a:rPr>
              <a:t>25÷160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54588" y="4292600"/>
            <a:ext cx="3816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头长和身长的关系还可以说成：</a:t>
            </a:r>
            <a:endParaRPr lang="en-US" altLang="zh-CN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头长和身长的比是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比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，记作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：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或者</a:t>
            </a:r>
            <a:r>
              <a:rPr lang="en-US" altLang="zh-CN" sz="2400">
                <a:solidFill>
                  <a:srgbClr val="FF0000"/>
                </a:solidFill>
              </a:rPr>
              <a:t>25/160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身长和头长的比是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比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，记作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：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或者</a:t>
            </a:r>
            <a:r>
              <a:rPr lang="en-US" altLang="zh-CN" sz="2400">
                <a:solidFill>
                  <a:srgbClr val="FF0000"/>
                </a:solidFill>
              </a:rPr>
              <a:t>160/25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utoUpdateAnimBg="0"/>
      <p:bldP spid="3083" grpId="0"/>
      <p:bldP spid="513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zh-CN" altLang="zh-CN" sz="4800"/>
              <a:t> </a:t>
            </a:r>
            <a:r>
              <a:rPr lang="zh-CN" altLang="en-US" sz="4800" b="1"/>
              <a:t>赵凡</a:t>
            </a:r>
            <a:r>
              <a:rPr lang="zh-CN" altLang="zh-CN" sz="4800" b="1"/>
              <a:t>3</a:t>
            </a:r>
            <a:r>
              <a:rPr lang="zh-CN" altLang="en-US" sz="4800" b="1"/>
              <a:t>分钟走了</a:t>
            </a:r>
            <a:r>
              <a:rPr lang="zh-CN" altLang="zh-CN" sz="4800" b="1"/>
              <a:t>330</a:t>
            </a:r>
            <a:r>
              <a:rPr lang="zh-CN" altLang="en-US" sz="4800" b="1"/>
              <a:t>米，怎样用</a:t>
            </a:r>
            <a:br>
              <a:rPr lang="zh-CN" altLang="en-US" sz="4800" b="1"/>
            </a:br>
            <a:r>
              <a:rPr lang="zh-CN" altLang="en-US" sz="4800" b="1"/>
              <a:t/>
            </a:r>
            <a:br>
              <a:rPr lang="zh-CN" altLang="en-US" sz="4800" b="1"/>
            </a:br>
            <a:r>
              <a:rPr lang="zh-CN" altLang="en-US" sz="4800" b="1"/>
              <a:t>算式表示赵凡的行走速度？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450" y="4221163"/>
            <a:ext cx="62642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速度</a:t>
            </a:r>
            <a:r>
              <a:rPr lang="en-US" altLang="zh-CN" sz="3200">
                <a:solidFill>
                  <a:srgbClr val="FF0000"/>
                </a:solidFill>
              </a:rPr>
              <a:t>=</a:t>
            </a:r>
            <a:r>
              <a:rPr lang="zh-CN" altLang="en-US" sz="3200">
                <a:solidFill>
                  <a:srgbClr val="FF0000"/>
                </a:solidFill>
              </a:rPr>
              <a:t>路程</a:t>
            </a:r>
            <a:r>
              <a:rPr lang="en-US" altLang="zh-CN" sz="3200">
                <a:solidFill>
                  <a:srgbClr val="FF0000"/>
                </a:solidFill>
              </a:rPr>
              <a:t>÷</a:t>
            </a:r>
            <a:r>
              <a:rPr lang="zh-CN" altLang="en-US" sz="3200">
                <a:solidFill>
                  <a:srgbClr val="FF0000"/>
                </a:solidFill>
              </a:rPr>
              <a:t>时间，</a:t>
            </a:r>
            <a:r>
              <a:rPr lang="en-US" altLang="zh-CN" sz="3200">
                <a:solidFill>
                  <a:srgbClr val="FF0000"/>
                </a:solidFill>
              </a:rPr>
              <a:t>330÷3=110(</a:t>
            </a:r>
            <a:r>
              <a:rPr lang="zh-CN" altLang="en-US" sz="3200">
                <a:solidFill>
                  <a:srgbClr val="FF0000"/>
                </a:solidFill>
              </a:rPr>
              <a:t>米）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路程与时间的关系可以用比来表示：赵范走的路程和时间的比是</a:t>
            </a:r>
            <a:r>
              <a:rPr lang="en-US" altLang="zh-CN" sz="3200">
                <a:solidFill>
                  <a:srgbClr val="FF0000"/>
                </a:solidFill>
              </a:rPr>
              <a:t>330:3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03250" y="333375"/>
            <a:ext cx="854075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楷体_GB2312"/>
                <a:cs typeface="楷体_GB2312"/>
              </a:rPr>
              <a:t>两个数相除又叫做两个数的比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094038" y="2071688"/>
            <a:ext cx="6049962" cy="4813300"/>
          </a:xfrm>
        </p:spPr>
        <p:txBody>
          <a:bodyPr/>
          <a:lstStyle/>
          <a:p>
            <a:r>
              <a:rPr lang="zh-CN" altLang="en-US" b="1">
                <a:latin typeface="宋体" charset="-122"/>
              </a:rPr>
              <a:t>自学提纲：</a:t>
            </a:r>
          </a:p>
          <a:p>
            <a:r>
              <a:rPr lang="en-US" altLang="zh-CN" b="1">
                <a:latin typeface="宋体" charset="-122"/>
              </a:rPr>
              <a:t>1</a:t>
            </a:r>
            <a:r>
              <a:rPr lang="zh-CN" altLang="en-US" b="1">
                <a:latin typeface="宋体" charset="-122"/>
              </a:rPr>
              <a:t>、比的读、写法。</a:t>
            </a:r>
          </a:p>
          <a:p>
            <a:r>
              <a:rPr lang="en-US" altLang="zh-CN" b="1">
                <a:latin typeface="宋体" charset="-122"/>
              </a:rPr>
              <a:t>2</a:t>
            </a:r>
            <a:r>
              <a:rPr lang="zh-CN" altLang="en-US" b="1">
                <a:latin typeface="宋体" charset="-122"/>
              </a:rPr>
              <a:t>、比的各部分的名称分别叫什么？</a:t>
            </a:r>
          </a:p>
          <a:p>
            <a:r>
              <a:rPr lang="en-US" altLang="zh-CN" b="1">
                <a:latin typeface="宋体" charset="-122"/>
              </a:rPr>
              <a:t>3</a:t>
            </a:r>
            <a:r>
              <a:rPr lang="zh-CN" altLang="en-US" b="1">
                <a:latin typeface="宋体" charset="-122"/>
              </a:rPr>
              <a:t>、怎样求一个比的比值？ </a:t>
            </a:r>
          </a:p>
          <a:p>
            <a:r>
              <a:rPr lang="en-US" altLang="zh-CN" b="1">
                <a:latin typeface="宋体" charset="-122"/>
              </a:rPr>
              <a:t>4</a:t>
            </a:r>
            <a:r>
              <a:rPr lang="zh-CN" altLang="en-US" b="1">
                <a:latin typeface="宋体" charset="-122"/>
              </a:rPr>
              <a:t>、</a:t>
            </a:r>
            <a:r>
              <a:rPr lang="zh-CN" altLang="en-US" b="1"/>
              <a:t>比值可以怎样表示</a:t>
            </a:r>
            <a:r>
              <a:rPr lang="zh-CN" altLang="en-US"/>
              <a:t> ？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628775"/>
            <a:ext cx="149701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77050" y="5013325"/>
            <a:ext cx="360363" cy="288925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89" name="AutoShape 6"/>
          <p:cNvSpPr>
            <a:spLocks noChangeArrowheads="1"/>
          </p:cNvSpPr>
          <p:nvPr/>
        </p:nvSpPr>
        <p:spPr bwMode="auto">
          <a:xfrm>
            <a:off x="2916238" y="1268413"/>
            <a:ext cx="142875" cy="14446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90" name="AutoShape 7"/>
          <p:cNvSpPr>
            <a:spLocks noChangeArrowheads="1"/>
          </p:cNvSpPr>
          <p:nvPr/>
        </p:nvSpPr>
        <p:spPr bwMode="auto">
          <a:xfrm>
            <a:off x="3348038" y="1268413"/>
            <a:ext cx="144462" cy="14446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91" name="AutoShape 8"/>
          <p:cNvSpPr>
            <a:spLocks noChangeArrowheads="1"/>
          </p:cNvSpPr>
          <p:nvPr/>
        </p:nvSpPr>
        <p:spPr bwMode="auto">
          <a:xfrm>
            <a:off x="7885113" y="1196975"/>
            <a:ext cx="142875" cy="144463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229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19475" y="3860800"/>
            <a:ext cx="360363" cy="360363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pic>
        <p:nvPicPr>
          <p:cNvPr id="195593" name="Picture 10" descr="bookwr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10668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ext Box 2"/>
          <p:cNvSpPr txBox="1">
            <a:spLocks noChangeArrowheads="1"/>
          </p:cNvSpPr>
          <p:nvPr/>
        </p:nvSpPr>
        <p:spPr bwMode="auto">
          <a:xfrm>
            <a:off x="1989138" y="1411288"/>
            <a:ext cx="863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15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466975" y="1428750"/>
            <a:ext cx="91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3333CC"/>
                </a:solidFill>
                <a:latin typeface="华文楷体"/>
                <a:ea typeface="华文楷体"/>
                <a:cs typeface="华文楷体"/>
              </a:rPr>
              <a:t>︰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2913063" y="1414463"/>
            <a:ext cx="935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10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2181225" y="2143125"/>
            <a:ext cx="214313" cy="1008063"/>
          </a:xfrm>
          <a:prstGeom prst="downArrow">
            <a:avLst>
              <a:gd name="adj1" fmla="val 50000"/>
              <a:gd name="adj2" fmla="val 699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3109913" y="2143125"/>
            <a:ext cx="214312" cy="1038225"/>
          </a:xfrm>
          <a:prstGeom prst="downArrow">
            <a:avLst>
              <a:gd name="adj1" fmla="val 50000"/>
              <a:gd name="adj2" fmla="val 720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881188" y="3000375"/>
            <a:ext cx="800100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前项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2809875" y="3000375"/>
            <a:ext cx="8001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后项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457575" y="1422400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=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3967163" y="1428750"/>
            <a:ext cx="928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15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4467225" y="1435100"/>
            <a:ext cx="760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÷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5038725" y="1428750"/>
            <a:ext cx="993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10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5610225" y="1428750"/>
            <a:ext cx="78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=</a:t>
            </a:r>
          </a:p>
        </p:txBody>
      </p:sp>
      <p:sp>
        <p:nvSpPr>
          <p:cNvPr id="43024" name="AutoShape 16"/>
          <p:cNvSpPr>
            <a:spLocks noChangeArrowheads="1"/>
          </p:cNvSpPr>
          <p:nvPr/>
        </p:nvSpPr>
        <p:spPr bwMode="auto">
          <a:xfrm>
            <a:off x="6253163" y="2357438"/>
            <a:ext cx="214312" cy="990600"/>
          </a:xfrm>
          <a:prstGeom prst="downArrow">
            <a:avLst>
              <a:gd name="adj1" fmla="val 50000"/>
              <a:gd name="adj2" fmla="val 85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5970588" y="3143250"/>
            <a:ext cx="8001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6110288" y="1143000"/>
            <a:ext cx="676275" cy="1284288"/>
            <a:chOff x="6539606" y="1268413"/>
            <a:chExt cx="675600" cy="1284148"/>
          </a:xfrm>
        </p:grpSpPr>
        <p:sp>
          <p:nvSpPr>
            <p:cNvPr id="196630" name="Line 18"/>
            <p:cNvSpPr>
              <a:spLocks noChangeShapeType="1"/>
            </p:cNvSpPr>
            <p:nvPr/>
          </p:nvSpPr>
          <p:spPr bwMode="auto">
            <a:xfrm>
              <a:off x="6539606" y="1907030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31" name="Text Box 19"/>
            <p:cNvSpPr txBox="1">
              <a:spLocks noChangeArrowheads="1"/>
            </p:cNvSpPr>
            <p:nvPr/>
          </p:nvSpPr>
          <p:spPr bwMode="auto">
            <a:xfrm>
              <a:off x="6588125" y="1268413"/>
              <a:ext cx="62708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</a:p>
          </p:txBody>
        </p:sp>
        <p:sp>
          <p:nvSpPr>
            <p:cNvPr id="196632" name="Text Box 20"/>
            <p:cNvSpPr txBox="1">
              <a:spLocks noChangeArrowheads="1"/>
            </p:cNvSpPr>
            <p:nvPr/>
          </p:nvSpPr>
          <p:spPr bwMode="auto">
            <a:xfrm>
              <a:off x="6588125" y="1844675"/>
              <a:ext cx="55564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</a:p>
          </p:txBody>
        </p:sp>
      </p:grpSp>
      <p:sp>
        <p:nvSpPr>
          <p:cNvPr id="196625" name="Text Box 21"/>
          <p:cNvSpPr txBox="1">
            <a:spLocks noChangeArrowheads="1"/>
          </p:cNvSpPr>
          <p:nvPr/>
        </p:nvSpPr>
        <p:spPr bwMode="auto">
          <a:xfrm>
            <a:off x="2571750" y="500063"/>
            <a:ext cx="431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比的各部分名称</a:t>
            </a:r>
            <a:endParaRPr kumimoji="1" lang="en-US" altLang="zh-CN" sz="4000" b="1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1428750" y="4572000"/>
            <a:ext cx="6264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比的前项</a:t>
            </a:r>
            <a:r>
              <a:rPr kumimoji="1" lang="en-US" altLang="zh-CN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÷</a:t>
            </a: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比的后项</a:t>
            </a:r>
            <a:r>
              <a:rPr kumimoji="1" lang="en-US" altLang="zh-CN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=</a:t>
            </a: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sp>
        <p:nvSpPr>
          <p:cNvPr id="27" name="矩形 26"/>
          <p:cNvSpPr/>
          <p:nvPr/>
        </p:nvSpPr>
        <p:spPr>
          <a:xfrm>
            <a:off x="2071688" y="5286375"/>
            <a:ext cx="6429375" cy="12001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比值通常用分数表示，也可以用小数或整数表示。</a:t>
            </a:r>
            <a:endParaRPr kumimoji="1" lang="zh-CN" altLang="en-US" sz="36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2709863" y="2143125"/>
            <a:ext cx="214312" cy="1038225"/>
          </a:xfrm>
          <a:prstGeom prst="downArrow">
            <a:avLst>
              <a:gd name="adj1" fmla="val 50000"/>
              <a:gd name="adj2" fmla="val 720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1725" y="3181350"/>
            <a:ext cx="738188" cy="1390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j-ea"/>
                <a:ea typeface="+mj-ea"/>
              </a:rPr>
              <a:t>比 </a:t>
            </a:r>
            <a:r>
              <a:rPr lang="zh-CN" altLang="en-US" sz="3600" b="1" dirty="0">
                <a:latin typeface="+mj-ea"/>
                <a:ea typeface="+mj-ea"/>
              </a:rPr>
              <a:t>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5" grpId="0" animBg="1"/>
      <p:bldP spid="43016" grpId="0" autoUpdateAnimBg="0"/>
      <p:bldP spid="43017" grpId="0" autoUpdateAnimBg="0"/>
      <p:bldP spid="43019" grpId="0" autoUpdateAnimBg="0"/>
      <p:bldP spid="43020" grpId="0" autoUpdateAnimBg="0"/>
      <p:bldP spid="43021" grpId="0" autoUpdateAnimBg="0"/>
      <p:bldP spid="43022" grpId="0" autoUpdateAnimBg="0"/>
      <p:bldP spid="43023" grpId="0" autoUpdateAnimBg="0"/>
      <p:bldP spid="43024" grpId="0" animBg="1"/>
      <p:bldP spid="43025" grpId="0" autoUpdateAnimBg="0"/>
      <p:bldP spid="43031" grpId="0"/>
      <p:bldP spid="2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762000" y="549275"/>
            <a:ext cx="8382000" cy="911225"/>
          </a:xfrm>
        </p:spPr>
        <p:txBody>
          <a:bodyPr>
            <a:normAutofit fontScale="90000"/>
          </a:bodyPr>
          <a:lstStyle/>
          <a:p>
            <a:r>
              <a:rPr lang="zh-CN" altLang="en-US" sz="5400" b="1">
                <a:solidFill>
                  <a:srgbClr val="FF3300"/>
                </a:solidFill>
              </a:rPr>
              <a:t>比和比值有什么联系与区别？</a:t>
            </a:r>
            <a:r>
              <a:rPr lang="zh-CN" altLang="en-US"/>
              <a:t> </a:t>
            </a:r>
          </a:p>
        </p:txBody>
      </p:sp>
      <p:pic>
        <p:nvPicPr>
          <p:cNvPr id="1976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781300"/>
            <a:ext cx="1655763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2124075" y="1557338"/>
            <a:ext cx="4392613" cy="1727200"/>
          </a:xfrm>
          <a:prstGeom prst="wedgeRoundRectCallout">
            <a:avLst>
              <a:gd name="adj1" fmla="val -49926"/>
              <a:gd name="adj2" fmla="val 7040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000000"/>
                </a:solidFill>
              </a:rPr>
              <a:t>两者的联系在于：比值是比的前项除以后项所得的商，它通常用分数表示，而比也可以写成分数。</a:t>
            </a:r>
          </a:p>
        </p:txBody>
      </p:sp>
      <p:pic>
        <p:nvPicPr>
          <p:cNvPr id="1976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9750" y="2565400"/>
            <a:ext cx="15446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6"/>
          <p:cNvSpPr>
            <a:spLocks noChangeArrowheads="1"/>
          </p:cNvSpPr>
          <p:nvPr/>
        </p:nvSpPr>
        <p:spPr bwMode="auto">
          <a:xfrm rot="10800000">
            <a:off x="2195513" y="4005263"/>
            <a:ext cx="4824412" cy="1944687"/>
          </a:xfrm>
          <a:prstGeom prst="wedgeRoundRectCallout">
            <a:avLst>
              <a:gd name="adj1" fmla="val -48194"/>
              <a:gd name="adj2" fmla="val 823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</a:rPr>
              <a:t>它们的区别主要是：比值是一个数，有时可以用小数甚至整数表示，而比表示两个数的关系，不能用一个小数或一个整数表示。 </a:t>
            </a:r>
          </a:p>
          <a:p>
            <a:pPr algn="ctr"/>
            <a:endParaRPr lang="zh-CN" altLang="zh-CN" sz="2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 autoUpdateAnimBg="0"/>
      <p:bldP spid="1946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ext Box 2"/>
          <p:cNvSpPr txBox="1">
            <a:spLocks noChangeArrowheads="1"/>
          </p:cNvSpPr>
          <p:nvPr/>
        </p:nvSpPr>
        <p:spPr bwMode="auto">
          <a:xfrm>
            <a:off x="971550" y="836613"/>
            <a:ext cx="5976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口答：求出下面各比的比值</a:t>
            </a:r>
          </a:p>
        </p:txBody>
      </p:sp>
      <p:sp>
        <p:nvSpPr>
          <p:cNvPr id="198658" name="Text Box 3"/>
          <p:cNvSpPr txBox="1">
            <a:spLocks noChangeArrowheads="1"/>
          </p:cNvSpPr>
          <p:nvPr/>
        </p:nvSpPr>
        <p:spPr bwMode="auto">
          <a:xfrm>
            <a:off x="1908175" y="2133600"/>
            <a:ext cx="2879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A77"/>
                </a:solidFill>
              </a:rPr>
              <a:t>3     4 </a:t>
            </a:r>
            <a:r>
              <a:rPr lang="zh-CN" altLang="zh-CN" b="1">
                <a:solidFill>
                  <a:srgbClr val="007A77"/>
                </a:solidFill>
              </a:rPr>
              <a:t>	</a:t>
            </a:r>
          </a:p>
        </p:txBody>
      </p:sp>
      <p:sp>
        <p:nvSpPr>
          <p:cNvPr id="198659" name="Text Box 4"/>
          <p:cNvSpPr txBox="1">
            <a:spLocks noChangeArrowheads="1"/>
          </p:cNvSpPr>
          <p:nvPr/>
        </p:nvSpPr>
        <p:spPr bwMode="auto">
          <a:xfrm>
            <a:off x="2268538" y="1989138"/>
            <a:ext cx="2159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0" name="Rectangle 5"/>
          <p:cNvSpPr>
            <a:spLocks noChangeArrowheads="1"/>
          </p:cNvSpPr>
          <p:nvPr/>
        </p:nvSpPr>
        <p:spPr bwMode="auto">
          <a:xfrm>
            <a:off x="2484438" y="3357563"/>
            <a:ext cx="6397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1" name="Text Box 6"/>
          <p:cNvSpPr txBox="1">
            <a:spLocks noChangeArrowheads="1"/>
          </p:cNvSpPr>
          <p:nvPr/>
        </p:nvSpPr>
        <p:spPr bwMode="auto">
          <a:xfrm>
            <a:off x="1763713" y="3429000"/>
            <a:ext cx="1801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0.5     1</a:t>
            </a:r>
          </a:p>
        </p:txBody>
      </p:sp>
      <p:sp>
        <p:nvSpPr>
          <p:cNvPr id="198662" name="Rectangle 7"/>
          <p:cNvSpPr>
            <a:spLocks noChangeArrowheads="1"/>
          </p:cNvSpPr>
          <p:nvPr/>
        </p:nvSpPr>
        <p:spPr bwMode="auto">
          <a:xfrm>
            <a:off x="2484438" y="4581525"/>
            <a:ext cx="58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3" name="Text Box 8"/>
          <p:cNvSpPr txBox="1">
            <a:spLocks noChangeArrowheads="1"/>
          </p:cNvSpPr>
          <p:nvPr/>
        </p:nvSpPr>
        <p:spPr bwMode="auto">
          <a:xfrm>
            <a:off x="1979613" y="458152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8      4</a:t>
            </a: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773238"/>
            <a:ext cx="230505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5" name="Rectangle 10"/>
          <p:cNvSpPr>
            <a:spLocks noChangeAspect="1" noChangeArrowheads="1"/>
          </p:cNvSpPr>
          <p:nvPr/>
        </p:nvSpPr>
        <p:spPr bwMode="auto">
          <a:xfrm>
            <a:off x="1524000" y="1397000"/>
            <a:ext cx="609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348038" y="3429000"/>
            <a:ext cx="3455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= 0.5÷1= 0.5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348038" y="4581525"/>
            <a:ext cx="3024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= 8 ÷ 4 = 2</a:t>
            </a:r>
          </a:p>
        </p:txBody>
      </p:sp>
      <p:pic>
        <p:nvPicPr>
          <p:cNvPr id="198668" name="Picture 14" descr="小学资源网官方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45200"/>
            <a:ext cx="169227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utoUpdateAnimBg="0"/>
      <p:bldP spid="1742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68638"/>
            <a:ext cx="22558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2" name="AutoShape 3"/>
          <p:cNvSpPr>
            <a:spLocks noChangeArrowheads="1"/>
          </p:cNvSpPr>
          <p:nvPr/>
        </p:nvSpPr>
        <p:spPr bwMode="auto">
          <a:xfrm>
            <a:off x="2700338" y="1052513"/>
            <a:ext cx="6119812" cy="3097212"/>
          </a:xfrm>
          <a:prstGeom prst="wedgeRoundRectCallout">
            <a:avLst>
              <a:gd name="adj1" fmla="val -48574"/>
              <a:gd name="adj2" fmla="val 706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059113" y="1052513"/>
            <a:ext cx="54721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、比的后项可以是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0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吗？</a:t>
            </a: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、比与除法、分数又有什么关系？</a:t>
            </a:r>
            <a:endParaRPr lang="en-US" altLang="zh-CN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9684" name="Text Box 5"/>
          <p:cNvSpPr txBox="1">
            <a:spLocks noChangeArrowheads="1"/>
          </p:cNvSpPr>
          <p:nvPr/>
        </p:nvSpPr>
        <p:spPr bwMode="auto">
          <a:xfrm>
            <a:off x="1116013" y="549275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想一想：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642938" y="428625"/>
            <a:ext cx="7704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比和除法、分数的联系和区别</a:t>
            </a:r>
          </a:p>
        </p:txBody>
      </p:sp>
      <p:graphicFrame>
        <p:nvGraphicFramePr>
          <p:cNvPr id="39939" name="Group 3"/>
          <p:cNvGraphicFramePr>
            <a:graphicFrameLocks noGrp="1"/>
          </p:cNvGraphicFramePr>
          <p:nvPr/>
        </p:nvGraphicFramePr>
        <p:xfrm>
          <a:off x="206375" y="1209675"/>
          <a:ext cx="8524875" cy="5114926"/>
        </p:xfrm>
        <a:graphic>
          <a:graphicData uri="http://schemas.openxmlformats.org/drawingml/2006/table">
            <a:tbl>
              <a:tblPr/>
              <a:tblGrid>
                <a:gridCol w="1141413"/>
                <a:gridCol w="1822450"/>
                <a:gridCol w="1600200"/>
                <a:gridCol w="1701800"/>
                <a:gridCol w="1293812"/>
                <a:gridCol w="965200"/>
              </a:tblGrid>
              <a:tr h="108743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联      系（相    当    于）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区别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0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比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除法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52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分数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0740" name="Text Box 36"/>
          <p:cNvSpPr txBox="1">
            <a:spLocks noChangeArrowheads="1"/>
          </p:cNvSpPr>
          <p:nvPr/>
        </p:nvSpPr>
        <p:spPr bwMode="auto">
          <a:xfrm>
            <a:off x="1185863" y="2678113"/>
            <a:ext cx="2128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比的前项</a:t>
            </a:r>
          </a:p>
        </p:txBody>
      </p:sp>
      <p:sp>
        <p:nvSpPr>
          <p:cNvPr id="200741" name="Text Box 37"/>
          <p:cNvSpPr txBox="1">
            <a:spLocks noChangeArrowheads="1"/>
          </p:cNvSpPr>
          <p:nvPr/>
        </p:nvSpPr>
        <p:spPr bwMode="auto">
          <a:xfrm>
            <a:off x="3248025" y="2678113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：比号</a:t>
            </a:r>
          </a:p>
        </p:txBody>
      </p:sp>
      <p:sp>
        <p:nvSpPr>
          <p:cNvPr id="200742" name="Text Box 38"/>
          <p:cNvSpPr txBox="1">
            <a:spLocks noChangeArrowheads="1"/>
          </p:cNvSpPr>
          <p:nvPr/>
        </p:nvSpPr>
        <p:spPr bwMode="auto">
          <a:xfrm>
            <a:off x="4565650" y="2678113"/>
            <a:ext cx="20208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比的后项</a:t>
            </a:r>
          </a:p>
        </p:txBody>
      </p:sp>
      <p:sp>
        <p:nvSpPr>
          <p:cNvPr id="200743" name="Text Box 39"/>
          <p:cNvSpPr txBox="1">
            <a:spLocks noChangeArrowheads="1"/>
          </p:cNvSpPr>
          <p:nvPr/>
        </p:nvSpPr>
        <p:spPr bwMode="auto">
          <a:xfrm>
            <a:off x="6456363" y="2678113"/>
            <a:ext cx="1252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428750" y="400208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被除数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1431925" y="5384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  子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3189288" y="400208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÷</a:t>
            </a: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除号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>
            <a:off x="4857750" y="40005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除数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6600825" y="4002088"/>
            <a:ext cx="83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商</a:t>
            </a:r>
          </a:p>
        </p:txBody>
      </p:sp>
      <p:sp>
        <p:nvSpPr>
          <p:cNvPr id="39981" name="Text Box 45"/>
          <p:cNvSpPr txBox="1">
            <a:spLocks noChangeArrowheads="1"/>
          </p:cNvSpPr>
          <p:nvPr/>
        </p:nvSpPr>
        <p:spPr bwMode="auto">
          <a:xfrm>
            <a:off x="3143250" y="5429250"/>
            <a:ext cx="171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en-US" altLang="zh-CN" sz="2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—</a:t>
            </a:r>
            <a:r>
              <a:rPr kumimoji="1" lang="zh-CN" altLang="en-US" sz="28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分数线</a:t>
            </a: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4745038" y="5384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分母</a:t>
            </a: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6373813" y="5370513"/>
            <a:ext cx="1439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分数值</a:t>
            </a: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7807325" y="2478088"/>
            <a:ext cx="838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一种关系</a:t>
            </a:r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7794625" y="381635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一种运算</a:t>
            </a:r>
          </a:p>
        </p:txBody>
      </p:sp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7807325" y="521335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一种数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6" grpId="0"/>
      <p:bldP spid="39977" grpId="0"/>
      <p:bldP spid="39978" grpId="0"/>
      <p:bldP spid="39979" grpId="0"/>
      <p:bldP spid="39980" grpId="0"/>
      <p:bldP spid="39981" grpId="0"/>
      <p:bldP spid="39982" grpId="0"/>
      <p:bldP spid="39983" grpId="0"/>
      <p:bldP spid="39984" grpId="0"/>
      <p:bldP spid="39985" grpId="0"/>
      <p:bldP spid="3998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</TotalTime>
  <Words>908</Words>
  <Application>Microsoft Office PowerPoint</Application>
  <PresentationFormat>全屏显示(4:3)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自定义设计方案</vt:lpstr>
      <vt:lpstr>幻灯片 1</vt:lpstr>
      <vt:lpstr>幻灯片 2</vt:lpstr>
      <vt:lpstr>幻灯片 3</vt:lpstr>
      <vt:lpstr>两个数相除又叫做两个数的比</vt:lpstr>
      <vt:lpstr>幻灯片 5</vt:lpstr>
      <vt:lpstr>比和比值有什么联系与区别？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28</cp:revision>
  <dcterms:created xsi:type="dcterms:W3CDTF">2013-09-24T23:56:40Z</dcterms:created>
  <dcterms:modified xsi:type="dcterms:W3CDTF">2015-02-18T09:08:59Z</dcterms:modified>
</cp:coreProperties>
</file>