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1" r:id="rId4"/>
    <p:sldId id="264" r:id="rId5"/>
    <p:sldId id="289" r:id="rId7"/>
    <p:sldId id="323" r:id="rId8"/>
    <p:sldId id="287" r:id="rId9"/>
    <p:sldId id="263" r:id="rId10"/>
    <p:sldId id="324" r:id="rId11"/>
    <p:sldId id="326" r:id="rId12"/>
    <p:sldId id="325" r:id="rId13"/>
    <p:sldId id="288" r:id="rId14"/>
    <p:sldId id="327" r:id="rId15"/>
    <p:sldId id="328" r:id="rId16"/>
    <p:sldId id="293" r:id="rId17"/>
    <p:sldId id="329" r:id="rId18"/>
    <p:sldId id="330" r:id="rId19"/>
    <p:sldId id="301" r:id="rId20"/>
    <p:sldId id="302" r:id="rId21"/>
    <p:sldId id="278" r:id="rId22"/>
    <p:sldId id="331" r:id="rId23"/>
    <p:sldId id="332" r:id="rId24"/>
    <p:sldId id="333" r:id="rId25"/>
    <p:sldId id="334" r:id="rId26"/>
    <p:sldId id="335" r:id="rId27"/>
    <p:sldId id="300" r:id="rId28"/>
    <p:sldId id="305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BB"/>
    <a:srgbClr val="0000FF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4614" autoAdjust="0"/>
  </p:normalViewPr>
  <p:slideViewPr>
    <p:cSldViewPr>
      <p:cViewPr>
        <p:scale>
          <a:sx n="65" d="100"/>
          <a:sy n="65" d="100"/>
        </p:scale>
        <p:origin x="-152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image" Target="../media/image1.png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5.jpe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5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9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5.jpeg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5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5.xml"/><Relationship Id="rId5" Type="http://schemas.openxmlformats.org/officeDocument/2006/relationships/image" Target="../media/image40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5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835696" y="30916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六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数学  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2699792" y="1844824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北京课改版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情景导入</a:t>
            </a:r>
            <a:r>
              <a:rPr lang="en-US" altLang="zh-CN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2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39551" y="1775718"/>
            <a:ext cx="827922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个工程队同时从不同地点修同样长度的地铁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经过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年完成的情况如下表。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59632" y="2996952"/>
          <a:ext cx="6336700" cy="1872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3736"/>
                <a:gridCol w="1118241"/>
                <a:gridCol w="1118241"/>
                <a:gridCol w="1118241"/>
                <a:gridCol w="1118241"/>
              </a:tblGrid>
              <a:tr h="658073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队别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乙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丙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丁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214134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完成情况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1"/>
                      <a:stretch>
                        <a:fillRect l="-167760" t="-61809" r="-301093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75%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1"/>
                      <a:stretch>
                        <a:fillRect l="-365761" t="-61809" r="-10000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70%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12" name="Picture 10" descr="76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011" y="4437335"/>
            <a:ext cx="1294445" cy="187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899592" y="5029144"/>
            <a:ext cx="5472608" cy="1224136"/>
          </a:xfrm>
          <a:prstGeom prst="wedgeRoundRectCallout">
            <a:avLst>
              <a:gd name="adj1" fmla="val 75109"/>
              <a:gd name="adj2" fmla="val -4844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你能把</a:t>
            </a:r>
            <a:r>
              <a:rPr lang="en-US" altLang="zh-CN" sz="3200" b="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b="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个队完成的情况，按从多到少的顺序排列起来吗？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22" descr="95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1581296" cy="185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2604337" y="2508078"/>
            <a:ext cx="6039165" cy="1080120"/>
          </a:xfrm>
          <a:prstGeom prst="wedgeRoundRectCallout">
            <a:avLst>
              <a:gd name="adj1" fmla="val -62822"/>
              <a:gd name="adj2" fmla="val -2357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先把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其中的分数化成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百分数</a:t>
            </a:r>
            <a:r>
              <a:rPr lang="en-US" altLang="zh-CN" sz="32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再进行比较。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699792" y="1268760"/>
            <a:ext cx="1872208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方法一：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55869" y="4005064"/>
                <a:ext cx="3786614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≈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0.833=83.3%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869" y="4005064"/>
                <a:ext cx="3786614" cy="900824"/>
              </a:xfrm>
              <a:prstGeom prst="rect">
                <a:avLst/>
              </a:prstGeom>
              <a:blipFill rotWithShape="1">
                <a:blip r:embed="rId2"/>
                <a:stretch>
                  <a:fillRect l="-161" r="-3865" b="-1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4856888" y="4005064"/>
                <a:ext cx="3786614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≈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0.667=66.7%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6888" y="4005064"/>
                <a:ext cx="3786614" cy="892552"/>
              </a:xfrm>
              <a:prstGeom prst="rect">
                <a:avLst/>
              </a:prstGeom>
              <a:blipFill rotWithShape="1">
                <a:blip r:embed="rId3"/>
                <a:stretch>
                  <a:fillRect l="-161" r="-3865" b="-13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860032" y="987046"/>
          <a:ext cx="3761727" cy="1361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6391"/>
                <a:gridCol w="663834"/>
                <a:gridCol w="663834"/>
                <a:gridCol w="663834"/>
                <a:gridCol w="663834"/>
              </a:tblGrid>
              <a:tr h="478679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队别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甲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乙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丙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丁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83155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完成情况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166055" t="-57241" r="-300917" b="-69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75%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366055" t="-57241" r="-100917" b="-69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70%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774982" y="4941168"/>
            <a:ext cx="6995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83.3%&gt;75%&gt;70%&gt;66.7%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755576" y="5445224"/>
                <a:ext cx="4610558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&gt;75%&gt;70%&gt;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445224"/>
                <a:ext cx="4610558" cy="900824"/>
              </a:xfrm>
              <a:prstGeom prst="rect">
                <a:avLst/>
              </a:prstGeom>
              <a:blipFill rotWithShape="1">
                <a:blip r:embed="rId5"/>
                <a:stretch>
                  <a:fillRect l="-4101" b="-1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475655" y="4149080"/>
            <a:ext cx="118800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80112" y="4149080"/>
            <a:ext cx="1224000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4" grpId="0"/>
      <p:bldP spid="5" grpId="0"/>
      <p:bldP spid="6" grpId="0"/>
      <p:bldP spid="7" grpId="0"/>
      <p:bldP spid="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22" descr="95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04864"/>
            <a:ext cx="1581296" cy="185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2604337" y="2508078"/>
            <a:ext cx="6039165" cy="1080120"/>
          </a:xfrm>
          <a:prstGeom prst="wedgeRoundRectCallout">
            <a:avLst>
              <a:gd name="adj1" fmla="val -61845"/>
              <a:gd name="adj2" fmla="val -2767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先把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其中的百分数化成分数</a:t>
            </a:r>
            <a:r>
              <a:rPr lang="en-US" altLang="zh-CN" sz="32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再进行比较。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699792" y="1268760"/>
            <a:ext cx="1872208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方法二：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2339752" y="3979236"/>
                <a:ext cx="2710999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75%=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3979236"/>
                <a:ext cx="2710999" cy="889924"/>
              </a:xfrm>
              <a:prstGeom prst="rect">
                <a:avLst/>
              </a:prstGeom>
              <a:blipFill rotWithShape="1">
                <a:blip r:embed="rId2"/>
                <a:stretch>
                  <a:fillRect l="-6966" b="-1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483462" y="3979236"/>
                <a:ext cx="2904962" cy="8899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70%=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  <m:r>
                          <a:rPr lang="en-US" altLang="zh-CN" sz="3600" b="0" i="0" smtClean="0">
                            <a:latin typeface="Cambria Math"/>
                          </a:rPr>
                          <m:t>0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</m:t>
                        </m:r>
                        <m:r>
                          <a:rPr lang="en-US" altLang="zh-CN" sz="3600" b="0" i="0" smtClean="0">
                            <a:latin typeface="Cambria Math"/>
                          </a:rPr>
                          <m:t>0</m:t>
                        </m:r>
                        <m:r>
                          <a:rPr lang="en-US" altLang="zh-CN" sz="3600">
                            <a:latin typeface="Cambria Math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3462" y="3979236"/>
                <a:ext cx="2904962" cy="889924"/>
              </a:xfrm>
              <a:prstGeom prst="rect">
                <a:avLst/>
              </a:prstGeom>
              <a:blipFill rotWithShape="1">
                <a:blip r:embed="rId3"/>
                <a:stretch>
                  <a:fillRect l="-6513" b="-12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4860032" y="987046"/>
          <a:ext cx="3761727" cy="13618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6391"/>
                <a:gridCol w="663834"/>
                <a:gridCol w="663834"/>
                <a:gridCol w="663834"/>
                <a:gridCol w="663834"/>
              </a:tblGrid>
              <a:tr h="478679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队别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甲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乙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丙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丁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83155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完成情况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166055" t="-57241" r="-300917" b="-69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75%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>
                    <a:blipFill rotWithShape="1">
                      <a:blip r:embed="rId4"/>
                      <a:stretch>
                        <a:fillRect l="-366055" t="-57241" r="-100917" b="-690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70%</a:t>
                      </a:r>
                      <a:endParaRPr lang="zh-CN" sz="2000" dirty="0"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95536" y="5120464"/>
                <a:ext cx="3191899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120464"/>
                <a:ext cx="3191899" cy="900824"/>
              </a:xfrm>
              <a:prstGeom prst="rect">
                <a:avLst/>
              </a:prstGeom>
              <a:blipFill rotWithShape="1">
                <a:blip r:embed="rId5"/>
                <a:stretch>
                  <a:fillRect l="-5927" r="-191" b="-114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065898" y="5192472"/>
                <a:ext cx="4610558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5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&gt;75%&gt;70%&gt;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898" y="5192472"/>
                <a:ext cx="4610558" cy="900824"/>
              </a:xfrm>
              <a:prstGeom prst="rect">
                <a:avLst/>
              </a:prstGeom>
              <a:blipFill rotWithShape="1">
                <a:blip r:embed="rId6"/>
                <a:stretch>
                  <a:fillRect l="-4101" b="-1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3563888" y="5035996"/>
            <a:ext cx="601369" cy="1129308"/>
          </a:xfrm>
          <a:prstGeom prst="roundRect">
            <a:avLst/>
          </a:prstGeom>
          <a:blipFill>
            <a:blip r:embed="rId7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通</a:t>
            </a:r>
            <a:endParaRPr lang="en-US" altLang="zh-CN" sz="3200" dirty="0" smtClean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4" grpId="0"/>
      <p:bldP spid="5" grpId="0"/>
      <p:bldP spid="6" grpId="0"/>
      <p:bldP spid="7" grpId="0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83568" y="177281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分数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化成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百分数的方法。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9427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55576" y="2525216"/>
            <a:ext cx="7488832" cy="119181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先把分数化成小数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再按照小数化百分数的方法化成百分数。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369" y="396537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百分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化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成分数的方法。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4685456"/>
            <a:ext cx="7488832" cy="119181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先把百分数化成分母是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的分数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能约分的要约成最简分数。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4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971600" y="1764105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选择正确答案前的字母填在括号内。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123" y="1900156"/>
            <a:ext cx="507485" cy="448724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99592" y="2420888"/>
                <a:ext cx="7560840" cy="1445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在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3.14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、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34.1%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和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3.41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中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,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最小的是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( 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)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。</a:t>
                </a: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20888"/>
                <a:ext cx="7560840" cy="1445076"/>
              </a:xfrm>
              <a:prstGeom prst="rect">
                <a:avLst/>
              </a:prstGeom>
              <a:blipFill rotWithShape="1">
                <a:blip r:embed="rId2"/>
                <a:stretch>
                  <a:fillRect l="-2500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52507" y="4005064"/>
                <a:ext cx="7128792" cy="1445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A.3.14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C.34.1%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D.3.41</a:t>
                </a:r>
                <a:endParaRPr lang="zh-CN" altLang="zh-CN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07" y="4005064"/>
                <a:ext cx="7128792" cy="1445076"/>
              </a:xfrm>
              <a:prstGeom prst="rect">
                <a:avLst/>
              </a:prstGeom>
              <a:blipFill rotWithShape="1">
                <a:blip r:embed="rId3"/>
                <a:stretch>
                  <a:fillRect l="-2564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6" y="1772816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思路分析：</a:t>
            </a:r>
            <a:endParaRPr lang="zh-CN" altLang="zh-CN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17032"/>
            <a:ext cx="24713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683568" y="2419148"/>
            <a:ext cx="7848872" cy="1116994"/>
          </a:xfrm>
          <a:prstGeom prst="wedgeRoundRectCallout">
            <a:avLst>
              <a:gd name="adj1" fmla="val 42347"/>
              <a:gd name="adj2" fmla="val 8398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把它们化成同一种数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把它们都化成小数来比较。</a:t>
            </a:r>
            <a:endParaRPr lang="zh-CN" altLang="zh-CN" sz="36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3929177"/>
            <a:ext cx="8918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解：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519877" y="3861048"/>
                <a:ext cx="2122697" cy="89107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≈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3.143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9877" y="3861048"/>
                <a:ext cx="2122697" cy="891078"/>
              </a:xfrm>
              <a:prstGeom prst="rect">
                <a:avLst/>
              </a:prstGeom>
              <a:blipFill rotWithShape="1">
                <a:blip r:embed="rId2"/>
                <a:stretch>
                  <a:fillRect r="-7736" b="-12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1519877" y="4725144"/>
            <a:ext cx="2981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34.1%=0.341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36098" y="4005064"/>
            <a:ext cx="10262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3.14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36098" y="4767163"/>
            <a:ext cx="10262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3.41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539552" y="5373216"/>
                <a:ext cx="5227855" cy="8765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3.41</a:t>
                </a:r>
                <a:r>
                  <a:rPr lang="zh-CN" altLang="en-US" sz="3600" dirty="0" smtClean="0">
                    <a:latin typeface="华文新魏" pitchFamily="2" charset="-122"/>
                    <a:ea typeface="华文新魏" pitchFamily="2" charset="-122"/>
                  </a:rPr>
                  <a:t>＞</a:t>
                </a:r>
                <a:r>
                  <a:rPr lang="zh-CN" altLang="zh-CN" sz="36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3600" dirty="0" smtClean="0">
                    <a:latin typeface="华文新魏" pitchFamily="2" charset="-122"/>
                    <a:ea typeface="华文新魏" pitchFamily="2" charset="-122"/>
                  </a:rPr>
                  <a:t>＞</a:t>
                </a:r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3.14</a:t>
                </a:r>
                <a:r>
                  <a:rPr lang="zh-CN" altLang="en-US" sz="3600" dirty="0" smtClean="0">
                    <a:latin typeface="华文新魏" pitchFamily="2" charset="-122"/>
                    <a:ea typeface="华文新魏" pitchFamily="2" charset="-122"/>
                  </a:rPr>
                  <a:t>＞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34.1%</a:t>
                </a:r>
                <a:endParaRPr lang="zh-CN" altLang="zh-CN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5373216"/>
                <a:ext cx="5227855" cy="876587"/>
              </a:xfrm>
              <a:prstGeom prst="rect">
                <a:avLst/>
              </a:prstGeom>
              <a:blipFill rotWithShape="1">
                <a:blip r:embed="rId3"/>
                <a:stretch>
                  <a:fillRect l="-3617" b="-13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5" name="燕尾形 14"/>
          <p:cNvSpPr/>
          <p:nvPr/>
        </p:nvSpPr>
        <p:spPr>
          <a:xfrm>
            <a:off x="5563998" y="5517232"/>
            <a:ext cx="808202" cy="46805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0192" y="5413494"/>
            <a:ext cx="24080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34.1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%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最小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8" grpId="0"/>
      <p:bldP spid="2" grpId="0"/>
      <p:bldP spid="3" grpId="0"/>
      <p:bldP spid="4" grpId="0"/>
      <p:bldP spid="5" grpId="0"/>
      <p:bldP spid="14" grpId="0"/>
      <p:bldP spid="15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971600" y="1764105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选择正确答案前的字母填在括号内。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6123" y="1900156"/>
            <a:ext cx="507485" cy="448724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99592" y="2420888"/>
                <a:ext cx="7560840" cy="1445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在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3.14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、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34.1%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和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3.41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中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,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最小的是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( 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)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。</a:t>
                </a: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20888"/>
                <a:ext cx="7560840" cy="1445076"/>
              </a:xfrm>
              <a:prstGeom prst="rect">
                <a:avLst/>
              </a:prstGeom>
              <a:blipFill rotWithShape="1">
                <a:blip r:embed="rId2"/>
                <a:stretch>
                  <a:fillRect l="-2500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52507" y="4005064"/>
                <a:ext cx="7128792" cy="1445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A.3.14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C.34.1%</a:t>
                </a:r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　　　　　</a:t>
                </a:r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D.3.41</a:t>
                </a:r>
                <a:endParaRPr lang="zh-CN" altLang="zh-CN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07" y="4005064"/>
                <a:ext cx="7128792" cy="1445076"/>
              </a:xfrm>
              <a:prstGeom prst="rect">
                <a:avLst/>
              </a:prstGeom>
              <a:blipFill rotWithShape="1">
                <a:blip r:embed="rId3"/>
                <a:stretch>
                  <a:fillRect l="-2564" b="-15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793177" y="3213993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C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2204864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1115616" y="2060848"/>
            <a:ext cx="47525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0.36%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化成小数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 rot="18298042">
            <a:off x="4389848" y="3110190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120918"/>
            <a:ext cx="3085282" cy="21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115616" y="4653136"/>
            <a:ext cx="5112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原因：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去掉百分号时没相应地移动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小数点。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5616" y="3140968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解：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0.36%=0.36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6" y="1772816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17032"/>
            <a:ext cx="24713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683568" y="2419148"/>
            <a:ext cx="7848872" cy="1116994"/>
          </a:xfrm>
          <a:prstGeom prst="wedgeRoundRectCallout">
            <a:avLst>
              <a:gd name="adj1" fmla="val 39154"/>
              <a:gd name="adj2" fmla="val 8398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把百分数化成小数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一定要把小数点向左移动两位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同时去掉百分号。</a:t>
            </a:r>
            <a:endParaRPr lang="zh-CN" altLang="zh-CN" sz="36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2" y="4581128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解：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0.36%=0.0036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rot="18298042">
            <a:off x="4500015" y="4626340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8" grpId="0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78078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0.25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0.036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0.2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化成百分数</a:t>
            </a:r>
            <a:r>
              <a:rPr lang="zh-CN" altLang="en-US" sz="3600" kern="100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600" kern="1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30" y="4624139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43608" y="2669232"/>
            <a:ext cx="7344816" cy="119181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把小数点向右移动两位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同时在后面加上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百分号。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9243" y="4195573"/>
            <a:ext cx="2695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0.25=25%</a:t>
            </a:r>
            <a:endParaRPr lang="zh-CN" altLang="zh-CN" sz="3600" kern="1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3928" y="4150821"/>
            <a:ext cx="2884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0.036=3.6%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043608" y="5086925"/>
            <a:ext cx="2226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0.2=20%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988723" y="5014917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3=300%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 animBg="1"/>
      <p:bldP spid="12" grpId="0"/>
      <p:bldP spid="3" grpId="0"/>
      <p:bldP spid="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单元   百分数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564344" y="2780927"/>
            <a:ext cx="4896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419872" y="1916832"/>
            <a:ext cx="5400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AutoNum type="arabicPlain" startAt="2"/>
            </a:pP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百分数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和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小数、 </a:t>
            </a:r>
            <a:endParaRPr kumimoji="1" lang="en-US" altLang="zh-CN" sz="4800" b="1" dirty="0" smtClean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0030101010101" charset="-122"/>
              <a:ea typeface="黑体" panose="02010600030101010101" charset="-122"/>
            </a:endParaRPr>
          </a:p>
          <a:p>
            <a:r>
              <a:rPr kumimoji="1" lang="en-US" altLang="zh-CN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 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分数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的互化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4824360" y="3501008"/>
            <a:ext cx="2988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7807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52%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125%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4%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120%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化成小数</a:t>
            </a:r>
            <a:r>
              <a:rPr lang="zh-CN" altLang="en-US" sz="3600" kern="100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600" kern="1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430" y="4624139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43608" y="3068960"/>
            <a:ext cx="7344816" cy="119181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去掉百分号，把小数点向左移动两位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并点上小数点。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9243" y="4409856"/>
            <a:ext cx="2695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52%=0.52</a:t>
            </a:r>
            <a:endParaRPr lang="zh-CN" altLang="zh-CN" sz="3600" kern="1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3928" y="4365104"/>
            <a:ext cx="25795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125%=1.25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1043608" y="5301208"/>
            <a:ext cx="2226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4%=0.04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3988723" y="5229200"/>
            <a:ext cx="23246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120%=1.2</a:t>
            </a:r>
            <a:endParaRPr lang="zh-CN" alt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 animBg="1"/>
      <p:bldP spid="12" grpId="0"/>
      <p:bldP spid="3" grpId="0"/>
      <p:bldP spid="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78078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kern="100" dirty="0" smtClean="0">
                <a:latin typeface="华文新魏" pitchFamily="2" charset="-122"/>
                <a:ea typeface="华文新魏" pitchFamily="2" charset="-122"/>
              </a:rPr>
              <a:t>把下面各数按从小到大的顺序排列起来。</a:t>
            </a:r>
            <a:endParaRPr lang="zh-CN" altLang="zh-CN" sz="3600" kern="1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403648" y="3068961"/>
                <a:ext cx="6192688" cy="969343"/>
              </a:xfrm>
              <a:prstGeom prst="roundRect">
                <a:avLst/>
              </a:prstGeom>
              <a:blipFill>
                <a:blip r:embed="rId1" cstate="print"/>
                <a:tile tx="0" ty="0" sx="100000" sy="100000" flip="none" algn="tl"/>
              </a:blip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36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     </a:t>
                </a:r>
                <a:r>
                  <a:rPr lang="en-US" altLang="zh-CN" sz="36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0.29        28.5%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</a:t>
                </a:r>
                <a:endParaRPr lang="zh-CN" altLang="en-US" sz="3600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3068961"/>
                <a:ext cx="6192688" cy="969343"/>
              </a:xfrm>
              <a:prstGeom prst="roundRect">
                <a:avLst/>
              </a:prstGeom>
              <a:blipFill rotWithShape="1">
                <a:blip r:embed="rId2"/>
                <a:stretch>
                  <a:fillRect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13" name="Picture 10" descr="76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09343"/>
            <a:ext cx="1294445" cy="187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827584" y="4399531"/>
            <a:ext cx="6322209" cy="1145837"/>
          </a:xfrm>
          <a:prstGeom prst="wedgeRoundRectCallout">
            <a:avLst>
              <a:gd name="adj1" fmla="val 60559"/>
              <a:gd name="adj2" fmla="val 501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可以先把这些数都化成分数、小数或百分数，再进行比较。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>
                <a:blip r:embed="rId1" cstate="print"/>
                <a:tile tx="0" ty="0" sx="100000" sy="100000" flip="none" algn="tl"/>
              </a:blip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     </a:t>
                </a:r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0.29        28.5%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</a:t>
                </a:r>
                <a:endParaRPr lang="zh-CN" altLang="en-US" sz="3200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 rotWithShape="1">
                <a:blip r:embed="rId2"/>
                <a:stretch>
                  <a:fillRect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83568" y="1916832"/>
            <a:ext cx="1872207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方法一：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9888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都化成分数</a:t>
            </a:r>
            <a:endParaRPr lang="zh-CN" altLang="en-US" sz="36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83568" y="2788879"/>
                <a:ext cx="3055645" cy="8792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rPr>
                  <a:t>0.29=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29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10</m:t>
                        </m:r>
                        <m:r>
                          <a:rPr lang="en-US" altLang="zh-CN" sz="3600" i="1" dirty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03</m:t>
                        </m:r>
                      </m:num>
                      <m:den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00</m:t>
                        </m:r>
                      </m:den>
                    </m:f>
                  </m:oMath>
                </a14:m>
                <a:endParaRPr lang="zh-CN" altLang="en-US" sz="3600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788879"/>
                <a:ext cx="3055645" cy="879215"/>
              </a:xfrm>
              <a:prstGeom prst="rect">
                <a:avLst/>
              </a:prstGeom>
              <a:blipFill rotWithShape="1">
                <a:blip r:embed="rId3"/>
                <a:stretch>
                  <a:fillRect l="-5988" b="-13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4363415" y="2780928"/>
                <a:ext cx="3820277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rPr>
                  <a:t>28.5%=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28.5</m:t>
                        </m:r>
                      </m:num>
                      <m:den>
                        <m:r>
                          <a:rPr lang="en-US" altLang="zh-CN" sz="3600" b="0" i="1" dirty="0" smtClean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10</m:t>
                        </m:r>
                        <m:r>
                          <a:rPr lang="en-US" altLang="zh-CN" sz="3600" i="1" dirty="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199.5</m:t>
                        </m:r>
                      </m:num>
                      <m:den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00</m:t>
                        </m:r>
                      </m:den>
                    </m:f>
                  </m:oMath>
                </a14:m>
                <a:endParaRPr lang="zh-CN" altLang="en-US" sz="3600" dirty="0">
                  <a:solidFill>
                    <a:schemeClr val="tx1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3415" y="2780928"/>
                <a:ext cx="3820277" cy="887166"/>
              </a:xfrm>
              <a:prstGeom prst="rect">
                <a:avLst/>
              </a:prstGeom>
              <a:blipFill rotWithShape="1">
                <a:blip r:embed="rId4"/>
                <a:stretch>
                  <a:fillRect l="-4952" b="-1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43868" y="3655428"/>
                <a:ext cx="2735044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35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en-US" altLang="zh-CN" sz="36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45</m:t>
                        </m:r>
                      </m:num>
                      <m:den>
                        <m:r>
                          <a:rPr lang="en-US" altLang="zh-CN" sz="3600" b="0" i="1" dirty="0" smtClean="0"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00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868" y="3655428"/>
                <a:ext cx="2735044" cy="887166"/>
              </a:xfrm>
              <a:prstGeom prst="rect">
                <a:avLst/>
              </a:prstGeom>
              <a:blipFill rotWithShape="1">
                <a:blip r:embed="rId5"/>
                <a:stretch>
                  <a:fillRect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4444948" y="3645024"/>
                <a:ext cx="1351652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200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700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4948" y="3645024"/>
                <a:ext cx="1351652" cy="887166"/>
              </a:xfrm>
              <a:prstGeom prst="rect">
                <a:avLst/>
              </a:prstGeom>
              <a:blipFill rotWithShape="1">
                <a:blip r:embed="rId6"/>
                <a:stretch>
                  <a:fillRect b="-131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755576" y="4630066"/>
                <a:ext cx="4854214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 smtClean="0">
                    <a:latin typeface="华文新魏" pitchFamily="2" charset="-122"/>
                    <a:ea typeface="华文新魏" pitchFamily="2" charset="-122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245</m:t>
                        </m:r>
                      </m:num>
                      <m:den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700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20</m:t>
                        </m:r>
                        <m:r>
                          <a:rPr lang="en-US" altLang="zh-CN" sz="3600" b="0" i="0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200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199.5</m:t>
                        </m:r>
                      </m:num>
                      <m:den>
                        <m:r>
                          <a:rPr lang="en-US" altLang="zh-CN" sz="3600" i="1" dirty="0">
                            <a:latin typeface="Cambria Math"/>
                            <a:ea typeface="华文新魏" pitchFamily="2" charset="-122"/>
                          </a:rPr>
                          <m:t>700</m:t>
                        </m:r>
                      </m:den>
                    </m:f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4630066"/>
                <a:ext cx="4854214" cy="887166"/>
              </a:xfrm>
              <a:prstGeom prst="rect">
                <a:avLst/>
              </a:prstGeom>
              <a:blipFill rotWithShape="1">
                <a:blip r:embed="rId7"/>
                <a:stretch>
                  <a:fillRect l="-3894" b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55576" y="5445224"/>
                <a:ext cx="5379999" cy="8765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 0.29 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600" dirty="0">
                        <a:latin typeface="华文新魏" pitchFamily="2" charset="-122"/>
                        <a:ea typeface="华文新魏" pitchFamily="2" charset="-122"/>
                      </a:rPr>
                      <m:t>28.5%</m:t>
                    </m:r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445224"/>
                <a:ext cx="5379999" cy="876587"/>
              </a:xfrm>
              <a:prstGeom prst="rect">
                <a:avLst/>
              </a:prstGeom>
              <a:blipFill rotWithShape="1">
                <a:blip r:embed="rId8"/>
                <a:stretch>
                  <a:fillRect l="-3515" b="-1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2" grpId="0"/>
      <p:bldP spid="3" grpId="0"/>
      <p:bldP spid="12" grpId="0"/>
      <p:bldP spid="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>
                <a:blip r:embed="rId1" cstate="print"/>
                <a:tile tx="0" ty="0" sx="100000" sy="100000" flip="none" algn="tl"/>
              </a:blip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     </a:t>
                </a:r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0.29        28.5%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</a:t>
                </a:r>
                <a:endParaRPr lang="zh-CN" altLang="en-US" sz="3200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 rotWithShape="1">
                <a:blip r:embed="rId2"/>
                <a:stretch>
                  <a:fillRect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83568" y="1916832"/>
            <a:ext cx="1872207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方法二：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98884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都化成小数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363415" y="2852936"/>
            <a:ext cx="31390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28.5%=0.285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43868" y="2708920"/>
                <a:ext cx="2948243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35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en-US" altLang="zh-CN" sz="36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0.35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868" y="2708920"/>
                <a:ext cx="2948243" cy="887166"/>
              </a:xfrm>
              <a:prstGeom prst="rect">
                <a:avLst/>
              </a:prstGeom>
              <a:blipFill rotWithShape="1">
                <a:blip r:embed="rId3"/>
                <a:stretch>
                  <a:fillRect r="-5372" b="-1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878869" y="3632533"/>
                <a:ext cx="3405099" cy="8765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=2÷7</a:t>
                </a:r>
                <a:r>
                  <a:rPr lang="zh-CN" altLang="en-US" sz="3600" dirty="0" smtClean="0">
                    <a:latin typeface="华文新魏" pitchFamily="2" charset="-122"/>
                    <a:ea typeface="华文新魏" pitchFamily="2" charset="-122"/>
                  </a:rPr>
                  <a:t>≈</a:t>
                </a:r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0.286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869" y="3632533"/>
                <a:ext cx="3405099" cy="876587"/>
              </a:xfrm>
              <a:prstGeom prst="rect">
                <a:avLst/>
              </a:prstGeom>
              <a:blipFill rotWithShape="1">
                <a:blip r:embed="rId4"/>
                <a:stretch>
                  <a:fillRect r="-4651" b="-13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755576" y="4558058"/>
            <a:ext cx="6955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0.35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0.29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0.286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0.285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55576" y="5229200"/>
                <a:ext cx="5379999" cy="8765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 0.29 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600" dirty="0">
                        <a:latin typeface="华文新魏" pitchFamily="2" charset="-122"/>
                        <a:ea typeface="华文新魏" pitchFamily="2" charset="-122"/>
                      </a:rPr>
                      <m:t>28.5%</m:t>
                    </m:r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229200"/>
                <a:ext cx="5379999" cy="876587"/>
              </a:xfrm>
              <a:prstGeom prst="rect">
                <a:avLst/>
              </a:prstGeom>
              <a:blipFill rotWithShape="1">
                <a:blip r:embed="rId5"/>
                <a:stretch>
                  <a:fillRect l="-3515" b="-1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2" grpId="0"/>
      <p:bldP spid="12" grpId="0"/>
      <p:bldP spid="4" grpId="0"/>
      <p:bldP spid="15" grpId="0"/>
      <p:bldP spid="16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>
                <a:blip r:embed="rId1" cstate="print"/>
                <a:tile tx="0" ty="0" sx="100000" sy="100000" flip="none" algn="tl"/>
              </a:blipFill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en-US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     </a:t>
                </a:r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0.29        28.5%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dirty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fPr>
                      <m:num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3200" b="0" i="1" dirty="0" smtClean="0">
                            <a:solidFill>
                              <a:srgbClr val="00B050"/>
                            </a:solidFill>
                            <a:latin typeface="Cambria Math"/>
                            <a:ea typeface="华文新魏" pitchFamily="2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200" dirty="0" smtClean="0">
                    <a:solidFill>
                      <a:srgbClr val="00B050"/>
                    </a:solidFill>
                    <a:latin typeface="华文新魏" pitchFamily="2" charset="-122"/>
                    <a:ea typeface="华文新魏" pitchFamily="2" charset="-122"/>
                  </a:rPr>
                  <a:t>   </a:t>
                </a:r>
                <a:endParaRPr lang="zh-CN" altLang="en-US" sz="3200" dirty="0">
                  <a:solidFill>
                    <a:srgbClr val="00B05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968367"/>
                <a:ext cx="5616624" cy="873431"/>
              </a:xfrm>
              <a:prstGeom prst="roundRect">
                <a:avLst/>
              </a:prstGeom>
              <a:blipFill rotWithShape="1">
                <a:blip r:embed="rId2"/>
                <a:stretch>
                  <a:fillRect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683568" y="1916832"/>
            <a:ext cx="1872207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方法三：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7784" y="198884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都化成百分数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4363415" y="2852936"/>
            <a:ext cx="24817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0.29=29%</a:t>
            </a:r>
            <a:endParaRPr lang="zh-CN" altLang="en-US" sz="360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843868" y="2708920"/>
                <a:ext cx="3004349" cy="8871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35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100</m:t>
                        </m:r>
                      </m:den>
                    </m:f>
                    <m:r>
                      <a:rPr lang="en-US" altLang="zh-CN" sz="3600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35%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3868" y="2708920"/>
                <a:ext cx="3004349" cy="887166"/>
              </a:xfrm>
              <a:prstGeom prst="rect">
                <a:avLst/>
              </a:prstGeom>
              <a:blipFill rotWithShape="1">
                <a:blip r:embed="rId3"/>
                <a:stretch>
                  <a:fillRect r="-5274" b="-1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878869" y="3632533"/>
                <a:ext cx="5168403" cy="8765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 b="0" i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 b="0" i="0" smtClean="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=2÷7</a:t>
                </a:r>
                <a:r>
                  <a:rPr lang="zh-CN" altLang="en-US" sz="3600" dirty="0" smtClean="0">
                    <a:latin typeface="华文新魏" pitchFamily="2" charset="-122"/>
                    <a:ea typeface="华文新魏" pitchFamily="2" charset="-122"/>
                  </a:rPr>
                  <a:t>≈</a:t>
                </a:r>
                <a:r>
                  <a:rPr lang="en-US" altLang="zh-CN" sz="3600" dirty="0" smtClean="0">
                    <a:latin typeface="华文新魏" pitchFamily="2" charset="-122"/>
                    <a:ea typeface="华文新魏" pitchFamily="2" charset="-122"/>
                  </a:rPr>
                  <a:t>0.286=28.6%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869" y="3632533"/>
                <a:ext cx="5168403" cy="876587"/>
              </a:xfrm>
              <a:prstGeom prst="rect">
                <a:avLst/>
              </a:prstGeom>
              <a:blipFill rotWithShape="1">
                <a:blip r:embed="rId4"/>
                <a:stretch>
                  <a:fillRect r="-2712" b="-13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755576" y="4558058"/>
            <a:ext cx="72186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35%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29%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28.6%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＞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28.5%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755576" y="5229200"/>
                <a:ext cx="5379999" cy="8765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3600" dirty="0">
                    <a:latin typeface="华文新魏" pitchFamily="2" charset="-122"/>
                    <a:ea typeface="华文新魏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 0.29 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&gt;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3600" dirty="0">
                        <a:latin typeface="华文新魏" pitchFamily="2" charset="-122"/>
                        <a:ea typeface="华文新魏" pitchFamily="2" charset="-122"/>
                      </a:rPr>
                      <m:t>28.5%</m:t>
                    </m:r>
                  </m:oMath>
                </a14:m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229200"/>
                <a:ext cx="5379999" cy="876587"/>
              </a:xfrm>
              <a:prstGeom prst="rect">
                <a:avLst/>
              </a:prstGeom>
              <a:blipFill rotWithShape="1">
                <a:blip r:embed="rId5"/>
                <a:stretch>
                  <a:fillRect l="-3515" b="-1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2" grpId="0"/>
      <p:bldP spid="12" grpId="0"/>
      <p:bldP spid="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课堂小结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7544" y="4030730"/>
            <a:ext cx="8280920" cy="11264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分数化百分数的方法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先把分数化成小数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再按照小数化百分数的方法化成百分数。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544" y="1700808"/>
            <a:ext cx="8280920" cy="109722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小数化百分数的方法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把小数点向右移动两位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同时在后面加上百分号。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67544" y="5214581"/>
            <a:ext cx="8280920" cy="11264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百分数化分数的方法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先把百分数化成分母是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100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的分数</a:t>
            </a:r>
            <a:r>
              <a:rPr lang="en-US" altLang="zh-CN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能约分的要约成最简分数。</a:t>
            </a:r>
            <a:endParaRPr lang="zh-CN" altLang="en-US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852936"/>
            <a:ext cx="8280920" cy="112646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百分数化小数的方法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去掉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百分号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，把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小数点向左移动两位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并点上小数点。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1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/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/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" name="任意多边形 167"/>
          <p:cNvSpPr/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5" name="任意多边形 171"/>
          <p:cNvSpPr/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学习目标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0" y="4825854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4365103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理解百分数、小数和分数三者之间的关系。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84482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理解小数、分数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化为百分数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的方法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能熟练地转化。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3568" y="3068959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理解百分数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化为分数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、小数的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方法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能把百分数化成分数、小数。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064" y="1700808"/>
            <a:ext cx="251201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83568" y="3323381"/>
            <a:ext cx="7688325" cy="2553891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小数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化为分数</a:t>
            </a:r>
            <a:r>
              <a:rPr kumimoji="1"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，原来有几位小数，就在</a:t>
            </a:r>
            <a:r>
              <a:rPr kumimoji="1" lang="en-US" altLang="zh-CN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后面写几个</a:t>
            </a:r>
            <a:r>
              <a:rPr kumimoji="1" lang="en-US" altLang="zh-CN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kumimoji="1"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作分母，把原来的小数去掉小数点作分子；化成分数后，能约分的要约分。</a:t>
            </a:r>
            <a:endParaRPr kumimoji="1" lang="zh-CN" altLang="en-US" sz="3600" b="1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3848" y="1490008"/>
            <a:ext cx="5040560" cy="1200329"/>
            <a:chOff x="3203848" y="1490008"/>
            <a:chExt cx="5040560" cy="1200329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3203848" y="1494151"/>
              <a:ext cx="5040560" cy="1196185"/>
            </a:xfrm>
            <a:prstGeom prst="wedgeRoundRectCallout">
              <a:avLst>
                <a:gd name="adj1" fmla="val -59871"/>
                <a:gd name="adj2" fmla="val 35464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235720" y="1490008"/>
              <a:ext cx="47926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你还记得小数化为分数的方法吗？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064" y="1700808"/>
            <a:ext cx="251201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83568" y="3323381"/>
            <a:ext cx="7688325" cy="132802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分母是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100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kumimoji="1"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1000……</a:t>
            </a:r>
            <a:r>
              <a:rPr kumimoji="1"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的分数可以直接写成。</a:t>
            </a:r>
            <a:endParaRPr kumimoji="1"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3848" y="1490008"/>
            <a:ext cx="5040560" cy="1200329"/>
            <a:chOff x="3203848" y="1490008"/>
            <a:chExt cx="5040560" cy="1200329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3203848" y="1494151"/>
              <a:ext cx="5040560" cy="1196185"/>
            </a:xfrm>
            <a:prstGeom prst="wedgeRoundRectCallout">
              <a:avLst>
                <a:gd name="adj1" fmla="val -58116"/>
                <a:gd name="adj2" fmla="val 39163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235720" y="1490008"/>
              <a:ext cx="47926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你还记得分数化小数的方法吗？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683568" y="4837281"/>
            <a:ext cx="7688325" cy="1328023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用分子除以分母，除不尽时，可以根据需要按四舍五入法保留几位小位。</a:t>
            </a:r>
            <a:endParaRPr kumimoji="1"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情景导入</a:t>
            </a:r>
            <a:r>
              <a:rPr lang="en-US" altLang="zh-CN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1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39552" y="1836113"/>
            <a:ext cx="81369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比较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0.741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75%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0.739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72.8%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的大小。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" name="Picture 22" descr="95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4"/>
            <a:ext cx="208475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1519925" y="2514888"/>
            <a:ext cx="5472608" cy="676096"/>
          </a:xfrm>
          <a:prstGeom prst="wedgeRoundRectCallout">
            <a:avLst>
              <a:gd name="adj1" fmla="val -45786"/>
              <a:gd name="adj2" fmla="val 12550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这些数中包括小数和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百分数。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" name="Picture 10" descr="76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346" y="4221088"/>
            <a:ext cx="1484427" cy="214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336274" y="3671230"/>
            <a:ext cx="4539982" cy="1202144"/>
          </a:xfrm>
          <a:prstGeom prst="wedgeRoundRectCallout">
            <a:avLst>
              <a:gd name="adj1" fmla="val 67078"/>
              <a:gd name="adj2" fmla="val 3445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通过百分数、小数之间的互化学习互化的方法。</a:t>
            </a:r>
            <a:endParaRPr lang="zh-CN" altLang="zh-CN" sz="3200" b="0" dirty="0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67544" y="1772816"/>
            <a:ext cx="2258287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解决问题：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846565"/>
            <a:ext cx="48478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(1)</a:t>
            </a:r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把百分数化成小数。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259632" y="2824480"/>
                <a:ext cx="3424335" cy="9008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75%=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75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=0.75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824480"/>
                <a:ext cx="3424335" cy="900824"/>
              </a:xfrm>
              <a:prstGeom prst="rect">
                <a:avLst/>
              </a:prstGeom>
              <a:blipFill rotWithShape="1">
                <a:blip r:embed="rId1"/>
                <a:stretch>
                  <a:fillRect l="-5526" r="-4456" b="-1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23083" y="3832592"/>
                <a:ext cx="4213013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72.8%=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72</m:t>
                        </m:r>
                        <m:r>
                          <m:rPr>
                            <m:nor/>
                          </m:rPr>
                          <a:rPr lang="en-US" altLang="zh-CN" sz="3600">
                            <a:latin typeface="华文新魏" pitchFamily="2" charset="-122"/>
                            <a:ea typeface="华文新魏" pitchFamily="2" charset="-122"/>
                          </a:rPr>
                          <m:t>.</m:t>
                        </m:r>
                        <m:r>
                          <a:rPr lang="en-US" altLang="zh-CN" sz="360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=0.728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3083" y="3832592"/>
                <a:ext cx="4213013" cy="892552"/>
              </a:xfrm>
              <a:prstGeom prst="rect">
                <a:avLst/>
              </a:prstGeom>
              <a:blipFill rotWithShape="1">
                <a:blip r:embed="rId2"/>
                <a:stretch>
                  <a:fillRect l="-4486" r="-3329" b="-13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223083" y="4854794"/>
            <a:ext cx="66848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0.75&gt;0.741&gt;0.739&gt;0.728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5501125"/>
            <a:ext cx="69285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所以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75%&gt;0.741&gt;0.739&gt;72.8%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052286" y="1052736"/>
            <a:ext cx="569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2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0.741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75%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0.739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72.8</a:t>
            </a:r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%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494" y="269984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67544" y="1772816"/>
            <a:ext cx="2258287" cy="789771"/>
          </a:xfrm>
          <a:prstGeom prst="wedgeRoundRectCallout">
            <a:avLst>
              <a:gd name="adj1" fmla="val 49474"/>
              <a:gd name="adj2" fmla="val 15913"/>
              <a:gd name="adj3" fmla="val 16667"/>
            </a:avLst>
          </a:prstGeom>
          <a:solidFill>
            <a:srgbClr val="FFFF00"/>
          </a:solidFill>
          <a:ln w="19050">
            <a:noFill/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解决问题：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3600" b="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71800" y="1846565"/>
            <a:ext cx="4926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(2)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把小数化成百分数。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259632" y="2824480"/>
                <a:ext cx="4055919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0.741=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74</m:t>
                        </m:r>
                        <m:r>
                          <m:rPr>
                            <m:nor/>
                          </m:rPr>
                          <a:rPr lang="en-US" altLang="zh-CN" sz="3600">
                            <a:latin typeface="华文新魏" pitchFamily="2" charset="-122"/>
                            <a:ea typeface="华文新魏" pitchFamily="2" charset="-122"/>
                          </a:rPr>
                          <m:t>.</m:t>
                        </m:r>
                        <m:r>
                          <a:rPr lang="en-US" altLang="zh-CN" sz="360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=74.1%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824480"/>
                <a:ext cx="4055919" cy="892552"/>
              </a:xfrm>
              <a:prstGeom prst="rect">
                <a:avLst/>
              </a:prstGeom>
              <a:blipFill rotWithShape="1">
                <a:blip r:embed="rId1"/>
                <a:stretch>
                  <a:fillRect l="-4662" r="-3459" b="-12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223083" y="3832592"/>
                <a:ext cx="4213013" cy="89255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0.739=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3600">
                            <a:latin typeface="Cambria Math"/>
                          </a:rPr>
                          <m:t>73</m:t>
                        </m:r>
                        <m:r>
                          <m:rPr>
                            <m:nor/>
                          </m:rPr>
                          <a:rPr lang="en-US" altLang="zh-CN" sz="3600">
                            <a:latin typeface="华文新魏" pitchFamily="2" charset="-122"/>
                            <a:ea typeface="华文新魏" pitchFamily="2" charset="-122"/>
                          </a:rPr>
                          <m:t>.</m:t>
                        </m:r>
                        <m:r>
                          <a:rPr lang="en-US" altLang="zh-CN" sz="3600">
                            <a:latin typeface="Cambria Math"/>
                          </a:rPr>
                          <m:t>9</m:t>
                        </m:r>
                      </m:num>
                      <m:den>
                        <m:r>
                          <a:rPr lang="en-US" altLang="zh-CN" sz="3600">
                            <a:latin typeface="Cambria Math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600" dirty="0">
                    <a:latin typeface="华文新魏" pitchFamily="2" charset="-122"/>
                    <a:ea typeface="华文新魏" pitchFamily="2" charset="-122"/>
                  </a:rPr>
                  <a:t>=73.9%</a:t>
                </a:r>
                <a:endParaRPr lang="zh-CN" altLang="en-US" sz="36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3083" y="3832592"/>
                <a:ext cx="4213013" cy="892552"/>
              </a:xfrm>
              <a:prstGeom prst="rect">
                <a:avLst/>
              </a:prstGeom>
              <a:blipFill rotWithShape="1">
                <a:blip r:embed="rId2"/>
                <a:stretch>
                  <a:fillRect l="-4486" r="-3329" b="-13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1223083" y="4854794"/>
            <a:ext cx="7303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因为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75%&gt;74.1%&gt;73.9%&gt;72.8%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7624" y="5501125"/>
            <a:ext cx="69285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华文新魏" pitchFamily="2" charset="-122"/>
                <a:ea typeface="华文新魏" pitchFamily="2" charset="-122"/>
              </a:rPr>
              <a:t>所以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75%&gt;0.741&gt;0.739&gt;72.8%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052286" y="1052736"/>
            <a:ext cx="56961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0.741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75%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0.739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72.8%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494" y="269984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83568" y="1772816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小数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化成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百分数的方法。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1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9427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55576" y="2525216"/>
            <a:ext cx="7488832" cy="119181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把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小数点向右移动两位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同时在后面加上百分号。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3369" y="3789040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百分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数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化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成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小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数的方法。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3568" y="4509120"/>
            <a:ext cx="7488832" cy="1736646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先去掉百分号，再把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小数点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向左移动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两位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位数不够时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用“</a:t>
            </a:r>
            <a:r>
              <a:rPr lang="en-US" altLang="zh-CN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补足</a:t>
            </a:r>
            <a:r>
              <a:rPr lang="en-US" altLang="zh-CN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并</a:t>
            </a:r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点上小数点。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4" grpId="0"/>
      <p:bldP spid="16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1665</Words>
  <Application>WPS 演示</Application>
  <PresentationFormat>全屏显示(4:3)</PresentationFormat>
  <Paragraphs>349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华文楷体</vt:lpstr>
      <vt:lpstr>Candara</vt:lpstr>
      <vt:lpstr>黑体</vt:lpstr>
      <vt:lpstr>方正大标宋简体</vt:lpstr>
      <vt:lpstr>华文新魏</vt:lpstr>
      <vt:lpstr>楷体_GB2312</vt:lpstr>
      <vt:lpstr>微软雅黑</vt:lpstr>
      <vt:lpstr>Arial Unicode MS</vt:lpstr>
      <vt:lpstr>Calibri</vt:lpstr>
      <vt:lpstr>Lucida Sans Unicode</vt:lpstr>
      <vt:lpstr>Times New Roman</vt:lpstr>
      <vt:lpstr>华文行楷</vt:lpstr>
      <vt:lpstr>Courier New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2017-09-11T01:01:17Z</dcterms:created>
  <dcterms:modified xsi:type="dcterms:W3CDTF">2017-09-11T01:13:47Z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