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71" r:id="rId3"/>
    <p:sldId id="264" r:id="rId4"/>
    <p:sldId id="289" r:id="rId5"/>
    <p:sldId id="317" r:id="rId6"/>
    <p:sldId id="287" r:id="rId7"/>
    <p:sldId id="263" r:id="rId8"/>
    <p:sldId id="323" r:id="rId9"/>
    <p:sldId id="288" r:id="rId10"/>
    <p:sldId id="333" r:id="rId11"/>
    <p:sldId id="324" r:id="rId12"/>
    <p:sldId id="335" r:id="rId13"/>
    <p:sldId id="336" r:id="rId14"/>
    <p:sldId id="293" r:id="rId15"/>
    <p:sldId id="320" r:id="rId16"/>
    <p:sldId id="338" r:id="rId17"/>
    <p:sldId id="301" r:id="rId18"/>
    <p:sldId id="302" r:id="rId19"/>
    <p:sldId id="337" r:id="rId20"/>
    <p:sldId id="339" r:id="rId21"/>
    <p:sldId id="278" r:id="rId22"/>
    <p:sldId id="340" r:id="rId23"/>
    <p:sldId id="341" r:id="rId24"/>
    <p:sldId id="330" r:id="rId25"/>
    <p:sldId id="342" r:id="rId26"/>
    <p:sldId id="300" r:id="rId27"/>
    <p:sldId id="305"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733D5D"/>
    <a:srgbClr val="FFFFBB"/>
    <a:srgbClr val="0000FF"/>
    <a:srgbClr val="6DFF4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9780" autoAdjust="0"/>
    <p:restoredTop sz="94614" autoAdjust="0"/>
  </p:normalViewPr>
  <p:slideViewPr>
    <p:cSldViewPr>
      <p:cViewPr>
        <p:scale>
          <a:sx n="65" d="100"/>
          <a:sy n="65" d="100"/>
        </p:scale>
        <p:origin x="-540" y="-1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A19D5C-0580-480D-AA2E-5596DA47B7B4}" type="datetimeFigureOut">
              <a:rPr lang="zh-CN" altLang="en-US" smtClean="0"/>
              <a:pPr/>
              <a:t>2017-10-5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C30879-53BA-4D1F-9592-E77013010DB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DC30879-53BA-4D1F-9592-E77013010DB8}"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41" cstate="prin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pPr/>
              <a:t>2017-10-5</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1.xml"/><Relationship Id="rId5" Type="http://schemas.openxmlformats.org/officeDocument/2006/relationships/image" Target="../media/image3.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24.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jpe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4.jpe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5.jpeg"/><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4.jpe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8.jpeg"/><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8.jpeg"/><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16.xml"/><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8.xml"/><Relationship Id="rId5" Type="http://schemas.openxmlformats.org/officeDocument/2006/relationships/image" Target="../media/image3.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eg"/><Relationship Id="rId1" Type="http://schemas.openxmlformats.org/officeDocument/2006/relationships/slideLayout" Target="../slideLayouts/slideLayout19.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5"/>
          <p:cNvSpPr txBox="1"/>
          <p:nvPr/>
        </p:nvSpPr>
        <p:spPr>
          <a:xfrm>
            <a:off x="1835696" y="3091609"/>
            <a:ext cx="5472608" cy="769441"/>
          </a:xfrm>
          <a:prstGeom prst="rect">
            <a:avLst/>
          </a:prstGeom>
          <a:noFill/>
        </p:spPr>
        <p:txBody>
          <a:bodyPr wrap="square" rtlCol="0">
            <a:spAutoFit/>
          </a:bodyPr>
          <a:lstStyle/>
          <a:p>
            <a:pPr algn="ctr"/>
            <a:r>
              <a:rPr lang="zh-CN" altLang="en-US" sz="4400" dirty="0">
                <a:latin typeface="方正大标宋简体" pitchFamily="2" charset="-122"/>
                <a:ea typeface="方正大标宋简体" pitchFamily="2" charset="-122"/>
              </a:rPr>
              <a:t>六</a:t>
            </a:r>
            <a:r>
              <a:rPr lang="zh-CN" altLang="en-US" sz="4400" dirty="0" smtClean="0">
                <a:latin typeface="方正大标宋简体" pitchFamily="2" charset="-122"/>
                <a:ea typeface="方正大标宋简体" pitchFamily="2" charset="-122"/>
              </a:rPr>
              <a:t>年级</a:t>
            </a:r>
            <a:r>
              <a:rPr lang="en-US" altLang="zh-CN" sz="4400" dirty="0" smtClean="0">
                <a:latin typeface="方正大标宋简体" pitchFamily="2" charset="-122"/>
                <a:ea typeface="方正大标宋简体" pitchFamily="2" charset="-122"/>
              </a:rPr>
              <a:t>  </a:t>
            </a:r>
            <a:r>
              <a:rPr lang="zh-CN" altLang="en-US" sz="4400" dirty="0" smtClean="0">
                <a:latin typeface="方正大标宋简体" pitchFamily="2" charset="-122"/>
                <a:ea typeface="方正大标宋简体" pitchFamily="2" charset="-122"/>
              </a:rPr>
              <a:t>数学  上册</a:t>
            </a:r>
            <a:endParaRPr lang="zh-CN" altLang="en-US" sz="4400" dirty="0">
              <a:latin typeface="方正大标宋简体" pitchFamily="2" charset="-122"/>
              <a:ea typeface="方正大标宋简体" pitchFamily="2" charset="-122"/>
            </a:endParaRPr>
          </a:p>
        </p:txBody>
      </p:sp>
      <p:sp>
        <p:nvSpPr>
          <p:cNvPr id="8" name="TextBox 5"/>
          <p:cNvSpPr txBox="1"/>
          <p:nvPr/>
        </p:nvSpPr>
        <p:spPr>
          <a:xfrm>
            <a:off x="2699792" y="1844824"/>
            <a:ext cx="3744416" cy="923330"/>
          </a:xfrm>
          <a:prstGeom prst="rect">
            <a:avLst/>
          </a:prstGeom>
          <a:noFill/>
        </p:spPr>
        <p:txBody>
          <a:bodyPr wrap="square" rtlCol="0">
            <a:spAutoFit/>
          </a:bodyPr>
          <a:lstStyle/>
          <a:p>
            <a:pPr algn="ctr"/>
            <a:r>
              <a:rPr lang="zh-CN" altLang="en-US" sz="5400" b="1" dirty="0" smtClean="0">
                <a:latin typeface="黑体" panose="02010600030101010101" charset="-122"/>
                <a:ea typeface="黑体" panose="02010600030101010101" charset="-122"/>
                <a:cs typeface="黑体" panose="02010600030101010101" charset="-122"/>
              </a:rPr>
              <a:t>北京课改版</a:t>
            </a:r>
            <a:endParaRPr lang="zh-CN" altLang="en-US" sz="5400" b="1" dirty="0">
              <a:latin typeface="黑体" panose="02010600030101010101" charset="-122"/>
              <a:ea typeface="黑体" panose="02010600030101010101" charset="-122"/>
              <a:cs typeface="黑体" panose="02010600030101010101" charset="-122"/>
            </a:endParaRPr>
          </a:p>
        </p:txBody>
      </p:sp>
      <p:cxnSp>
        <p:nvCxnSpPr>
          <p:cNvPr id="9" name="直线连接符 8"/>
          <p:cNvCxnSpPr/>
          <p:nvPr/>
        </p:nvCxnSpPr>
        <p:spPr>
          <a:xfrm>
            <a:off x="1512000" y="2852936"/>
            <a:ext cx="6120000" cy="0"/>
          </a:xfrm>
          <a:prstGeom prst="line">
            <a:avLst/>
          </a:prstGeom>
          <a:ln w="28575" cmpd="sng">
            <a:solidFill>
              <a:srgbClr val="FF0000"/>
            </a:solidFill>
          </a:ln>
        </p:spPr>
        <p:style>
          <a:lnRef idx="1">
            <a:schemeClr val="dk1"/>
          </a:lnRef>
          <a:fillRef idx="0">
            <a:schemeClr val="dk1"/>
          </a:fillRef>
          <a:effectRef idx="0">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同侧圆角矩形 1"/>
          <p:cNvSpPr/>
          <p:nvPr/>
        </p:nvSpPr>
        <p:spPr>
          <a:xfrm>
            <a:off x="467548" y="9807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探究新知</a:t>
            </a:r>
            <a:endParaRPr lang="zh-CN" altLang="en-US" sz="3000" b="1" dirty="0">
              <a:latin typeface="华文新魏" pitchFamily="2" charset="-122"/>
              <a:ea typeface="华文新魏" pitchFamily="2" charset="-122"/>
              <a:cs typeface="黑体" panose="02010600030101010101" charset="-122"/>
            </a:endParaRPr>
          </a:p>
        </p:txBody>
      </p:sp>
      <p:cxnSp>
        <p:nvCxnSpPr>
          <p:cNvPr id="25" name="直线连接符 21"/>
          <p:cNvCxnSpPr/>
          <p:nvPr/>
        </p:nvCxnSpPr>
        <p:spPr>
          <a:xfrm flipV="1">
            <a:off x="484074" y="1628800"/>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11" name="Picture 22" descr="95副本"/>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8" y="2602073"/>
            <a:ext cx="1285657" cy="1509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AutoShape 27"/>
          <p:cNvSpPr>
            <a:spLocks noChangeArrowheads="1"/>
          </p:cNvSpPr>
          <p:nvPr/>
        </p:nvSpPr>
        <p:spPr bwMode="auto">
          <a:xfrm>
            <a:off x="1331640" y="1772816"/>
            <a:ext cx="3452482" cy="648072"/>
          </a:xfrm>
          <a:prstGeom prst="wedgeRoundRectCallout">
            <a:avLst>
              <a:gd name="adj1" fmla="val -52513"/>
              <a:gd name="adj2" fmla="val 111114"/>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zh-CN" altLang="en-US" sz="3200" dirty="0" smtClean="0">
                <a:solidFill>
                  <a:schemeClr val="tx1"/>
                </a:solidFill>
                <a:latin typeface="华文新魏" pitchFamily="2" charset="-122"/>
                <a:ea typeface="华文新魏" pitchFamily="2" charset="-122"/>
              </a:rPr>
              <a:t>怎么计算利息呢？</a:t>
            </a:r>
            <a:endParaRPr lang="zh-CN" altLang="zh-CN" sz="3200" b="0" dirty="0">
              <a:solidFill>
                <a:schemeClr val="tx1"/>
              </a:solidFill>
              <a:latin typeface="华文新魏" pitchFamily="2" charset="-122"/>
              <a:ea typeface="华文新魏" pitchFamily="2" charset="-122"/>
            </a:endParaRPr>
          </a:p>
        </p:txBody>
      </p:sp>
      <p:pic>
        <p:nvPicPr>
          <p:cNvPr id="14" name="Picture 10" descr="76副本"/>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72200" y="3933279"/>
            <a:ext cx="1294445" cy="1871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AutoShape 27"/>
          <p:cNvSpPr>
            <a:spLocks noChangeArrowheads="1"/>
          </p:cNvSpPr>
          <p:nvPr/>
        </p:nvSpPr>
        <p:spPr bwMode="auto">
          <a:xfrm>
            <a:off x="2483768" y="3104022"/>
            <a:ext cx="4968552" cy="648072"/>
          </a:xfrm>
          <a:prstGeom prst="wedgeRoundRectCallout">
            <a:avLst>
              <a:gd name="adj1" fmla="val 37700"/>
              <a:gd name="adj2" fmla="val 102558"/>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zh-CN" altLang="en-US" sz="3200" dirty="0">
                <a:latin typeface="华文新魏" pitchFamily="2" charset="-122"/>
                <a:ea typeface="华文新魏" pitchFamily="2" charset="-122"/>
              </a:rPr>
              <a:t>利息</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本金</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利率</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存期。</a:t>
            </a:r>
            <a:endParaRPr lang="zh-CN" altLang="zh-CN" sz="3200" b="0" dirty="0">
              <a:solidFill>
                <a:schemeClr val="tx1"/>
              </a:solidFill>
              <a:latin typeface="华文新魏" pitchFamily="2" charset="-122"/>
              <a:ea typeface="华文新魏" pitchFamily="2" charset="-122"/>
            </a:endParaRPr>
          </a:p>
        </p:txBody>
      </p:sp>
      <p:pic>
        <p:nvPicPr>
          <p:cNvPr id="9" name="Picture 3" descr="F:\七彩课堂插图板式封面\排版用图标、页眉页脚\标题jpg\读读比比.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63579" y="918197"/>
            <a:ext cx="2592288" cy="1812773"/>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3" descr="F:\七彩课堂插图板式封面\排版用图标、页眉页脚\标题图（终-排版用）共29个\资料宝袋.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61885" y="4509120"/>
            <a:ext cx="2121375" cy="1648297"/>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Picture 3" descr="F:\七彩课堂插图板式封面\排版用图标、页眉页脚\标题jpg\读读比比.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68144" y="836712"/>
            <a:ext cx="2592288" cy="1812773"/>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同侧圆角矩形 21"/>
          <p:cNvSpPr/>
          <p:nvPr/>
        </p:nvSpPr>
        <p:spPr>
          <a:xfrm>
            <a:off x="467548" y="9807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探究新知</a:t>
            </a:r>
            <a:endParaRPr lang="zh-CN" altLang="en-US" sz="3000" b="1" dirty="0">
              <a:latin typeface="华文新魏" pitchFamily="2" charset="-122"/>
              <a:ea typeface="华文新魏" pitchFamily="2" charset="-122"/>
              <a:cs typeface="黑体" panose="02010600030101010101" charset="-122"/>
            </a:endParaRPr>
          </a:p>
        </p:txBody>
      </p:sp>
      <p:cxnSp>
        <p:nvCxnSpPr>
          <p:cNvPr id="23"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5" name="AutoShape 27"/>
          <p:cNvSpPr>
            <a:spLocks noChangeArrowheads="1"/>
          </p:cNvSpPr>
          <p:nvPr/>
        </p:nvSpPr>
        <p:spPr bwMode="auto">
          <a:xfrm>
            <a:off x="657529" y="1772816"/>
            <a:ext cx="2405043" cy="789771"/>
          </a:xfrm>
          <a:prstGeom prst="wedgeRoundRectCallout">
            <a:avLst>
              <a:gd name="adj1" fmla="val 49474"/>
              <a:gd name="adj2" fmla="val 15913"/>
              <a:gd name="adj3" fmla="val 16667"/>
            </a:avLst>
          </a:prstGeom>
          <a:solidFill>
            <a:srgbClr val="FFFF00"/>
          </a:solidFill>
          <a:ln w="19050">
            <a:no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algn="ctr" eaLnBrk="1" hangingPunct="1">
              <a:spcBef>
                <a:spcPct val="0"/>
              </a:spcBef>
              <a:buFontTx/>
              <a:buNone/>
            </a:pPr>
            <a:r>
              <a:rPr lang="zh-CN" altLang="en-US" sz="3600" dirty="0" smtClean="0">
                <a:solidFill>
                  <a:srgbClr val="FF0000"/>
                </a:solidFill>
                <a:latin typeface="华文新魏" pitchFamily="2" charset="-122"/>
                <a:ea typeface="华文新魏" pitchFamily="2" charset="-122"/>
              </a:rPr>
              <a:t>解决问题：</a:t>
            </a:r>
            <a:endParaRPr lang="zh-CN" altLang="en-US" sz="3600" dirty="0">
              <a:solidFill>
                <a:srgbClr val="FF0000"/>
              </a:solidFill>
              <a:latin typeface="华文新魏" pitchFamily="2" charset="-122"/>
              <a:ea typeface="华文新魏" pitchFamily="2" charset="-122"/>
            </a:endParaRPr>
          </a:p>
          <a:p>
            <a:pPr eaLnBrk="1" hangingPunct="1">
              <a:spcBef>
                <a:spcPct val="0"/>
              </a:spcBef>
              <a:buFontTx/>
              <a:buNone/>
            </a:pPr>
            <a:endParaRPr lang="en-US" altLang="zh-CN" sz="3600" b="0" dirty="0">
              <a:solidFill>
                <a:schemeClr val="tx1"/>
              </a:solidFill>
              <a:ea typeface="宋体" panose="02010600030101010101" pitchFamily="2" charset="-122"/>
            </a:endParaRPr>
          </a:p>
        </p:txBody>
      </p:sp>
      <p:sp>
        <p:nvSpPr>
          <p:cNvPr id="4" name="矩形 3"/>
          <p:cNvSpPr/>
          <p:nvPr/>
        </p:nvSpPr>
        <p:spPr>
          <a:xfrm>
            <a:off x="1619672" y="2780928"/>
            <a:ext cx="4793300" cy="584775"/>
          </a:xfrm>
          <a:prstGeom prst="rect">
            <a:avLst/>
          </a:prstGeom>
        </p:spPr>
        <p:txBody>
          <a:bodyPr wrap="none">
            <a:spAutoFit/>
          </a:bodyPr>
          <a:lstStyle/>
          <a:p>
            <a:r>
              <a:rPr lang="en-US" altLang="zh-CN" sz="3200" dirty="0">
                <a:latin typeface="华文新魏" pitchFamily="2" charset="-122"/>
                <a:ea typeface="华文新魏" pitchFamily="2" charset="-122"/>
              </a:rPr>
              <a:t>5000×3.5%×1=175(</a:t>
            </a:r>
            <a:r>
              <a:rPr lang="zh-CN" altLang="en-US" sz="3200" dirty="0">
                <a:latin typeface="华文新魏" pitchFamily="2" charset="-122"/>
                <a:ea typeface="华文新魏" pitchFamily="2" charset="-122"/>
              </a:rPr>
              <a:t>元</a:t>
            </a:r>
            <a:r>
              <a:rPr lang="en-US" altLang="zh-CN" sz="3200" dirty="0">
                <a:latin typeface="华文新魏" pitchFamily="2" charset="-122"/>
                <a:ea typeface="华文新魏" pitchFamily="2" charset="-122"/>
              </a:rPr>
              <a:t>)</a:t>
            </a:r>
            <a:endParaRPr lang="en-US" altLang="zh-CN" sz="3200" dirty="0" smtClean="0">
              <a:latin typeface="华文新魏" pitchFamily="2" charset="-122"/>
              <a:ea typeface="华文新魏" pitchFamily="2" charset="-122"/>
            </a:endParaRPr>
          </a:p>
        </p:txBody>
      </p:sp>
      <p:sp>
        <p:nvSpPr>
          <p:cNvPr id="5" name="TextBox 4"/>
          <p:cNvSpPr txBox="1"/>
          <p:nvPr/>
        </p:nvSpPr>
        <p:spPr>
          <a:xfrm>
            <a:off x="779949" y="2749641"/>
            <a:ext cx="1008112" cy="646331"/>
          </a:xfrm>
          <a:prstGeom prst="rect">
            <a:avLst/>
          </a:prstGeom>
          <a:noFill/>
        </p:spPr>
        <p:txBody>
          <a:bodyPr wrap="square" rtlCol="0">
            <a:spAutoFit/>
          </a:bodyPr>
          <a:lstStyle/>
          <a:p>
            <a:r>
              <a:rPr lang="zh-CN" altLang="en-US" sz="3600" dirty="0" smtClean="0">
                <a:solidFill>
                  <a:srgbClr val="00B050"/>
                </a:solidFill>
                <a:latin typeface="华文新魏" pitchFamily="2" charset="-122"/>
                <a:ea typeface="华文新魏" pitchFamily="2" charset="-122"/>
              </a:rPr>
              <a:t>解：</a:t>
            </a:r>
            <a:endParaRPr lang="zh-CN" altLang="en-US" sz="3600" dirty="0">
              <a:solidFill>
                <a:srgbClr val="00B050"/>
              </a:solidFill>
              <a:latin typeface="华文新魏" pitchFamily="2" charset="-122"/>
              <a:ea typeface="华文新魏" pitchFamily="2" charset="-122"/>
            </a:endParaRPr>
          </a:p>
        </p:txBody>
      </p:sp>
      <p:sp>
        <p:nvSpPr>
          <p:cNvPr id="6" name="矩形 5"/>
          <p:cNvSpPr/>
          <p:nvPr/>
        </p:nvSpPr>
        <p:spPr>
          <a:xfrm>
            <a:off x="1600599" y="3452869"/>
            <a:ext cx="4950394" cy="584775"/>
          </a:xfrm>
          <a:prstGeom prst="rect">
            <a:avLst/>
          </a:prstGeom>
        </p:spPr>
        <p:txBody>
          <a:bodyPr wrap="none">
            <a:spAutoFit/>
          </a:bodyPr>
          <a:lstStyle/>
          <a:p>
            <a:r>
              <a:rPr lang="en-US" altLang="zh-CN" sz="3200" dirty="0">
                <a:latin typeface="华文新魏" pitchFamily="2" charset="-122"/>
                <a:ea typeface="华文新魏" pitchFamily="2" charset="-122"/>
              </a:rPr>
              <a:t>5000×5.0%×3=750(</a:t>
            </a:r>
            <a:r>
              <a:rPr lang="zh-CN" altLang="en-US" sz="3200" dirty="0">
                <a:latin typeface="华文新魏" pitchFamily="2" charset="-122"/>
                <a:ea typeface="华文新魏" pitchFamily="2" charset="-122"/>
              </a:rPr>
              <a:t>元</a:t>
            </a:r>
            <a:r>
              <a:rPr lang="en-US" altLang="zh-CN" sz="3200" dirty="0">
                <a:latin typeface="华文新魏" pitchFamily="2" charset="-122"/>
                <a:ea typeface="华文新魏" pitchFamily="2" charset="-122"/>
              </a:rPr>
              <a:t>)</a:t>
            </a:r>
            <a:endParaRPr lang="zh-CN" altLang="en-US" sz="3200" dirty="0">
              <a:latin typeface="华文新魏" pitchFamily="2" charset="-122"/>
              <a:ea typeface="华文新魏" pitchFamily="2" charset="-122"/>
            </a:endParaRPr>
          </a:p>
        </p:txBody>
      </p:sp>
      <p:sp>
        <p:nvSpPr>
          <p:cNvPr id="8" name="矩形 7"/>
          <p:cNvSpPr/>
          <p:nvPr/>
        </p:nvSpPr>
        <p:spPr>
          <a:xfrm>
            <a:off x="779948" y="4005064"/>
            <a:ext cx="7896508" cy="1077218"/>
          </a:xfrm>
          <a:prstGeom prst="rect">
            <a:avLst/>
          </a:prstGeom>
        </p:spPr>
        <p:txBody>
          <a:bodyPr wrap="square">
            <a:spAutoFit/>
          </a:bodyPr>
          <a:lstStyle/>
          <a:p>
            <a:r>
              <a:rPr lang="zh-CN" altLang="zh-CN" sz="3200" dirty="0" smtClean="0">
                <a:solidFill>
                  <a:srgbClr val="00B050"/>
                </a:solidFill>
                <a:latin typeface="华文新魏" pitchFamily="2" charset="-122"/>
                <a:ea typeface="华文新魏" pitchFamily="2" charset="-122"/>
              </a:rPr>
              <a:t>答</a:t>
            </a:r>
            <a:r>
              <a:rPr lang="zh-CN" altLang="en-US" sz="3200" dirty="0" smtClean="0">
                <a:solidFill>
                  <a:srgbClr val="00B050"/>
                </a:solidFill>
                <a:latin typeface="华文新魏" pitchFamily="2" charset="-122"/>
                <a:ea typeface="华文新魏" pitchFamily="2" charset="-122"/>
              </a:rPr>
              <a:t>：</a:t>
            </a:r>
            <a:r>
              <a:rPr lang="zh-CN" altLang="en-US" sz="3200" dirty="0" smtClean="0">
                <a:latin typeface="华文新魏" pitchFamily="2" charset="-122"/>
                <a:ea typeface="华文新魏" pitchFamily="2" charset="-122"/>
              </a:rPr>
              <a:t>存</a:t>
            </a:r>
            <a:r>
              <a:rPr lang="en-US" altLang="zh-CN" sz="3200" dirty="0">
                <a:latin typeface="华文新魏" pitchFamily="2" charset="-122"/>
                <a:ea typeface="华文新魏" pitchFamily="2" charset="-122"/>
              </a:rPr>
              <a:t>1</a:t>
            </a:r>
            <a:r>
              <a:rPr lang="zh-CN" altLang="en-US" sz="3200" dirty="0">
                <a:latin typeface="华文新魏" pitchFamily="2" charset="-122"/>
                <a:ea typeface="华文新魏" pitchFamily="2" charset="-122"/>
              </a:rPr>
              <a:t>年定期</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到期时可以取回</a:t>
            </a:r>
            <a:r>
              <a:rPr lang="en-US" altLang="zh-CN" sz="3200" dirty="0">
                <a:latin typeface="华文新魏" pitchFamily="2" charset="-122"/>
                <a:ea typeface="华文新魏" pitchFamily="2" charset="-122"/>
              </a:rPr>
              <a:t>175</a:t>
            </a:r>
            <a:r>
              <a:rPr lang="zh-CN" altLang="en-US" sz="3200" dirty="0">
                <a:latin typeface="华文新魏" pitchFamily="2" charset="-122"/>
                <a:ea typeface="华文新魏" pitchFamily="2" charset="-122"/>
              </a:rPr>
              <a:t>元利息</a:t>
            </a:r>
            <a:r>
              <a:rPr lang="en-US" altLang="zh-CN" sz="3200" dirty="0" smtClean="0">
                <a:latin typeface="华文新魏" pitchFamily="2" charset="-122"/>
                <a:ea typeface="华文新魏" pitchFamily="2" charset="-122"/>
              </a:rPr>
              <a:t>,</a:t>
            </a:r>
            <a:r>
              <a:rPr lang="zh-CN" altLang="en-US" sz="3200" dirty="0" smtClean="0">
                <a:latin typeface="华文新魏" pitchFamily="2" charset="-122"/>
                <a:ea typeface="华文新魏" pitchFamily="2" charset="-122"/>
              </a:rPr>
              <a:t>存</a:t>
            </a:r>
            <a:r>
              <a:rPr lang="en-US" altLang="zh-CN" sz="3200" dirty="0">
                <a:latin typeface="华文新魏" pitchFamily="2" charset="-122"/>
                <a:ea typeface="华文新魏" pitchFamily="2" charset="-122"/>
              </a:rPr>
              <a:t>3</a:t>
            </a:r>
            <a:r>
              <a:rPr lang="zh-CN" altLang="en-US" sz="3200" dirty="0">
                <a:latin typeface="华文新魏" pitchFamily="2" charset="-122"/>
                <a:ea typeface="华文新魏" pitchFamily="2" charset="-122"/>
              </a:rPr>
              <a:t>年定期</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到期时可以取回</a:t>
            </a:r>
            <a:r>
              <a:rPr lang="en-US" altLang="zh-CN" sz="3200" dirty="0">
                <a:latin typeface="华文新魏" pitchFamily="2" charset="-122"/>
                <a:ea typeface="华文新魏" pitchFamily="2" charset="-122"/>
              </a:rPr>
              <a:t>750</a:t>
            </a:r>
            <a:r>
              <a:rPr lang="zh-CN" altLang="en-US" sz="3200" dirty="0">
                <a:latin typeface="华文新魏" pitchFamily="2" charset="-122"/>
                <a:ea typeface="华文新魏" pitchFamily="2" charset="-122"/>
              </a:rPr>
              <a:t>元利息。</a:t>
            </a:r>
          </a:p>
        </p:txBody>
      </p:sp>
      <p:sp>
        <p:nvSpPr>
          <p:cNvPr id="13" name="TextBox 12"/>
          <p:cNvSpPr txBox="1"/>
          <p:nvPr/>
        </p:nvSpPr>
        <p:spPr>
          <a:xfrm>
            <a:off x="1434926" y="5109696"/>
            <a:ext cx="6089402" cy="1055608"/>
          </a:xfrm>
          <a:prstGeom prst="roundRect">
            <a:avLst/>
          </a:prstGeom>
          <a:solidFill>
            <a:srgbClr val="92D050"/>
          </a:solidFill>
          <a:effectLst>
            <a:glow rad="101600">
              <a:schemeClr val="accent2">
                <a:satMod val="175000"/>
                <a:alpha val="40000"/>
              </a:schemeClr>
            </a:glow>
          </a:effectLst>
        </p:spPr>
        <p:txBody>
          <a:bodyPr wrap="square" rtlCol="0">
            <a:spAutoFit/>
          </a:bodyPr>
          <a:lstStyle/>
          <a:p>
            <a:r>
              <a:rPr lang="zh-CN" altLang="en-US" sz="2800" dirty="0" smtClean="0">
                <a:solidFill>
                  <a:srgbClr val="FF0000"/>
                </a:solidFill>
                <a:latin typeface="华文新魏" pitchFamily="2" charset="-122"/>
                <a:ea typeface="华文新魏" pitchFamily="2" charset="-122"/>
              </a:rPr>
              <a:t>根据</a:t>
            </a:r>
            <a:r>
              <a:rPr lang="en-US" altLang="zh-CN" sz="2800" dirty="0" smtClean="0">
                <a:solidFill>
                  <a:srgbClr val="FF0000"/>
                </a:solidFill>
                <a:latin typeface="华文新魏" pitchFamily="2" charset="-122"/>
                <a:ea typeface="华文新魏" pitchFamily="2" charset="-122"/>
              </a:rPr>
              <a:t>《</a:t>
            </a:r>
            <a:r>
              <a:rPr lang="zh-CN" altLang="en-US" sz="2800" dirty="0">
                <a:solidFill>
                  <a:srgbClr val="FF0000"/>
                </a:solidFill>
                <a:latin typeface="华文新魏" pitchFamily="2" charset="-122"/>
                <a:ea typeface="华文新魏" pitchFamily="2" charset="-122"/>
              </a:rPr>
              <a:t>中华人民共和国个人所得税法</a:t>
            </a:r>
            <a:r>
              <a:rPr lang="en-US" altLang="zh-CN" sz="2800" dirty="0" smtClean="0">
                <a:solidFill>
                  <a:srgbClr val="FF0000"/>
                </a:solidFill>
                <a:latin typeface="华文新魏" pitchFamily="2" charset="-122"/>
                <a:ea typeface="华文新魏" pitchFamily="2" charset="-122"/>
              </a:rPr>
              <a:t>》</a:t>
            </a:r>
          </a:p>
          <a:p>
            <a:r>
              <a:rPr lang="zh-CN" altLang="en-US" sz="2800" dirty="0" smtClean="0">
                <a:solidFill>
                  <a:srgbClr val="FF0000"/>
                </a:solidFill>
                <a:latin typeface="华文新魏" pitchFamily="2" charset="-122"/>
                <a:ea typeface="华文新魏" pitchFamily="2" charset="-122"/>
              </a:rPr>
              <a:t>规定，我国</a:t>
            </a:r>
            <a:r>
              <a:rPr lang="zh-CN" altLang="en-US" sz="2800" dirty="0">
                <a:solidFill>
                  <a:srgbClr val="FF0000"/>
                </a:solidFill>
                <a:latin typeface="华文新魏" pitchFamily="2" charset="-122"/>
                <a:ea typeface="华文新魏" pitchFamily="2" charset="-122"/>
              </a:rPr>
              <a:t>公民有依法纳税的义务。</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p:bldP spid="5" grpId="0"/>
      <p:bldP spid="6" grpId="0"/>
      <p:bldP spid="8"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3" descr="F:\七彩课堂插图板式封面\排版用图标、页眉页脚\标题图（终-排版用）共29个\资料宝袋.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8747" y="4639209"/>
            <a:ext cx="2121375" cy="1648297"/>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3" descr="F:\七彩课堂插图板式封面\排版用图标、页眉页脚\标题jpg\读读比比.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63579" y="918197"/>
            <a:ext cx="2592288" cy="181277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同侧圆角矩形 1"/>
          <p:cNvSpPr/>
          <p:nvPr/>
        </p:nvSpPr>
        <p:spPr>
          <a:xfrm>
            <a:off x="467548" y="9807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探究新知</a:t>
            </a:r>
            <a:endParaRPr lang="zh-CN" altLang="en-US" sz="3000" b="1" dirty="0">
              <a:latin typeface="华文新魏" pitchFamily="2" charset="-122"/>
              <a:ea typeface="华文新魏" pitchFamily="2" charset="-122"/>
              <a:cs typeface="黑体" panose="02010600030101010101" charset="-122"/>
            </a:endParaRPr>
          </a:p>
        </p:txBody>
      </p:sp>
      <p:cxnSp>
        <p:nvCxnSpPr>
          <p:cNvPr id="25" name="直线连接符 21"/>
          <p:cNvCxnSpPr/>
          <p:nvPr/>
        </p:nvCxnSpPr>
        <p:spPr>
          <a:xfrm flipV="1">
            <a:off x="484074" y="1628800"/>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11" name="Picture 22" descr="95副本"/>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7548" y="3030292"/>
            <a:ext cx="1285657" cy="1509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AutoShape 27"/>
          <p:cNvSpPr>
            <a:spLocks noChangeArrowheads="1"/>
          </p:cNvSpPr>
          <p:nvPr/>
        </p:nvSpPr>
        <p:spPr bwMode="auto">
          <a:xfrm>
            <a:off x="1331640" y="1772816"/>
            <a:ext cx="5040559" cy="1440160"/>
          </a:xfrm>
          <a:prstGeom prst="wedgeRoundRectCallout">
            <a:avLst>
              <a:gd name="adj1" fmla="val -48125"/>
              <a:gd name="adj2" fmla="val 69133"/>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zh-CN" altLang="en-US" dirty="0">
                <a:solidFill>
                  <a:schemeClr val="tx1"/>
                </a:solidFill>
                <a:latin typeface="华文新魏" pitchFamily="2" charset="-122"/>
                <a:ea typeface="华文新魏" pitchFamily="2" charset="-122"/>
              </a:rPr>
              <a:t>税收的种类主要有增值税、消费税、营业税和个人所得税等几类。</a:t>
            </a:r>
            <a:endParaRPr lang="zh-CN" altLang="zh-CN" b="0" dirty="0">
              <a:solidFill>
                <a:schemeClr val="tx1"/>
              </a:solidFill>
              <a:latin typeface="华文新魏" pitchFamily="2" charset="-122"/>
              <a:ea typeface="华文新魏" pitchFamily="2" charset="-122"/>
            </a:endParaRPr>
          </a:p>
        </p:txBody>
      </p:sp>
      <p:pic>
        <p:nvPicPr>
          <p:cNvPr id="14" name="Picture 10" descr="76副本"/>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598035" y="4509120"/>
            <a:ext cx="1294445" cy="1871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AutoShape 27"/>
          <p:cNvSpPr>
            <a:spLocks noChangeArrowheads="1"/>
          </p:cNvSpPr>
          <p:nvPr/>
        </p:nvSpPr>
        <p:spPr bwMode="auto">
          <a:xfrm>
            <a:off x="2267744" y="3823991"/>
            <a:ext cx="5330291" cy="1532841"/>
          </a:xfrm>
          <a:prstGeom prst="wedgeRoundRectCallout">
            <a:avLst>
              <a:gd name="adj1" fmla="val 55063"/>
              <a:gd name="adj2" fmla="val 28706"/>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zh-CN" altLang="en-US" dirty="0">
                <a:latin typeface="华文新魏" pitchFamily="2" charset="-122"/>
                <a:ea typeface="华文新魏" pitchFamily="2" charset="-122"/>
              </a:rPr>
              <a:t>缴纳的税款叫作应纳税额</a:t>
            </a:r>
            <a:r>
              <a:rPr lang="zh-CN" altLang="en-US" dirty="0" smtClean="0">
                <a:latin typeface="华文新魏" pitchFamily="2" charset="-122"/>
                <a:ea typeface="华文新魏" pitchFamily="2" charset="-122"/>
              </a:rPr>
              <a:t>；</a:t>
            </a:r>
            <a:endParaRPr lang="en-US" altLang="zh-CN" dirty="0" smtClean="0">
              <a:latin typeface="华文新魏" pitchFamily="2" charset="-122"/>
              <a:ea typeface="华文新魏" pitchFamily="2" charset="-122"/>
            </a:endParaRPr>
          </a:p>
          <a:p>
            <a:pPr eaLnBrk="1" hangingPunct="1">
              <a:spcBef>
                <a:spcPct val="0"/>
              </a:spcBef>
              <a:buFontTx/>
              <a:buNone/>
            </a:pPr>
            <a:r>
              <a:rPr lang="zh-CN" altLang="en-US" dirty="0" smtClean="0">
                <a:latin typeface="华文新魏" pitchFamily="2" charset="-122"/>
                <a:ea typeface="华文新魏" pitchFamily="2" charset="-122"/>
              </a:rPr>
              <a:t>应</a:t>
            </a:r>
            <a:r>
              <a:rPr lang="zh-CN" altLang="en-US" dirty="0">
                <a:latin typeface="华文新魏" pitchFamily="2" charset="-122"/>
                <a:ea typeface="华文新魏" pitchFamily="2" charset="-122"/>
              </a:rPr>
              <a:t>纳税额与各种收入</a:t>
            </a:r>
            <a:r>
              <a:rPr lang="en-US" altLang="zh-CN" dirty="0">
                <a:latin typeface="华文新魏" pitchFamily="2" charset="-122"/>
                <a:ea typeface="华文新魏" pitchFamily="2" charset="-122"/>
              </a:rPr>
              <a:t>(</a:t>
            </a:r>
            <a:r>
              <a:rPr lang="zh-CN" altLang="en-US" dirty="0">
                <a:latin typeface="华文新魏" pitchFamily="2" charset="-122"/>
                <a:ea typeface="华文新魏" pitchFamily="2" charset="-122"/>
              </a:rPr>
              <a:t>销售额、营业额</a:t>
            </a:r>
            <a:r>
              <a:rPr lang="en-US" altLang="zh-CN" dirty="0">
                <a:latin typeface="华文新魏" pitchFamily="2" charset="-122"/>
                <a:ea typeface="华文新魏" pitchFamily="2" charset="-122"/>
              </a:rPr>
              <a:t>……)</a:t>
            </a:r>
            <a:r>
              <a:rPr lang="zh-CN" altLang="en-US" dirty="0">
                <a:latin typeface="华文新魏" pitchFamily="2" charset="-122"/>
                <a:ea typeface="华文新魏" pitchFamily="2" charset="-122"/>
              </a:rPr>
              <a:t>的比率叫作税率</a:t>
            </a:r>
            <a:endParaRPr lang="zh-CN" altLang="zh-CN" b="0" dirty="0">
              <a:solidFill>
                <a:schemeClr val="tx1"/>
              </a:solidFill>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同侧圆角矩形 1"/>
          <p:cNvSpPr/>
          <p:nvPr/>
        </p:nvSpPr>
        <p:spPr>
          <a:xfrm>
            <a:off x="467546" y="966995"/>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a:latin typeface="华文新魏" pitchFamily="2" charset="-122"/>
                <a:ea typeface="华文新魏" pitchFamily="2" charset="-122"/>
                <a:cs typeface="黑体" panose="02010600030101010101" charset="-122"/>
              </a:rPr>
              <a:t>探究新知</a:t>
            </a:r>
          </a:p>
        </p:txBody>
      </p:sp>
      <p:cxnSp>
        <p:nvCxnSpPr>
          <p:cNvPr id="3" name="直线连接符 21"/>
          <p:cNvCxnSpPr/>
          <p:nvPr/>
        </p:nvCxnSpPr>
        <p:spPr>
          <a:xfrm flipV="1">
            <a:off x="46754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5" name="AutoShape 27"/>
          <p:cNvSpPr>
            <a:spLocks noChangeArrowheads="1"/>
          </p:cNvSpPr>
          <p:nvPr/>
        </p:nvSpPr>
        <p:spPr bwMode="auto">
          <a:xfrm>
            <a:off x="755576" y="1775133"/>
            <a:ext cx="2664296" cy="789771"/>
          </a:xfrm>
          <a:prstGeom prst="wedgeRoundRectCallout">
            <a:avLst>
              <a:gd name="adj1" fmla="val 49474"/>
              <a:gd name="adj2" fmla="val 15913"/>
              <a:gd name="adj3" fmla="val 16667"/>
            </a:avLst>
          </a:prstGeom>
          <a:solidFill>
            <a:srgbClr val="FFFF00"/>
          </a:solidFill>
          <a:ln w="19050">
            <a:no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algn="ctr" eaLnBrk="1" hangingPunct="1">
              <a:spcBef>
                <a:spcPct val="0"/>
              </a:spcBef>
              <a:buFontTx/>
              <a:buNone/>
            </a:pPr>
            <a:r>
              <a:rPr lang="zh-CN" altLang="en-US" sz="3600" dirty="0" smtClean="0">
                <a:solidFill>
                  <a:srgbClr val="FF0000"/>
                </a:solidFill>
                <a:latin typeface="华文新魏" pitchFamily="2" charset="-122"/>
                <a:ea typeface="华文新魏" pitchFamily="2" charset="-122"/>
              </a:rPr>
              <a:t>解决问题：</a:t>
            </a:r>
            <a:endParaRPr lang="zh-CN" altLang="en-US" sz="3600" dirty="0">
              <a:solidFill>
                <a:srgbClr val="FF0000"/>
              </a:solidFill>
              <a:latin typeface="华文新魏" pitchFamily="2" charset="-122"/>
              <a:ea typeface="华文新魏" pitchFamily="2" charset="-122"/>
            </a:endParaRPr>
          </a:p>
          <a:p>
            <a:pPr eaLnBrk="1" hangingPunct="1">
              <a:spcBef>
                <a:spcPct val="0"/>
              </a:spcBef>
              <a:buFontTx/>
              <a:buNone/>
            </a:pPr>
            <a:endParaRPr lang="en-US" altLang="zh-CN" sz="3600" b="0" dirty="0">
              <a:solidFill>
                <a:schemeClr val="tx1"/>
              </a:solidFill>
              <a:ea typeface="宋体" panose="02010600030101010101" pitchFamily="2" charset="-122"/>
            </a:endParaRPr>
          </a:p>
        </p:txBody>
      </p:sp>
      <p:sp>
        <p:nvSpPr>
          <p:cNvPr id="16" name="矩形 15"/>
          <p:cNvSpPr/>
          <p:nvPr/>
        </p:nvSpPr>
        <p:spPr>
          <a:xfrm>
            <a:off x="1763688" y="2852936"/>
            <a:ext cx="4305987" cy="1754326"/>
          </a:xfrm>
          <a:prstGeom prst="rect">
            <a:avLst/>
          </a:prstGeom>
        </p:spPr>
        <p:txBody>
          <a:bodyPr wrap="none">
            <a:spAutoFit/>
          </a:bodyPr>
          <a:lstStyle/>
          <a:p>
            <a:r>
              <a:rPr lang="en-US" altLang="zh-CN" sz="3600" dirty="0" smtClean="0">
                <a:latin typeface="华文新魏" pitchFamily="2" charset="-122"/>
                <a:ea typeface="华文新魏" pitchFamily="2" charset="-122"/>
              </a:rPr>
              <a:t>   (</a:t>
            </a:r>
            <a:r>
              <a:rPr lang="en-US" altLang="zh-CN" sz="3600" dirty="0">
                <a:latin typeface="华文新魏" pitchFamily="2" charset="-122"/>
                <a:ea typeface="华文新魏" pitchFamily="2" charset="-122"/>
              </a:rPr>
              <a:t>3900-3500)×3%</a:t>
            </a:r>
          </a:p>
          <a:p>
            <a:r>
              <a:rPr lang="en-US" altLang="zh-CN" sz="3600" dirty="0">
                <a:latin typeface="华文新魏" pitchFamily="2" charset="-122"/>
                <a:ea typeface="华文新魏" pitchFamily="2" charset="-122"/>
              </a:rPr>
              <a:t>=400×3%</a:t>
            </a:r>
          </a:p>
          <a:p>
            <a:r>
              <a:rPr lang="en-US" altLang="zh-CN" sz="3600" dirty="0">
                <a:latin typeface="华文新魏" pitchFamily="2" charset="-122"/>
                <a:ea typeface="华文新魏" pitchFamily="2" charset="-122"/>
              </a:rPr>
              <a:t>=12(</a:t>
            </a:r>
            <a:r>
              <a:rPr lang="zh-CN" altLang="en-US" sz="3600" dirty="0">
                <a:latin typeface="华文新魏" pitchFamily="2" charset="-122"/>
                <a:ea typeface="华文新魏" pitchFamily="2" charset="-122"/>
              </a:rPr>
              <a:t>元</a:t>
            </a:r>
            <a:r>
              <a:rPr lang="en-US" altLang="zh-CN" sz="3600" dirty="0">
                <a:latin typeface="华文新魏" pitchFamily="2" charset="-122"/>
                <a:ea typeface="华文新魏" pitchFamily="2" charset="-122"/>
              </a:rPr>
              <a:t>)</a:t>
            </a:r>
          </a:p>
        </p:txBody>
      </p:sp>
      <p:sp>
        <p:nvSpPr>
          <p:cNvPr id="17" name="TextBox 16"/>
          <p:cNvSpPr txBox="1"/>
          <p:nvPr/>
        </p:nvSpPr>
        <p:spPr>
          <a:xfrm>
            <a:off x="1055254" y="2780928"/>
            <a:ext cx="1008112" cy="646331"/>
          </a:xfrm>
          <a:prstGeom prst="rect">
            <a:avLst/>
          </a:prstGeom>
          <a:noFill/>
        </p:spPr>
        <p:txBody>
          <a:bodyPr wrap="square" rtlCol="0">
            <a:spAutoFit/>
          </a:bodyPr>
          <a:lstStyle/>
          <a:p>
            <a:r>
              <a:rPr lang="zh-CN" altLang="en-US" sz="3600" dirty="0" smtClean="0">
                <a:solidFill>
                  <a:srgbClr val="00B050"/>
                </a:solidFill>
                <a:latin typeface="华文新魏" pitchFamily="2" charset="-122"/>
                <a:ea typeface="华文新魏" pitchFamily="2" charset="-122"/>
              </a:rPr>
              <a:t>解：</a:t>
            </a:r>
            <a:endParaRPr lang="zh-CN" altLang="en-US" sz="3600" dirty="0">
              <a:solidFill>
                <a:srgbClr val="00B050"/>
              </a:solidFill>
              <a:latin typeface="华文新魏" pitchFamily="2" charset="-122"/>
              <a:ea typeface="华文新魏" pitchFamily="2" charset="-122"/>
            </a:endParaRPr>
          </a:p>
        </p:txBody>
      </p:sp>
      <p:sp>
        <p:nvSpPr>
          <p:cNvPr id="21" name="矩形 20"/>
          <p:cNvSpPr/>
          <p:nvPr/>
        </p:nvSpPr>
        <p:spPr>
          <a:xfrm>
            <a:off x="1013477" y="4653136"/>
            <a:ext cx="5223329" cy="1200329"/>
          </a:xfrm>
          <a:prstGeom prst="rect">
            <a:avLst/>
          </a:prstGeom>
        </p:spPr>
        <p:txBody>
          <a:bodyPr wrap="square">
            <a:spAutoFit/>
          </a:bodyPr>
          <a:lstStyle/>
          <a:p>
            <a:r>
              <a:rPr lang="zh-CN" altLang="zh-CN" sz="3600" dirty="0" smtClean="0">
                <a:solidFill>
                  <a:srgbClr val="00B050"/>
                </a:solidFill>
                <a:latin typeface="华文新魏" pitchFamily="2" charset="-122"/>
                <a:ea typeface="华文新魏" pitchFamily="2" charset="-122"/>
              </a:rPr>
              <a:t>答</a:t>
            </a:r>
            <a:r>
              <a:rPr lang="zh-CN" altLang="en-US" sz="3600" dirty="0" smtClean="0">
                <a:solidFill>
                  <a:srgbClr val="00B050"/>
                </a:solidFill>
                <a:latin typeface="华文新魏" pitchFamily="2" charset="-122"/>
                <a:ea typeface="华文新魏" pitchFamily="2" charset="-122"/>
              </a:rPr>
              <a:t>：</a:t>
            </a:r>
            <a:r>
              <a:rPr lang="zh-CN" altLang="en-US" sz="3600" dirty="0" smtClean="0">
                <a:latin typeface="华文新魏" pitchFamily="2" charset="-122"/>
                <a:ea typeface="华文新魏" pitchFamily="2" charset="-122"/>
              </a:rPr>
              <a:t>张阿姨</a:t>
            </a:r>
            <a:r>
              <a:rPr lang="zh-CN" altLang="en-US" sz="3600" dirty="0">
                <a:latin typeface="华文新魏" pitchFamily="2" charset="-122"/>
                <a:ea typeface="华文新魏" pitchFamily="2" charset="-122"/>
              </a:rPr>
              <a:t>三</a:t>
            </a:r>
            <a:r>
              <a:rPr lang="zh-CN" altLang="en-US" sz="3600" dirty="0" smtClean="0">
                <a:latin typeface="华文新魏" pitchFamily="2" charset="-122"/>
                <a:ea typeface="华文新魏" pitchFamily="2" charset="-122"/>
              </a:rPr>
              <a:t>月份</a:t>
            </a:r>
            <a:r>
              <a:rPr lang="zh-CN" altLang="en-US" sz="3600" dirty="0">
                <a:latin typeface="华文新魏" pitchFamily="2" charset="-122"/>
                <a:ea typeface="华文新魏" pitchFamily="2" charset="-122"/>
              </a:rPr>
              <a:t>应缴纳个人所得税</a:t>
            </a:r>
            <a:r>
              <a:rPr lang="en-US" altLang="zh-CN" sz="3600" dirty="0">
                <a:latin typeface="华文新魏" pitchFamily="2" charset="-122"/>
                <a:ea typeface="华文新魏" pitchFamily="2" charset="-122"/>
              </a:rPr>
              <a:t>12</a:t>
            </a:r>
            <a:r>
              <a:rPr lang="zh-CN" altLang="en-US" sz="3600" dirty="0">
                <a:latin typeface="华文新魏" pitchFamily="2" charset="-122"/>
                <a:ea typeface="华文新魏" pitchFamily="2" charset="-122"/>
              </a:rPr>
              <a:t>元。</a:t>
            </a:r>
          </a:p>
        </p:txBody>
      </p:sp>
      <p:pic>
        <p:nvPicPr>
          <p:cNvPr id="11" name="Picture 2" descr="F:\七彩课堂插图板式封面\排版用图标、页眉页脚\标题jpg\课外书屋.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03937" y="4290503"/>
            <a:ext cx="2258026" cy="1579026"/>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TS82Y.EPS" descr="id:2147501618;FounderCES"/>
          <p:cNvPicPr/>
          <p:nvPr/>
        </p:nvPicPr>
        <p:blipFill>
          <a:blip r:embed="rId3"/>
          <a:stretch>
            <a:fillRect/>
          </a:stretch>
        </p:blipFill>
        <p:spPr>
          <a:xfrm>
            <a:off x="6069675" y="1145221"/>
            <a:ext cx="2592288" cy="19588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同侧圆角矩形 1"/>
          <p:cNvSpPr/>
          <p:nvPr/>
        </p:nvSpPr>
        <p:spPr>
          <a:xfrm>
            <a:off x="467546" y="966995"/>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典题精讲</a:t>
            </a:r>
            <a:endParaRPr lang="zh-CN" altLang="en-US" sz="3000" b="1" dirty="0">
              <a:latin typeface="华文新魏" pitchFamily="2" charset="-122"/>
              <a:ea typeface="华文新魏" pitchFamily="2" charset="-122"/>
              <a:cs typeface="黑体" panose="02010600030101010101" charset="-122"/>
            </a:endParaRPr>
          </a:p>
        </p:txBody>
      </p:sp>
      <p:cxnSp>
        <p:nvCxnSpPr>
          <p:cNvPr id="3" name="直线连接符 21"/>
          <p:cNvCxnSpPr/>
          <p:nvPr/>
        </p:nvCxnSpPr>
        <p:spPr>
          <a:xfrm flipV="1">
            <a:off x="46754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34" name="矩形 33"/>
          <p:cNvSpPr/>
          <p:nvPr/>
        </p:nvSpPr>
        <p:spPr>
          <a:xfrm>
            <a:off x="971600" y="1628800"/>
            <a:ext cx="7704856" cy="1077218"/>
          </a:xfrm>
          <a:prstGeom prst="rect">
            <a:avLst/>
          </a:prstGeom>
        </p:spPr>
        <p:txBody>
          <a:bodyPr wrap="square">
            <a:spAutoFit/>
          </a:bodyPr>
          <a:lstStyle/>
          <a:p>
            <a:r>
              <a:rPr lang="zh-CN" altLang="en-US" sz="3200" dirty="0">
                <a:latin typeface="华文新魏" pitchFamily="2" charset="-122"/>
                <a:ea typeface="华文新魏" pitchFamily="2" charset="-122"/>
              </a:rPr>
              <a:t>国家规定个人发表文章、出版图书获得的稿费纳税方法如下</a:t>
            </a:r>
            <a:r>
              <a:rPr lang="en-US" altLang="zh-CN" sz="3200" dirty="0">
                <a:latin typeface="华文新魏" pitchFamily="2" charset="-122"/>
                <a:ea typeface="华文新魏" pitchFamily="2" charset="-122"/>
              </a:rPr>
              <a:t>:</a:t>
            </a:r>
            <a:endParaRPr lang="zh-CN" altLang="en-US" sz="3200" dirty="0">
              <a:latin typeface="华文新魏" pitchFamily="2" charset="-122"/>
              <a:ea typeface="华文新魏" pitchFamily="2" charset="-122"/>
            </a:endParaRPr>
          </a:p>
        </p:txBody>
      </p:sp>
      <p:pic>
        <p:nvPicPr>
          <p:cNvPr id="18" name="例.eps" descr="id:2147501035;FounderCES"/>
          <p:cNvPicPr>
            <a:picLocks noChangeAspect="1" noChangeArrowheads="1"/>
          </p:cNvPicPr>
          <p:nvPr/>
        </p:nvPicPr>
        <p:blipFill>
          <a:blip r:embed="rId2" cstate="print"/>
          <a:srcRect/>
          <a:stretch>
            <a:fillRect/>
          </a:stretch>
        </p:blipFill>
        <p:spPr bwMode="auto">
          <a:xfrm>
            <a:off x="536123" y="1764851"/>
            <a:ext cx="507485" cy="448724"/>
          </a:xfrm>
          <a:prstGeom prst="rect">
            <a:avLst/>
          </a:prstGeom>
          <a:noFill/>
        </p:spPr>
      </p:pic>
      <p:graphicFrame>
        <p:nvGraphicFramePr>
          <p:cNvPr id="4" name="表格 3"/>
          <p:cNvGraphicFramePr>
            <a:graphicFrameLocks noGrp="1"/>
          </p:cNvGraphicFramePr>
          <p:nvPr/>
        </p:nvGraphicFramePr>
        <p:xfrm>
          <a:off x="1331640" y="2717631"/>
          <a:ext cx="6192688" cy="1584176"/>
        </p:xfrm>
        <a:graphic>
          <a:graphicData uri="http://schemas.openxmlformats.org/drawingml/2006/table">
            <a:tbl>
              <a:tblPr firstRow="1" firstCol="1" bandRow="1">
                <a:tableStyleId>{5C22544A-7EE6-4342-B048-85BDC9FD1C3A}</a:tableStyleId>
              </a:tblPr>
              <a:tblGrid>
                <a:gridCol w="3096344"/>
                <a:gridCol w="3096344"/>
              </a:tblGrid>
              <a:tr h="396044">
                <a:tc>
                  <a:txBody>
                    <a:bodyPr/>
                    <a:lstStyle/>
                    <a:p>
                      <a:pPr algn="ctr">
                        <a:lnSpc>
                          <a:spcPts val="1350"/>
                        </a:lnSpc>
                        <a:spcAft>
                          <a:spcPts val="0"/>
                        </a:spcAft>
                      </a:pPr>
                      <a:r>
                        <a:rPr lang="zh-CN" sz="2400" dirty="0">
                          <a:effectLst/>
                          <a:latin typeface="华文新魏" pitchFamily="2" charset="-122"/>
                          <a:ea typeface="华文新魏" pitchFamily="2" charset="-122"/>
                        </a:rPr>
                        <a:t>稿费</a:t>
                      </a:r>
                      <a:r>
                        <a:rPr lang="en-US" sz="2400" dirty="0">
                          <a:effectLst/>
                          <a:latin typeface="华文新魏" pitchFamily="2" charset="-122"/>
                          <a:ea typeface="华文新魏" pitchFamily="2" charset="-122"/>
                        </a:rPr>
                        <a:t>x</a:t>
                      </a:r>
                      <a:r>
                        <a:rPr lang="zh-CN" sz="2400" dirty="0">
                          <a:effectLst/>
                          <a:latin typeface="华文新魏" pitchFamily="2" charset="-122"/>
                          <a:ea typeface="华文新魏" pitchFamily="2" charset="-122"/>
                        </a:rPr>
                        <a:t>元</a:t>
                      </a:r>
                      <a:endParaRPr lang="zh-CN" sz="2400" dirty="0">
                        <a:solidFill>
                          <a:srgbClr val="000000"/>
                        </a:solidFill>
                        <a:effectLst/>
                        <a:latin typeface="华文新魏" pitchFamily="2" charset="-122"/>
                        <a:ea typeface="华文新魏" pitchFamily="2" charset="-122"/>
                        <a:cs typeface="Times New Roman" panose="02020603050405020304"/>
                      </a:endParaRPr>
                    </a:p>
                  </a:txBody>
                  <a:tcPr marL="0" marR="0" marT="0" marB="0" anchor="b"/>
                </a:tc>
                <a:tc>
                  <a:txBody>
                    <a:bodyPr/>
                    <a:lstStyle/>
                    <a:p>
                      <a:pPr algn="ctr">
                        <a:lnSpc>
                          <a:spcPts val="1350"/>
                        </a:lnSpc>
                        <a:spcAft>
                          <a:spcPts val="0"/>
                        </a:spcAft>
                      </a:pPr>
                      <a:r>
                        <a:rPr lang="zh-CN" sz="2400">
                          <a:effectLst/>
                          <a:latin typeface="华文新魏" pitchFamily="2" charset="-122"/>
                          <a:ea typeface="华文新魏" pitchFamily="2" charset="-122"/>
                        </a:rPr>
                        <a:t>纳税办法</a:t>
                      </a:r>
                      <a:endParaRPr lang="zh-CN" sz="2400">
                        <a:solidFill>
                          <a:srgbClr val="000000"/>
                        </a:solidFill>
                        <a:effectLst/>
                        <a:latin typeface="华文新魏" pitchFamily="2" charset="-122"/>
                        <a:ea typeface="华文新魏" pitchFamily="2" charset="-122"/>
                        <a:cs typeface="Times New Roman" panose="02020603050405020304"/>
                      </a:endParaRPr>
                    </a:p>
                  </a:txBody>
                  <a:tcPr marL="0" marR="0" marT="0" marB="0" anchor="b"/>
                </a:tc>
              </a:tr>
              <a:tr h="396044">
                <a:tc>
                  <a:txBody>
                    <a:bodyPr/>
                    <a:lstStyle/>
                    <a:p>
                      <a:pPr algn="ctr">
                        <a:lnSpc>
                          <a:spcPts val="1350"/>
                        </a:lnSpc>
                        <a:spcAft>
                          <a:spcPts val="0"/>
                        </a:spcAft>
                      </a:pPr>
                      <a:r>
                        <a:rPr lang="en-US" sz="2400" dirty="0">
                          <a:effectLst/>
                          <a:latin typeface="华文新魏" pitchFamily="2" charset="-122"/>
                          <a:ea typeface="华文新魏" pitchFamily="2" charset="-122"/>
                        </a:rPr>
                        <a:t>x</a:t>
                      </a:r>
                      <a:r>
                        <a:rPr lang="zh-CN" sz="2400" dirty="0">
                          <a:effectLst/>
                          <a:latin typeface="华文新魏" pitchFamily="2" charset="-122"/>
                          <a:ea typeface="华文新魏" pitchFamily="2" charset="-122"/>
                        </a:rPr>
                        <a:t>≤</a:t>
                      </a:r>
                      <a:r>
                        <a:rPr lang="en-US" sz="2400" dirty="0">
                          <a:effectLst/>
                          <a:latin typeface="华文新魏" pitchFamily="2" charset="-122"/>
                          <a:ea typeface="华文新魏" pitchFamily="2" charset="-122"/>
                        </a:rPr>
                        <a:t>800</a:t>
                      </a:r>
                      <a:endParaRPr lang="zh-CN" sz="2400" dirty="0">
                        <a:solidFill>
                          <a:srgbClr val="000000"/>
                        </a:solidFill>
                        <a:effectLst/>
                        <a:latin typeface="华文新魏" pitchFamily="2" charset="-122"/>
                        <a:ea typeface="华文新魏" pitchFamily="2" charset="-122"/>
                        <a:cs typeface="Times New Roman" panose="02020603050405020304"/>
                      </a:endParaRPr>
                    </a:p>
                  </a:txBody>
                  <a:tcPr marL="0" marR="0" marT="0" marB="0" anchor="b"/>
                </a:tc>
                <a:tc>
                  <a:txBody>
                    <a:bodyPr/>
                    <a:lstStyle/>
                    <a:p>
                      <a:pPr algn="ctr">
                        <a:lnSpc>
                          <a:spcPts val="1350"/>
                        </a:lnSpc>
                        <a:spcAft>
                          <a:spcPts val="0"/>
                        </a:spcAft>
                      </a:pPr>
                      <a:r>
                        <a:rPr lang="zh-CN" sz="2400" dirty="0">
                          <a:effectLst/>
                          <a:latin typeface="华文新魏" pitchFamily="2" charset="-122"/>
                          <a:ea typeface="华文新魏" pitchFamily="2" charset="-122"/>
                        </a:rPr>
                        <a:t>不纳税</a:t>
                      </a:r>
                      <a:endParaRPr lang="zh-CN" sz="2400" dirty="0">
                        <a:solidFill>
                          <a:srgbClr val="000000"/>
                        </a:solidFill>
                        <a:effectLst/>
                        <a:latin typeface="华文新魏" pitchFamily="2" charset="-122"/>
                        <a:ea typeface="华文新魏" pitchFamily="2" charset="-122"/>
                        <a:cs typeface="Times New Roman" panose="02020603050405020304"/>
                      </a:endParaRPr>
                    </a:p>
                  </a:txBody>
                  <a:tcPr marL="0" marR="0" marT="0" marB="0" anchor="b"/>
                </a:tc>
              </a:tr>
              <a:tr h="396044">
                <a:tc>
                  <a:txBody>
                    <a:bodyPr/>
                    <a:lstStyle/>
                    <a:p>
                      <a:pPr algn="ctr">
                        <a:lnSpc>
                          <a:spcPts val="1350"/>
                        </a:lnSpc>
                        <a:spcAft>
                          <a:spcPts val="0"/>
                        </a:spcAft>
                      </a:pPr>
                      <a:r>
                        <a:rPr lang="en-US" sz="2400" dirty="0">
                          <a:effectLst/>
                          <a:latin typeface="华文新魏" pitchFamily="2" charset="-122"/>
                          <a:ea typeface="华文新魏" pitchFamily="2" charset="-122"/>
                        </a:rPr>
                        <a:t>800&lt;x</a:t>
                      </a:r>
                      <a:r>
                        <a:rPr lang="zh-CN" sz="2400" dirty="0">
                          <a:effectLst/>
                          <a:latin typeface="华文新魏" pitchFamily="2" charset="-122"/>
                          <a:ea typeface="华文新魏" pitchFamily="2" charset="-122"/>
                        </a:rPr>
                        <a:t>≤</a:t>
                      </a:r>
                      <a:r>
                        <a:rPr lang="en-US" sz="2400" dirty="0">
                          <a:effectLst/>
                          <a:latin typeface="华文新魏" pitchFamily="2" charset="-122"/>
                          <a:ea typeface="华文新魏" pitchFamily="2" charset="-122"/>
                        </a:rPr>
                        <a:t>4000</a:t>
                      </a:r>
                      <a:endParaRPr lang="zh-CN" sz="2400" dirty="0">
                        <a:solidFill>
                          <a:srgbClr val="000000"/>
                        </a:solidFill>
                        <a:effectLst/>
                        <a:latin typeface="华文新魏" pitchFamily="2" charset="-122"/>
                        <a:ea typeface="华文新魏" pitchFamily="2" charset="-122"/>
                        <a:cs typeface="Times New Roman" panose="02020603050405020304"/>
                      </a:endParaRPr>
                    </a:p>
                  </a:txBody>
                  <a:tcPr marL="0" marR="0" marT="0" marB="0" anchor="b"/>
                </a:tc>
                <a:tc>
                  <a:txBody>
                    <a:bodyPr/>
                    <a:lstStyle/>
                    <a:p>
                      <a:pPr algn="ctr">
                        <a:lnSpc>
                          <a:spcPts val="1350"/>
                        </a:lnSpc>
                        <a:spcAft>
                          <a:spcPts val="0"/>
                        </a:spcAft>
                      </a:pPr>
                      <a:r>
                        <a:rPr lang="zh-CN" sz="2400" dirty="0">
                          <a:effectLst/>
                          <a:latin typeface="华文新魏" pitchFamily="2" charset="-122"/>
                          <a:ea typeface="华文新魏" pitchFamily="2" charset="-122"/>
                        </a:rPr>
                        <a:t>超过</a:t>
                      </a:r>
                      <a:r>
                        <a:rPr lang="en-US" sz="2400" dirty="0">
                          <a:effectLst/>
                          <a:latin typeface="华文新魏" pitchFamily="2" charset="-122"/>
                          <a:ea typeface="华文新魏" pitchFamily="2" charset="-122"/>
                        </a:rPr>
                        <a:t>800</a:t>
                      </a:r>
                      <a:r>
                        <a:rPr lang="zh-CN" sz="2400" dirty="0">
                          <a:effectLst/>
                          <a:latin typeface="华文新魏" pitchFamily="2" charset="-122"/>
                          <a:ea typeface="华文新魏" pitchFamily="2" charset="-122"/>
                        </a:rPr>
                        <a:t>部分的</a:t>
                      </a:r>
                      <a:r>
                        <a:rPr lang="en-US" sz="2400" dirty="0">
                          <a:effectLst/>
                          <a:latin typeface="华文新魏" pitchFamily="2" charset="-122"/>
                          <a:ea typeface="华文新魏" pitchFamily="2" charset="-122"/>
                        </a:rPr>
                        <a:t>14%</a:t>
                      </a:r>
                      <a:endParaRPr lang="zh-CN" sz="2400" dirty="0">
                        <a:solidFill>
                          <a:srgbClr val="000000"/>
                        </a:solidFill>
                        <a:effectLst/>
                        <a:latin typeface="华文新魏" pitchFamily="2" charset="-122"/>
                        <a:ea typeface="华文新魏" pitchFamily="2" charset="-122"/>
                        <a:cs typeface="Times New Roman" panose="02020603050405020304"/>
                      </a:endParaRPr>
                    </a:p>
                  </a:txBody>
                  <a:tcPr marL="0" marR="0" marT="0" marB="0" anchor="b"/>
                </a:tc>
              </a:tr>
              <a:tr h="396044">
                <a:tc>
                  <a:txBody>
                    <a:bodyPr/>
                    <a:lstStyle/>
                    <a:p>
                      <a:pPr algn="ctr">
                        <a:lnSpc>
                          <a:spcPts val="1350"/>
                        </a:lnSpc>
                        <a:spcAft>
                          <a:spcPts val="0"/>
                        </a:spcAft>
                      </a:pPr>
                      <a:r>
                        <a:rPr lang="en-US" sz="2400" dirty="0">
                          <a:effectLst/>
                          <a:latin typeface="华文新魏" pitchFamily="2" charset="-122"/>
                          <a:ea typeface="华文新魏" pitchFamily="2" charset="-122"/>
                        </a:rPr>
                        <a:t>x&gt;4000</a:t>
                      </a:r>
                      <a:endParaRPr lang="zh-CN" sz="2400" dirty="0">
                        <a:solidFill>
                          <a:srgbClr val="000000"/>
                        </a:solidFill>
                        <a:effectLst/>
                        <a:latin typeface="华文新魏" pitchFamily="2" charset="-122"/>
                        <a:ea typeface="华文新魏" pitchFamily="2" charset="-122"/>
                        <a:cs typeface="Times New Roman" panose="02020603050405020304"/>
                      </a:endParaRPr>
                    </a:p>
                  </a:txBody>
                  <a:tcPr marL="0" marR="0" marT="0" marB="0" anchor="b"/>
                </a:tc>
                <a:tc>
                  <a:txBody>
                    <a:bodyPr/>
                    <a:lstStyle/>
                    <a:p>
                      <a:pPr algn="ctr">
                        <a:lnSpc>
                          <a:spcPts val="1350"/>
                        </a:lnSpc>
                        <a:spcAft>
                          <a:spcPts val="0"/>
                        </a:spcAft>
                      </a:pPr>
                      <a:r>
                        <a:rPr lang="zh-CN" sz="2400" dirty="0">
                          <a:effectLst/>
                          <a:latin typeface="华文新魏" pitchFamily="2" charset="-122"/>
                          <a:ea typeface="华文新魏" pitchFamily="2" charset="-122"/>
                        </a:rPr>
                        <a:t>全部稿费的</a:t>
                      </a:r>
                      <a:r>
                        <a:rPr lang="en-US" sz="2400" dirty="0">
                          <a:effectLst/>
                          <a:latin typeface="华文新魏" pitchFamily="2" charset="-122"/>
                          <a:ea typeface="华文新魏" pitchFamily="2" charset="-122"/>
                        </a:rPr>
                        <a:t>12%</a:t>
                      </a:r>
                      <a:endParaRPr lang="zh-CN" sz="2400" dirty="0">
                        <a:solidFill>
                          <a:srgbClr val="000000"/>
                        </a:solidFill>
                        <a:effectLst/>
                        <a:latin typeface="华文新魏" pitchFamily="2" charset="-122"/>
                        <a:ea typeface="华文新魏" pitchFamily="2" charset="-122"/>
                        <a:cs typeface="Times New Roman" panose="02020603050405020304"/>
                      </a:endParaRPr>
                    </a:p>
                  </a:txBody>
                  <a:tcPr marL="0" marR="0" marT="0" marB="0" anchor="b"/>
                </a:tc>
              </a:tr>
            </a:tbl>
          </a:graphicData>
        </a:graphic>
      </p:graphicFrame>
      <p:sp>
        <p:nvSpPr>
          <p:cNvPr id="8" name="矩形 7"/>
          <p:cNvSpPr/>
          <p:nvPr/>
        </p:nvSpPr>
        <p:spPr>
          <a:xfrm>
            <a:off x="692696" y="4319225"/>
            <a:ext cx="8262664" cy="2062103"/>
          </a:xfrm>
          <a:prstGeom prst="rect">
            <a:avLst/>
          </a:prstGeom>
        </p:spPr>
        <p:txBody>
          <a:bodyPr wrap="square">
            <a:spAutoFit/>
          </a:bodyPr>
          <a:lstStyle/>
          <a:p>
            <a:r>
              <a:rPr lang="en-US" altLang="zh-CN" sz="3200" dirty="0" smtClean="0">
                <a:latin typeface="华文新魏" pitchFamily="2" charset="-122"/>
                <a:ea typeface="华文新魏" pitchFamily="2" charset="-122"/>
              </a:rPr>
              <a:t>(</a:t>
            </a:r>
            <a:r>
              <a:rPr lang="en-US" altLang="zh-CN" sz="3200" dirty="0">
                <a:latin typeface="华文新魏" pitchFamily="2" charset="-122"/>
                <a:ea typeface="华文新魏" pitchFamily="2" charset="-122"/>
              </a:rPr>
              <a:t>1)</a:t>
            </a:r>
            <a:r>
              <a:rPr lang="zh-CN" altLang="zh-CN" sz="3200" dirty="0">
                <a:latin typeface="华文新魏" pitchFamily="2" charset="-122"/>
                <a:ea typeface="华文新魏" pitchFamily="2" charset="-122"/>
              </a:rPr>
              <a:t>某作家得到一笔稿酬</a:t>
            </a:r>
            <a:r>
              <a:rPr lang="en-US" altLang="zh-CN" sz="3200" dirty="0">
                <a:latin typeface="华文新魏" pitchFamily="2" charset="-122"/>
                <a:ea typeface="华文新魏" pitchFamily="2" charset="-122"/>
              </a:rPr>
              <a:t>,</a:t>
            </a:r>
            <a:r>
              <a:rPr lang="zh-CN" altLang="zh-CN" sz="3200" dirty="0">
                <a:latin typeface="华文新魏" pitchFamily="2" charset="-122"/>
                <a:ea typeface="华文新魏" pitchFamily="2" charset="-122"/>
              </a:rPr>
              <a:t>缴纳</a:t>
            </a:r>
            <a:r>
              <a:rPr lang="en-US" altLang="zh-CN" sz="3200" dirty="0">
                <a:latin typeface="华文新魏" pitchFamily="2" charset="-122"/>
                <a:ea typeface="华文新魏" pitchFamily="2" charset="-122"/>
              </a:rPr>
              <a:t>420</a:t>
            </a:r>
            <a:r>
              <a:rPr lang="zh-CN" altLang="zh-CN" sz="3200" dirty="0">
                <a:latin typeface="华文新魏" pitchFamily="2" charset="-122"/>
                <a:ea typeface="华文新魏" pitchFamily="2" charset="-122"/>
              </a:rPr>
              <a:t>元个人所得税。这位作家所得稿费是多少元</a:t>
            </a:r>
            <a:r>
              <a:rPr lang="en-US" altLang="zh-CN" sz="3200" dirty="0">
                <a:latin typeface="华文新魏" pitchFamily="2" charset="-122"/>
                <a:ea typeface="华文新魏" pitchFamily="2" charset="-122"/>
              </a:rPr>
              <a:t>?</a:t>
            </a:r>
            <a:endParaRPr lang="zh-CN" altLang="zh-CN" sz="3200" dirty="0">
              <a:latin typeface="华文新魏" pitchFamily="2" charset="-122"/>
              <a:ea typeface="华文新魏" pitchFamily="2" charset="-122"/>
            </a:endParaRPr>
          </a:p>
          <a:p>
            <a:r>
              <a:rPr lang="en-US" altLang="zh-CN" sz="3200" dirty="0">
                <a:latin typeface="华文新魏" pitchFamily="2" charset="-122"/>
                <a:ea typeface="华文新魏" pitchFamily="2" charset="-122"/>
              </a:rPr>
              <a:t>(2)</a:t>
            </a:r>
            <a:r>
              <a:rPr lang="zh-CN" altLang="zh-CN" sz="3200" dirty="0">
                <a:latin typeface="华文新魏" pitchFamily="2" charset="-122"/>
                <a:ea typeface="华文新魏" pitchFamily="2" charset="-122"/>
              </a:rPr>
              <a:t>若这位作家缴纳</a:t>
            </a:r>
            <a:r>
              <a:rPr lang="en-US" altLang="zh-CN" sz="3200" dirty="0">
                <a:latin typeface="华文新魏" pitchFamily="2" charset="-122"/>
                <a:ea typeface="华文新魏" pitchFamily="2" charset="-122"/>
              </a:rPr>
              <a:t>720</a:t>
            </a:r>
            <a:r>
              <a:rPr lang="zh-CN" altLang="zh-CN" sz="3200" dirty="0">
                <a:latin typeface="华文新魏" pitchFamily="2" charset="-122"/>
                <a:ea typeface="华文新魏" pitchFamily="2" charset="-122"/>
              </a:rPr>
              <a:t>元个人所得税</a:t>
            </a:r>
            <a:r>
              <a:rPr lang="en-US" altLang="zh-CN" sz="3200" dirty="0">
                <a:latin typeface="华文新魏" pitchFamily="2" charset="-122"/>
                <a:ea typeface="华文新魏" pitchFamily="2" charset="-122"/>
              </a:rPr>
              <a:t>,</a:t>
            </a:r>
            <a:r>
              <a:rPr lang="zh-CN" altLang="zh-CN" sz="3200" dirty="0">
                <a:latin typeface="华文新魏" pitchFamily="2" charset="-122"/>
                <a:ea typeface="华文新魏" pitchFamily="2" charset="-122"/>
              </a:rPr>
              <a:t>这笔稿费是多少元</a:t>
            </a:r>
            <a:r>
              <a:rPr lang="en-US" altLang="zh-CN" sz="3200" dirty="0">
                <a:latin typeface="华文新魏" pitchFamily="2" charset="-122"/>
                <a:ea typeface="华文新魏" pitchFamily="2" charset="-122"/>
              </a:rPr>
              <a:t>?</a:t>
            </a:r>
            <a:endParaRPr lang="zh-CN" altLang="zh-CN" sz="3200" dirty="0">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同侧圆角矩形 1"/>
          <p:cNvSpPr/>
          <p:nvPr/>
        </p:nvSpPr>
        <p:spPr>
          <a:xfrm>
            <a:off x="467546" y="966995"/>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典题精讲</a:t>
            </a:r>
            <a:endParaRPr lang="zh-CN" altLang="en-US" sz="3000" b="1" dirty="0">
              <a:latin typeface="华文新魏" pitchFamily="2" charset="-122"/>
              <a:ea typeface="华文新魏" pitchFamily="2" charset="-122"/>
              <a:cs typeface="黑体" panose="02010600030101010101" charset="-122"/>
            </a:endParaRPr>
          </a:p>
        </p:txBody>
      </p:sp>
      <p:cxnSp>
        <p:nvCxnSpPr>
          <p:cNvPr id="3" name="直线连接符 21"/>
          <p:cNvCxnSpPr/>
          <p:nvPr/>
        </p:nvCxnSpPr>
        <p:spPr>
          <a:xfrm flipV="1">
            <a:off x="46754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5" name="矩形 4"/>
          <p:cNvSpPr/>
          <p:nvPr/>
        </p:nvSpPr>
        <p:spPr>
          <a:xfrm>
            <a:off x="3491880" y="1484784"/>
            <a:ext cx="5400600" cy="1077218"/>
          </a:xfrm>
          <a:prstGeom prst="rect">
            <a:avLst/>
          </a:prstGeom>
        </p:spPr>
        <p:txBody>
          <a:bodyPr wrap="square">
            <a:spAutoFit/>
          </a:bodyPr>
          <a:lstStyle/>
          <a:p>
            <a:r>
              <a:rPr lang="zh-CN" altLang="en-US" sz="3200" dirty="0">
                <a:latin typeface="华文新魏" pitchFamily="2" charset="-122"/>
                <a:ea typeface="华文新魏" pitchFamily="2" charset="-122"/>
              </a:rPr>
              <a:t>稿费是</a:t>
            </a:r>
            <a:r>
              <a:rPr lang="en-US" altLang="zh-CN" sz="3200" dirty="0">
                <a:latin typeface="华文新魏" pitchFamily="2" charset="-122"/>
                <a:ea typeface="华文新魏" pitchFamily="2" charset="-122"/>
              </a:rPr>
              <a:t>4000</a:t>
            </a:r>
            <a:r>
              <a:rPr lang="zh-CN" altLang="en-US" sz="3200" dirty="0">
                <a:latin typeface="华文新魏" pitchFamily="2" charset="-122"/>
                <a:ea typeface="华文新魏" pitchFamily="2" charset="-122"/>
              </a:rPr>
              <a:t>元时</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应</a:t>
            </a:r>
            <a:r>
              <a:rPr lang="zh-CN" altLang="en-US" sz="3200" dirty="0" smtClean="0">
                <a:latin typeface="华文新魏" pitchFamily="2" charset="-122"/>
                <a:ea typeface="华文新魏" pitchFamily="2" charset="-122"/>
              </a:rPr>
              <a:t>纳税：</a:t>
            </a:r>
            <a:endParaRPr lang="en-US" altLang="zh-CN" sz="3200" dirty="0" smtClean="0">
              <a:latin typeface="华文新魏" pitchFamily="2" charset="-122"/>
              <a:ea typeface="华文新魏" pitchFamily="2" charset="-122"/>
            </a:endParaRPr>
          </a:p>
          <a:p>
            <a:r>
              <a:rPr lang="en-US" altLang="zh-CN" sz="3200" dirty="0" smtClean="0">
                <a:latin typeface="华文新魏" pitchFamily="2" charset="-122"/>
                <a:ea typeface="华文新魏" pitchFamily="2" charset="-122"/>
              </a:rPr>
              <a:t>(</a:t>
            </a:r>
            <a:r>
              <a:rPr lang="en-US" altLang="zh-CN" sz="3200" dirty="0">
                <a:latin typeface="华文新魏" pitchFamily="2" charset="-122"/>
                <a:ea typeface="华文新魏" pitchFamily="2" charset="-122"/>
              </a:rPr>
              <a:t>4000-800)×14%=448(</a:t>
            </a:r>
            <a:r>
              <a:rPr lang="zh-CN" altLang="en-US" sz="3200" dirty="0">
                <a:latin typeface="华文新魏" pitchFamily="2" charset="-122"/>
                <a:ea typeface="华文新魏" pitchFamily="2" charset="-122"/>
              </a:rPr>
              <a:t>元</a:t>
            </a:r>
            <a:r>
              <a:rPr lang="en-US" altLang="zh-CN" sz="3200" dirty="0">
                <a:latin typeface="华文新魏" pitchFamily="2" charset="-122"/>
                <a:ea typeface="华文新魏" pitchFamily="2" charset="-122"/>
              </a:rPr>
              <a:t>)</a:t>
            </a:r>
            <a:endParaRPr lang="zh-CN" altLang="zh-CN" sz="3200" dirty="0">
              <a:latin typeface="华文新魏" pitchFamily="2" charset="-122"/>
              <a:ea typeface="华文新魏" pitchFamily="2" charset="-122"/>
            </a:endParaRPr>
          </a:p>
        </p:txBody>
      </p:sp>
      <p:sp>
        <p:nvSpPr>
          <p:cNvPr id="15" name="AutoShape 27"/>
          <p:cNvSpPr>
            <a:spLocks noChangeArrowheads="1"/>
          </p:cNvSpPr>
          <p:nvPr/>
        </p:nvSpPr>
        <p:spPr bwMode="auto">
          <a:xfrm>
            <a:off x="395536" y="1775133"/>
            <a:ext cx="3096344" cy="789771"/>
          </a:xfrm>
          <a:prstGeom prst="wedgeRoundRectCallout">
            <a:avLst>
              <a:gd name="adj1" fmla="val 49474"/>
              <a:gd name="adj2" fmla="val 15913"/>
              <a:gd name="adj3" fmla="val 16667"/>
            </a:avLst>
          </a:prstGeom>
          <a:solidFill>
            <a:srgbClr val="FFFF00"/>
          </a:solidFill>
          <a:ln w="19050">
            <a:no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algn="ctr" eaLnBrk="1" hangingPunct="1">
              <a:spcBef>
                <a:spcPct val="0"/>
              </a:spcBef>
              <a:buFontTx/>
              <a:buNone/>
            </a:pPr>
            <a:r>
              <a:rPr lang="zh-CN" altLang="en-US" sz="3200" dirty="0" smtClean="0">
                <a:solidFill>
                  <a:srgbClr val="FF0000"/>
                </a:solidFill>
                <a:latin typeface="华文新魏" pitchFamily="2" charset="-122"/>
                <a:ea typeface="华文新魏" pitchFamily="2" charset="-122"/>
              </a:rPr>
              <a:t>解决问题（</a:t>
            </a:r>
            <a:r>
              <a:rPr lang="en-US" altLang="zh-CN" sz="3200" dirty="0" smtClean="0">
                <a:solidFill>
                  <a:srgbClr val="FF0000"/>
                </a:solidFill>
                <a:latin typeface="华文新魏" pitchFamily="2" charset="-122"/>
                <a:ea typeface="华文新魏" pitchFamily="2" charset="-122"/>
              </a:rPr>
              <a:t>1</a:t>
            </a:r>
            <a:r>
              <a:rPr lang="zh-CN" altLang="en-US" sz="3200" dirty="0" smtClean="0">
                <a:solidFill>
                  <a:srgbClr val="FF0000"/>
                </a:solidFill>
                <a:latin typeface="华文新魏" pitchFamily="2" charset="-122"/>
                <a:ea typeface="华文新魏" pitchFamily="2" charset="-122"/>
              </a:rPr>
              <a:t>）：</a:t>
            </a:r>
            <a:endParaRPr lang="zh-CN" altLang="en-US" sz="3200" dirty="0">
              <a:solidFill>
                <a:srgbClr val="FF0000"/>
              </a:solidFill>
              <a:latin typeface="华文新魏" pitchFamily="2" charset="-122"/>
              <a:ea typeface="华文新魏" pitchFamily="2" charset="-122"/>
            </a:endParaRPr>
          </a:p>
          <a:p>
            <a:pPr eaLnBrk="1" hangingPunct="1">
              <a:spcBef>
                <a:spcPct val="0"/>
              </a:spcBef>
              <a:buFontTx/>
              <a:buNone/>
            </a:pPr>
            <a:endParaRPr lang="en-US" altLang="zh-CN" sz="3200" b="0" dirty="0">
              <a:solidFill>
                <a:schemeClr val="tx1"/>
              </a:solidFill>
              <a:ea typeface="宋体" panose="02010600030101010101" pitchFamily="2" charset="-122"/>
            </a:endParaRPr>
          </a:p>
        </p:txBody>
      </p:sp>
      <p:sp>
        <p:nvSpPr>
          <p:cNvPr id="16" name="矩形 15"/>
          <p:cNvSpPr/>
          <p:nvPr/>
        </p:nvSpPr>
        <p:spPr>
          <a:xfrm>
            <a:off x="827584" y="2732727"/>
            <a:ext cx="7776864" cy="1200329"/>
          </a:xfrm>
          <a:prstGeom prst="rect">
            <a:avLst/>
          </a:prstGeom>
        </p:spPr>
        <p:txBody>
          <a:bodyPr wrap="square">
            <a:spAutoFit/>
          </a:bodyPr>
          <a:lstStyle/>
          <a:p>
            <a:r>
              <a:rPr lang="en-US" altLang="zh-CN" sz="3600" dirty="0">
                <a:latin typeface="华文新魏" pitchFamily="2" charset="-122"/>
                <a:ea typeface="华文新魏" pitchFamily="2" charset="-122"/>
              </a:rPr>
              <a:t>448&gt;420</a:t>
            </a:r>
            <a:r>
              <a:rPr lang="en-US" altLang="zh-CN" sz="3600" dirty="0" smtClean="0">
                <a:latin typeface="华文新魏" pitchFamily="2" charset="-122"/>
                <a:ea typeface="华文新魏" pitchFamily="2" charset="-122"/>
              </a:rPr>
              <a:t>,</a:t>
            </a:r>
            <a:r>
              <a:rPr lang="zh-CN" altLang="en-US" sz="3600" dirty="0" smtClean="0">
                <a:latin typeface="华文新魏" pitchFamily="2" charset="-122"/>
                <a:ea typeface="华文新魏" pitchFamily="2" charset="-122"/>
              </a:rPr>
              <a:t>所以缴纳</a:t>
            </a:r>
            <a:r>
              <a:rPr lang="en-US" altLang="zh-CN" sz="3600" dirty="0">
                <a:latin typeface="华文新魏" pitchFamily="2" charset="-122"/>
                <a:ea typeface="华文新魏" pitchFamily="2" charset="-122"/>
              </a:rPr>
              <a:t>420</a:t>
            </a:r>
            <a:r>
              <a:rPr lang="zh-CN" altLang="en-US" sz="3600" dirty="0">
                <a:latin typeface="华文新魏" pitchFamily="2" charset="-122"/>
                <a:ea typeface="华文新魏" pitchFamily="2" charset="-122"/>
              </a:rPr>
              <a:t>元个人所得税时</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稿费应在</a:t>
            </a:r>
            <a:r>
              <a:rPr lang="en-US" altLang="zh-CN" sz="3600" dirty="0">
                <a:latin typeface="华文新魏" pitchFamily="2" charset="-122"/>
                <a:ea typeface="华文新魏" pitchFamily="2" charset="-122"/>
              </a:rPr>
              <a:t>4000</a:t>
            </a:r>
            <a:r>
              <a:rPr lang="zh-CN" altLang="en-US" sz="3600" dirty="0">
                <a:latin typeface="华文新魏" pitchFamily="2" charset="-122"/>
                <a:ea typeface="华文新魏" pitchFamily="2" charset="-122"/>
              </a:rPr>
              <a:t>元以下。</a:t>
            </a:r>
            <a:endParaRPr lang="en-US" altLang="zh-CN" sz="3600" dirty="0" smtClean="0">
              <a:latin typeface="华文新魏" pitchFamily="2" charset="-122"/>
              <a:ea typeface="华文新魏" pitchFamily="2" charset="-122"/>
            </a:endParaRPr>
          </a:p>
        </p:txBody>
      </p:sp>
      <p:sp>
        <p:nvSpPr>
          <p:cNvPr id="21" name="矩形 20"/>
          <p:cNvSpPr/>
          <p:nvPr/>
        </p:nvSpPr>
        <p:spPr>
          <a:xfrm>
            <a:off x="971600" y="5590981"/>
            <a:ext cx="7253909" cy="646331"/>
          </a:xfrm>
          <a:prstGeom prst="rect">
            <a:avLst/>
          </a:prstGeom>
        </p:spPr>
        <p:txBody>
          <a:bodyPr wrap="none">
            <a:spAutoFit/>
          </a:bodyPr>
          <a:lstStyle/>
          <a:p>
            <a:r>
              <a:rPr lang="zh-CN" altLang="zh-CN" sz="3600" dirty="0" smtClean="0">
                <a:solidFill>
                  <a:srgbClr val="00B050"/>
                </a:solidFill>
                <a:latin typeface="华文新魏" pitchFamily="2" charset="-122"/>
                <a:ea typeface="华文新魏" pitchFamily="2" charset="-122"/>
              </a:rPr>
              <a:t>答</a:t>
            </a:r>
            <a:r>
              <a:rPr lang="zh-CN" altLang="en-US" sz="3600" dirty="0" smtClean="0">
                <a:solidFill>
                  <a:srgbClr val="00B050"/>
                </a:solidFill>
                <a:latin typeface="华文新魏" pitchFamily="2" charset="-122"/>
                <a:ea typeface="华文新魏" pitchFamily="2" charset="-122"/>
              </a:rPr>
              <a:t>：</a:t>
            </a:r>
            <a:r>
              <a:rPr lang="zh-CN" altLang="en-US" sz="3600" dirty="0" smtClean="0">
                <a:latin typeface="华文新魏" pitchFamily="2" charset="-122"/>
                <a:ea typeface="华文新魏" pitchFamily="2" charset="-122"/>
              </a:rPr>
              <a:t>这</a:t>
            </a:r>
            <a:r>
              <a:rPr lang="zh-CN" altLang="en-US" sz="3600" dirty="0">
                <a:latin typeface="华文新魏" pitchFamily="2" charset="-122"/>
                <a:ea typeface="华文新魏" pitchFamily="2" charset="-122"/>
              </a:rPr>
              <a:t>位作家所得稿费是</a:t>
            </a:r>
            <a:r>
              <a:rPr lang="en-US" altLang="zh-CN" sz="3600" dirty="0">
                <a:latin typeface="华文新魏" pitchFamily="2" charset="-122"/>
                <a:ea typeface="华文新魏" pitchFamily="2" charset="-122"/>
              </a:rPr>
              <a:t>3800</a:t>
            </a:r>
            <a:r>
              <a:rPr lang="zh-CN" altLang="en-US" sz="3600" dirty="0">
                <a:latin typeface="华文新魏" pitchFamily="2" charset="-122"/>
                <a:ea typeface="华文新魏" pitchFamily="2" charset="-122"/>
              </a:rPr>
              <a:t>元。</a:t>
            </a:r>
          </a:p>
        </p:txBody>
      </p:sp>
      <p:sp>
        <p:nvSpPr>
          <p:cNvPr id="4" name="矩形 3"/>
          <p:cNvSpPr/>
          <p:nvPr/>
        </p:nvSpPr>
        <p:spPr>
          <a:xfrm>
            <a:off x="2674973" y="3906922"/>
            <a:ext cx="3913251" cy="1754326"/>
          </a:xfrm>
          <a:prstGeom prst="rect">
            <a:avLst/>
          </a:prstGeom>
        </p:spPr>
        <p:txBody>
          <a:bodyPr wrap="none">
            <a:spAutoFit/>
          </a:bodyPr>
          <a:lstStyle/>
          <a:p>
            <a:r>
              <a:rPr lang="en-US" altLang="zh-CN" sz="3600" dirty="0" smtClean="0">
                <a:latin typeface="华文新魏" pitchFamily="2" charset="-122"/>
                <a:ea typeface="华文新魏" pitchFamily="2" charset="-122"/>
              </a:rPr>
              <a:t>    420÷14</a:t>
            </a:r>
            <a:r>
              <a:rPr lang="en-US" altLang="zh-CN" sz="3600" dirty="0">
                <a:latin typeface="华文新魏" pitchFamily="2" charset="-122"/>
                <a:ea typeface="华文新魏" pitchFamily="2" charset="-122"/>
              </a:rPr>
              <a:t>%+</a:t>
            </a:r>
            <a:r>
              <a:rPr lang="en-US" altLang="zh-CN" sz="3600" dirty="0" smtClean="0">
                <a:latin typeface="华文新魏" pitchFamily="2" charset="-122"/>
                <a:ea typeface="华文新魏" pitchFamily="2" charset="-122"/>
              </a:rPr>
              <a:t>800</a:t>
            </a:r>
          </a:p>
          <a:p>
            <a:r>
              <a:rPr lang="en-US" altLang="zh-CN" sz="3600" dirty="0" smtClean="0">
                <a:latin typeface="华文新魏" pitchFamily="2" charset="-122"/>
                <a:ea typeface="华文新魏" pitchFamily="2" charset="-122"/>
              </a:rPr>
              <a:t>=3000+800</a:t>
            </a:r>
          </a:p>
          <a:p>
            <a:r>
              <a:rPr lang="en-US" altLang="zh-CN" sz="3600" dirty="0" smtClean="0">
                <a:latin typeface="华文新魏" pitchFamily="2" charset="-122"/>
                <a:ea typeface="华文新魏" pitchFamily="2" charset="-122"/>
              </a:rPr>
              <a:t>=</a:t>
            </a:r>
            <a:r>
              <a:rPr lang="en-US" altLang="zh-CN" sz="3600" dirty="0">
                <a:latin typeface="华文新魏" pitchFamily="2" charset="-122"/>
                <a:ea typeface="华文新魏" pitchFamily="2" charset="-122"/>
              </a:rPr>
              <a:t>3800(</a:t>
            </a:r>
            <a:r>
              <a:rPr lang="zh-CN" altLang="zh-CN" sz="3600" dirty="0">
                <a:latin typeface="华文新魏" pitchFamily="2" charset="-122"/>
                <a:ea typeface="华文新魏" pitchFamily="2" charset="-122"/>
              </a:rPr>
              <a:t>元</a:t>
            </a:r>
            <a:r>
              <a:rPr lang="en-US" altLang="zh-CN" sz="3600" dirty="0">
                <a:latin typeface="华文新魏" pitchFamily="2" charset="-122"/>
                <a:ea typeface="华文新魏" pitchFamily="2" charset="-122"/>
              </a:rPr>
              <a:t>)</a:t>
            </a:r>
            <a:endParaRPr lang="zh-CN" altLang="en-US" sz="3600" dirty="0">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animBg="1"/>
      <p:bldP spid="16" grpId="0"/>
      <p:bldP spid="21"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同侧圆角矩形 1"/>
          <p:cNvSpPr/>
          <p:nvPr/>
        </p:nvSpPr>
        <p:spPr>
          <a:xfrm>
            <a:off x="467546" y="966995"/>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典题精讲</a:t>
            </a:r>
            <a:endParaRPr lang="zh-CN" altLang="en-US" sz="3000" b="1" dirty="0">
              <a:latin typeface="华文新魏" pitchFamily="2" charset="-122"/>
              <a:ea typeface="华文新魏" pitchFamily="2" charset="-122"/>
              <a:cs typeface="黑体" panose="02010600030101010101" charset="-122"/>
            </a:endParaRPr>
          </a:p>
        </p:txBody>
      </p:sp>
      <p:cxnSp>
        <p:nvCxnSpPr>
          <p:cNvPr id="3" name="直线连接符 21"/>
          <p:cNvCxnSpPr/>
          <p:nvPr/>
        </p:nvCxnSpPr>
        <p:spPr>
          <a:xfrm flipV="1">
            <a:off x="46754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5" name="矩形 4"/>
          <p:cNvSpPr/>
          <p:nvPr/>
        </p:nvSpPr>
        <p:spPr>
          <a:xfrm>
            <a:off x="3491880" y="1484784"/>
            <a:ext cx="5400600" cy="1077218"/>
          </a:xfrm>
          <a:prstGeom prst="rect">
            <a:avLst/>
          </a:prstGeom>
        </p:spPr>
        <p:txBody>
          <a:bodyPr wrap="square">
            <a:spAutoFit/>
          </a:bodyPr>
          <a:lstStyle/>
          <a:p>
            <a:r>
              <a:rPr lang="zh-CN" altLang="en-US" sz="3200" dirty="0">
                <a:latin typeface="华文新魏" pitchFamily="2" charset="-122"/>
                <a:ea typeface="华文新魏" pitchFamily="2" charset="-122"/>
              </a:rPr>
              <a:t>稿费是</a:t>
            </a:r>
            <a:r>
              <a:rPr lang="en-US" altLang="zh-CN" sz="3200" dirty="0">
                <a:latin typeface="华文新魏" pitchFamily="2" charset="-122"/>
                <a:ea typeface="华文新魏" pitchFamily="2" charset="-122"/>
              </a:rPr>
              <a:t>4000</a:t>
            </a:r>
            <a:r>
              <a:rPr lang="zh-CN" altLang="en-US" sz="3200" dirty="0">
                <a:latin typeface="华文新魏" pitchFamily="2" charset="-122"/>
                <a:ea typeface="华文新魏" pitchFamily="2" charset="-122"/>
              </a:rPr>
              <a:t>元时</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应</a:t>
            </a:r>
            <a:r>
              <a:rPr lang="zh-CN" altLang="en-US" sz="3200" dirty="0" smtClean="0">
                <a:latin typeface="华文新魏" pitchFamily="2" charset="-122"/>
                <a:ea typeface="华文新魏" pitchFamily="2" charset="-122"/>
              </a:rPr>
              <a:t>纳税：</a:t>
            </a:r>
            <a:endParaRPr lang="en-US" altLang="zh-CN" sz="3200" dirty="0" smtClean="0">
              <a:latin typeface="华文新魏" pitchFamily="2" charset="-122"/>
              <a:ea typeface="华文新魏" pitchFamily="2" charset="-122"/>
            </a:endParaRPr>
          </a:p>
          <a:p>
            <a:r>
              <a:rPr lang="en-US" altLang="zh-CN" sz="3200" dirty="0" smtClean="0">
                <a:latin typeface="华文新魏" pitchFamily="2" charset="-122"/>
                <a:ea typeface="华文新魏" pitchFamily="2" charset="-122"/>
              </a:rPr>
              <a:t>(</a:t>
            </a:r>
            <a:r>
              <a:rPr lang="en-US" altLang="zh-CN" sz="3200" dirty="0">
                <a:latin typeface="华文新魏" pitchFamily="2" charset="-122"/>
                <a:ea typeface="华文新魏" pitchFamily="2" charset="-122"/>
              </a:rPr>
              <a:t>4000-800)×14%=448(</a:t>
            </a:r>
            <a:r>
              <a:rPr lang="zh-CN" altLang="en-US" sz="3200" dirty="0">
                <a:latin typeface="华文新魏" pitchFamily="2" charset="-122"/>
                <a:ea typeface="华文新魏" pitchFamily="2" charset="-122"/>
              </a:rPr>
              <a:t>元</a:t>
            </a:r>
            <a:r>
              <a:rPr lang="en-US" altLang="zh-CN" sz="3200" dirty="0">
                <a:latin typeface="华文新魏" pitchFamily="2" charset="-122"/>
                <a:ea typeface="华文新魏" pitchFamily="2" charset="-122"/>
              </a:rPr>
              <a:t>)</a:t>
            </a:r>
            <a:endParaRPr lang="zh-CN" altLang="zh-CN" sz="3200" dirty="0">
              <a:latin typeface="华文新魏" pitchFamily="2" charset="-122"/>
              <a:ea typeface="华文新魏" pitchFamily="2" charset="-122"/>
            </a:endParaRPr>
          </a:p>
        </p:txBody>
      </p:sp>
      <p:sp>
        <p:nvSpPr>
          <p:cNvPr id="15" name="AutoShape 27"/>
          <p:cNvSpPr>
            <a:spLocks noChangeArrowheads="1"/>
          </p:cNvSpPr>
          <p:nvPr/>
        </p:nvSpPr>
        <p:spPr bwMode="auto">
          <a:xfrm>
            <a:off x="395536" y="1775133"/>
            <a:ext cx="3096344" cy="789771"/>
          </a:xfrm>
          <a:prstGeom prst="wedgeRoundRectCallout">
            <a:avLst>
              <a:gd name="adj1" fmla="val 49474"/>
              <a:gd name="adj2" fmla="val 15913"/>
              <a:gd name="adj3" fmla="val 16667"/>
            </a:avLst>
          </a:prstGeom>
          <a:solidFill>
            <a:srgbClr val="FFFF00"/>
          </a:solidFill>
          <a:ln w="19050">
            <a:no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algn="ctr" eaLnBrk="1" hangingPunct="1">
              <a:spcBef>
                <a:spcPct val="0"/>
              </a:spcBef>
              <a:buFontTx/>
              <a:buNone/>
            </a:pPr>
            <a:r>
              <a:rPr lang="zh-CN" altLang="en-US" sz="3200" dirty="0" smtClean="0">
                <a:solidFill>
                  <a:srgbClr val="FF0000"/>
                </a:solidFill>
                <a:latin typeface="华文新魏" pitchFamily="2" charset="-122"/>
                <a:ea typeface="华文新魏" pitchFamily="2" charset="-122"/>
              </a:rPr>
              <a:t>解决问题（</a:t>
            </a:r>
            <a:r>
              <a:rPr lang="en-US" altLang="zh-CN" sz="3200" dirty="0" smtClean="0">
                <a:solidFill>
                  <a:srgbClr val="FF0000"/>
                </a:solidFill>
                <a:latin typeface="华文新魏" pitchFamily="2" charset="-122"/>
                <a:ea typeface="华文新魏" pitchFamily="2" charset="-122"/>
              </a:rPr>
              <a:t>2</a:t>
            </a:r>
            <a:r>
              <a:rPr lang="zh-CN" altLang="en-US" sz="3200" dirty="0" smtClean="0">
                <a:solidFill>
                  <a:srgbClr val="FF0000"/>
                </a:solidFill>
                <a:latin typeface="华文新魏" pitchFamily="2" charset="-122"/>
                <a:ea typeface="华文新魏" pitchFamily="2" charset="-122"/>
              </a:rPr>
              <a:t>）：</a:t>
            </a:r>
            <a:endParaRPr lang="zh-CN" altLang="en-US" sz="3200" dirty="0">
              <a:solidFill>
                <a:srgbClr val="FF0000"/>
              </a:solidFill>
              <a:latin typeface="华文新魏" pitchFamily="2" charset="-122"/>
              <a:ea typeface="华文新魏" pitchFamily="2" charset="-122"/>
            </a:endParaRPr>
          </a:p>
          <a:p>
            <a:pPr eaLnBrk="1" hangingPunct="1">
              <a:spcBef>
                <a:spcPct val="0"/>
              </a:spcBef>
              <a:buFontTx/>
              <a:buNone/>
            </a:pPr>
            <a:endParaRPr lang="en-US" altLang="zh-CN" sz="3200" b="0" dirty="0">
              <a:solidFill>
                <a:schemeClr val="tx1"/>
              </a:solidFill>
              <a:ea typeface="宋体" panose="02010600030101010101" pitchFamily="2" charset="-122"/>
            </a:endParaRPr>
          </a:p>
        </p:txBody>
      </p:sp>
      <p:sp>
        <p:nvSpPr>
          <p:cNvPr id="16" name="矩形 15"/>
          <p:cNvSpPr/>
          <p:nvPr/>
        </p:nvSpPr>
        <p:spPr>
          <a:xfrm>
            <a:off x="827584" y="2804735"/>
            <a:ext cx="7776864" cy="1200329"/>
          </a:xfrm>
          <a:prstGeom prst="rect">
            <a:avLst/>
          </a:prstGeom>
        </p:spPr>
        <p:txBody>
          <a:bodyPr wrap="square">
            <a:spAutoFit/>
          </a:bodyPr>
          <a:lstStyle/>
          <a:p>
            <a:r>
              <a:rPr lang="en-US" altLang="zh-CN" sz="3600" dirty="0">
                <a:latin typeface="华文新魏" pitchFamily="2" charset="-122"/>
                <a:ea typeface="华文新魏" pitchFamily="2" charset="-122"/>
              </a:rPr>
              <a:t>448&lt;720,</a:t>
            </a:r>
            <a:r>
              <a:rPr lang="zh-CN" altLang="en-US" sz="3600" dirty="0">
                <a:latin typeface="华文新魏" pitchFamily="2" charset="-122"/>
                <a:ea typeface="华文新魏" pitchFamily="2" charset="-122"/>
              </a:rPr>
              <a:t>缴纳个人所得税时</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稿费应在</a:t>
            </a:r>
            <a:r>
              <a:rPr lang="en-US" altLang="zh-CN" sz="3600" dirty="0">
                <a:latin typeface="华文新魏" pitchFamily="2" charset="-122"/>
                <a:ea typeface="华文新魏" pitchFamily="2" charset="-122"/>
              </a:rPr>
              <a:t>4000</a:t>
            </a:r>
            <a:r>
              <a:rPr lang="zh-CN" altLang="en-US" sz="3600" dirty="0">
                <a:latin typeface="华文新魏" pitchFamily="2" charset="-122"/>
                <a:ea typeface="华文新魏" pitchFamily="2" charset="-122"/>
              </a:rPr>
              <a:t>元以上。</a:t>
            </a:r>
            <a:endParaRPr lang="en-US" altLang="zh-CN" sz="3600" dirty="0" smtClean="0">
              <a:latin typeface="华文新魏" pitchFamily="2" charset="-122"/>
              <a:ea typeface="华文新魏" pitchFamily="2" charset="-122"/>
            </a:endParaRPr>
          </a:p>
        </p:txBody>
      </p:sp>
      <p:sp>
        <p:nvSpPr>
          <p:cNvPr id="21" name="矩形 20"/>
          <p:cNvSpPr/>
          <p:nvPr/>
        </p:nvSpPr>
        <p:spPr>
          <a:xfrm>
            <a:off x="1467850" y="4740836"/>
            <a:ext cx="5557932" cy="646331"/>
          </a:xfrm>
          <a:prstGeom prst="rect">
            <a:avLst/>
          </a:prstGeom>
        </p:spPr>
        <p:txBody>
          <a:bodyPr wrap="none">
            <a:spAutoFit/>
          </a:bodyPr>
          <a:lstStyle/>
          <a:p>
            <a:r>
              <a:rPr lang="zh-CN" altLang="zh-CN" sz="3600" dirty="0" smtClean="0">
                <a:solidFill>
                  <a:srgbClr val="00B050"/>
                </a:solidFill>
                <a:latin typeface="华文新魏" pitchFamily="2" charset="-122"/>
                <a:ea typeface="华文新魏" pitchFamily="2" charset="-122"/>
              </a:rPr>
              <a:t>答</a:t>
            </a:r>
            <a:r>
              <a:rPr lang="zh-CN" altLang="en-US" sz="3600" dirty="0" smtClean="0">
                <a:solidFill>
                  <a:srgbClr val="00B050"/>
                </a:solidFill>
                <a:latin typeface="华文新魏" pitchFamily="2" charset="-122"/>
                <a:ea typeface="华文新魏" pitchFamily="2" charset="-122"/>
              </a:rPr>
              <a:t>：</a:t>
            </a:r>
            <a:r>
              <a:rPr lang="zh-CN" altLang="en-US" sz="3600" dirty="0" smtClean="0">
                <a:latin typeface="华文新魏" pitchFamily="2" charset="-122"/>
                <a:ea typeface="华文新魏" pitchFamily="2" charset="-122"/>
              </a:rPr>
              <a:t>这</a:t>
            </a:r>
            <a:r>
              <a:rPr lang="zh-CN" altLang="en-US" sz="3600" dirty="0">
                <a:latin typeface="华文新魏" pitchFamily="2" charset="-122"/>
                <a:ea typeface="华文新魏" pitchFamily="2" charset="-122"/>
              </a:rPr>
              <a:t>笔稿费是</a:t>
            </a:r>
            <a:r>
              <a:rPr lang="en-US" altLang="zh-CN" sz="3600" dirty="0">
                <a:latin typeface="华文新魏" pitchFamily="2" charset="-122"/>
                <a:ea typeface="华文新魏" pitchFamily="2" charset="-122"/>
              </a:rPr>
              <a:t>6000</a:t>
            </a:r>
            <a:r>
              <a:rPr lang="zh-CN" altLang="en-US" sz="3600" dirty="0">
                <a:latin typeface="华文新魏" pitchFamily="2" charset="-122"/>
                <a:ea typeface="华文新魏" pitchFamily="2" charset="-122"/>
              </a:rPr>
              <a:t>元。</a:t>
            </a:r>
          </a:p>
        </p:txBody>
      </p:sp>
      <p:sp>
        <p:nvSpPr>
          <p:cNvPr id="4" name="矩形 3"/>
          <p:cNvSpPr/>
          <p:nvPr/>
        </p:nvSpPr>
        <p:spPr>
          <a:xfrm>
            <a:off x="1967146" y="4077072"/>
            <a:ext cx="4594528" cy="646331"/>
          </a:xfrm>
          <a:prstGeom prst="rect">
            <a:avLst/>
          </a:prstGeom>
        </p:spPr>
        <p:txBody>
          <a:bodyPr wrap="none">
            <a:spAutoFit/>
          </a:bodyPr>
          <a:lstStyle/>
          <a:p>
            <a:r>
              <a:rPr lang="en-US" altLang="zh-CN" sz="3600" dirty="0">
                <a:latin typeface="华文新魏" pitchFamily="2" charset="-122"/>
                <a:ea typeface="华文新魏" pitchFamily="2" charset="-122"/>
              </a:rPr>
              <a:t>720÷12%=6000(</a:t>
            </a:r>
            <a:r>
              <a:rPr lang="zh-CN" altLang="en-US" sz="3600" dirty="0">
                <a:latin typeface="华文新魏" pitchFamily="2" charset="-122"/>
                <a:ea typeface="华文新魏" pitchFamily="2" charset="-122"/>
              </a:rPr>
              <a:t>元</a:t>
            </a:r>
            <a:r>
              <a:rPr lang="en-US" altLang="zh-CN" sz="3600" dirty="0">
                <a:latin typeface="华文新魏" pitchFamily="2" charset="-122"/>
                <a:ea typeface="华文新魏" pitchFamily="2" charset="-122"/>
              </a:rPr>
              <a:t>)</a:t>
            </a:r>
            <a:endParaRPr lang="zh-CN" altLang="en-US" sz="3600" dirty="0">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animBg="1"/>
      <p:bldP spid="16" grpId="0"/>
      <p:bldP spid="21"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 name="Picture 5" descr="F:\七彩课堂插图板式封面\排版用图标、页眉页脚\标题jpg\我会找.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79206" y="4149080"/>
            <a:ext cx="3085282" cy="2160244"/>
          </a:xfrm>
          <a:prstGeom prst="rect">
            <a:avLst/>
          </a:prstGeom>
          <a:noFill/>
          <a:extLst>
            <a:ext uri="{909E8E84-426E-40DD-AFC4-6F175D3DCCD1}">
              <a14:hiddenFill xmlns:a14="http://schemas.microsoft.com/office/drawing/2010/main" xmlns="">
                <a:solidFill>
                  <a:srgbClr val="FFFFFF"/>
                </a:solidFill>
              </a14:hiddenFill>
            </a:ext>
          </a:extLst>
        </p:spPr>
      </p:pic>
      <p:sp>
        <p:nvSpPr>
          <p:cNvPr id="23554" name="Rectangle 2"/>
          <p:cNvSpPr>
            <a:spLocks noChangeArrowheads="1"/>
          </p:cNvSpPr>
          <p:nvPr/>
        </p:nvSpPr>
        <p:spPr bwMode="auto">
          <a:xfrm>
            <a:off x="0" y="-184666"/>
            <a:ext cx="184731" cy="369332"/>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23553" name="例.eps" descr="id:2147501035;FounderCES"/>
          <p:cNvPicPr>
            <a:picLocks noChangeAspect="1" noChangeArrowheads="1"/>
          </p:cNvPicPr>
          <p:nvPr/>
        </p:nvPicPr>
        <p:blipFill>
          <a:blip r:embed="rId3" cstate="print"/>
          <a:srcRect/>
          <a:stretch>
            <a:fillRect/>
          </a:stretch>
        </p:blipFill>
        <p:spPr bwMode="auto">
          <a:xfrm>
            <a:off x="611560" y="2060848"/>
            <a:ext cx="507485" cy="448724"/>
          </a:xfrm>
          <a:prstGeom prst="rect">
            <a:avLst/>
          </a:prstGeom>
          <a:noFill/>
        </p:spPr>
      </p:pic>
      <p:sp>
        <p:nvSpPr>
          <p:cNvPr id="11" name="矩形 10"/>
          <p:cNvSpPr/>
          <p:nvPr/>
        </p:nvSpPr>
        <p:spPr>
          <a:xfrm>
            <a:off x="1115616" y="1963012"/>
            <a:ext cx="7477770" cy="1754326"/>
          </a:xfrm>
          <a:prstGeom prst="rect">
            <a:avLst/>
          </a:prstGeom>
        </p:spPr>
        <p:txBody>
          <a:bodyPr wrap="square">
            <a:spAutoFit/>
          </a:bodyPr>
          <a:lstStyle/>
          <a:p>
            <a:r>
              <a:rPr lang="zh-CN" altLang="en-US" sz="3600" dirty="0">
                <a:latin typeface="华文新魏" pitchFamily="2" charset="-122"/>
                <a:ea typeface="华文新魏" pitchFamily="2" charset="-122"/>
              </a:rPr>
              <a:t>判断</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有人说</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我付出劳动</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应该得到报酬</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不需要把自己收入的一部分缴纳给国家。”	</a:t>
            </a:r>
            <a:r>
              <a:rPr lang="zh-CN" altLang="en-US" sz="3600" dirty="0" smtClean="0">
                <a:latin typeface="华文新魏" pitchFamily="2" charset="-122"/>
                <a:ea typeface="华文新魏" pitchFamily="2" charset="-122"/>
              </a:rPr>
              <a:t>                      </a:t>
            </a:r>
            <a:r>
              <a:rPr lang="en-US" altLang="zh-CN" sz="3600" dirty="0" smtClean="0">
                <a:latin typeface="华文新魏" pitchFamily="2" charset="-122"/>
                <a:ea typeface="华文新魏" pitchFamily="2" charset="-122"/>
              </a:rPr>
              <a:t>(</a:t>
            </a:r>
            <a:r>
              <a:rPr lang="zh-CN" altLang="en-US" sz="3600" dirty="0">
                <a:latin typeface="华文新魏" pitchFamily="2" charset="-122"/>
                <a:ea typeface="华文新魏" pitchFamily="2" charset="-122"/>
              </a:rPr>
              <a:t>　　</a:t>
            </a:r>
            <a:r>
              <a:rPr lang="en-US" altLang="zh-CN" sz="3600" dirty="0">
                <a:latin typeface="华文新魏" pitchFamily="2" charset="-122"/>
                <a:ea typeface="华文新魏" pitchFamily="2" charset="-122"/>
              </a:rPr>
              <a:t>)</a:t>
            </a:r>
            <a:endParaRPr lang="zh-CN" altLang="zh-CN" sz="3600" dirty="0">
              <a:latin typeface="华文新魏" pitchFamily="2" charset="-122"/>
              <a:ea typeface="华文新魏" pitchFamily="2" charset="-122"/>
            </a:endParaRPr>
          </a:p>
        </p:txBody>
      </p:sp>
      <p:sp>
        <p:nvSpPr>
          <p:cNvPr id="2" name="矩形 1"/>
          <p:cNvSpPr/>
          <p:nvPr/>
        </p:nvSpPr>
        <p:spPr>
          <a:xfrm rot="18298042">
            <a:off x="6915301" y="2970155"/>
            <a:ext cx="2236510" cy="707886"/>
          </a:xfrm>
          <a:prstGeom prst="rect">
            <a:avLst/>
          </a:prstGeom>
          <a:ln>
            <a:solidFill>
              <a:srgbClr val="FF0000"/>
            </a:solidFill>
          </a:ln>
        </p:spPr>
        <p:txBody>
          <a:bodyPr wrap="none">
            <a:spAutoFit/>
          </a:bodyPr>
          <a:lstStyle/>
          <a:p>
            <a:r>
              <a:rPr lang="zh-CN" altLang="zh-CN" sz="4000" dirty="0">
                <a:solidFill>
                  <a:srgbClr val="FF0000"/>
                </a:solidFill>
                <a:latin typeface="华文新魏" pitchFamily="2" charset="-122"/>
                <a:ea typeface="华文新魏" pitchFamily="2" charset="-122"/>
              </a:rPr>
              <a:t>错误</a:t>
            </a:r>
            <a:r>
              <a:rPr lang="zh-CN" altLang="zh-CN" sz="4000" dirty="0" smtClean="0">
                <a:solidFill>
                  <a:srgbClr val="FF0000"/>
                </a:solidFill>
                <a:latin typeface="华文新魏" pitchFamily="2" charset="-122"/>
                <a:ea typeface="华文新魏" pitchFamily="2" charset="-122"/>
              </a:rPr>
              <a:t>解答</a:t>
            </a:r>
            <a:endParaRPr lang="zh-CN" altLang="en-US" sz="4000" dirty="0">
              <a:solidFill>
                <a:srgbClr val="FF0000"/>
              </a:solidFill>
              <a:latin typeface="华文新魏" pitchFamily="2" charset="-122"/>
              <a:ea typeface="华文新魏" pitchFamily="2" charset="-122"/>
            </a:endParaRPr>
          </a:p>
        </p:txBody>
      </p:sp>
      <p:sp>
        <p:nvSpPr>
          <p:cNvPr id="12" name="同侧圆角矩形 11"/>
          <p:cNvSpPr/>
          <p:nvPr/>
        </p:nvSpPr>
        <p:spPr>
          <a:xfrm>
            <a:off x="467546" y="966995"/>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易错提醒</a:t>
            </a:r>
            <a:endParaRPr lang="zh-CN" altLang="en-US" sz="3000" b="1" dirty="0">
              <a:latin typeface="华文新魏" pitchFamily="2" charset="-122"/>
              <a:ea typeface="华文新魏" pitchFamily="2" charset="-122"/>
              <a:cs typeface="黑体" panose="02010600030101010101" charset="-122"/>
            </a:endParaRPr>
          </a:p>
        </p:txBody>
      </p:sp>
      <p:cxnSp>
        <p:nvCxnSpPr>
          <p:cNvPr id="13" name="直线连接符 21"/>
          <p:cNvCxnSpPr/>
          <p:nvPr/>
        </p:nvCxnSpPr>
        <p:spPr>
          <a:xfrm flipV="1">
            <a:off x="46754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7596336" y="3068960"/>
            <a:ext cx="627829" cy="646331"/>
          </a:xfrm>
          <a:prstGeom prst="rect">
            <a:avLst/>
          </a:prstGeom>
          <a:noFill/>
        </p:spPr>
        <p:txBody>
          <a:bodyPr wrap="square" rtlCol="0">
            <a:spAutoFit/>
          </a:bodyPr>
          <a:lstStyle/>
          <a:p>
            <a:r>
              <a:rPr lang="zh-CN" altLang="en-US" sz="3600" dirty="0" smtClean="0">
                <a:solidFill>
                  <a:srgbClr val="FF0000"/>
                </a:solidFill>
                <a:latin typeface="华文新魏" pitchFamily="2" charset="-122"/>
                <a:ea typeface="华文新魏" pitchFamily="2" charset="-122"/>
              </a:rPr>
              <a:t>√</a:t>
            </a:r>
            <a:endParaRPr lang="zh-CN" altLang="en-US" sz="3600" dirty="0">
              <a:solidFill>
                <a:srgbClr val="FF0000"/>
              </a:solidFill>
              <a:latin typeface="华文新魏" pitchFamily="2" charset="-122"/>
              <a:ea typeface="华文新魏" pitchFamily="2" charset="-122"/>
            </a:endParaRPr>
          </a:p>
        </p:txBody>
      </p:sp>
      <p:sp>
        <p:nvSpPr>
          <p:cNvPr id="5" name="矩形 4"/>
          <p:cNvSpPr/>
          <p:nvPr/>
        </p:nvSpPr>
        <p:spPr>
          <a:xfrm>
            <a:off x="1106050" y="4067941"/>
            <a:ext cx="5241499" cy="1200329"/>
          </a:xfrm>
          <a:prstGeom prst="rect">
            <a:avLst/>
          </a:prstGeom>
        </p:spPr>
        <p:txBody>
          <a:bodyPr wrap="square">
            <a:spAutoFit/>
          </a:bodyPr>
          <a:lstStyle/>
          <a:p>
            <a:r>
              <a:rPr lang="zh-CN" altLang="en-US" sz="3600" dirty="0" smtClean="0">
                <a:solidFill>
                  <a:srgbClr val="00B050"/>
                </a:solidFill>
                <a:latin typeface="华文新魏" pitchFamily="2" charset="-122"/>
                <a:ea typeface="华文新魏" pitchFamily="2" charset="-122"/>
              </a:rPr>
              <a:t>错误原因：</a:t>
            </a:r>
            <a:r>
              <a:rPr lang="zh-CN" altLang="zh-CN" sz="3600" dirty="0" smtClean="0">
                <a:latin typeface="华文新魏" pitchFamily="2" charset="-122"/>
                <a:ea typeface="华文新魏" pitchFamily="2" charset="-122"/>
              </a:rPr>
              <a:t>错</a:t>
            </a:r>
            <a:r>
              <a:rPr lang="zh-CN" altLang="zh-CN" sz="3600" dirty="0">
                <a:latin typeface="华文新魏" pitchFamily="2" charset="-122"/>
                <a:ea typeface="华文新魏" pitchFamily="2" charset="-122"/>
              </a:rPr>
              <a:t>在没有真正理解纳税的</a:t>
            </a:r>
            <a:r>
              <a:rPr lang="zh-CN" altLang="zh-CN" sz="3600" dirty="0" smtClean="0">
                <a:latin typeface="华文新魏" pitchFamily="2" charset="-122"/>
                <a:ea typeface="华文新魏" pitchFamily="2" charset="-122"/>
              </a:rPr>
              <a:t>意义</a:t>
            </a:r>
            <a:r>
              <a:rPr lang="zh-CN" altLang="en-US" sz="3600" dirty="0" smtClean="0">
                <a:latin typeface="华文新魏" pitchFamily="2" charset="-122"/>
                <a:ea typeface="华文新魏" pitchFamily="2" charset="-122"/>
              </a:rPr>
              <a:t>。</a:t>
            </a:r>
            <a:endParaRPr lang="zh-CN" altLang="en-US" sz="3600" dirty="0">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0" y="-184666"/>
            <a:ext cx="184731" cy="369332"/>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sp>
        <p:nvSpPr>
          <p:cNvPr id="11" name="矩形 10"/>
          <p:cNvSpPr/>
          <p:nvPr/>
        </p:nvSpPr>
        <p:spPr>
          <a:xfrm>
            <a:off x="611560" y="1700808"/>
            <a:ext cx="3168352" cy="646331"/>
          </a:xfrm>
          <a:prstGeom prst="rect">
            <a:avLst/>
          </a:prstGeom>
        </p:spPr>
        <p:txBody>
          <a:bodyPr wrap="square">
            <a:spAutoFit/>
          </a:bodyPr>
          <a:lstStyle/>
          <a:p>
            <a:r>
              <a:rPr lang="zh-CN" altLang="en-US" sz="3600" dirty="0" smtClean="0">
                <a:solidFill>
                  <a:srgbClr val="00B050"/>
                </a:solidFill>
                <a:latin typeface="华文新魏" pitchFamily="2" charset="-122"/>
                <a:ea typeface="华文新魏" pitchFamily="2" charset="-122"/>
              </a:rPr>
              <a:t>错解分析：</a:t>
            </a:r>
            <a:endParaRPr lang="zh-CN" altLang="zh-CN" sz="3600" dirty="0">
              <a:solidFill>
                <a:srgbClr val="00B050"/>
              </a:solidFill>
              <a:latin typeface="华文新魏" pitchFamily="2" charset="-122"/>
              <a:ea typeface="华文新魏" pitchFamily="2" charset="-122"/>
            </a:endParaRPr>
          </a:p>
        </p:txBody>
      </p:sp>
      <p:sp>
        <p:nvSpPr>
          <p:cNvPr id="16" name="同侧圆角矩形 15"/>
          <p:cNvSpPr/>
          <p:nvPr/>
        </p:nvSpPr>
        <p:spPr>
          <a:xfrm>
            <a:off x="467546" y="966995"/>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易错提醒</a:t>
            </a:r>
            <a:endParaRPr lang="zh-CN" altLang="en-US" sz="3000" b="1" dirty="0">
              <a:latin typeface="华文新魏" pitchFamily="2" charset="-122"/>
              <a:ea typeface="华文新魏" pitchFamily="2" charset="-122"/>
              <a:cs typeface="黑体" panose="02010600030101010101" charset="-122"/>
            </a:endParaRPr>
          </a:p>
        </p:txBody>
      </p:sp>
      <p:cxnSp>
        <p:nvCxnSpPr>
          <p:cNvPr id="17" name="直线连接符 21"/>
          <p:cNvCxnSpPr/>
          <p:nvPr/>
        </p:nvCxnSpPr>
        <p:spPr>
          <a:xfrm flipV="1">
            <a:off x="46754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31" name="Picture 4" descr="F:\七彩课堂插图板式封面\排版用图标、页眉页脚\标题jpg\读读背背.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44208" y="1225204"/>
            <a:ext cx="2471336" cy="1728192"/>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AutoShape 27"/>
          <p:cNvSpPr>
            <a:spLocks noChangeArrowheads="1"/>
          </p:cNvSpPr>
          <p:nvPr/>
        </p:nvSpPr>
        <p:spPr bwMode="auto">
          <a:xfrm>
            <a:off x="696565" y="2348881"/>
            <a:ext cx="5747643" cy="1728192"/>
          </a:xfrm>
          <a:prstGeom prst="wedgeRoundRectCallout">
            <a:avLst>
              <a:gd name="adj1" fmla="val 59117"/>
              <a:gd name="adj2" fmla="val -50878"/>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None/>
            </a:pPr>
            <a:r>
              <a:rPr lang="zh-CN" altLang="en-US" sz="3200" dirty="0">
                <a:latin typeface="华文新魏" pitchFamily="2" charset="-122"/>
                <a:ea typeface="华文新魏" pitchFamily="2" charset="-122"/>
              </a:rPr>
              <a:t>纳税是根据国家税法的规定</a:t>
            </a:r>
            <a:r>
              <a:rPr lang="en-US" altLang="zh-CN" sz="3200" dirty="0">
                <a:latin typeface="华文新魏" pitchFamily="2" charset="-122"/>
                <a:ea typeface="华文新魏" pitchFamily="2" charset="-122"/>
              </a:rPr>
              <a:t>,</a:t>
            </a:r>
            <a:r>
              <a:rPr lang="zh-CN" altLang="en-US" sz="3200" dirty="0">
                <a:latin typeface="华文新魏" pitchFamily="2" charset="-122"/>
                <a:ea typeface="华文新魏" pitchFamily="2" charset="-122"/>
              </a:rPr>
              <a:t>按照一定的比率把集体或个人收入的一部分缴纳给国家。</a:t>
            </a:r>
            <a:endParaRPr lang="zh-CN" altLang="zh-CN" sz="3600" b="0" dirty="0">
              <a:solidFill>
                <a:schemeClr val="tx1"/>
              </a:solidFill>
              <a:latin typeface="华文新魏" pitchFamily="2" charset="-122"/>
              <a:ea typeface="华文新魏" pitchFamily="2" charset="-122"/>
            </a:endParaRPr>
          </a:p>
        </p:txBody>
      </p:sp>
      <p:sp>
        <p:nvSpPr>
          <p:cNvPr id="9" name="TextBox 8"/>
          <p:cNvSpPr txBox="1"/>
          <p:nvPr/>
        </p:nvSpPr>
        <p:spPr>
          <a:xfrm>
            <a:off x="928175" y="4356650"/>
            <a:ext cx="7460249" cy="1736646"/>
          </a:xfrm>
          <a:prstGeom prst="roundRect">
            <a:avLst/>
          </a:prstGeom>
          <a:blipFill>
            <a:blip r:embed="rId3" cstate="print"/>
            <a:tile tx="0" ty="0" sx="100000" sy="100000" flip="none" algn="tl"/>
          </a:blipFill>
        </p:spPr>
        <p:txBody>
          <a:bodyPr wrap="square" rtlCol="0">
            <a:spAutoFit/>
          </a:bodyPr>
          <a:lstStyle/>
          <a:p>
            <a:r>
              <a:rPr lang="zh-CN" altLang="zh-CN" sz="3200" dirty="0">
                <a:latin typeface="华文新魏" pitchFamily="2" charset="-122"/>
                <a:ea typeface="华文新魏" pitchFamily="2" charset="-122"/>
              </a:rPr>
              <a:t>个人薪金、其他收入都需要按国家税法规定缴纳个人所得税</a:t>
            </a:r>
            <a:r>
              <a:rPr lang="en-US" altLang="zh-CN" sz="3200" dirty="0">
                <a:latin typeface="华文新魏" pitchFamily="2" charset="-122"/>
                <a:ea typeface="华文新魏" pitchFamily="2" charset="-122"/>
              </a:rPr>
              <a:t>,</a:t>
            </a:r>
            <a:r>
              <a:rPr lang="zh-CN" altLang="zh-CN" sz="3200" dirty="0">
                <a:latin typeface="华文新魏" pitchFamily="2" charset="-122"/>
                <a:ea typeface="华文新魏" pitchFamily="2" charset="-122"/>
              </a:rPr>
              <a:t>所以个人工资所得超过一定的金额也需要纳税。</a:t>
            </a:r>
            <a:endParaRPr lang="zh-CN" altLang="en-US" sz="3200" dirty="0">
              <a:solidFill>
                <a:srgbClr val="00B05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 calcmode="lin" valueType="num">
                                      <p:cBhvr>
                                        <p:cTn id="14" dur="1000" fill="hold"/>
                                        <p:tgtEl>
                                          <p:spTgt spid="21"/>
                                        </p:tgtEl>
                                        <p:attrNameLst>
                                          <p:attrName>style.rotation</p:attrName>
                                        </p:attrNameLst>
                                      </p:cBhvr>
                                      <p:tavLst>
                                        <p:tav tm="0">
                                          <p:val>
                                            <p:fltVal val="90"/>
                                          </p:val>
                                        </p:tav>
                                        <p:tav tm="100000">
                                          <p:val>
                                            <p:fltVal val="0"/>
                                          </p:val>
                                        </p:tav>
                                      </p:tavLst>
                                    </p:anim>
                                    <p:animEffect transition="in" filter="fade">
                                      <p:cBhvr>
                                        <p:cTn id="15" dur="10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ox(in)">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 name="Picture 5" descr="F:\七彩课堂插图板式封面\排版用图标、页眉页脚\标题jpg\我会找.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79206" y="4149080"/>
            <a:ext cx="3085282" cy="2160244"/>
          </a:xfrm>
          <a:prstGeom prst="rect">
            <a:avLst/>
          </a:prstGeom>
          <a:noFill/>
          <a:extLst>
            <a:ext uri="{909E8E84-426E-40DD-AFC4-6F175D3DCCD1}">
              <a14:hiddenFill xmlns:a14="http://schemas.microsoft.com/office/drawing/2010/main" xmlns="">
                <a:solidFill>
                  <a:srgbClr val="FFFFFF"/>
                </a:solidFill>
              </a14:hiddenFill>
            </a:ext>
          </a:extLst>
        </p:spPr>
      </p:pic>
      <p:sp>
        <p:nvSpPr>
          <p:cNvPr id="23554" name="Rectangle 2"/>
          <p:cNvSpPr>
            <a:spLocks noChangeArrowheads="1"/>
          </p:cNvSpPr>
          <p:nvPr/>
        </p:nvSpPr>
        <p:spPr bwMode="auto">
          <a:xfrm>
            <a:off x="0" y="-184666"/>
            <a:ext cx="184731" cy="369332"/>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23553" name="例.eps" descr="id:2147501035;FounderCES"/>
          <p:cNvPicPr>
            <a:picLocks noChangeAspect="1" noChangeArrowheads="1"/>
          </p:cNvPicPr>
          <p:nvPr/>
        </p:nvPicPr>
        <p:blipFill>
          <a:blip r:embed="rId3" cstate="print"/>
          <a:srcRect/>
          <a:stretch>
            <a:fillRect/>
          </a:stretch>
        </p:blipFill>
        <p:spPr bwMode="auto">
          <a:xfrm>
            <a:off x="611560" y="2060848"/>
            <a:ext cx="507485" cy="448724"/>
          </a:xfrm>
          <a:prstGeom prst="rect">
            <a:avLst/>
          </a:prstGeom>
          <a:noFill/>
        </p:spPr>
      </p:pic>
      <p:sp>
        <p:nvSpPr>
          <p:cNvPr id="11" name="矩形 10"/>
          <p:cNvSpPr/>
          <p:nvPr/>
        </p:nvSpPr>
        <p:spPr>
          <a:xfrm>
            <a:off x="1115616" y="1963012"/>
            <a:ext cx="7477770" cy="1754326"/>
          </a:xfrm>
          <a:prstGeom prst="rect">
            <a:avLst/>
          </a:prstGeom>
        </p:spPr>
        <p:txBody>
          <a:bodyPr wrap="square">
            <a:spAutoFit/>
          </a:bodyPr>
          <a:lstStyle/>
          <a:p>
            <a:r>
              <a:rPr lang="zh-CN" altLang="en-US" sz="3600" dirty="0">
                <a:latin typeface="华文新魏" pitchFamily="2" charset="-122"/>
                <a:ea typeface="华文新魏" pitchFamily="2" charset="-122"/>
              </a:rPr>
              <a:t>判断</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有人说</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我付出劳动</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应该得到报酬</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不需要把自己收入的一部分缴纳给国家。”	</a:t>
            </a:r>
            <a:r>
              <a:rPr lang="zh-CN" altLang="en-US" sz="3600" dirty="0" smtClean="0">
                <a:latin typeface="华文新魏" pitchFamily="2" charset="-122"/>
                <a:ea typeface="华文新魏" pitchFamily="2" charset="-122"/>
              </a:rPr>
              <a:t>                      </a:t>
            </a:r>
            <a:r>
              <a:rPr lang="en-US" altLang="zh-CN" sz="3600" dirty="0" smtClean="0">
                <a:latin typeface="华文新魏" pitchFamily="2" charset="-122"/>
                <a:ea typeface="华文新魏" pitchFamily="2" charset="-122"/>
              </a:rPr>
              <a:t>(</a:t>
            </a:r>
            <a:r>
              <a:rPr lang="zh-CN" altLang="en-US" sz="3600" dirty="0">
                <a:latin typeface="华文新魏" pitchFamily="2" charset="-122"/>
                <a:ea typeface="华文新魏" pitchFamily="2" charset="-122"/>
              </a:rPr>
              <a:t>　　</a:t>
            </a:r>
            <a:r>
              <a:rPr lang="en-US" altLang="zh-CN" sz="3600" dirty="0">
                <a:latin typeface="华文新魏" pitchFamily="2" charset="-122"/>
                <a:ea typeface="华文新魏" pitchFamily="2" charset="-122"/>
              </a:rPr>
              <a:t>)</a:t>
            </a:r>
            <a:endParaRPr lang="zh-CN" altLang="zh-CN" sz="3600" dirty="0">
              <a:latin typeface="华文新魏" pitchFamily="2" charset="-122"/>
              <a:ea typeface="华文新魏" pitchFamily="2" charset="-122"/>
            </a:endParaRPr>
          </a:p>
        </p:txBody>
      </p:sp>
      <p:sp>
        <p:nvSpPr>
          <p:cNvPr id="2" name="矩形 1"/>
          <p:cNvSpPr/>
          <p:nvPr/>
        </p:nvSpPr>
        <p:spPr>
          <a:xfrm rot="18298042">
            <a:off x="6791994" y="3038181"/>
            <a:ext cx="2236510" cy="707886"/>
          </a:xfrm>
          <a:prstGeom prst="rect">
            <a:avLst/>
          </a:prstGeom>
          <a:ln>
            <a:solidFill>
              <a:srgbClr val="FF0000"/>
            </a:solidFill>
          </a:ln>
        </p:spPr>
        <p:txBody>
          <a:bodyPr wrap="none">
            <a:spAutoFit/>
          </a:bodyPr>
          <a:lstStyle/>
          <a:p>
            <a:r>
              <a:rPr lang="zh-CN" altLang="en-US" sz="4000" dirty="0" smtClean="0">
                <a:solidFill>
                  <a:srgbClr val="FF0000"/>
                </a:solidFill>
                <a:latin typeface="华文新魏" pitchFamily="2" charset="-122"/>
                <a:ea typeface="华文新魏" pitchFamily="2" charset="-122"/>
              </a:rPr>
              <a:t>正确</a:t>
            </a:r>
            <a:r>
              <a:rPr lang="zh-CN" altLang="zh-CN" sz="4000" dirty="0" smtClean="0">
                <a:solidFill>
                  <a:srgbClr val="FF0000"/>
                </a:solidFill>
                <a:latin typeface="华文新魏" pitchFamily="2" charset="-122"/>
                <a:ea typeface="华文新魏" pitchFamily="2" charset="-122"/>
              </a:rPr>
              <a:t>解答</a:t>
            </a:r>
            <a:endParaRPr lang="zh-CN" altLang="en-US" sz="4000" dirty="0">
              <a:solidFill>
                <a:srgbClr val="FF0000"/>
              </a:solidFill>
              <a:latin typeface="华文新魏" pitchFamily="2" charset="-122"/>
              <a:ea typeface="华文新魏" pitchFamily="2" charset="-122"/>
            </a:endParaRPr>
          </a:p>
        </p:txBody>
      </p:sp>
      <p:sp>
        <p:nvSpPr>
          <p:cNvPr id="12" name="同侧圆角矩形 11"/>
          <p:cNvSpPr/>
          <p:nvPr/>
        </p:nvSpPr>
        <p:spPr>
          <a:xfrm>
            <a:off x="467546" y="966995"/>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易错提醒</a:t>
            </a:r>
            <a:endParaRPr lang="zh-CN" altLang="en-US" sz="3000" b="1" dirty="0">
              <a:latin typeface="华文新魏" pitchFamily="2" charset="-122"/>
              <a:ea typeface="华文新魏" pitchFamily="2" charset="-122"/>
              <a:cs typeface="黑体" panose="02010600030101010101" charset="-122"/>
            </a:endParaRPr>
          </a:p>
        </p:txBody>
      </p:sp>
      <p:cxnSp>
        <p:nvCxnSpPr>
          <p:cNvPr id="13" name="直线连接符 21"/>
          <p:cNvCxnSpPr/>
          <p:nvPr/>
        </p:nvCxnSpPr>
        <p:spPr>
          <a:xfrm flipV="1">
            <a:off x="46754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7596336" y="3068960"/>
            <a:ext cx="627829" cy="646331"/>
          </a:xfrm>
          <a:prstGeom prst="rect">
            <a:avLst/>
          </a:prstGeom>
          <a:noFill/>
        </p:spPr>
        <p:txBody>
          <a:bodyPr wrap="square" rtlCol="0">
            <a:spAutoFit/>
          </a:bodyPr>
          <a:lstStyle/>
          <a:p>
            <a:r>
              <a:rPr lang="en-US" altLang="zh-CN" sz="3600" dirty="0" smtClean="0">
                <a:solidFill>
                  <a:srgbClr val="FF0000"/>
                </a:solidFill>
                <a:latin typeface="华文新魏" pitchFamily="2" charset="-122"/>
                <a:ea typeface="华文新魏" pitchFamily="2" charset="-122"/>
              </a:rPr>
              <a:t>×</a:t>
            </a:r>
            <a:endParaRPr lang="zh-CN" altLang="en-US" sz="3600" dirty="0">
              <a:solidFill>
                <a:srgbClr val="FF0000"/>
              </a:solidFill>
              <a:latin typeface="华文新魏" pitchFamily="2" charset="-122"/>
              <a:ea typeface="华文新魏" pitchFamily="2" charset="-122"/>
            </a:endParaRPr>
          </a:p>
        </p:txBody>
      </p:sp>
      <p:sp>
        <p:nvSpPr>
          <p:cNvPr id="3" name="矩形 2"/>
          <p:cNvSpPr/>
          <p:nvPr/>
        </p:nvSpPr>
        <p:spPr>
          <a:xfrm>
            <a:off x="899592" y="4077072"/>
            <a:ext cx="5616624" cy="1569660"/>
          </a:xfrm>
          <a:prstGeom prst="rect">
            <a:avLst/>
          </a:prstGeom>
        </p:spPr>
        <p:txBody>
          <a:bodyPr wrap="square">
            <a:spAutoFit/>
          </a:bodyPr>
          <a:lstStyle/>
          <a:p>
            <a:r>
              <a:rPr lang="zh-CN" altLang="zh-CN" sz="3200" dirty="0">
                <a:solidFill>
                  <a:srgbClr val="7030A0"/>
                </a:solidFill>
                <a:latin typeface="华文新魏" pitchFamily="2" charset="-122"/>
                <a:ea typeface="华文新魏" pitchFamily="2" charset="-122"/>
              </a:rPr>
              <a:t>纳税是根据国家税法的规定按照一定的比率把集体或个人收入的一部分缴纳给国家。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251520" y="908721"/>
            <a:ext cx="4176464" cy="646331"/>
          </a:xfrm>
          <a:prstGeom prst="rect">
            <a:avLst/>
          </a:prstGeom>
          <a:noFill/>
        </p:spPr>
        <p:txBody>
          <a:bodyPr wrap="square" rtlCol="0">
            <a:spAutoFit/>
          </a:bodyPr>
          <a:lstStyle/>
          <a:p>
            <a:r>
              <a:rPr kumimoji="1" lang="zh-CN" altLang="en-US" sz="3600" b="1" dirty="0" smtClean="0">
                <a:effectLst>
                  <a:outerShdw blurRad="50800" dist="38100" dir="5400000" algn="t" rotWithShape="0">
                    <a:prstClr val="black">
                      <a:alpha val="40000"/>
                    </a:prstClr>
                  </a:outerShdw>
                </a:effectLst>
                <a:latin typeface="华文楷体" pitchFamily="2" charset="-122"/>
                <a:ea typeface="华文楷体" pitchFamily="2" charset="-122"/>
              </a:rPr>
              <a:t>第</a:t>
            </a:r>
            <a:r>
              <a:rPr kumimoji="1" lang="en-US" altLang="zh-CN" sz="3600" b="1" dirty="0" smtClean="0">
                <a:effectLst>
                  <a:outerShdw blurRad="50800" dist="38100" dir="5400000" algn="t" rotWithShape="0">
                    <a:prstClr val="black">
                      <a:alpha val="40000"/>
                    </a:prstClr>
                  </a:outerShdw>
                </a:effectLst>
                <a:latin typeface="华文楷体" pitchFamily="2" charset="-122"/>
                <a:ea typeface="华文楷体" pitchFamily="2" charset="-122"/>
              </a:rPr>
              <a:t>4</a:t>
            </a:r>
            <a:r>
              <a:rPr kumimoji="1" lang="zh-CN" altLang="en-US" sz="3600" b="1" dirty="0" smtClean="0">
                <a:effectLst>
                  <a:outerShdw blurRad="50800" dist="38100" dir="5400000" algn="t" rotWithShape="0">
                    <a:prstClr val="black">
                      <a:alpha val="40000"/>
                    </a:prstClr>
                  </a:outerShdw>
                </a:effectLst>
                <a:latin typeface="华文楷体" pitchFamily="2" charset="-122"/>
                <a:ea typeface="华文楷体" pitchFamily="2" charset="-122"/>
              </a:rPr>
              <a:t>单元   </a:t>
            </a:r>
            <a:r>
              <a:rPr kumimoji="1" lang="zh-CN" altLang="en-US" sz="3600" b="1" dirty="0">
                <a:effectLst>
                  <a:outerShdw blurRad="50800" dist="38100" dir="5400000" algn="t" rotWithShape="0">
                    <a:prstClr val="black">
                      <a:alpha val="40000"/>
                    </a:prstClr>
                  </a:outerShdw>
                </a:effectLst>
                <a:latin typeface="华文楷体" pitchFamily="2" charset="-122"/>
                <a:ea typeface="华文楷体" pitchFamily="2" charset="-122"/>
              </a:rPr>
              <a:t>解决问题</a:t>
            </a:r>
            <a:endParaRPr lang="zh-CN" altLang="en-US" sz="3600" dirty="0">
              <a:latin typeface="华文楷体" pitchFamily="2" charset="-122"/>
              <a:ea typeface="华文楷体" pitchFamily="2" charset="-122"/>
            </a:endParaRPr>
          </a:p>
        </p:txBody>
      </p:sp>
      <p:cxnSp>
        <p:nvCxnSpPr>
          <p:cNvPr id="3" name="直线连接符 21"/>
          <p:cNvCxnSpPr/>
          <p:nvPr/>
        </p:nvCxnSpPr>
        <p:spPr>
          <a:xfrm>
            <a:off x="3780376" y="2996951"/>
            <a:ext cx="4176000" cy="0"/>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4" name="Picture 4" descr="C:\Users\duyanlin\Desktop\二年级上学路上.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70" y="2636913"/>
            <a:ext cx="5168371" cy="352425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3779912" y="2132856"/>
            <a:ext cx="4248472" cy="830997"/>
          </a:xfrm>
          <a:prstGeom prst="rect">
            <a:avLst/>
          </a:prstGeom>
        </p:spPr>
        <p:txBody>
          <a:bodyPr wrap="square">
            <a:spAutoFit/>
          </a:bodyPr>
          <a:lstStyle/>
          <a:p>
            <a:r>
              <a:rPr kumimoji="1" lang="en-US" altLang="zh-CN" sz="4800" b="1" dirty="0" smtClean="0">
                <a:effectLst>
                  <a:outerShdw blurRad="50800" dist="38100" dir="5400000" algn="t" rotWithShape="0">
                    <a:prstClr val="black">
                      <a:alpha val="40000"/>
                    </a:prstClr>
                  </a:outerShdw>
                </a:effectLst>
                <a:latin typeface="黑体" panose="02010600030101010101" charset="-122"/>
                <a:ea typeface="黑体" panose="02010600030101010101" charset="-122"/>
              </a:rPr>
              <a:t>5</a:t>
            </a:r>
            <a:r>
              <a:rPr kumimoji="1" lang="zh-CN" altLang="en-US" sz="4800" b="1" dirty="0" smtClean="0">
                <a:effectLst>
                  <a:outerShdw blurRad="50800" dist="38100" dir="5400000" algn="t" rotWithShape="0">
                    <a:prstClr val="black">
                      <a:alpha val="40000"/>
                    </a:prstClr>
                  </a:outerShdw>
                </a:effectLst>
                <a:latin typeface="黑体" panose="02010600030101010101" charset="-122"/>
                <a:ea typeface="黑体" panose="02010600030101010101" charset="-122"/>
              </a:rPr>
              <a:t>  </a:t>
            </a:r>
            <a:r>
              <a:rPr kumimoji="1" lang="zh-CN" altLang="en-US" sz="4800" b="1" dirty="0">
                <a:effectLst>
                  <a:outerShdw blurRad="50800" dist="38100" dir="5400000" algn="t" rotWithShape="0">
                    <a:prstClr val="black">
                      <a:alpha val="40000"/>
                    </a:prstClr>
                  </a:outerShdw>
                </a:effectLst>
                <a:latin typeface="黑体" panose="02010600030101010101" charset="-122"/>
                <a:ea typeface="黑体" panose="02010600030101010101" charset="-122"/>
              </a:rPr>
              <a:t>利息、</a:t>
            </a:r>
            <a:r>
              <a:rPr kumimoji="1" lang="zh-CN" altLang="en-US" sz="4800" b="1" dirty="0" smtClean="0">
                <a:effectLst>
                  <a:outerShdw blurRad="50800" dist="38100" dir="5400000" algn="t" rotWithShape="0">
                    <a:prstClr val="black">
                      <a:alpha val="40000"/>
                    </a:prstClr>
                  </a:outerShdw>
                </a:effectLst>
                <a:latin typeface="黑体" panose="02010600030101010101" charset="-122"/>
                <a:ea typeface="黑体" panose="02010600030101010101" charset="-122"/>
              </a:rPr>
              <a:t>纳税</a:t>
            </a:r>
            <a:endParaRPr lang="zh-CN" altLang="en-US" sz="4800" dirty="0">
              <a:latin typeface="黑体" panose="02010600030101010101" charset="-122"/>
              <a:ea typeface="黑体"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同侧圆角矩形 8"/>
          <p:cNvSpPr/>
          <p:nvPr/>
        </p:nvSpPr>
        <p:spPr>
          <a:xfrm>
            <a:off x="467548" y="968367"/>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学以致用</a:t>
            </a:r>
            <a:endParaRPr lang="zh-CN" altLang="en-US" sz="3000" b="1" dirty="0">
              <a:latin typeface="华文新魏" pitchFamily="2" charset="-122"/>
              <a:ea typeface="华文新魏" pitchFamily="2" charset="-122"/>
              <a:cs typeface="黑体" panose="02010600030101010101" charset="-122"/>
            </a:endParaRPr>
          </a:p>
        </p:txBody>
      </p:sp>
      <p:cxnSp>
        <p:nvCxnSpPr>
          <p:cNvPr id="10"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8" name="矩形 17"/>
          <p:cNvSpPr/>
          <p:nvPr/>
        </p:nvSpPr>
        <p:spPr>
          <a:xfrm>
            <a:off x="539551" y="1744360"/>
            <a:ext cx="8061527" cy="1754326"/>
          </a:xfrm>
          <a:prstGeom prst="rect">
            <a:avLst/>
          </a:prstGeom>
        </p:spPr>
        <p:txBody>
          <a:bodyPr wrap="square">
            <a:spAutoFit/>
          </a:bodyPr>
          <a:lstStyle/>
          <a:p>
            <a:pPr algn="just">
              <a:spcAft>
                <a:spcPts val="0"/>
              </a:spcAft>
            </a:pPr>
            <a:r>
              <a:rPr lang="en-US" altLang="zh-CN" sz="3600" kern="100" dirty="0" smtClean="0">
                <a:latin typeface="华文新魏" pitchFamily="2" charset="-122"/>
                <a:ea typeface="华文新魏" pitchFamily="2" charset="-122"/>
              </a:rPr>
              <a:t>1.</a:t>
            </a:r>
            <a:r>
              <a:rPr lang="zh-CN" altLang="en-US" sz="3600" kern="100" dirty="0">
                <a:latin typeface="华文新魏" pitchFamily="2" charset="-122"/>
                <a:ea typeface="华文新魏" pitchFamily="2" charset="-122"/>
              </a:rPr>
              <a:t>李叔叔将两万元存入银行</a:t>
            </a:r>
            <a:r>
              <a:rPr lang="en-US" altLang="zh-CN" sz="3600" kern="100" dirty="0">
                <a:latin typeface="华文新魏" pitchFamily="2" charset="-122"/>
                <a:ea typeface="华文新魏" pitchFamily="2" charset="-122"/>
              </a:rPr>
              <a:t>,</a:t>
            </a:r>
            <a:r>
              <a:rPr lang="zh-CN" altLang="en-US" sz="3600" kern="100" dirty="0">
                <a:latin typeface="华文新魏" pitchFamily="2" charset="-122"/>
                <a:ea typeface="华文新魏" pitchFamily="2" charset="-122"/>
              </a:rPr>
              <a:t>定期</a:t>
            </a:r>
            <a:r>
              <a:rPr lang="en-US" altLang="zh-CN" sz="3600" kern="100" dirty="0">
                <a:latin typeface="华文新魏" pitchFamily="2" charset="-122"/>
                <a:ea typeface="华文新魏" pitchFamily="2" charset="-122"/>
              </a:rPr>
              <a:t>3</a:t>
            </a:r>
            <a:r>
              <a:rPr lang="zh-CN" altLang="en-US" sz="3600" kern="100" dirty="0">
                <a:latin typeface="华文新魏" pitchFamily="2" charset="-122"/>
                <a:ea typeface="华文新魏" pitchFamily="2" charset="-122"/>
              </a:rPr>
              <a:t>年</a:t>
            </a:r>
            <a:r>
              <a:rPr lang="en-US" altLang="zh-CN" sz="3600" kern="100" dirty="0">
                <a:latin typeface="华文新魏" pitchFamily="2" charset="-122"/>
                <a:ea typeface="华文新魏" pitchFamily="2" charset="-122"/>
              </a:rPr>
              <a:t>,</a:t>
            </a:r>
            <a:r>
              <a:rPr lang="zh-CN" altLang="en-US" sz="3600" kern="100" dirty="0">
                <a:latin typeface="华文新魏" pitchFamily="2" charset="-122"/>
                <a:ea typeface="华文新魏" pitchFamily="2" charset="-122"/>
              </a:rPr>
              <a:t>如果年利率是</a:t>
            </a:r>
            <a:r>
              <a:rPr lang="en-US" altLang="zh-CN" sz="3600" kern="100" dirty="0">
                <a:latin typeface="华文新魏" pitchFamily="2" charset="-122"/>
                <a:ea typeface="华文新魏" pitchFamily="2" charset="-122"/>
              </a:rPr>
              <a:t>3.70%,</a:t>
            </a:r>
            <a:r>
              <a:rPr lang="zh-CN" altLang="en-US" sz="3600" kern="100" dirty="0">
                <a:latin typeface="华文新魏" pitchFamily="2" charset="-122"/>
                <a:ea typeface="华文新魏" pitchFamily="2" charset="-122"/>
              </a:rPr>
              <a:t>到期后他可以获得多少元的利息</a:t>
            </a:r>
            <a:r>
              <a:rPr lang="en-US" altLang="zh-CN" sz="3600" kern="100" dirty="0">
                <a:latin typeface="华文新魏" pitchFamily="2" charset="-122"/>
                <a:ea typeface="华文新魏" pitchFamily="2" charset="-122"/>
              </a:rPr>
              <a:t>?</a:t>
            </a:r>
            <a:endParaRPr lang="zh-CN" altLang="zh-CN" sz="3600" kern="100" dirty="0">
              <a:latin typeface="华文新魏" pitchFamily="2" charset="-122"/>
              <a:ea typeface="华文新魏" pitchFamily="2" charset="-122"/>
            </a:endParaRPr>
          </a:p>
        </p:txBody>
      </p:sp>
      <p:pic>
        <p:nvPicPr>
          <p:cNvPr id="22" name="Picture 2" descr="F:\七彩课堂插图板式封面\排版用图标、页眉页脚\标题jpg\课外书屋.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60232" y="4610786"/>
            <a:ext cx="2258026" cy="1579026"/>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1505787" y="3717032"/>
            <a:ext cx="6670416" cy="646331"/>
          </a:xfrm>
          <a:prstGeom prst="rect">
            <a:avLst/>
          </a:prstGeom>
        </p:spPr>
        <p:txBody>
          <a:bodyPr wrap="none">
            <a:spAutoFit/>
          </a:bodyPr>
          <a:lstStyle/>
          <a:p>
            <a:r>
              <a:rPr lang="en-US" altLang="zh-CN" sz="3600" dirty="0">
                <a:latin typeface="华文新魏" pitchFamily="2" charset="-122"/>
                <a:ea typeface="华文新魏" pitchFamily="2" charset="-122"/>
              </a:rPr>
              <a:t>   20000×3.70%×3=2220(</a:t>
            </a:r>
            <a:r>
              <a:rPr lang="zh-CN" altLang="en-US" sz="3600" dirty="0">
                <a:latin typeface="华文新魏" pitchFamily="2" charset="-122"/>
                <a:ea typeface="华文新魏" pitchFamily="2" charset="-122"/>
              </a:rPr>
              <a:t>元</a:t>
            </a:r>
            <a:r>
              <a:rPr lang="en-US" altLang="zh-CN" sz="3600" dirty="0">
                <a:latin typeface="华文新魏" pitchFamily="2" charset="-122"/>
                <a:ea typeface="华文新魏" pitchFamily="2" charset="-122"/>
              </a:rPr>
              <a:t>)</a:t>
            </a:r>
          </a:p>
        </p:txBody>
      </p:sp>
      <p:sp>
        <p:nvSpPr>
          <p:cNvPr id="14" name="TextBox 13"/>
          <p:cNvSpPr txBox="1"/>
          <p:nvPr/>
        </p:nvSpPr>
        <p:spPr>
          <a:xfrm>
            <a:off x="857715" y="3645024"/>
            <a:ext cx="1008112" cy="646331"/>
          </a:xfrm>
          <a:prstGeom prst="rect">
            <a:avLst/>
          </a:prstGeom>
          <a:noFill/>
        </p:spPr>
        <p:txBody>
          <a:bodyPr wrap="square" rtlCol="0">
            <a:spAutoFit/>
          </a:bodyPr>
          <a:lstStyle/>
          <a:p>
            <a:r>
              <a:rPr lang="zh-CN" altLang="en-US" sz="3600" dirty="0" smtClean="0">
                <a:solidFill>
                  <a:srgbClr val="00B050"/>
                </a:solidFill>
                <a:latin typeface="华文新魏" pitchFamily="2" charset="-122"/>
                <a:ea typeface="华文新魏" pitchFamily="2" charset="-122"/>
              </a:rPr>
              <a:t>解：</a:t>
            </a:r>
            <a:endParaRPr lang="zh-CN" altLang="en-US" sz="3600" dirty="0">
              <a:solidFill>
                <a:srgbClr val="00B050"/>
              </a:solidFill>
              <a:latin typeface="华文新魏" pitchFamily="2" charset="-122"/>
              <a:ea typeface="华文新魏" pitchFamily="2" charset="-122"/>
            </a:endParaRPr>
          </a:p>
        </p:txBody>
      </p:sp>
      <p:sp>
        <p:nvSpPr>
          <p:cNvPr id="15" name="矩形 14"/>
          <p:cNvSpPr/>
          <p:nvPr/>
        </p:nvSpPr>
        <p:spPr>
          <a:xfrm>
            <a:off x="827584" y="4460919"/>
            <a:ext cx="6120680" cy="1200329"/>
          </a:xfrm>
          <a:prstGeom prst="rect">
            <a:avLst/>
          </a:prstGeom>
        </p:spPr>
        <p:txBody>
          <a:bodyPr wrap="square">
            <a:spAutoFit/>
          </a:bodyPr>
          <a:lstStyle/>
          <a:p>
            <a:r>
              <a:rPr lang="zh-CN" altLang="zh-CN" sz="3600" dirty="0" smtClean="0">
                <a:solidFill>
                  <a:srgbClr val="00B050"/>
                </a:solidFill>
                <a:latin typeface="华文新魏" pitchFamily="2" charset="-122"/>
                <a:ea typeface="华文新魏" pitchFamily="2" charset="-122"/>
              </a:rPr>
              <a:t>答</a:t>
            </a:r>
            <a:r>
              <a:rPr lang="zh-CN" altLang="en-US" sz="3600" dirty="0" smtClean="0">
                <a:solidFill>
                  <a:srgbClr val="00B050"/>
                </a:solidFill>
                <a:latin typeface="华文新魏" pitchFamily="2" charset="-122"/>
                <a:ea typeface="华文新魏" pitchFamily="2" charset="-122"/>
              </a:rPr>
              <a:t>：</a:t>
            </a:r>
            <a:r>
              <a:rPr lang="zh-CN" altLang="en-US" sz="3600" kern="100" dirty="0">
                <a:latin typeface="华文新魏" pitchFamily="2" charset="-122"/>
                <a:ea typeface="华文新魏" pitchFamily="2" charset="-122"/>
              </a:rPr>
              <a:t>到期后他可以</a:t>
            </a:r>
            <a:r>
              <a:rPr lang="zh-CN" altLang="en-US" sz="3600" kern="100" dirty="0" smtClean="0">
                <a:latin typeface="华文新魏" pitchFamily="2" charset="-122"/>
                <a:ea typeface="华文新魏" pitchFamily="2" charset="-122"/>
              </a:rPr>
              <a:t>获得</a:t>
            </a:r>
            <a:r>
              <a:rPr lang="en-US" altLang="zh-CN" sz="3600" kern="100" dirty="0" smtClean="0">
                <a:latin typeface="华文新魏" pitchFamily="2" charset="-122"/>
                <a:ea typeface="华文新魏" pitchFamily="2" charset="-122"/>
              </a:rPr>
              <a:t>2220</a:t>
            </a:r>
            <a:r>
              <a:rPr lang="zh-CN" altLang="en-US" sz="3600" kern="100" dirty="0" smtClean="0">
                <a:latin typeface="华文新魏" pitchFamily="2" charset="-122"/>
                <a:ea typeface="华文新魏" pitchFamily="2" charset="-122"/>
              </a:rPr>
              <a:t>元</a:t>
            </a:r>
            <a:r>
              <a:rPr lang="zh-CN" altLang="en-US" sz="3600" kern="100" dirty="0">
                <a:latin typeface="华文新魏" pitchFamily="2" charset="-122"/>
                <a:ea typeface="华文新魏" pitchFamily="2" charset="-122"/>
              </a:rPr>
              <a:t>的</a:t>
            </a:r>
            <a:r>
              <a:rPr lang="zh-CN" altLang="en-US" sz="3600" kern="100" dirty="0" smtClean="0">
                <a:latin typeface="华文新魏" pitchFamily="2" charset="-122"/>
                <a:ea typeface="华文新魏" pitchFamily="2" charset="-122"/>
              </a:rPr>
              <a:t>利息。</a:t>
            </a:r>
            <a:endParaRPr lang="zh-CN" altLang="en-US" sz="3600" dirty="0">
              <a:latin typeface="华文新魏" pitchFamily="2" charset="-122"/>
              <a:ea typeface="华文新魏" pitchFamily="2" charset="-122"/>
            </a:endParaRPr>
          </a:p>
        </p:txBody>
      </p:sp>
      <p:sp>
        <p:nvSpPr>
          <p:cNvPr id="2" name="流程图: 可选过程 1"/>
          <p:cNvSpPr/>
          <p:nvPr/>
        </p:nvSpPr>
        <p:spPr>
          <a:xfrm>
            <a:off x="3112085" y="1013733"/>
            <a:ext cx="4674569" cy="718920"/>
          </a:xfrm>
          <a:prstGeom prst="flowChartAlternateProcess">
            <a:avLst/>
          </a:prstGeom>
          <a:blipFill>
            <a:blip r:embed="rId3"/>
            <a:tile tx="0" ty="0" sx="100000" sy="100000" flip="none" algn="tl"/>
          </a:blipFill>
        </p:spPr>
        <p:txBody>
          <a:bodyPr wrap="none">
            <a:spAutoFit/>
          </a:bodyPr>
          <a:lstStyle/>
          <a:p>
            <a:pPr>
              <a:lnSpc>
                <a:spcPct val="120000"/>
              </a:lnSpc>
              <a:spcBef>
                <a:spcPct val="0"/>
              </a:spcBef>
            </a:pPr>
            <a:r>
              <a:rPr lang="zh-CN" altLang="en-US" sz="3200" dirty="0">
                <a:solidFill>
                  <a:srgbClr val="FF0000"/>
                </a:solidFill>
                <a:latin typeface="华文新魏" pitchFamily="2" charset="-122"/>
                <a:ea typeface="华文新魏" pitchFamily="2" charset="-122"/>
              </a:rPr>
              <a:t>利息</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本金</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利率</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存期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同侧圆角矩形 8"/>
          <p:cNvSpPr/>
          <p:nvPr/>
        </p:nvSpPr>
        <p:spPr>
          <a:xfrm>
            <a:off x="467548" y="968367"/>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学以致用</a:t>
            </a:r>
            <a:endParaRPr lang="zh-CN" altLang="en-US" sz="3000" b="1" dirty="0">
              <a:latin typeface="华文新魏" pitchFamily="2" charset="-122"/>
              <a:ea typeface="华文新魏" pitchFamily="2" charset="-122"/>
              <a:cs typeface="黑体" panose="02010600030101010101" charset="-122"/>
            </a:endParaRPr>
          </a:p>
        </p:txBody>
      </p:sp>
      <p:cxnSp>
        <p:nvCxnSpPr>
          <p:cNvPr id="10"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8" name="矩形 17"/>
          <p:cNvSpPr/>
          <p:nvPr/>
        </p:nvSpPr>
        <p:spPr>
          <a:xfrm>
            <a:off x="539551" y="1744360"/>
            <a:ext cx="8061527" cy="1754326"/>
          </a:xfrm>
          <a:prstGeom prst="rect">
            <a:avLst/>
          </a:prstGeom>
        </p:spPr>
        <p:txBody>
          <a:bodyPr wrap="square">
            <a:spAutoFit/>
          </a:bodyPr>
          <a:lstStyle/>
          <a:p>
            <a:pPr algn="just">
              <a:spcAft>
                <a:spcPts val="0"/>
              </a:spcAft>
            </a:pPr>
            <a:r>
              <a:rPr lang="en-US" altLang="zh-CN" sz="3600" kern="100" dirty="0" smtClean="0">
                <a:latin typeface="华文新魏" pitchFamily="2" charset="-122"/>
                <a:ea typeface="华文新魏" pitchFamily="2" charset="-122"/>
              </a:rPr>
              <a:t>2. </a:t>
            </a:r>
            <a:r>
              <a:rPr lang="zh-CN" altLang="en-US" sz="3600" kern="100" dirty="0" smtClean="0">
                <a:latin typeface="华文新魏" pitchFamily="2" charset="-122"/>
                <a:ea typeface="华文新魏" pitchFamily="2" charset="-122"/>
              </a:rPr>
              <a:t>爸爸把</a:t>
            </a:r>
            <a:r>
              <a:rPr lang="en-US" altLang="zh-CN" sz="3600" kern="100" dirty="0" smtClean="0">
                <a:latin typeface="华文新魏" pitchFamily="2" charset="-122"/>
                <a:ea typeface="华文新魏" pitchFamily="2" charset="-122"/>
              </a:rPr>
              <a:t>5000</a:t>
            </a:r>
            <a:r>
              <a:rPr lang="zh-CN" altLang="en-US" sz="3600" kern="100" dirty="0" smtClean="0">
                <a:latin typeface="华文新魏" pitchFamily="2" charset="-122"/>
                <a:ea typeface="华文新魏" pitchFamily="2" charset="-122"/>
              </a:rPr>
              <a:t>元存入银行，定期</a:t>
            </a:r>
            <a:r>
              <a:rPr lang="en-US" altLang="zh-CN" sz="3600" kern="100" dirty="0" smtClean="0">
                <a:latin typeface="华文新魏" pitchFamily="2" charset="-122"/>
                <a:ea typeface="华文新魏" pitchFamily="2" charset="-122"/>
              </a:rPr>
              <a:t>1</a:t>
            </a:r>
            <a:r>
              <a:rPr lang="zh-CN" altLang="en-US" sz="3600" kern="100" dirty="0" smtClean="0">
                <a:latin typeface="华文新魏" pitchFamily="2" charset="-122"/>
                <a:ea typeface="华文新魏" pitchFamily="2" charset="-122"/>
              </a:rPr>
              <a:t>年，年利率是</a:t>
            </a:r>
            <a:r>
              <a:rPr lang="en-US" altLang="zh-CN" sz="3600" kern="100" dirty="0" smtClean="0">
                <a:latin typeface="华文新魏" pitchFamily="2" charset="-122"/>
                <a:ea typeface="华文新魏" pitchFamily="2" charset="-122"/>
              </a:rPr>
              <a:t>3.5%</a:t>
            </a:r>
            <a:r>
              <a:rPr lang="zh-CN" altLang="en-US" sz="3600" kern="100" dirty="0" smtClean="0">
                <a:latin typeface="华文新魏" pitchFamily="2" charset="-122"/>
                <a:ea typeface="华文新魏" pitchFamily="2" charset="-122"/>
              </a:rPr>
              <a:t>。到期后，爸爸到银行取钱时连本金带利息共可取回多少元？</a:t>
            </a:r>
            <a:endParaRPr lang="zh-CN" altLang="zh-CN" sz="3600" kern="100" dirty="0">
              <a:latin typeface="华文新魏" pitchFamily="2" charset="-122"/>
              <a:ea typeface="华文新魏" pitchFamily="2" charset="-122"/>
            </a:endParaRPr>
          </a:p>
        </p:txBody>
      </p:sp>
      <p:pic>
        <p:nvPicPr>
          <p:cNvPr id="22" name="Picture 2" descr="F:\七彩课堂插图板式封面\排版用图标、页眉页脚\标题jpg\课外书屋.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60232" y="4610786"/>
            <a:ext cx="2258026" cy="1579026"/>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1691680" y="3659540"/>
            <a:ext cx="4655442" cy="1569660"/>
          </a:xfrm>
          <a:prstGeom prst="rect">
            <a:avLst/>
          </a:prstGeom>
        </p:spPr>
        <p:txBody>
          <a:bodyPr wrap="none">
            <a:spAutoFit/>
          </a:bodyPr>
          <a:lstStyle/>
          <a:p>
            <a:r>
              <a:rPr lang="en-US" altLang="zh-CN" sz="3200" dirty="0" smtClean="0">
                <a:latin typeface="华文新魏" pitchFamily="2" charset="-122"/>
                <a:ea typeface="华文新魏" pitchFamily="2" charset="-122"/>
              </a:rPr>
              <a:t>   5000×1×3.5%+5000</a:t>
            </a:r>
            <a:endParaRPr lang="en-US" altLang="zh-CN" sz="3200" dirty="0">
              <a:latin typeface="华文新魏" pitchFamily="2" charset="-122"/>
              <a:ea typeface="华文新魏" pitchFamily="2" charset="-122"/>
            </a:endParaRPr>
          </a:p>
          <a:p>
            <a:r>
              <a:rPr lang="en-US" altLang="zh-CN" sz="3200" dirty="0" smtClean="0">
                <a:latin typeface="华文新魏" pitchFamily="2" charset="-122"/>
                <a:ea typeface="华文新魏" pitchFamily="2" charset="-122"/>
              </a:rPr>
              <a:t>=175+5000</a:t>
            </a:r>
            <a:endParaRPr lang="en-US" altLang="zh-CN" sz="3200" dirty="0">
              <a:latin typeface="华文新魏" pitchFamily="2" charset="-122"/>
              <a:ea typeface="华文新魏" pitchFamily="2" charset="-122"/>
            </a:endParaRPr>
          </a:p>
          <a:p>
            <a:r>
              <a:rPr lang="en-US" altLang="zh-CN" sz="3200" dirty="0" smtClean="0">
                <a:latin typeface="华文新魏" pitchFamily="2" charset="-122"/>
                <a:ea typeface="华文新魏" pitchFamily="2" charset="-122"/>
              </a:rPr>
              <a:t>=5175(</a:t>
            </a:r>
            <a:r>
              <a:rPr lang="zh-CN" altLang="en-US" sz="3200" dirty="0">
                <a:latin typeface="华文新魏" pitchFamily="2" charset="-122"/>
                <a:ea typeface="华文新魏" pitchFamily="2" charset="-122"/>
              </a:rPr>
              <a:t>元</a:t>
            </a:r>
            <a:r>
              <a:rPr lang="en-US" altLang="zh-CN" sz="3200" dirty="0">
                <a:latin typeface="华文新魏" pitchFamily="2" charset="-122"/>
                <a:ea typeface="华文新魏" pitchFamily="2" charset="-122"/>
              </a:rPr>
              <a:t>)</a:t>
            </a:r>
          </a:p>
        </p:txBody>
      </p:sp>
      <p:sp>
        <p:nvSpPr>
          <p:cNvPr id="14" name="TextBox 13"/>
          <p:cNvSpPr txBox="1"/>
          <p:nvPr/>
        </p:nvSpPr>
        <p:spPr>
          <a:xfrm>
            <a:off x="1043608" y="3587531"/>
            <a:ext cx="1008112" cy="584775"/>
          </a:xfrm>
          <a:prstGeom prst="rect">
            <a:avLst/>
          </a:prstGeom>
          <a:noFill/>
        </p:spPr>
        <p:txBody>
          <a:bodyPr wrap="square" rtlCol="0">
            <a:spAutoFit/>
          </a:bodyPr>
          <a:lstStyle/>
          <a:p>
            <a:r>
              <a:rPr lang="zh-CN" altLang="en-US" sz="3200" dirty="0" smtClean="0">
                <a:solidFill>
                  <a:srgbClr val="00B050"/>
                </a:solidFill>
                <a:latin typeface="华文新魏" pitchFamily="2" charset="-122"/>
                <a:ea typeface="华文新魏" pitchFamily="2" charset="-122"/>
              </a:rPr>
              <a:t>解：</a:t>
            </a:r>
            <a:endParaRPr lang="zh-CN" altLang="en-US" sz="3200" dirty="0">
              <a:solidFill>
                <a:srgbClr val="00B050"/>
              </a:solidFill>
              <a:latin typeface="华文新魏" pitchFamily="2" charset="-122"/>
              <a:ea typeface="华文新魏" pitchFamily="2" charset="-122"/>
            </a:endParaRPr>
          </a:p>
        </p:txBody>
      </p:sp>
      <p:sp>
        <p:nvSpPr>
          <p:cNvPr id="15" name="矩形 14"/>
          <p:cNvSpPr/>
          <p:nvPr/>
        </p:nvSpPr>
        <p:spPr>
          <a:xfrm>
            <a:off x="1013477" y="5085184"/>
            <a:ext cx="6078803" cy="1077218"/>
          </a:xfrm>
          <a:prstGeom prst="rect">
            <a:avLst/>
          </a:prstGeom>
        </p:spPr>
        <p:txBody>
          <a:bodyPr wrap="square">
            <a:spAutoFit/>
          </a:bodyPr>
          <a:lstStyle/>
          <a:p>
            <a:r>
              <a:rPr lang="zh-CN" altLang="zh-CN" sz="3200" dirty="0" smtClean="0">
                <a:solidFill>
                  <a:srgbClr val="00B050"/>
                </a:solidFill>
                <a:latin typeface="华文新魏" pitchFamily="2" charset="-122"/>
                <a:ea typeface="华文新魏" pitchFamily="2" charset="-122"/>
              </a:rPr>
              <a:t>答</a:t>
            </a:r>
            <a:r>
              <a:rPr lang="zh-CN" altLang="en-US" sz="3200" dirty="0" smtClean="0">
                <a:solidFill>
                  <a:srgbClr val="00B050"/>
                </a:solidFill>
                <a:latin typeface="华文新魏" pitchFamily="2" charset="-122"/>
                <a:ea typeface="华文新魏" pitchFamily="2" charset="-122"/>
              </a:rPr>
              <a:t>：</a:t>
            </a:r>
            <a:r>
              <a:rPr lang="zh-CN" altLang="en-US" sz="3200" kern="100" dirty="0">
                <a:latin typeface="华文新魏" pitchFamily="2" charset="-122"/>
                <a:ea typeface="华文新魏" pitchFamily="2" charset="-122"/>
              </a:rPr>
              <a:t>到期后，爸爸到银行取钱时连本金带利息共可</a:t>
            </a:r>
            <a:r>
              <a:rPr lang="zh-CN" altLang="en-US" sz="3200" kern="100" dirty="0" smtClean="0">
                <a:latin typeface="华文新魏" pitchFamily="2" charset="-122"/>
                <a:ea typeface="华文新魏" pitchFamily="2" charset="-122"/>
              </a:rPr>
              <a:t>取回</a:t>
            </a:r>
            <a:r>
              <a:rPr lang="en-US" altLang="zh-CN" sz="3200" kern="100" dirty="0" smtClean="0">
                <a:latin typeface="华文新魏" pitchFamily="2" charset="-122"/>
                <a:ea typeface="华文新魏" pitchFamily="2" charset="-122"/>
              </a:rPr>
              <a:t>5175</a:t>
            </a:r>
            <a:r>
              <a:rPr lang="zh-CN" altLang="en-US" sz="3200" kern="100" dirty="0" smtClean="0">
                <a:latin typeface="华文新魏" pitchFamily="2" charset="-122"/>
                <a:ea typeface="华文新魏" pitchFamily="2" charset="-122"/>
              </a:rPr>
              <a:t>元</a:t>
            </a:r>
            <a:r>
              <a:rPr lang="zh-CN" altLang="en-US" sz="3200" dirty="0" smtClean="0">
                <a:latin typeface="华文新魏" pitchFamily="2" charset="-122"/>
                <a:ea typeface="华文新魏" pitchFamily="2" charset="-122"/>
              </a:rPr>
              <a:t>。</a:t>
            </a:r>
            <a:endParaRPr lang="zh-CN" altLang="en-US" sz="3200" dirty="0">
              <a:latin typeface="华文新魏" pitchFamily="2" charset="-122"/>
              <a:ea typeface="华文新魏" pitchFamily="2" charset="-122"/>
            </a:endParaRPr>
          </a:p>
        </p:txBody>
      </p:sp>
      <p:sp>
        <p:nvSpPr>
          <p:cNvPr id="2" name="流程图: 可选过程 1"/>
          <p:cNvSpPr/>
          <p:nvPr/>
        </p:nvSpPr>
        <p:spPr>
          <a:xfrm>
            <a:off x="3110558" y="980728"/>
            <a:ext cx="4674569" cy="718920"/>
          </a:xfrm>
          <a:prstGeom prst="flowChartAlternateProcess">
            <a:avLst/>
          </a:prstGeom>
          <a:blipFill>
            <a:blip r:embed="rId3"/>
            <a:tile tx="0" ty="0" sx="100000" sy="100000" flip="none" algn="tl"/>
          </a:blipFill>
        </p:spPr>
        <p:txBody>
          <a:bodyPr wrap="none">
            <a:spAutoFit/>
          </a:bodyPr>
          <a:lstStyle/>
          <a:p>
            <a:pPr>
              <a:lnSpc>
                <a:spcPct val="120000"/>
              </a:lnSpc>
              <a:spcBef>
                <a:spcPct val="0"/>
              </a:spcBef>
            </a:pPr>
            <a:r>
              <a:rPr lang="zh-CN" altLang="en-US" sz="3200" dirty="0">
                <a:solidFill>
                  <a:srgbClr val="FF0000"/>
                </a:solidFill>
                <a:latin typeface="华文新魏" pitchFamily="2" charset="-122"/>
                <a:ea typeface="华文新魏" pitchFamily="2" charset="-122"/>
              </a:rPr>
              <a:t>利息</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本金</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利率</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存期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Picture 2" descr="F:\七彩课堂插图板式封面\排版用图标、页眉页脚\标题jpg\课外书屋.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06462" y="4370254"/>
            <a:ext cx="2258026" cy="1579026"/>
          </a:xfrm>
          <a:prstGeom prst="rect">
            <a:avLst/>
          </a:prstGeom>
          <a:noFill/>
          <a:extLst>
            <a:ext uri="{909E8E84-426E-40DD-AFC4-6F175D3DCCD1}">
              <a14:hiddenFill xmlns:a14="http://schemas.microsoft.com/office/drawing/2010/main" xmlns="">
                <a:solidFill>
                  <a:srgbClr val="FFFFFF"/>
                </a:solidFill>
              </a14:hiddenFill>
            </a:ext>
          </a:extLst>
        </p:spPr>
      </p:pic>
      <p:sp>
        <p:nvSpPr>
          <p:cNvPr id="9" name="同侧圆角矩形 8"/>
          <p:cNvSpPr/>
          <p:nvPr/>
        </p:nvSpPr>
        <p:spPr>
          <a:xfrm>
            <a:off x="467548" y="968367"/>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学以致用</a:t>
            </a:r>
            <a:endParaRPr lang="zh-CN" altLang="en-US" sz="3000" b="1" dirty="0">
              <a:latin typeface="华文新魏" pitchFamily="2" charset="-122"/>
              <a:ea typeface="华文新魏" pitchFamily="2" charset="-122"/>
              <a:cs typeface="黑体" panose="02010600030101010101" charset="-122"/>
            </a:endParaRPr>
          </a:p>
        </p:txBody>
      </p:sp>
      <p:cxnSp>
        <p:nvCxnSpPr>
          <p:cNvPr id="10"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8" name="矩形 17"/>
          <p:cNvSpPr/>
          <p:nvPr/>
        </p:nvSpPr>
        <p:spPr>
          <a:xfrm>
            <a:off x="539551" y="1744360"/>
            <a:ext cx="8061527" cy="3416320"/>
          </a:xfrm>
          <a:prstGeom prst="rect">
            <a:avLst/>
          </a:prstGeom>
        </p:spPr>
        <p:txBody>
          <a:bodyPr wrap="square">
            <a:spAutoFit/>
          </a:bodyPr>
          <a:lstStyle/>
          <a:p>
            <a:pPr algn="just">
              <a:spcAft>
                <a:spcPts val="0"/>
              </a:spcAft>
            </a:pPr>
            <a:r>
              <a:rPr lang="en-US" altLang="zh-CN" sz="3600" kern="100" dirty="0" smtClean="0">
                <a:latin typeface="华文新魏" pitchFamily="2" charset="-122"/>
                <a:ea typeface="华文新魏" pitchFamily="2" charset="-122"/>
              </a:rPr>
              <a:t>3.</a:t>
            </a:r>
            <a:r>
              <a:rPr lang="zh-CN" altLang="en-US" sz="3600" kern="100" dirty="0">
                <a:latin typeface="华文新魏" pitchFamily="2" charset="-122"/>
                <a:ea typeface="华文新魏" pitchFamily="2" charset="-122"/>
              </a:rPr>
              <a:t>舞蹈演员王华参加一场演出</a:t>
            </a:r>
            <a:r>
              <a:rPr lang="en-US" altLang="zh-CN" sz="3600" kern="100" dirty="0">
                <a:latin typeface="华文新魏" pitchFamily="2" charset="-122"/>
                <a:ea typeface="华文新魏" pitchFamily="2" charset="-122"/>
              </a:rPr>
              <a:t>,</a:t>
            </a:r>
            <a:r>
              <a:rPr lang="zh-CN" altLang="en-US" sz="3600" kern="100" dirty="0">
                <a:latin typeface="华文新魏" pitchFamily="2" charset="-122"/>
                <a:ea typeface="华文新魏" pitchFamily="2" charset="-122"/>
              </a:rPr>
              <a:t>取得收入</a:t>
            </a:r>
            <a:r>
              <a:rPr lang="en-US" altLang="zh-CN" sz="3600" kern="100" dirty="0">
                <a:latin typeface="华文新魏" pitchFamily="2" charset="-122"/>
                <a:ea typeface="华文新魏" pitchFamily="2" charset="-122"/>
              </a:rPr>
              <a:t>1800</a:t>
            </a:r>
            <a:r>
              <a:rPr lang="zh-CN" altLang="en-US" sz="3600" kern="100" dirty="0">
                <a:latin typeface="华文新魏" pitchFamily="2" charset="-122"/>
                <a:ea typeface="华文新魏" pitchFamily="2" charset="-122"/>
              </a:rPr>
              <a:t>元。按个人所得税法规定</a:t>
            </a:r>
            <a:r>
              <a:rPr lang="en-US" altLang="zh-CN" sz="3600" kern="100" dirty="0">
                <a:latin typeface="华文新魏" pitchFamily="2" charset="-122"/>
                <a:ea typeface="华文新魏" pitchFamily="2" charset="-122"/>
              </a:rPr>
              <a:t>,</a:t>
            </a:r>
            <a:r>
              <a:rPr lang="zh-CN" altLang="en-US" sz="3600" kern="100" dirty="0">
                <a:latin typeface="华文新魏" pitchFamily="2" charset="-122"/>
                <a:ea typeface="华文新魏" pitchFamily="2" charset="-122"/>
              </a:rPr>
              <a:t>演出收入扣除</a:t>
            </a:r>
            <a:r>
              <a:rPr lang="en-US" altLang="zh-CN" sz="3600" kern="100" dirty="0">
                <a:latin typeface="华文新魏" pitchFamily="2" charset="-122"/>
                <a:ea typeface="华文新魏" pitchFamily="2" charset="-122"/>
              </a:rPr>
              <a:t>800</a:t>
            </a:r>
            <a:r>
              <a:rPr lang="zh-CN" altLang="en-US" sz="3600" kern="100" dirty="0">
                <a:latin typeface="华文新魏" pitchFamily="2" charset="-122"/>
                <a:ea typeface="华文新魏" pitchFamily="2" charset="-122"/>
              </a:rPr>
              <a:t>元后</a:t>
            </a:r>
            <a:r>
              <a:rPr lang="en-US" altLang="zh-CN" sz="3600" kern="100" dirty="0">
                <a:latin typeface="华文新魏" pitchFamily="2" charset="-122"/>
                <a:ea typeface="华文新魏" pitchFamily="2" charset="-122"/>
              </a:rPr>
              <a:t>,</a:t>
            </a:r>
            <a:r>
              <a:rPr lang="zh-CN" altLang="en-US" sz="3600" kern="100" dirty="0">
                <a:latin typeface="华文新魏" pitchFamily="2" charset="-122"/>
                <a:ea typeface="华文新魏" pitchFamily="2" charset="-122"/>
              </a:rPr>
              <a:t>余额不超过</a:t>
            </a:r>
            <a:r>
              <a:rPr lang="en-US" altLang="zh-CN" sz="3600" kern="100" dirty="0">
                <a:latin typeface="华文新魏" pitchFamily="2" charset="-122"/>
                <a:ea typeface="华文新魏" pitchFamily="2" charset="-122"/>
              </a:rPr>
              <a:t>3200</a:t>
            </a:r>
            <a:r>
              <a:rPr lang="zh-CN" altLang="en-US" sz="3600" kern="100" dirty="0">
                <a:latin typeface="华文新魏" pitchFamily="2" charset="-122"/>
                <a:ea typeface="华文新魏" pitchFamily="2" charset="-122"/>
              </a:rPr>
              <a:t>元的部分按</a:t>
            </a:r>
            <a:r>
              <a:rPr lang="en-US" altLang="zh-CN" sz="3600" kern="100" dirty="0">
                <a:latin typeface="华文新魏" pitchFamily="2" charset="-122"/>
                <a:ea typeface="华文新魏" pitchFamily="2" charset="-122"/>
              </a:rPr>
              <a:t>20%</a:t>
            </a:r>
            <a:r>
              <a:rPr lang="zh-CN" altLang="en-US" sz="3600" kern="100" dirty="0">
                <a:latin typeface="华文新魏" pitchFamily="2" charset="-122"/>
                <a:ea typeface="华文新魏" pitchFamily="2" charset="-122"/>
              </a:rPr>
              <a:t>的比例缴纳个人所得税。此次演出后</a:t>
            </a:r>
            <a:r>
              <a:rPr lang="en-US" altLang="zh-CN" sz="3600" kern="100" dirty="0">
                <a:latin typeface="华文新魏" pitchFamily="2" charset="-122"/>
                <a:ea typeface="华文新魏" pitchFamily="2" charset="-122"/>
              </a:rPr>
              <a:t>,</a:t>
            </a:r>
            <a:r>
              <a:rPr lang="zh-CN" altLang="en-US" sz="3600" kern="100" dirty="0">
                <a:latin typeface="华文新魏" pitchFamily="2" charset="-122"/>
                <a:ea typeface="华文新魏" pitchFamily="2" charset="-122"/>
              </a:rPr>
              <a:t>王华应缴纳个人所得税多少元</a:t>
            </a:r>
            <a:r>
              <a:rPr lang="en-US" altLang="zh-CN" sz="3600" kern="100" dirty="0">
                <a:latin typeface="华文新魏" pitchFamily="2" charset="-122"/>
                <a:ea typeface="华文新魏" pitchFamily="2" charset="-122"/>
              </a:rPr>
              <a:t>?</a:t>
            </a:r>
            <a:endParaRPr lang="zh-CN" altLang="zh-CN" sz="3600" kern="100" dirty="0">
              <a:latin typeface="华文新魏" pitchFamily="2" charset="-122"/>
              <a:ea typeface="华文新魏" pitchFamily="2" charset="-122"/>
            </a:endParaRPr>
          </a:p>
        </p:txBody>
      </p:sp>
      <p:sp>
        <p:nvSpPr>
          <p:cNvPr id="11" name="矩形 10"/>
          <p:cNvSpPr/>
          <p:nvPr/>
        </p:nvSpPr>
        <p:spPr>
          <a:xfrm>
            <a:off x="1403648" y="5085184"/>
            <a:ext cx="5549917" cy="584775"/>
          </a:xfrm>
          <a:prstGeom prst="rect">
            <a:avLst/>
          </a:prstGeom>
        </p:spPr>
        <p:txBody>
          <a:bodyPr wrap="none">
            <a:spAutoFit/>
          </a:bodyPr>
          <a:lstStyle/>
          <a:p>
            <a:r>
              <a:rPr lang="en-US" altLang="zh-CN" sz="3200" dirty="0">
                <a:latin typeface="华文新魏" pitchFamily="2" charset="-122"/>
                <a:ea typeface="华文新魏" pitchFamily="2" charset="-122"/>
              </a:rPr>
              <a:t>   (1800-800)×20%=200(</a:t>
            </a:r>
            <a:r>
              <a:rPr lang="zh-CN" altLang="en-US" sz="3200" dirty="0">
                <a:latin typeface="华文新魏" pitchFamily="2" charset="-122"/>
                <a:ea typeface="华文新魏" pitchFamily="2" charset="-122"/>
              </a:rPr>
              <a:t>元</a:t>
            </a:r>
            <a:r>
              <a:rPr lang="en-US" altLang="zh-CN" sz="3200" dirty="0">
                <a:latin typeface="华文新魏" pitchFamily="2" charset="-122"/>
                <a:ea typeface="华文新魏" pitchFamily="2" charset="-122"/>
              </a:rPr>
              <a:t>)</a:t>
            </a:r>
          </a:p>
        </p:txBody>
      </p:sp>
      <p:sp>
        <p:nvSpPr>
          <p:cNvPr id="14" name="TextBox 13"/>
          <p:cNvSpPr txBox="1"/>
          <p:nvPr/>
        </p:nvSpPr>
        <p:spPr>
          <a:xfrm>
            <a:off x="1043608" y="5030594"/>
            <a:ext cx="1008112" cy="584775"/>
          </a:xfrm>
          <a:prstGeom prst="rect">
            <a:avLst/>
          </a:prstGeom>
          <a:noFill/>
        </p:spPr>
        <p:txBody>
          <a:bodyPr wrap="square" rtlCol="0">
            <a:spAutoFit/>
          </a:bodyPr>
          <a:lstStyle/>
          <a:p>
            <a:r>
              <a:rPr lang="zh-CN" altLang="en-US" sz="3200" dirty="0" smtClean="0">
                <a:solidFill>
                  <a:srgbClr val="00B050"/>
                </a:solidFill>
                <a:latin typeface="华文新魏" pitchFamily="2" charset="-122"/>
                <a:ea typeface="华文新魏" pitchFamily="2" charset="-122"/>
              </a:rPr>
              <a:t>解：</a:t>
            </a:r>
            <a:endParaRPr lang="zh-CN" altLang="en-US" sz="3200" dirty="0">
              <a:solidFill>
                <a:srgbClr val="00B050"/>
              </a:solidFill>
              <a:latin typeface="华文新魏" pitchFamily="2" charset="-122"/>
              <a:ea typeface="华文新魏" pitchFamily="2" charset="-122"/>
            </a:endParaRPr>
          </a:p>
        </p:txBody>
      </p:sp>
      <p:sp>
        <p:nvSpPr>
          <p:cNvPr id="15" name="矩形 14"/>
          <p:cNvSpPr/>
          <p:nvPr/>
        </p:nvSpPr>
        <p:spPr>
          <a:xfrm>
            <a:off x="1013477" y="5661248"/>
            <a:ext cx="6366835" cy="584775"/>
          </a:xfrm>
          <a:prstGeom prst="rect">
            <a:avLst/>
          </a:prstGeom>
        </p:spPr>
        <p:txBody>
          <a:bodyPr wrap="square">
            <a:spAutoFit/>
          </a:bodyPr>
          <a:lstStyle/>
          <a:p>
            <a:r>
              <a:rPr lang="zh-CN" altLang="zh-CN" sz="3200" dirty="0" smtClean="0">
                <a:solidFill>
                  <a:srgbClr val="00B050"/>
                </a:solidFill>
                <a:latin typeface="华文新魏" pitchFamily="2" charset="-122"/>
                <a:ea typeface="华文新魏" pitchFamily="2" charset="-122"/>
              </a:rPr>
              <a:t>答</a:t>
            </a:r>
            <a:r>
              <a:rPr lang="zh-CN" altLang="en-US" sz="3200" dirty="0" smtClean="0">
                <a:solidFill>
                  <a:srgbClr val="00B050"/>
                </a:solidFill>
                <a:latin typeface="华文新魏" pitchFamily="2" charset="-122"/>
                <a:ea typeface="华文新魏" pitchFamily="2" charset="-122"/>
              </a:rPr>
              <a:t>：</a:t>
            </a:r>
            <a:r>
              <a:rPr lang="zh-CN" altLang="en-US" sz="3200" kern="100" dirty="0">
                <a:latin typeface="华文新魏" pitchFamily="2" charset="-122"/>
                <a:ea typeface="华文新魏" pitchFamily="2" charset="-122"/>
              </a:rPr>
              <a:t>王华应缴纳个人所得税</a:t>
            </a:r>
            <a:r>
              <a:rPr lang="en-US" altLang="zh-CN" sz="3200" kern="100" dirty="0">
                <a:latin typeface="华文新魏" pitchFamily="2" charset="-122"/>
                <a:ea typeface="华文新魏" pitchFamily="2" charset="-122"/>
              </a:rPr>
              <a:t>200</a:t>
            </a:r>
            <a:r>
              <a:rPr lang="zh-CN" altLang="en-US" sz="3200" kern="100" dirty="0">
                <a:latin typeface="华文新魏" pitchFamily="2" charset="-122"/>
                <a:ea typeface="华文新魏" pitchFamily="2" charset="-122"/>
              </a:rPr>
              <a:t>元</a:t>
            </a:r>
            <a:r>
              <a:rPr lang="zh-CN" altLang="en-US" sz="3200" dirty="0" smtClean="0">
                <a:latin typeface="华文新魏" pitchFamily="2" charset="-122"/>
                <a:ea typeface="华文新魏" pitchFamily="2" charset="-122"/>
              </a:rPr>
              <a:t>。</a:t>
            </a:r>
            <a:endParaRPr lang="zh-CN" altLang="en-US" sz="3200" dirty="0">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Picture 2" descr="F:\七彩课堂插图板式封面\排版用图标、页眉页脚\标题jpg\课外书屋.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06462" y="4370254"/>
            <a:ext cx="2258026" cy="1579026"/>
          </a:xfrm>
          <a:prstGeom prst="rect">
            <a:avLst/>
          </a:prstGeom>
          <a:noFill/>
          <a:extLst>
            <a:ext uri="{909E8E84-426E-40DD-AFC4-6F175D3DCCD1}">
              <a14:hiddenFill xmlns:a14="http://schemas.microsoft.com/office/drawing/2010/main" xmlns="">
                <a:solidFill>
                  <a:srgbClr val="FFFFFF"/>
                </a:solidFill>
              </a14:hiddenFill>
            </a:ext>
          </a:extLst>
        </p:spPr>
      </p:pic>
      <p:sp>
        <p:nvSpPr>
          <p:cNvPr id="9" name="同侧圆角矩形 8"/>
          <p:cNvSpPr/>
          <p:nvPr/>
        </p:nvSpPr>
        <p:spPr>
          <a:xfrm>
            <a:off x="467548" y="968367"/>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学以致用</a:t>
            </a:r>
            <a:endParaRPr lang="zh-CN" altLang="en-US" sz="3000" b="1" dirty="0">
              <a:latin typeface="华文新魏" pitchFamily="2" charset="-122"/>
              <a:ea typeface="华文新魏" pitchFamily="2" charset="-122"/>
              <a:cs typeface="黑体" panose="02010600030101010101" charset="-122"/>
            </a:endParaRPr>
          </a:p>
        </p:txBody>
      </p:sp>
      <p:cxnSp>
        <p:nvCxnSpPr>
          <p:cNvPr id="10"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8" name="矩形 17"/>
          <p:cNvSpPr/>
          <p:nvPr/>
        </p:nvSpPr>
        <p:spPr>
          <a:xfrm>
            <a:off x="539551" y="1744360"/>
            <a:ext cx="8136905" cy="3416320"/>
          </a:xfrm>
          <a:prstGeom prst="rect">
            <a:avLst/>
          </a:prstGeom>
        </p:spPr>
        <p:txBody>
          <a:bodyPr wrap="square">
            <a:spAutoFit/>
          </a:bodyPr>
          <a:lstStyle/>
          <a:p>
            <a:r>
              <a:rPr lang="en-US" altLang="zh-CN" sz="3600" kern="100" dirty="0" smtClean="0">
                <a:latin typeface="华文新魏" pitchFamily="2" charset="-122"/>
                <a:ea typeface="华文新魏" pitchFamily="2" charset="-122"/>
              </a:rPr>
              <a:t>4.</a:t>
            </a:r>
            <a:r>
              <a:rPr lang="zh-CN" altLang="en-US" sz="3600" dirty="0">
                <a:latin typeface="华文新魏" pitchFamily="2" charset="-122"/>
                <a:ea typeface="华文新魏" pitchFamily="2" charset="-122"/>
              </a:rPr>
              <a:t>公司奖给小刚叔叔</a:t>
            </a:r>
            <a:r>
              <a:rPr lang="en-US" altLang="zh-CN" sz="3600" dirty="0">
                <a:latin typeface="华文新魏" pitchFamily="2" charset="-122"/>
                <a:ea typeface="华文新魏" pitchFamily="2" charset="-122"/>
              </a:rPr>
              <a:t>20000</a:t>
            </a:r>
            <a:r>
              <a:rPr lang="zh-CN" altLang="en-US" sz="3600" dirty="0">
                <a:latin typeface="华文新魏" pitchFamily="2" charset="-122"/>
                <a:ea typeface="华文新魏" pitchFamily="2" charset="-122"/>
              </a:rPr>
              <a:t>元，他准备存入银行两年。请计算</a:t>
            </a:r>
            <a:r>
              <a:rPr lang="zh-CN" altLang="en-US" sz="3600" dirty="0" smtClean="0">
                <a:latin typeface="华文新魏" pitchFamily="2" charset="-122"/>
                <a:ea typeface="华文新魏" pitchFamily="2" charset="-122"/>
              </a:rPr>
              <a:t>说明下面哪种</a:t>
            </a:r>
            <a:r>
              <a:rPr lang="zh-CN" altLang="en-US" sz="3600" dirty="0">
                <a:latin typeface="华文新魏" pitchFamily="2" charset="-122"/>
                <a:ea typeface="华文新魏" pitchFamily="2" charset="-122"/>
              </a:rPr>
              <a:t>方案能得更多的利息</a:t>
            </a:r>
            <a:r>
              <a:rPr lang="zh-CN" altLang="en-US" sz="3600" dirty="0" smtClean="0">
                <a:latin typeface="华文新魏" pitchFamily="2" charset="-122"/>
                <a:ea typeface="华文新魏" pitchFamily="2" charset="-122"/>
              </a:rPr>
              <a:t>。</a:t>
            </a:r>
            <a:endParaRPr lang="en-US" altLang="zh-CN" sz="3600" dirty="0" smtClean="0">
              <a:latin typeface="华文新魏" pitchFamily="2" charset="-122"/>
              <a:ea typeface="华文新魏" pitchFamily="2" charset="-122"/>
            </a:endParaRPr>
          </a:p>
          <a:p>
            <a:r>
              <a:rPr lang="zh-CN" altLang="en-US" sz="3600" dirty="0">
                <a:latin typeface="华文新魏" pitchFamily="2" charset="-122"/>
                <a:ea typeface="华文新魏" pitchFamily="2" charset="-122"/>
              </a:rPr>
              <a:t> （</a:t>
            </a:r>
            <a:r>
              <a:rPr lang="en-US" altLang="zh-CN" sz="3600" dirty="0">
                <a:latin typeface="华文新魏" pitchFamily="2" charset="-122"/>
                <a:ea typeface="华文新魏" pitchFamily="2" charset="-122"/>
              </a:rPr>
              <a:t>1</a:t>
            </a:r>
            <a:r>
              <a:rPr lang="zh-CN" altLang="en-US" sz="3600" dirty="0">
                <a:latin typeface="华文新魏" pitchFamily="2" charset="-122"/>
                <a:ea typeface="华文新魏" pitchFamily="2" charset="-122"/>
              </a:rPr>
              <a:t>）定期两年，</a:t>
            </a:r>
            <a:r>
              <a:rPr lang="zh-CN" altLang="en-US" sz="3600" dirty="0" smtClean="0">
                <a:latin typeface="华文新魏" pitchFamily="2" charset="-122"/>
                <a:ea typeface="华文新魏" pitchFamily="2" charset="-122"/>
              </a:rPr>
              <a:t>利率</a:t>
            </a:r>
            <a:r>
              <a:rPr lang="en-US" altLang="zh-CN" sz="3600" dirty="0" smtClean="0">
                <a:latin typeface="华文新魏" pitchFamily="2" charset="-122"/>
                <a:ea typeface="华文新魏" pitchFamily="2" charset="-122"/>
              </a:rPr>
              <a:t>3.68</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a:t>
            </a:r>
          </a:p>
          <a:p>
            <a:r>
              <a:rPr lang="zh-CN" altLang="en-US" sz="3600" dirty="0">
                <a:latin typeface="华文新魏" pitchFamily="2" charset="-122"/>
                <a:ea typeface="华文新魏" pitchFamily="2" charset="-122"/>
              </a:rPr>
              <a:t> （</a:t>
            </a:r>
            <a:r>
              <a:rPr lang="en-US" altLang="zh-CN" sz="3600" dirty="0">
                <a:latin typeface="华文新魏" pitchFamily="2" charset="-122"/>
                <a:ea typeface="华文新魏" pitchFamily="2" charset="-122"/>
              </a:rPr>
              <a:t>2</a:t>
            </a:r>
            <a:r>
              <a:rPr lang="zh-CN" altLang="en-US" sz="3600" dirty="0">
                <a:latin typeface="华文新魏" pitchFamily="2" charset="-122"/>
                <a:ea typeface="华文新魏" pitchFamily="2" charset="-122"/>
              </a:rPr>
              <a:t>）先定期一年，</a:t>
            </a:r>
            <a:r>
              <a:rPr lang="zh-CN" altLang="en-US" sz="3600" dirty="0" smtClean="0">
                <a:latin typeface="华文新魏" pitchFamily="2" charset="-122"/>
                <a:ea typeface="华文新魏" pitchFamily="2" charset="-122"/>
              </a:rPr>
              <a:t>利率</a:t>
            </a:r>
            <a:r>
              <a:rPr lang="en-US" altLang="zh-CN" sz="3600" dirty="0" smtClean="0">
                <a:latin typeface="华文新魏" pitchFamily="2" charset="-122"/>
                <a:ea typeface="华文新魏" pitchFamily="2" charset="-122"/>
              </a:rPr>
              <a:t>3.14</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，到期后取出连同利息再定期一年。</a:t>
            </a:r>
          </a:p>
        </p:txBody>
      </p:sp>
      <p:sp>
        <p:nvSpPr>
          <p:cNvPr id="12" name="TextBox 11"/>
          <p:cNvSpPr txBox="1"/>
          <p:nvPr/>
        </p:nvSpPr>
        <p:spPr>
          <a:xfrm>
            <a:off x="1064144" y="5085184"/>
            <a:ext cx="5740104" cy="1191816"/>
          </a:xfrm>
          <a:prstGeom prst="roundRect">
            <a:avLst/>
          </a:prstGeom>
          <a:blipFill>
            <a:blip r:embed="rId3" cstate="print"/>
            <a:tile tx="0" ty="0" sx="100000" sy="100000" flip="none" algn="tl"/>
          </a:blipFill>
        </p:spPr>
        <p:txBody>
          <a:bodyPr wrap="square" rtlCol="0">
            <a:spAutoFit/>
          </a:bodyPr>
          <a:lstStyle/>
          <a:p>
            <a:r>
              <a:rPr lang="zh-CN" altLang="en-US" sz="3200" dirty="0" smtClean="0">
                <a:solidFill>
                  <a:srgbClr val="00B050"/>
                </a:solidFill>
                <a:latin typeface="华文新魏" pitchFamily="2" charset="-122"/>
                <a:ea typeface="华文新魏" pitchFamily="2" charset="-122"/>
              </a:rPr>
              <a:t>先分别求出两种方案的利息，再选择利息较多的一种方案。</a:t>
            </a:r>
            <a:endParaRPr lang="zh-CN" altLang="en-US" sz="3200" dirty="0">
              <a:solidFill>
                <a:srgbClr val="00B050"/>
              </a:solidFill>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同侧圆角矩形 8"/>
          <p:cNvSpPr/>
          <p:nvPr/>
        </p:nvSpPr>
        <p:spPr>
          <a:xfrm>
            <a:off x="467548" y="968367"/>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学以致用</a:t>
            </a:r>
            <a:endParaRPr lang="zh-CN" altLang="en-US" sz="3000" b="1" dirty="0">
              <a:latin typeface="华文新魏" pitchFamily="2" charset="-122"/>
              <a:ea typeface="华文新魏" pitchFamily="2" charset="-122"/>
              <a:cs typeface="黑体" panose="02010600030101010101" charset="-122"/>
            </a:endParaRPr>
          </a:p>
        </p:txBody>
      </p:sp>
      <p:cxnSp>
        <p:nvCxnSpPr>
          <p:cNvPr id="10"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6" name="AutoShape 27"/>
          <p:cNvSpPr>
            <a:spLocks noChangeArrowheads="1"/>
          </p:cNvSpPr>
          <p:nvPr/>
        </p:nvSpPr>
        <p:spPr bwMode="auto">
          <a:xfrm>
            <a:off x="827585" y="1772816"/>
            <a:ext cx="2088232" cy="789771"/>
          </a:xfrm>
          <a:prstGeom prst="wedgeRoundRectCallout">
            <a:avLst>
              <a:gd name="adj1" fmla="val 49474"/>
              <a:gd name="adj2" fmla="val 15913"/>
              <a:gd name="adj3" fmla="val 16667"/>
            </a:avLst>
          </a:prstGeom>
          <a:solidFill>
            <a:srgbClr val="FFFF00"/>
          </a:solidFill>
          <a:ln w="19050">
            <a:no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algn="ctr" eaLnBrk="1" hangingPunct="1">
              <a:spcBef>
                <a:spcPct val="0"/>
              </a:spcBef>
              <a:buFontTx/>
              <a:buNone/>
            </a:pPr>
            <a:r>
              <a:rPr lang="zh-CN" altLang="en-US" sz="3600" dirty="0" smtClean="0">
                <a:solidFill>
                  <a:srgbClr val="FF0000"/>
                </a:solidFill>
                <a:latin typeface="华文新魏" pitchFamily="2" charset="-122"/>
                <a:ea typeface="华文新魏" pitchFamily="2" charset="-122"/>
              </a:rPr>
              <a:t>方案一：</a:t>
            </a:r>
            <a:endParaRPr lang="zh-CN" altLang="en-US" sz="3600" dirty="0">
              <a:solidFill>
                <a:srgbClr val="FF0000"/>
              </a:solidFill>
              <a:latin typeface="华文新魏" pitchFamily="2" charset="-122"/>
              <a:ea typeface="华文新魏" pitchFamily="2" charset="-122"/>
            </a:endParaRPr>
          </a:p>
          <a:p>
            <a:pPr eaLnBrk="1" hangingPunct="1">
              <a:spcBef>
                <a:spcPct val="0"/>
              </a:spcBef>
              <a:buFontTx/>
              <a:buNone/>
            </a:pPr>
            <a:endParaRPr lang="en-US" altLang="zh-CN" sz="3600" b="0" dirty="0">
              <a:solidFill>
                <a:schemeClr val="tx1"/>
              </a:solidFill>
              <a:ea typeface="宋体" panose="02010600030101010101" pitchFamily="2" charset="-122"/>
            </a:endParaRPr>
          </a:p>
        </p:txBody>
      </p:sp>
      <p:sp>
        <p:nvSpPr>
          <p:cNvPr id="2" name="矩形 1"/>
          <p:cNvSpPr/>
          <p:nvPr/>
        </p:nvSpPr>
        <p:spPr>
          <a:xfrm>
            <a:off x="1979712" y="3156644"/>
            <a:ext cx="5400600" cy="1754326"/>
          </a:xfrm>
          <a:prstGeom prst="rect">
            <a:avLst/>
          </a:prstGeom>
        </p:spPr>
        <p:txBody>
          <a:bodyPr wrap="square">
            <a:spAutoFit/>
          </a:bodyPr>
          <a:lstStyle/>
          <a:p>
            <a:r>
              <a:rPr lang="en-US" altLang="zh-CN" sz="3600" dirty="0" smtClean="0">
                <a:latin typeface="华文新魏" pitchFamily="2" charset="-122"/>
                <a:ea typeface="华文新魏" pitchFamily="2" charset="-122"/>
              </a:rPr>
              <a:t>   </a:t>
            </a:r>
            <a:r>
              <a:rPr lang="en-US" altLang="zh-CN" sz="3600" dirty="0">
                <a:latin typeface="华文新魏" pitchFamily="2" charset="-122"/>
                <a:ea typeface="华文新魏" pitchFamily="2" charset="-122"/>
              </a:rPr>
              <a:t>20000×3.68</a:t>
            </a:r>
            <a:r>
              <a:rPr lang="en-US" altLang="zh-CN" sz="3600" dirty="0" smtClean="0">
                <a:latin typeface="华文新魏" pitchFamily="2" charset="-122"/>
                <a:ea typeface="华文新魏" pitchFamily="2" charset="-122"/>
              </a:rPr>
              <a:t>%×2</a:t>
            </a:r>
            <a:r>
              <a:rPr lang="en-US" altLang="zh-CN" sz="3600" dirty="0">
                <a:latin typeface="华文新魏" pitchFamily="2" charset="-122"/>
                <a:ea typeface="华文新魏" pitchFamily="2" charset="-122"/>
              </a:rPr>
              <a:t/>
            </a:r>
            <a:br>
              <a:rPr lang="en-US" altLang="zh-CN" sz="3600" dirty="0">
                <a:latin typeface="华文新魏" pitchFamily="2" charset="-122"/>
                <a:ea typeface="华文新魏" pitchFamily="2" charset="-122"/>
              </a:rPr>
            </a:br>
            <a:r>
              <a:rPr lang="en-US" altLang="zh-CN" sz="3600" dirty="0">
                <a:latin typeface="华文新魏" pitchFamily="2" charset="-122"/>
                <a:ea typeface="华文新魏" pitchFamily="2" charset="-122"/>
              </a:rPr>
              <a:t>=736×2</a:t>
            </a:r>
            <a:br>
              <a:rPr lang="en-US" altLang="zh-CN" sz="3600" dirty="0">
                <a:latin typeface="华文新魏" pitchFamily="2" charset="-122"/>
                <a:ea typeface="华文新魏" pitchFamily="2" charset="-122"/>
              </a:rPr>
            </a:br>
            <a:r>
              <a:rPr lang="en-US" altLang="zh-CN" sz="3600" dirty="0" smtClean="0">
                <a:latin typeface="华文新魏" pitchFamily="2" charset="-122"/>
                <a:ea typeface="华文新魏" pitchFamily="2" charset="-122"/>
              </a:rPr>
              <a:t>=1472(</a:t>
            </a:r>
            <a:r>
              <a:rPr lang="zh-CN" altLang="en-US" sz="3600" dirty="0" smtClean="0">
                <a:latin typeface="华文新魏" pitchFamily="2" charset="-122"/>
                <a:ea typeface="华文新魏" pitchFamily="2" charset="-122"/>
              </a:rPr>
              <a:t>元</a:t>
            </a:r>
            <a:r>
              <a:rPr lang="en-US" altLang="zh-CN" sz="3600" dirty="0" smtClean="0">
                <a:latin typeface="华文新魏" pitchFamily="2" charset="-122"/>
                <a:ea typeface="华文新魏" pitchFamily="2" charset="-122"/>
              </a:rPr>
              <a:t>)</a:t>
            </a:r>
            <a:r>
              <a:rPr lang="zh-CN" altLang="zh-CN" sz="3600" dirty="0">
                <a:latin typeface="华文新魏" pitchFamily="2" charset="-122"/>
                <a:ea typeface="华文新魏" pitchFamily="2" charset="-122"/>
              </a:rPr>
              <a:t>　</a:t>
            </a:r>
            <a:endParaRPr lang="zh-CN" altLang="en-US" sz="3600" dirty="0">
              <a:latin typeface="华文新魏" pitchFamily="2" charset="-122"/>
              <a:ea typeface="华文新魏" pitchFamily="2" charset="-122"/>
            </a:endParaRPr>
          </a:p>
        </p:txBody>
      </p:sp>
      <p:sp>
        <p:nvSpPr>
          <p:cNvPr id="3" name="矩形 2"/>
          <p:cNvSpPr/>
          <p:nvPr/>
        </p:nvSpPr>
        <p:spPr>
          <a:xfrm>
            <a:off x="1115616" y="4869160"/>
            <a:ext cx="7776864" cy="646331"/>
          </a:xfrm>
          <a:prstGeom prst="rect">
            <a:avLst/>
          </a:prstGeom>
        </p:spPr>
        <p:txBody>
          <a:bodyPr wrap="square">
            <a:spAutoFit/>
          </a:bodyPr>
          <a:lstStyle/>
          <a:p>
            <a:r>
              <a:rPr lang="zh-CN" altLang="en-US" sz="3600" dirty="0" smtClean="0">
                <a:solidFill>
                  <a:srgbClr val="00B050"/>
                </a:solidFill>
                <a:latin typeface="华文新魏" pitchFamily="2" charset="-122"/>
                <a:ea typeface="华文新魏" pitchFamily="2" charset="-122"/>
              </a:rPr>
              <a:t>所以第一种方案的利息是</a:t>
            </a:r>
            <a:r>
              <a:rPr lang="en-US" altLang="zh-CN" sz="3600" dirty="0" smtClean="0">
                <a:solidFill>
                  <a:srgbClr val="00B050"/>
                </a:solidFill>
                <a:latin typeface="华文新魏" pitchFamily="2" charset="-122"/>
                <a:ea typeface="华文新魏" pitchFamily="2" charset="-122"/>
              </a:rPr>
              <a:t>1472</a:t>
            </a:r>
            <a:r>
              <a:rPr lang="zh-CN" altLang="en-US" sz="3600" dirty="0" smtClean="0">
                <a:solidFill>
                  <a:srgbClr val="00B050"/>
                </a:solidFill>
                <a:latin typeface="华文新魏" pitchFamily="2" charset="-122"/>
                <a:ea typeface="华文新魏" pitchFamily="2" charset="-122"/>
              </a:rPr>
              <a:t>元</a:t>
            </a:r>
            <a:r>
              <a:rPr lang="zh-CN" altLang="zh-CN" sz="3600" dirty="0" smtClean="0">
                <a:latin typeface="华文新魏" pitchFamily="2" charset="-122"/>
                <a:ea typeface="华文新魏" pitchFamily="2" charset="-122"/>
              </a:rPr>
              <a:t>。</a:t>
            </a:r>
            <a:endParaRPr lang="zh-CN" altLang="zh-CN" sz="3600" dirty="0">
              <a:latin typeface="华文新魏" pitchFamily="2" charset="-122"/>
              <a:ea typeface="华文新魏" pitchFamily="2" charset="-122"/>
            </a:endParaRPr>
          </a:p>
        </p:txBody>
      </p:sp>
      <p:sp>
        <p:nvSpPr>
          <p:cNvPr id="12" name="TextBox 11"/>
          <p:cNvSpPr txBox="1"/>
          <p:nvPr/>
        </p:nvSpPr>
        <p:spPr>
          <a:xfrm>
            <a:off x="1115616" y="3212976"/>
            <a:ext cx="1008112" cy="646331"/>
          </a:xfrm>
          <a:prstGeom prst="rect">
            <a:avLst/>
          </a:prstGeom>
          <a:noFill/>
        </p:spPr>
        <p:txBody>
          <a:bodyPr wrap="square" rtlCol="0">
            <a:spAutoFit/>
          </a:bodyPr>
          <a:lstStyle/>
          <a:p>
            <a:r>
              <a:rPr lang="zh-CN" altLang="en-US" sz="3600" dirty="0" smtClean="0">
                <a:solidFill>
                  <a:srgbClr val="00B050"/>
                </a:solidFill>
                <a:latin typeface="华文新魏" pitchFamily="2" charset="-122"/>
                <a:ea typeface="华文新魏" pitchFamily="2" charset="-122"/>
              </a:rPr>
              <a:t>解：</a:t>
            </a:r>
            <a:endParaRPr lang="zh-CN" altLang="en-US" sz="3600" dirty="0">
              <a:solidFill>
                <a:srgbClr val="00B050"/>
              </a:solidFill>
              <a:latin typeface="华文新魏" pitchFamily="2" charset="-122"/>
              <a:ea typeface="华文新魏" pitchFamily="2" charset="-122"/>
            </a:endParaRPr>
          </a:p>
        </p:txBody>
      </p:sp>
      <p:pic>
        <p:nvPicPr>
          <p:cNvPr id="13" name="Picture 3" descr="F:\七彩课堂插图板式封面\排版用图标、页眉页脚\标题jpg\读读比比.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96136" y="-39957"/>
            <a:ext cx="2592288" cy="1812773"/>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流程图: 可选过程 10"/>
          <p:cNvSpPr/>
          <p:nvPr/>
        </p:nvSpPr>
        <p:spPr>
          <a:xfrm>
            <a:off x="3114903" y="1808241"/>
            <a:ext cx="4674569" cy="718920"/>
          </a:xfrm>
          <a:prstGeom prst="flowChartAlternateProcess">
            <a:avLst/>
          </a:prstGeom>
          <a:blipFill>
            <a:blip r:embed="rId3"/>
            <a:tile tx="0" ty="0" sx="100000" sy="100000" flip="none" algn="tl"/>
          </a:blipFill>
        </p:spPr>
        <p:txBody>
          <a:bodyPr wrap="none">
            <a:spAutoFit/>
          </a:bodyPr>
          <a:lstStyle/>
          <a:p>
            <a:pPr>
              <a:lnSpc>
                <a:spcPct val="120000"/>
              </a:lnSpc>
              <a:spcBef>
                <a:spcPct val="0"/>
              </a:spcBef>
            </a:pPr>
            <a:r>
              <a:rPr lang="zh-CN" altLang="en-US" sz="3200" dirty="0">
                <a:solidFill>
                  <a:srgbClr val="FF0000"/>
                </a:solidFill>
                <a:latin typeface="华文新魏" pitchFamily="2" charset="-122"/>
                <a:ea typeface="华文新魏" pitchFamily="2" charset="-122"/>
              </a:rPr>
              <a:t>利息</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本金</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利率</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存期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p:bldP spid="12" grpId="0"/>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同侧圆角矩形 8"/>
          <p:cNvSpPr/>
          <p:nvPr/>
        </p:nvSpPr>
        <p:spPr>
          <a:xfrm>
            <a:off x="467548" y="968367"/>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学以致用</a:t>
            </a:r>
            <a:endParaRPr lang="zh-CN" altLang="en-US" sz="3000" b="1" dirty="0">
              <a:latin typeface="华文新魏" pitchFamily="2" charset="-122"/>
              <a:ea typeface="华文新魏" pitchFamily="2" charset="-122"/>
              <a:cs typeface="黑体" panose="02010600030101010101" charset="-122"/>
            </a:endParaRPr>
          </a:p>
        </p:txBody>
      </p:sp>
      <p:cxnSp>
        <p:nvCxnSpPr>
          <p:cNvPr id="10"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6" name="AutoShape 27"/>
          <p:cNvSpPr>
            <a:spLocks noChangeArrowheads="1"/>
          </p:cNvSpPr>
          <p:nvPr/>
        </p:nvSpPr>
        <p:spPr bwMode="auto">
          <a:xfrm>
            <a:off x="827585" y="1772816"/>
            <a:ext cx="2088232" cy="789771"/>
          </a:xfrm>
          <a:prstGeom prst="wedgeRoundRectCallout">
            <a:avLst>
              <a:gd name="adj1" fmla="val 49474"/>
              <a:gd name="adj2" fmla="val 15913"/>
              <a:gd name="adj3" fmla="val 16667"/>
            </a:avLst>
          </a:prstGeom>
          <a:solidFill>
            <a:srgbClr val="FFFF00"/>
          </a:solidFill>
          <a:ln w="19050">
            <a:no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algn="ctr" eaLnBrk="1" hangingPunct="1">
              <a:spcBef>
                <a:spcPct val="0"/>
              </a:spcBef>
              <a:buFontTx/>
              <a:buNone/>
            </a:pPr>
            <a:r>
              <a:rPr lang="zh-CN" altLang="en-US" sz="3600" dirty="0" smtClean="0">
                <a:solidFill>
                  <a:srgbClr val="FF0000"/>
                </a:solidFill>
                <a:latin typeface="华文新魏" pitchFamily="2" charset="-122"/>
                <a:ea typeface="华文新魏" pitchFamily="2" charset="-122"/>
              </a:rPr>
              <a:t>方案二：</a:t>
            </a:r>
            <a:endParaRPr lang="zh-CN" altLang="en-US" sz="3600" dirty="0">
              <a:solidFill>
                <a:srgbClr val="FF0000"/>
              </a:solidFill>
              <a:latin typeface="华文新魏" pitchFamily="2" charset="-122"/>
              <a:ea typeface="华文新魏" pitchFamily="2" charset="-122"/>
            </a:endParaRPr>
          </a:p>
          <a:p>
            <a:pPr eaLnBrk="1" hangingPunct="1">
              <a:spcBef>
                <a:spcPct val="0"/>
              </a:spcBef>
              <a:buFontTx/>
              <a:buNone/>
            </a:pPr>
            <a:endParaRPr lang="en-US" altLang="zh-CN" sz="3600" b="0" dirty="0">
              <a:solidFill>
                <a:schemeClr val="tx1"/>
              </a:solidFill>
              <a:ea typeface="宋体" panose="02010600030101010101" pitchFamily="2" charset="-122"/>
            </a:endParaRPr>
          </a:p>
        </p:txBody>
      </p:sp>
      <p:sp>
        <p:nvSpPr>
          <p:cNvPr id="2" name="矩形 1"/>
          <p:cNvSpPr/>
          <p:nvPr/>
        </p:nvSpPr>
        <p:spPr>
          <a:xfrm>
            <a:off x="827584" y="2924944"/>
            <a:ext cx="7992888" cy="1569660"/>
          </a:xfrm>
          <a:prstGeom prst="rect">
            <a:avLst/>
          </a:prstGeom>
        </p:spPr>
        <p:txBody>
          <a:bodyPr wrap="square">
            <a:spAutoFit/>
          </a:bodyPr>
          <a:lstStyle/>
          <a:p>
            <a:r>
              <a:rPr lang="en-US" altLang="zh-CN" sz="3200" dirty="0" smtClean="0">
                <a:latin typeface="华文新魏" pitchFamily="2" charset="-122"/>
                <a:ea typeface="华文新魏" pitchFamily="2" charset="-122"/>
              </a:rPr>
              <a:t>   ( 20000×3.14%×1+20000</a:t>
            </a:r>
            <a:r>
              <a:rPr lang="en-US" altLang="zh-CN" sz="3200" dirty="0">
                <a:latin typeface="华文新魏" pitchFamily="2" charset="-122"/>
                <a:ea typeface="华文新魏" pitchFamily="2" charset="-122"/>
              </a:rPr>
              <a:t> ) </a:t>
            </a:r>
            <a:r>
              <a:rPr lang="en-US" altLang="zh-CN" sz="3200" dirty="0" smtClean="0">
                <a:latin typeface="华文新魏" pitchFamily="2" charset="-122"/>
                <a:ea typeface="华文新魏" pitchFamily="2" charset="-122"/>
              </a:rPr>
              <a:t>×3.14%×1</a:t>
            </a:r>
            <a:r>
              <a:rPr lang="en-US" altLang="zh-CN" sz="3200" dirty="0">
                <a:latin typeface="华文新魏" pitchFamily="2" charset="-122"/>
                <a:ea typeface="华文新魏" pitchFamily="2" charset="-122"/>
              </a:rPr>
              <a:t/>
            </a:r>
            <a:br>
              <a:rPr lang="en-US" altLang="zh-CN" sz="3200" dirty="0">
                <a:latin typeface="华文新魏" pitchFamily="2" charset="-122"/>
                <a:ea typeface="华文新魏" pitchFamily="2" charset="-122"/>
              </a:rPr>
            </a:br>
            <a:r>
              <a:rPr lang="en-US" altLang="zh-CN" sz="3200" dirty="0" smtClean="0">
                <a:latin typeface="华文新魏" pitchFamily="2" charset="-122"/>
                <a:ea typeface="华文新魏" pitchFamily="2" charset="-122"/>
              </a:rPr>
              <a:t>=20628×3.14</a:t>
            </a:r>
            <a:r>
              <a:rPr lang="en-US" altLang="zh-CN" sz="3200" dirty="0">
                <a:latin typeface="华文新魏" pitchFamily="2" charset="-122"/>
                <a:ea typeface="华文新魏" pitchFamily="2" charset="-122"/>
              </a:rPr>
              <a:t>%×</a:t>
            </a:r>
            <a:r>
              <a:rPr lang="en-US" altLang="zh-CN" sz="3200" dirty="0" smtClean="0">
                <a:latin typeface="华文新魏" pitchFamily="2" charset="-122"/>
                <a:ea typeface="华文新魏" pitchFamily="2" charset="-122"/>
              </a:rPr>
              <a:t>1</a:t>
            </a:r>
            <a:r>
              <a:rPr lang="en-US" altLang="zh-CN" sz="3200" dirty="0">
                <a:latin typeface="华文新魏" pitchFamily="2" charset="-122"/>
                <a:ea typeface="华文新魏" pitchFamily="2" charset="-122"/>
              </a:rPr>
              <a:t/>
            </a:r>
            <a:br>
              <a:rPr lang="en-US" altLang="zh-CN" sz="3200" dirty="0">
                <a:latin typeface="华文新魏" pitchFamily="2" charset="-122"/>
                <a:ea typeface="华文新魏" pitchFamily="2" charset="-122"/>
              </a:rPr>
            </a:br>
            <a:r>
              <a:rPr lang="zh-CN" altLang="en-US" sz="3200" dirty="0" smtClean="0">
                <a:latin typeface="华文新魏" pitchFamily="2" charset="-122"/>
                <a:ea typeface="华文新魏" pitchFamily="2" charset="-122"/>
              </a:rPr>
              <a:t>≈</a:t>
            </a:r>
            <a:r>
              <a:rPr lang="en-US" altLang="zh-CN" sz="3200" dirty="0" smtClean="0">
                <a:latin typeface="华文新魏" pitchFamily="2" charset="-122"/>
                <a:ea typeface="华文新魏" pitchFamily="2" charset="-122"/>
              </a:rPr>
              <a:t>647.72(</a:t>
            </a:r>
            <a:r>
              <a:rPr lang="zh-CN" altLang="en-US" sz="3200" dirty="0" smtClean="0">
                <a:latin typeface="华文新魏" pitchFamily="2" charset="-122"/>
                <a:ea typeface="华文新魏" pitchFamily="2" charset="-122"/>
              </a:rPr>
              <a:t>元</a:t>
            </a:r>
            <a:r>
              <a:rPr lang="en-US" altLang="zh-CN" sz="3200" dirty="0" smtClean="0">
                <a:latin typeface="华文新魏" pitchFamily="2" charset="-122"/>
                <a:ea typeface="华文新魏" pitchFamily="2" charset="-122"/>
              </a:rPr>
              <a:t>)</a:t>
            </a:r>
            <a:r>
              <a:rPr lang="zh-CN" altLang="zh-CN" sz="3200" dirty="0">
                <a:latin typeface="华文新魏" pitchFamily="2" charset="-122"/>
                <a:ea typeface="华文新魏" pitchFamily="2" charset="-122"/>
              </a:rPr>
              <a:t>　</a:t>
            </a:r>
            <a:endParaRPr lang="zh-CN" altLang="en-US" sz="3200" dirty="0">
              <a:latin typeface="华文新魏" pitchFamily="2" charset="-122"/>
              <a:ea typeface="华文新魏" pitchFamily="2" charset="-122"/>
            </a:endParaRPr>
          </a:p>
        </p:txBody>
      </p:sp>
      <p:sp>
        <p:nvSpPr>
          <p:cNvPr id="3" name="矩形 2"/>
          <p:cNvSpPr/>
          <p:nvPr/>
        </p:nvSpPr>
        <p:spPr>
          <a:xfrm>
            <a:off x="683568" y="4438853"/>
            <a:ext cx="8136904" cy="646331"/>
          </a:xfrm>
          <a:prstGeom prst="rect">
            <a:avLst/>
          </a:prstGeom>
        </p:spPr>
        <p:txBody>
          <a:bodyPr wrap="square">
            <a:spAutoFit/>
          </a:bodyPr>
          <a:lstStyle/>
          <a:p>
            <a:r>
              <a:rPr lang="zh-CN" altLang="en-US" sz="3600" dirty="0" smtClean="0">
                <a:solidFill>
                  <a:srgbClr val="00B050"/>
                </a:solidFill>
                <a:latin typeface="华文新魏" pitchFamily="2" charset="-122"/>
                <a:ea typeface="华文新魏" pitchFamily="2" charset="-122"/>
              </a:rPr>
              <a:t>所以第二种方案的利息大约是</a:t>
            </a:r>
            <a:r>
              <a:rPr lang="en-US" altLang="zh-CN" sz="3600" dirty="0">
                <a:solidFill>
                  <a:srgbClr val="00B050"/>
                </a:solidFill>
                <a:latin typeface="华文新魏" pitchFamily="2" charset="-122"/>
                <a:ea typeface="华文新魏" pitchFamily="2" charset="-122"/>
              </a:rPr>
              <a:t>647.72</a:t>
            </a:r>
            <a:r>
              <a:rPr lang="zh-CN" altLang="en-US" sz="3600" dirty="0">
                <a:solidFill>
                  <a:srgbClr val="00B050"/>
                </a:solidFill>
                <a:latin typeface="华文新魏" pitchFamily="2" charset="-122"/>
                <a:ea typeface="华文新魏" pitchFamily="2" charset="-122"/>
              </a:rPr>
              <a:t>元</a:t>
            </a:r>
            <a:r>
              <a:rPr lang="zh-CN" altLang="zh-CN" sz="3600" dirty="0">
                <a:solidFill>
                  <a:srgbClr val="00B050"/>
                </a:solidFill>
                <a:latin typeface="华文新魏" pitchFamily="2" charset="-122"/>
                <a:ea typeface="华文新魏" pitchFamily="2" charset="-122"/>
              </a:rPr>
              <a:t>。</a:t>
            </a:r>
          </a:p>
        </p:txBody>
      </p:sp>
      <p:pic>
        <p:nvPicPr>
          <p:cNvPr id="13" name="Picture 3" descr="F:\七彩课堂插图板式封面\排版用图标、页眉页脚\标题jpg\读读比比.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96136" y="-39957"/>
            <a:ext cx="2592288" cy="1812773"/>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流程图: 可选过程 10"/>
          <p:cNvSpPr/>
          <p:nvPr/>
        </p:nvSpPr>
        <p:spPr>
          <a:xfrm>
            <a:off x="3114903" y="1808241"/>
            <a:ext cx="4674569" cy="718920"/>
          </a:xfrm>
          <a:prstGeom prst="flowChartAlternateProcess">
            <a:avLst/>
          </a:prstGeom>
          <a:blipFill>
            <a:blip r:embed="rId3"/>
            <a:tile tx="0" ty="0" sx="100000" sy="100000" flip="none" algn="tl"/>
          </a:blipFill>
        </p:spPr>
        <p:txBody>
          <a:bodyPr wrap="none">
            <a:spAutoFit/>
          </a:bodyPr>
          <a:lstStyle/>
          <a:p>
            <a:pPr>
              <a:lnSpc>
                <a:spcPct val="120000"/>
              </a:lnSpc>
              <a:spcBef>
                <a:spcPct val="0"/>
              </a:spcBef>
            </a:pPr>
            <a:r>
              <a:rPr lang="zh-CN" altLang="en-US" sz="3200" dirty="0">
                <a:solidFill>
                  <a:srgbClr val="FF0000"/>
                </a:solidFill>
                <a:latin typeface="华文新魏" pitchFamily="2" charset="-122"/>
                <a:ea typeface="华文新魏" pitchFamily="2" charset="-122"/>
              </a:rPr>
              <a:t>利息</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本金</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利率</a:t>
            </a:r>
            <a:r>
              <a:rPr lang="en-US" altLang="zh-CN" sz="3200" dirty="0">
                <a:solidFill>
                  <a:srgbClr val="FF0000"/>
                </a:solidFill>
                <a:latin typeface="华文新魏" pitchFamily="2" charset="-122"/>
                <a:ea typeface="华文新魏" pitchFamily="2" charset="-122"/>
              </a:rPr>
              <a:t>×</a:t>
            </a:r>
            <a:r>
              <a:rPr lang="zh-CN" altLang="en-US" sz="3200" dirty="0">
                <a:solidFill>
                  <a:srgbClr val="FF0000"/>
                </a:solidFill>
                <a:latin typeface="华文新魏" pitchFamily="2" charset="-122"/>
                <a:ea typeface="华文新魏" pitchFamily="2" charset="-122"/>
              </a:rPr>
              <a:t>存期</a:t>
            </a:r>
          </a:p>
        </p:txBody>
      </p:sp>
      <p:sp>
        <p:nvSpPr>
          <p:cNvPr id="4" name="TextBox 3"/>
          <p:cNvSpPr txBox="1"/>
          <p:nvPr/>
        </p:nvSpPr>
        <p:spPr>
          <a:xfrm>
            <a:off x="827584" y="5302949"/>
            <a:ext cx="3492388" cy="646331"/>
          </a:xfrm>
          <a:prstGeom prst="rect">
            <a:avLst/>
          </a:prstGeom>
          <a:noFill/>
        </p:spPr>
        <p:txBody>
          <a:bodyPr wrap="square" rtlCol="0">
            <a:spAutoFit/>
          </a:bodyPr>
          <a:lstStyle/>
          <a:p>
            <a:r>
              <a:rPr lang="en-US" altLang="zh-CN" sz="3600" dirty="0" smtClean="0">
                <a:latin typeface="华文新魏" pitchFamily="2" charset="-122"/>
                <a:ea typeface="华文新魏" pitchFamily="2" charset="-122"/>
              </a:rPr>
              <a:t>1472</a:t>
            </a:r>
            <a:r>
              <a:rPr lang="zh-CN" altLang="en-US" sz="3600" dirty="0" smtClean="0">
                <a:latin typeface="华文新魏" pitchFamily="2" charset="-122"/>
                <a:ea typeface="华文新魏" pitchFamily="2" charset="-122"/>
              </a:rPr>
              <a:t>＞</a:t>
            </a:r>
            <a:r>
              <a:rPr lang="en-US" altLang="zh-CN" sz="3600" dirty="0">
                <a:latin typeface="华文新魏" pitchFamily="2" charset="-122"/>
                <a:ea typeface="华文新魏" pitchFamily="2" charset="-122"/>
              </a:rPr>
              <a:t> 647.72</a:t>
            </a:r>
            <a:endParaRPr lang="zh-CN" altLang="en-US" sz="3600" dirty="0">
              <a:latin typeface="华文新魏" pitchFamily="2" charset="-122"/>
              <a:ea typeface="华文新魏" pitchFamily="2" charset="-122"/>
            </a:endParaRPr>
          </a:p>
        </p:txBody>
      </p:sp>
      <p:sp>
        <p:nvSpPr>
          <p:cNvPr id="14" name="燕尾形 13"/>
          <p:cNvSpPr/>
          <p:nvPr/>
        </p:nvSpPr>
        <p:spPr>
          <a:xfrm>
            <a:off x="3995936" y="5373216"/>
            <a:ext cx="872154" cy="46805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4907619" y="5070124"/>
            <a:ext cx="3018096" cy="1200329"/>
          </a:xfrm>
          <a:prstGeom prst="rect">
            <a:avLst/>
          </a:prstGeom>
        </p:spPr>
        <p:txBody>
          <a:bodyPr wrap="square">
            <a:spAutoFit/>
          </a:bodyPr>
          <a:lstStyle/>
          <a:p>
            <a:r>
              <a:rPr lang="zh-CN" altLang="en-US" sz="3600" dirty="0" smtClean="0">
                <a:latin typeface="华文新魏" pitchFamily="2" charset="-122"/>
                <a:ea typeface="华文新魏" pitchFamily="2" charset="-122"/>
              </a:rPr>
              <a:t>第一种</a:t>
            </a:r>
            <a:r>
              <a:rPr lang="zh-CN" altLang="en-US" sz="3600" dirty="0">
                <a:latin typeface="华文新魏" pitchFamily="2" charset="-122"/>
                <a:ea typeface="华文新魏" pitchFamily="2" charset="-122"/>
              </a:rPr>
              <a:t>方案能得更多的利息。</a:t>
            </a:r>
            <a:endParaRPr lang="zh-CN" altLang="en-US" sz="3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0-#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p:bldP spid="11" grpId="0" animBg="1"/>
      <p:bldP spid="4" grpId="0"/>
      <p:bldP spid="14" grpId="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同侧圆角矩形 12"/>
          <p:cNvSpPr/>
          <p:nvPr/>
        </p:nvSpPr>
        <p:spPr>
          <a:xfrm>
            <a:off x="467548" y="968367"/>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课堂小结</a:t>
            </a:r>
            <a:endParaRPr lang="zh-CN" altLang="en-US" sz="3000" b="1" dirty="0">
              <a:latin typeface="华文新魏" pitchFamily="2" charset="-122"/>
              <a:ea typeface="华文新魏" pitchFamily="2" charset="-122"/>
              <a:cs typeface="黑体" panose="02010600030101010101" charset="-122"/>
            </a:endParaRPr>
          </a:p>
        </p:txBody>
      </p:sp>
      <p:cxnSp>
        <p:nvCxnSpPr>
          <p:cNvPr id="15"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7" name="Rectangle 13"/>
          <p:cNvSpPr>
            <a:spLocks noChangeArrowheads="1"/>
          </p:cNvSpPr>
          <p:nvPr/>
        </p:nvSpPr>
        <p:spPr bwMode="auto">
          <a:xfrm>
            <a:off x="460557" y="2852936"/>
            <a:ext cx="8280920" cy="1126462"/>
          </a:xfrm>
          <a:prstGeom prst="rect">
            <a:avLst/>
          </a:prstGeom>
          <a:solidFill>
            <a:schemeClr val="accent5">
              <a:lumMod val="40000"/>
              <a:lumOff val="60000"/>
            </a:schemeClr>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nchor="ctr">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0"/>
              </a:spcBef>
              <a:buFontTx/>
              <a:buNone/>
            </a:pPr>
            <a:r>
              <a:rPr lang="en-US" altLang="zh-CN" dirty="0" smtClean="0">
                <a:solidFill>
                  <a:schemeClr val="tx1"/>
                </a:solidFill>
                <a:latin typeface="华文新魏" pitchFamily="2" charset="-122"/>
                <a:ea typeface="华文新魏" pitchFamily="2" charset="-122"/>
              </a:rPr>
              <a:t>2.</a:t>
            </a:r>
            <a:r>
              <a:rPr lang="zh-CN" altLang="en-US" dirty="0" smtClean="0">
                <a:solidFill>
                  <a:schemeClr val="tx1"/>
                </a:solidFill>
                <a:latin typeface="华文新魏" pitchFamily="2" charset="-122"/>
                <a:ea typeface="华文新魏" pitchFamily="2" charset="-122"/>
              </a:rPr>
              <a:t>根据</a:t>
            </a:r>
            <a:r>
              <a:rPr lang="en-US" altLang="zh-CN" dirty="0" smtClean="0">
                <a:solidFill>
                  <a:schemeClr val="tx1"/>
                </a:solidFill>
                <a:latin typeface="华文新魏" pitchFamily="2" charset="-122"/>
                <a:ea typeface="华文新魏" pitchFamily="2" charset="-122"/>
              </a:rPr>
              <a:t>《</a:t>
            </a:r>
            <a:r>
              <a:rPr lang="zh-CN" altLang="en-US" dirty="0" smtClean="0">
                <a:solidFill>
                  <a:schemeClr val="tx1"/>
                </a:solidFill>
                <a:latin typeface="华文新魏" pitchFamily="2" charset="-122"/>
                <a:ea typeface="华文新魏" pitchFamily="2" charset="-122"/>
              </a:rPr>
              <a:t>中华人民共和国个人所得税法</a:t>
            </a:r>
            <a:r>
              <a:rPr lang="en-US" altLang="zh-CN" dirty="0" smtClean="0">
                <a:solidFill>
                  <a:schemeClr val="tx1"/>
                </a:solidFill>
                <a:latin typeface="华文新魏" pitchFamily="2" charset="-122"/>
                <a:ea typeface="华文新魏" pitchFamily="2" charset="-122"/>
              </a:rPr>
              <a:t>》</a:t>
            </a:r>
            <a:r>
              <a:rPr lang="zh-CN" altLang="en-US" dirty="0" smtClean="0">
                <a:solidFill>
                  <a:schemeClr val="tx1"/>
                </a:solidFill>
                <a:latin typeface="华文新魏" pitchFamily="2" charset="-122"/>
                <a:ea typeface="华文新魏" pitchFamily="2" charset="-122"/>
              </a:rPr>
              <a:t>规定，我国公民有依法纳税的义务。</a:t>
            </a:r>
            <a:endParaRPr lang="zh-CN" altLang="en-US" dirty="0">
              <a:solidFill>
                <a:schemeClr val="tx1"/>
              </a:solidFill>
              <a:latin typeface="华文新魏" pitchFamily="2" charset="-122"/>
              <a:ea typeface="华文新魏" pitchFamily="2" charset="-122"/>
            </a:endParaRPr>
          </a:p>
        </p:txBody>
      </p:sp>
      <p:sp>
        <p:nvSpPr>
          <p:cNvPr id="22" name="矩形 21"/>
          <p:cNvSpPr/>
          <p:nvPr/>
        </p:nvSpPr>
        <p:spPr>
          <a:xfrm>
            <a:off x="467544" y="1844824"/>
            <a:ext cx="8280920" cy="609398"/>
          </a:xfrm>
          <a:prstGeom prst="rect">
            <a:avLst/>
          </a:prstGeom>
          <a:solidFill>
            <a:schemeClr val="accent2">
              <a:lumMod val="20000"/>
              <a:lumOff val="80000"/>
            </a:schemeClr>
          </a:solidFill>
        </p:spPr>
        <p:txBody>
          <a:bodyPr wrap="square">
            <a:spAutoFit/>
          </a:bodyPr>
          <a:lstStyle/>
          <a:p>
            <a:pPr>
              <a:lnSpc>
                <a:spcPct val="120000"/>
              </a:lnSpc>
              <a:spcBef>
                <a:spcPct val="0"/>
              </a:spcBef>
            </a:pPr>
            <a:r>
              <a:rPr lang="en-US" altLang="zh-CN" sz="2800" dirty="0">
                <a:latin typeface="华文新魏" pitchFamily="2" charset="-122"/>
                <a:ea typeface="华文新魏" pitchFamily="2" charset="-122"/>
              </a:rPr>
              <a:t>1</a:t>
            </a:r>
            <a:r>
              <a:rPr lang="en-US" altLang="zh-CN" sz="2800" dirty="0" smtClean="0">
                <a:latin typeface="华文新魏" pitchFamily="2" charset="-122"/>
                <a:ea typeface="华文新魏" pitchFamily="2" charset="-122"/>
              </a:rPr>
              <a:t>.</a:t>
            </a:r>
            <a:r>
              <a:rPr lang="zh-CN" altLang="en-US" sz="2800" dirty="0">
                <a:latin typeface="华文新魏" pitchFamily="2" charset="-122"/>
                <a:ea typeface="华文新魏" pitchFamily="2" charset="-122"/>
              </a:rPr>
              <a:t>利息</a:t>
            </a:r>
            <a:r>
              <a:rPr lang="en-US" altLang="zh-CN" sz="2800" dirty="0">
                <a:latin typeface="华文新魏" pitchFamily="2" charset="-122"/>
                <a:ea typeface="华文新魏" pitchFamily="2" charset="-122"/>
              </a:rPr>
              <a:t>=</a:t>
            </a:r>
            <a:r>
              <a:rPr lang="zh-CN" altLang="en-US" sz="2800" dirty="0">
                <a:latin typeface="华文新魏" pitchFamily="2" charset="-122"/>
                <a:ea typeface="华文新魏" pitchFamily="2" charset="-122"/>
              </a:rPr>
              <a:t>本金</a:t>
            </a:r>
            <a:r>
              <a:rPr lang="en-US" altLang="zh-CN" sz="2800" dirty="0">
                <a:latin typeface="华文新魏" pitchFamily="2" charset="-122"/>
                <a:ea typeface="华文新魏" pitchFamily="2" charset="-122"/>
              </a:rPr>
              <a:t>×</a:t>
            </a:r>
            <a:r>
              <a:rPr lang="zh-CN" altLang="en-US" sz="2800" dirty="0">
                <a:latin typeface="华文新魏" pitchFamily="2" charset="-122"/>
                <a:ea typeface="华文新魏" pitchFamily="2" charset="-122"/>
              </a:rPr>
              <a:t>利率</a:t>
            </a:r>
            <a:r>
              <a:rPr lang="en-US" altLang="zh-CN" sz="2800" dirty="0">
                <a:latin typeface="华文新魏" pitchFamily="2" charset="-122"/>
                <a:ea typeface="华文新魏" pitchFamily="2" charset="-122"/>
              </a:rPr>
              <a:t>×</a:t>
            </a:r>
            <a:r>
              <a:rPr lang="zh-CN" altLang="en-US" sz="2800" dirty="0">
                <a:latin typeface="华文新魏" pitchFamily="2" charset="-122"/>
                <a:ea typeface="华文新魏" pitchFamily="2" charset="-122"/>
              </a:rPr>
              <a:t>存期</a:t>
            </a:r>
          </a:p>
        </p:txBody>
      </p:sp>
      <p:sp>
        <p:nvSpPr>
          <p:cNvPr id="6" name="矩形 5"/>
          <p:cNvSpPr/>
          <p:nvPr/>
        </p:nvSpPr>
        <p:spPr>
          <a:xfrm>
            <a:off x="467544" y="4365104"/>
            <a:ext cx="8280920" cy="1126462"/>
          </a:xfrm>
          <a:prstGeom prst="rect">
            <a:avLst/>
          </a:prstGeom>
          <a:solidFill>
            <a:srgbClr val="92D050"/>
          </a:solidFill>
        </p:spPr>
        <p:txBody>
          <a:bodyPr wrap="square">
            <a:spAutoFit/>
          </a:bodyPr>
          <a:lstStyle/>
          <a:p>
            <a:pPr>
              <a:lnSpc>
                <a:spcPct val="120000"/>
              </a:lnSpc>
              <a:spcBef>
                <a:spcPct val="0"/>
              </a:spcBef>
            </a:pPr>
            <a:r>
              <a:rPr lang="en-US" altLang="zh-CN" sz="2800" dirty="0" smtClean="0">
                <a:latin typeface="华文新魏" pitchFamily="2" charset="-122"/>
                <a:ea typeface="华文新魏" pitchFamily="2" charset="-122"/>
              </a:rPr>
              <a:t>3.</a:t>
            </a:r>
            <a:r>
              <a:rPr lang="zh-CN" altLang="en-US" sz="2800" dirty="0">
                <a:latin typeface="华文新魏" pitchFamily="2" charset="-122"/>
                <a:ea typeface="华文新魏" pitchFamily="2" charset="-122"/>
              </a:rPr>
              <a:t> </a:t>
            </a:r>
            <a:r>
              <a:rPr lang="zh-CN" altLang="en-US" sz="2800" dirty="0" smtClean="0">
                <a:latin typeface="华文新魏" pitchFamily="2" charset="-122"/>
                <a:ea typeface="华文新魏" pitchFamily="2" charset="-122"/>
              </a:rPr>
              <a:t>“求个人所得税”</a:t>
            </a:r>
            <a:r>
              <a:rPr lang="zh-CN" altLang="en-US" sz="2800" dirty="0">
                <a:latin typeface="华文新魏" pitchFamily="2" charset="-122"/>
                <a:ea typeface="华文新魏" pitchFamily="2" charset="-122"/>
              </a:rPr>
              <a:t>问题的基本</a:t>
            </a:r>
            <a:r>
              <a:rPr lang="zh-CN" altLang="en-US" sz="2800" dirty="0" smtClean="0">
                <a:latin typeface="华文新魏" pitchFamily="2" charset="-122"/>
                <a:ea typeface="华文新魏" pitchFamily="2" charset="-122"/>
              </a:rPr>
              <a:t>方法：</a:t>
            </a:r>
            <a:endParaRPr lang="en-US" altLang="zh-CN" sz="2800" dirty="0" smtClean="0">
              <a:latin typeface="华文新魏" pitchFamily="2" charset="-122"/>
              <a:ea typeface="华文新魏" pitchFamily="2" charset="-122"/>
            </a:endParaRPr>
          </a:p>
          <a:p>
            <a:pPr>
              <a:lnSpc>
                <a:spcPct val="120000"/>
              </a:lnSpc>
              <a:spcBef>
                <a:spcPct val="0"/>
              </a:spcBef>
            </a:pPr>
            <a:r>
              <a:rPr lang="zh-CN" altLang="en-US" sz="2800" dirty="0">
                <a:latin typeface="华文新魏" pitchFamily="2" charset="-122"/>
                <a:ea typeface="华文新魏" pitchFamily="2" charset="-122"/>
              </a:rPr>
              <a:t>个人所得税</a:t>
            </a:r>
            <a:r>
              <a:rPr lang="en-US" altLang="zh-CN" sz="2800" dirty="0" smtClean="0">
                <a:latin typeface="华文新魏" pitchFamily="2" charset="-122"/>
                <a:ea typeface="华文新魏" pitchFamily="2" charset="-122"/>
              </a:rPr>
              <a:t>=</a:t>
            </a:r>
            <a:r>
              <a:rPr lang="zh-CN" altLang="en-US" sz="2800" dirty="0">
                <a:latin typeface="华文新魏" pitchFamily="2" charset="-122"/>
                <a:ea typeface="华文新魏" pitchFamily="2" charset="-122"/>
              </a:rPr>
              <a:t>（收入</a:t>
            </a:r>
            <a:r>
              <a:rPr lang="en-US" altLang="zh-CN" sz="2800" dirty="0" smtClean="0">
                <a:latin typeface="华文新魏" pitchFamily="2" charset="-122"/>
                <a:ea typeface="华文新魏" pitchFamily="2" charset="-122"/>
              </a:rPr>
              <a:t>-</a:t>
            </a:r>
            <a:r>
              <a:rPr lang="zh-CN" altLang="en-US" sz="2800" dirty="0">
                <a:latin typeface="华文新魏" pitchFamily="2" charset="-122"/>
                <a:ea typeface="华文新魏" pitchFamily="2" charset="-122"/>
              </a:rPr>
              <a:t>相应</a:t>
            </a:r>
            <a:r>
              <a:rPr lang="zh-CN" altLang="en-US" sz="2800" dirty="0" smtClean="0">
                <a:latin typeface="华文新魏" pitchFamily="2" charset="-122"/>
                <a:ea typeface="华文新魏" pitchFamily="2" charset="-122"/>
              </a:rPr>
              <a:t>征税起点）</a:t>
            </a:r>
            <a:r>
              <a:rPr lang="en-US" altLang="zh-CN" sz="2800" dirty="0" smtClean="0">
                <a:latin typeface="华文新魏" pitchFamily="2" charset="-122"/>
                <a:ea typeface="华文新魏" pitchFamily="2" charset="-122"/>
              </a:rPr>
              <a:t>×</a:t>
            </a:r>
            <a:r>
              <a:rPr lang="zh-CN" altLang="en-US" sz="2800" dirty="0" smtClean="0">
                <a:latin typeface="华文新魏" pitchFamily="2" charset="-122"/>
                <a:ea typeface="华文新魏" pitchFamily="2" charset="-122"/>
              </a:rPr>
              <a:t>税率</a:t>
            </a:r>
            <a:endParaRPr lang="zh-CN" altLang="en-US" sz="2800" dirty="0">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edge">
                                      <p:cBhvr>
                                        <p:cTn id="7" dur="2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2"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Freeform 93"/>
          <p:cNvSpPr/>
          <p:nvPr/>
        </p:nvSpPr>
        <p:spPr bwMode="auto">
          <a:xfrm>
            <a:off x="3430940" y="2671168"/>
            <a:ext cx="2592388" cy="412908"/>
          </a:xfrm>
          <a:custGeom>
            <a:avLst/>
            <a:gdLst>
              <a:gd name="T0" fmla="*/ 2147483646 w 1638"/>
              <a:gd name="T1" fmla="*/ 0 h 289"/>
              <a:gd name="T2" fmla="*/ 0 w 1638"/>
              <a:gd name="T3" fmla="*/ 166330131 h 289"/>
              <a:gd name="T4" fmla="*/ 0 w 1638"/>
              <a:gd name="T5" fmla="*/ 728325156 h 289"/>
              <a:gd name="T6" fmla="*/ 2147483646 w 1638"/>
              <a:gd name="T7" fmla="*/ 536793490 h 289"/>
              <a:gd name="T8" fmla="*/ 2147483646 w 1638"/>
              <a:gd name="T9" fmla="*/ 0 h 2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8" h="289">
                <a:moveTo>
                  <a:pt x="1633" y="0"/>
                </a:moveTo>
                <a:lnTo>
                  <a:pt x="0" y="66"/>
                </a:lnTo>
                <a:lnTo>
                  <a:pt x="0" y="289"/>
                </a:lnTo>
                <a:lnTo>
                  <a:pt x="1638" y="213"/>
                </a:lnTo>
                <a:lnTo>
                  <a:pt x="1633" y="0"/>
                </a:lnTo>
                <a:close/>
              </a:path>
            </a:pathLst>
          </a:custGeom>
          <a:solidFill>
            <a:srgbClr val="005828"/>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Freeform 94"/>
          <p:cNvSpPr/>
          <p:nvPr/>
        </p:nvSpPr>
        <p:spPr bwMode="auto">
          <a:xfrm>
            <a:off x="3430942" y="2671168"/>
            <a:ext cx="2600325" cy="412908"/>
          </a:xfrm>
          <a:custGeom>
            <a:avLst/>
            <a:gdLst>
              <a:gd name="T0" fmla="*/ 2147483646 w 1638"/>
              <a:gd name="T1" fmla="*/ 0 h 289"/>
              <a:gd name="T2" fmla="*/ 0 w 1638"/>
              <a:gd name="T3" fmla="*/ 166330131 h 289"/>
              <a:gd name="T4" fmla="*/ 0 w 1638"/>
              <a:gd name="T5" fmla="*/ 728325156 h 289"/>
              <a:gd name="T6" fmla="*/ 2147483646 w 1638"/>
              <a:gd name="T7" fmla="*/ 536793490 h 289"/>
              <a:gd name="T8" fmla="*/ 2147483646 w 1638"/>
              <a:gd name="T9" fmla="*/ 0 h 2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38" h="289">
                <a:moveTo>
                  <a:pt x="1633" y="0"/>
                </a:moveTo>
                <a:lnTo>
                  <a:pt x="0" y="66"/>
                </a:lnTo>
                <a:lnTo>
                  <a:pt x="0" y="289"/>
                </a:lnTo>
                <a:lnTo>
                  <a:pt x="1638" y="213"/>
                </a:lnTo>
                <a:lnTo>
                  <a:pt x="1633"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95"/>
          <p:cNvSpPr/>
          <p:nvPr/>
        </p:nvSpPr>
        <p:spPr bwMode="auto">
          <a:xfrm>
            <a:off x="2835630" y="3765589"/>
            <a:ext cx="2359025" cy="405766"/>
          </a:xfrm>
          <a:custGeom>
            <a:avLst/>
            <a:gdLst>
              <a:gd name="T0" fmla="*/ 2147483646 w 1486"/>
              <a:gd name="T1" fmla="*/ 0 h 284"/>
              <a:gd name="T2" fmla="*/ 0 w 1486"/>
              <a:gd name="T3" fmla="*/ 153730325 h 284"/>
              <a:gd name="T4" fmla="*/ 12601575 w 1486"/>
              <a:gd name="T5" fmla="*/ 715724375 h 284"/>
              <a:gd name="T6" fmla="*/ 2147483646 w 1486"/>
              <a:gd name="T7" fmla="*/ 536794075 h 284"/>
              <a:gd name="T8" fmla="*/ 2147483646 w 1486"/>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6" h="284">
                <a:moveTo>
                  <a:pt x="1486" y="0"/>
                </a:moveTo>
                <a:lnTo>
                  <a:pt x="0" y="61"/>
                </a:lnTo>
                <a:lnTo>
                  <a:pt x="5" y="284"/>
                </a:lnTo>
                <a:lnTo>
                  <a:pt x="1486" y="213"/>
                </a:lnTo>
                <a:lnTo>
                  <a:pt x="1486" y="0"/>
                </a:lnTo>
                <a:close/>
              </a:path>
            </a:pathLst>
          </a:custGeom>
          <a:solidFill>
            <a:srgbClr val="005828"/>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96"/>
          <p:cNvSpPr/>
          <p:nvPr/>
        </p:nvSpPr>
        <p:spPr bwMode="auto">
          <a:xfrm>
            <a:off x="2826105" y="3765589"/>
            <a:ext cx="2359025" cy="405766"/>
          </a:xfrm>
          <a:custGeom>
            <a:avLst/>
            <a:gdLst>
              <a:gd name="T0" fmla="*/ 2147483646 w 1486"/>
              <a:gd name="T1" fmla="*/ 0 h 284"/>
              <a:gd name="T2" fmla="*/ 0 w 1486"/>
              <a:gd name="T3" fmla="*/ 153730325 h 284"/>
              <a:gd name="T4" fmla="*/ 12601575 w 1486"/>
              <a:gd name="T5" fmla="*/ 715724375 h 284"/>
              <a:gd name="T6" fmla="*/ 2147483646 w 1486"/>
              <a:gd name="T7" fmla="*/ 536794075 h 284"/>
              <a:gd name="T8" fmla="*/ 2147483646 w 1486"/>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6" h="284">
                <a:moveTo>
                  <a:pt x="1486" y="0"/>
                </a:moveTo>
                <a:lnTo>
                  <a:pt x="0" y="61"/>
                </a:lnTo>
                <a:lnTo>
                  <a:pt x="5" y="284"/>
                </a:lnTo>
                <a:lnTo>
                  <a:pt x="1486" y="213"/>
                </a:lnTo>
                <a:lnTo>
                  <a:pt x="148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97"/>
          <p:cNvSpPr/>
          <p:nvPr/>
        </p:nvSpPr>
        <p:spPr bwMode="auto">
          <a:xfrm>
            <a:off x="3443640" y="4584264"/>
            <a:ext cx="1481138" cy="572929"/>
          </a:xfrm>
          <a:custGeom>
            <a:avLst/>
            <a:gdLst>
              <a:gd name="T0" fmla="*/ 1098788496 w 933"/>
              <a:gd name="T1" fmla="*/ 0 h 401"/>
              <a:gd name="T2" fmla="*/ 2147483646 w 933"/>
              <a:gd name="T3" fmla="*/ 282257722 h 401"/>
              <a:gd name="T4" fmla="*/ 1890117826 w 933"/>
              <a:gd name="T5" fmla="*/ 549394494 h 401"/>
              <a:gd name="T6" fmla="*/ 2094251344 w 933"/>
              <a:gd name="T7" fmla="*/ 1010584244 h 401"/>
              <a:gd name="T8" fmla="*/ 0 w 933"/>
              <a:gd name="T9" fmla="*/ 511592914 h 401"/>
              <a:gd name="T10" fmla="*/ 1098788496 w 933"/>
              <a:gd name="T11" fmla="*/ 0 h 4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33" h="401">
                <a:moveTo>
                  <a:pt x="436" y="0"/>
                </a:moveTo>
                <a:lnTo>
                  <a:pt x="933" y="112"/>
                </a:lnTo>
                <a:lnTo>
                  <a:pt x="750" y="218"/>
                </a:lnTo>
                <a:lnTo>
                  <a:pt x="831" y="401"/>
                </a:lnTo>
                <a:lnTo>
                  <a:pt x="0" y="203"/>
                </a:lnTo>
                <a:lnTo>
                  <a:pt x="436" y="0"/>
                </a:lnTo>
                <a:close/>
              </a:path>
            </a:pathLst>
          </a:custGeom>
          <a:solidFill>
            <a:srgbClr val="005828"/>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98"/>
          <p:cNvSpPr/>
          <p:nvPr/>
        </p:nvSpPr>
        <p:spPr bwMode="auto">
          <a:xfrm>
            <a:off x="3430940" y="4584264"/>
            <a:ext cx="1481138" cy="572929"/>
          </a:xfrm>
          <a:custGeom>
            <a:avLst/>
            <a:gdLst>
              <a:gd name="T0" fmla="*/ 1098788496 w 933"/>
              <a:gd name="T1" fmla="*/ 0 h 401"/>
              <a:gd name="T2" fmla="*/ 2147483646 w 933"/>
              <a:gd name="T3" fmla="*/ 282257722 h 401"/>
              <a:gd name="T4" fmla="*/ 1890117826 w 933"/>
              <a:gd name="T5" fmla="*/ 549394494 h 401"/>
              <a:gd name="T6" fmla="*/ 2094251344 w 933"/>
              <a:gd name="T7" fmla="*/ 1010584244 h 401"/>
              <a:gd name="T8" fmla="*/ 0 w 933"/>
              <a:gd name="T9" fmla="*/ 511592914 h 401"/>
              <a:gd name="T10" fmla="*/ 1098788496 w 933"/>
              <a:gd name="T11" fmla="*/ 0 h 4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33" h="401">
                <a:moveTo>
                  <a:pt x="436" y="0"/>
                </a:moveTo>
                <a:lnTo>
                  <a:pt x="933" y="112"/>
                </a:lnTo>
                <a:lnTo>
                  <a:pt x="750" y="218"/>
                </a:lnTo>
                <a:lnTo>
                  <a:pt x="831" y="401"/>
                </a:lnTo>
                <a:lnTo>
                  <a:pt x="0" y="203"/>
                </a:lnTo>
                <a:lnTo>
                  <a:pt x="43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100"/>
          <p:cNvSpPr/>
          <p:nvPr/>
        </p:nvSpPr>
        <p:spPr bwMode="auto">
          <a:xfrm>
            <a:off x="2826103" y="2671168"/>
            <a:ext cx="3205162" cy="1500187"/>
          </a:xfrm>
          <a:custGeom>
            <a:avLst/>
            <a:gdLst>
              <a:gd name="T0" fmla="*/ 2147483646 w 2019"/>
              <a:gd name="T1" fmla="*/ 0 h 1050"/>
              <a:gd name="T2" fmla="*/ 0 w 2019"/>
              <a:gd name="T3" fmla="*/ 1496972813 h 1050"/>
              <a:gd name="T4" fmla="*/ 12601573 w 2019"/>
              <a:gd name="T5" fmla="*/ 2147483646 h 1050"/>
              <a:gd name="T6" fmla="*/ 2147483646 w 2019"/>
              <a:gd name="T7" fmla="*/ 1151712200 h 1050"/>
              <a:gd name="T8" fmla="*/ 2147483646 w 2019"/>
              <a:gd name="T9" fmla="*/ 0 h 1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19" h="1050">
                <a:moveTo>
                  <a:pt x="2014" y="0"/>
                </a:moveTo>
                <a:lnTo>
                  <a:pt x="0" y="594"/>
                </a:lnTo>
                <a:lnTo>
                  <a:pt x="5" y="1050"/>
                </a:lnTo>
                <a:lnTo>
                  <a:pt x="2019" y="457"/>
                </a:lnTo>
                <a:lnTo>
                  <a:pt x="2014" y="0"/>
                </a:lnTo>
              </a:path>
            </a:pathLst>
          </a:custGeom>
          <a:solidFill>
            <a:srgbClr val="579072"/>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Freeform 102"/>
          <p:cNvSpPr/>
          <p:nvPr/>
        </p:nvSpPr>
        <p:spPr bwMode="auto">
          <a:xfrm>
            <a:off x="2826105" y="2671167"/>
            <a:ext cx="3197225" cy="942976"/>
          </a:xfrm>
          <a:custGeom>
            <a:avLst/>
            <a:gdLst>
              <a:gd name="T0" fmla="*/ 2147483646 w 2014"/>
              <a:gd name="T1" fmla="*/ 0 h 660"/>
              <a:gd name="T2" fmla="*/ 2147483646 w 2014"/>
              <a:gd name="T3" fmla="*/ 0 h 660"/>
              <a:gd name="T4" fmla="*/ 2147483646 w 2014"/>
              <a:gd name="T5" fmla="*/ 640119688 h 660"/>
              <a:gd name="T6" fmla="*/ 0 w 2014"/>
              <a:gd name="T7" fmla="*/ 1496972813 h 660"/>
              <a:gd name="T8" fmla="*/ 0 w 2014"/>
              <a:gd name="T9" fmla="*/ 1663303125 h 660"/>
              <a:gd name="T10" fmla="*/ 2147483646 w 2014"/>
              <a:gd name="T11" fmla="*/ 191531875 h 660"/>
              <a:gd name="T12" fmla="*/ 2147483646 w 2014"/>
              <a:gd name="T13" fmla="*/ 0 h 6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14" h="660">
                <a:moveTo>
                  <a:pt x="2014" y="0"/>
                </a:moveTo>
                <a:lnTo>
                  <a:pt x="2014" y="0"/>
                </a:lnTo>
                <a:lnTo>
                  <a:pt x="1162" y="254"/>
                </a:lnTo>
                <a:lnTo>
                  <a:pt x="0" y="594"/>
                </a:lnTo>
                <a:lnTo>
                  <a:pt x="0" y="660"/>
                </a:lnTo>
                <a:lnTo>
                  <a:pt x="2014" y="76"/>
                </a:lnTo>
                <a:lnTo>
                  <a:pt x="201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104"/>
          <p:cNvSpPr/>
          <p:nvPr/>
        </p:nvSpPr>
        <p:spPr bwMode="auto">
          <a:xfrm>
            <a:off x="2826103" y="3229809"/>
            <a:ext cx="3205162" cy="941546"/>
          </a:xfrm>
          <a:custGeom>
            <a:avLst/>
            <a:gdLst>
              <a:gd name="T0" fmla="*/ 2147483646 w 2019"/>
              <a:gd name="T1" fmla="*/ 0 h 659"/>
              <a:gd name="T2" fmla="*/ 0 w 2019"/>
              <a:gd name="T3" fmla="*/ 1507054158 h 659"/>
              <a:gd name="T4" fmla="*/ 12601573 w 2019"/>
              <a:gd name="T5" fmla="*/ 1660784556 h 659"/>
              <a:gd name="T6" fmla="*/ 2147483646 w 2019"/>
              <a:gd name="T7" fmla="*/ 166330392 h 659"/>
              <a:gd name="T8" fmla="*/ 2147483646 w 2019"/>
              <a:gd name="T9" fmla="*/ 0 h 6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19" h="659">
                <a:moveTo>
                  <a:pt x="2019" y="0"/>
                </a:moveTo>
                <a:lnTo>
                  <a:pt x="0" y="598"/>
                </a:lnTo>
                <a:lnTo>
                  <a:pt x="5" y="659"/>
                </a:lnTo>
                <a:lnTo>
                  <a:pt x="2019" y="66"/>
                </a:lnTo>
                <a:lnTo>
                  <a:pt x="2019"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105"/>
          <p:cNvSpPr/>
          <p:nvPr/>
        </p:nvSpPr>
        <p:spPr bwMode="auto">
          <a:xfrm>
            <a:off x="2762603" y="3359825"/>
            <a:ext cx="31750" cy="160020"/>
          </a:xfrm>
          <a:custGeom>
            <a:avLst/>
            <a:gdLst>
              <a:gd name="T0" fmla="*/ 0 w 20"/>
              <a:gd name="T1" fmla="*/ 282257500 h 112"/>
              <a:gd name="T2" fmla="*/ 25201563 w 20"/>
              <a:gd name="T3" fmla="*/ 0 h 112"/>
              <a:gd name="T4" fmla="*/ 50403125 w 20"/>
              <a:gd name="T5" fmla="*/ 0 h 112"/>
              <a:gd name="T6" fmla="*/ 25201563 w 20"/>
              <a:gd name="T7" fmla="*/ 282257500 h 112"/>
              <a:gd name="T8" fmla="*/ 0 w 20"/>
              <a:gd name="T9" fmla="*/ 282257500 h 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12">
                <a:moveTo>
                  <a:pt x="0" y="112"/>
                </a:moveTo>
                <a:lnTo>
                  <a:pt x="10" y="0"/>
                </a:lnTo>
                <a:lnTo>
                  <a:pt x="20" y="0"/>
                </a:lnTo>
                <a:lnTo>
                  <a:pt x="10" y="112"/>
                </a:lnTo>
                <a:lnTo>
                  <a:pt x="0" y="112"/>
                </a:lnTo>
                <a:close/>
              </a:path>
            </a:pathLst>
          </a:custGeom>
          <a:solidFill>
            <a:srgbClr val="7D4235"/>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106"/>
          <p:cNvSpPr>
            <a:spLocks noEditPoints="1"/>
          </p:cNvSpPr>
          <p:nvPr/>
        </p:nvSpPr>
        <p:spPr bwMode="auto">
          <a:xfrm>
            <a:off x="2857855" y="3345538"/>
            <a:ext cx="73025" cy="158591"/>
          </a:xfrm>
          <a:custGeom>
            <a:avLst/>
            <a:gdLst>
              <a:gd name="T0" fmla="*/ 40322500 w 46"/>
              <a:gd name="T1" fmla="*/ 254535853 h 111"/>
              <a:gd name="T2" fmla="*/ 0 w 46"/>
              <a:gd name="T3" fmla="*/ 0 h 111"/>
              <a:gd name="T4" fmla="*/ 27722513 w 46"/>
              <a:gd name="T5" fmla="*/ 0 h 111"/>
              <a:gd name="T6" fmla="*/ 65524063 w 46"/>
              <a:gd name="T7" fmla="*/ 241934314 h 111"/>
              <a:gd name="T8" fmla="*/ 115927188 w 46"/>
              <a:gd name="T9" fmla="*/ 254535853 h 111"/>
              <a:gd name="T10" fmla="*/ 115927188 w 46"/>
              <a:gd name="T11" fmla="*/ 279737344 h 111"/>
              <a:gd name="T12" fmla="*/ 40322500 w 46"/>
              <a:gd name="T13" fmla="*/ 254535853 h 111"/>
              <a:gd name="T14" fmla="*/ 0 w 46"/>
              <a:gd name="T15" fmla="*/ 0 h 111"/>
              <a:gd name="T16" fmla="*/ 0 w 46"/>
              <a:gd name="T17" fmla="*/ 0 h 111"/>
              <a:gd name="T18" fmla="*/ 0 w 46"/>
              <a:gd name="T19" fmla="*/ 0 h 111"/>
              <a:gd name="T20" fmla="*/ 0 w 46"/>
              <a:gd name="T21" fmla="*/ 0 h 1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 h="111">
                <a:moveTo>
                  <a:pt x="16" y="101"/>
                </a:moveTo>
                <a:lnTo>
                  <a:pt x="0" y="0"/>
                </a:lnTo>
                <a:lnTo>
                  <a:pt x="11" y="0"/>
                </a:lnTo>
                <a:lnTo>
                  <a:pt x="26" y="96"/>
                </a:lnTo>
                <a:lnTo>
                  <a:pt x="46" y="101"/>
                </a:lnTo>
                <a:lnTo>
                  <a:pt x="46" y="111"/>
                </a:lnTo>
                <a:lnTo>
                  <a:pt x="16" y="101"/>
                </a:lnTo>
                <a:close/>
                <a:moveTo>
                  <a:pt x="0" y="0"/>
                </a:moveTo>
                <a:lnTo>
                  <a:pt x="0" y="0"/>
                </a:lnTo>
                <a:close/>
              </a:path>
            </a:pathLst>
          </a:custGeom>
          <a:solidFill>
            <a:srgbClr val="7D4235"/>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107"/>
          <p:cNvSpPr/>
          <p:nvPr/>
        </p:nvSpPr>
        <p:spPr bwMode="auto">
          <a:xfrm>
            <a:off x="2770542" y="3504128"/>
            <a:ext cx="47625" cy="44292"/>
          </a:xfrm>
          <a:custGeom>
            <a:avLst/>
            <a:gdLst>
              <a:gd name="T0" fmla="*/ 0 w 30"/>
              <a:gd name="T1" fmla="*/ 27722794 h 31"/>
              <a:gd name="T2" fmla="*/ 12601575 w 30"/>
              <a:gd name="T3" fmla="*/ 0 h 31"/>
              <a:gd name="T4" fmla="*/ 75604688 w 30"/>
              <a:gd name="T5" fmla="*/ 52924613 h 31"/>
              <a:gd name="T6" fmla="*/ 50403125 w 30"/>
              <a:gd name="T7" fmla="*/ 78126431 h 31"/>
              <a:gd name="T8" fmla="*/ 0 w 30"/>
              <a:gd name="T9" fmla="*/ 27722794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31">
                <a:moveTo>
                  <a:pt x="0" y="11"/>
                </a:moveTo>
                <a:lnTo>
                  <a:pt x="5" y="0"/>
                </a:lnTo>
                <a:lnTo>
                  <a:pt x="30" y="21"/>
                </a:lnTo>
                <a:lnTo>
                  <a:pt x="20" y="31"/>
                </a:lnTo>
                <a:lnTo>
                  <a:pt x="0" y="11"/>
                </a:lnTo>
                <a:close/>
              </a:path>
            </a:pathLst>
          </a:custGeom>
          <a:solidFill>
            <a:srgbClr val="7D4235"/>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任意多边形 38"/>
          <p:cNvSpPr/>
          <p:nvPr/>
        </p:nvSpPr>
        <p:spPr bwMode="auto">
          <a:xfrm>
            <a:off x="2348267" y="2888338"/>
            <a:ext cx="754063" cy="490061"/>
          </a:xfrm>
          <a:custGeom>
            <a:avLst/>
            <a:gdLst>
              <a:gd name="T0" fmla="*/ 571249 w 753252"/>
              <a:gd name="T1" fmla="*/ 682 h 544174"/>
              <a:gd name="T2" fmla="*/ 671144 w 753252"/>
              <a:gd name="T3" fmla="*/ 40962 h 544174"/>
              <a:gd name="T4" fmla="*/ 711404 w 753252"/>
              <a:gd name="T5" fmla="*/ 16794 h 544174"/>
              <a:gd name="T6" fmla="*/ 711404 w 753252"/>
              <a:gd name="T7" fmla="*/ 81241 h 544174"/>
              <a:gd name="T8" fmla="*/ 115556 w 753252"/>
              <a:gd name="T9" fmla="*/ 467925 h 544174"/>
              <a:gd name="T10" fmla="*/ 119816 w 753252"/>
              <a:gd name="T11" fmla="*/ 467020 h 544174"/>
              <a:gd name="T12" fmla="*/ 104903 w 753252"/>
              <a:gd name="T13" fmla="*/ 460272 h 544174"/>
              <a:gd name="T14" fmla="*/ 42886 w 753252"/>
              <a:gd name="T15" fmla="*/ 452305 h 544174"/>
              <a:gd name="T16" fmla="*/ 2795 w 753252"/>
              <a:gd name="T17" fmla="*/ 379461 h 544174"/>
              <a:gd name="T18" fmla="*/ 82978 w 753252"/>
              <a:gd name="T19" fmla="*/ 371368 h 544174"/>
              <a:gd name="T20" fmla="*/ 123069 w 753252"/>
              <a:gd name="T21" fmla="*/ 306617 h 544174"/>
              <a:gd name="T22" fmla="*/ 155143 w 753252"/>
              <a:gd name="T23" fmla="*/ 379461 h 544174"/>
              <a:gd name="T24" fmla="*/ 139106 w 753252"/>
              <a:gd name="T25" fmla="*/ 423976 h 544174"/>
              <a:gd name="T26" fmla="*/ 123914 w 753252"/>
              <a:gd name="T27" fmla="*/ 466148 h 544174"/>
              <a:gd name="T28" fmla="*/ 125621 w 753252"/>
              <a:gd name="T29" fmla="*/ 465785 h 544174"/>
              <a:gd name="T30" fmla="*/ 365168 w 753252"/>
              <a:gd name="T31" fmla="*/ 218191 h 544174"/>
              <a:gd name="T32" fmla="*/ 571249 w 753252"/>
              <a:gd name="T33" fmla="*/ 682 h 54417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53252" h="544174">
                <a:moveTo>
                  <a:pt x="570635" y="682"/>
                </a:moveTo>
                <a:cubicBezTo>
                  <a:pt x="604065" y="3701"/>
                  <a:pt x="638249" y="16784"/>
                  <a:pt x="670422" y="40937"/>
                </a:cubicBezTo>
                <a:cubicBezTo>
                  <a:pt x="678465" y="32886"/>
                  <a:pt x="694552" y="24835"/>
                  <a:pt x="710639" y="16784"/>
                </a:cubicBezTo>
                <a:cubicBezTo>
                  <a:pt x="710639" y="32886"/>
                  <a:pt x="710639" y="57038"/>
                  <a:pt x="710639" y="81191"/>
                </a:cubicBezTo>
                <a:cubicBezTo>
                  <a:pt x="839332" y="234158"/>
                  <a:pt x="686509" y="733314"/>
                  <a:pt x="115432" y="467635"/>
                </a:cubicBezTo>
                <a:lnTo>
                  <a:pt x="119687" y="466730"/>
                </a:lnTo>
                <a:lnTo>
                  <a:pt x="104790" y="459986"/>
                </a:lnTo>
                <a:cubicBezTo>
                  <a:pt x="86393" y="455057"/>
                  <a:pt x="66869" y="458090"/>
                  <a:pt x="42840" y="452024"/>
                </a:cubicBezTo>
                <a:cubicBezTo>
                  <a:pt x="2792" y="443935"/>
                  <a:pt x="-5218" y="403491"/>
                  <a:pt x="2792" y="379225"/>
                </a:cubicBezTo>
                <a:cubicBezTo>
                  <a:pt x="18811" y="346870"/>
                  <a:pt x="58860" y="338782"/>
                  <a:pt x="82889" y="371137"/>
                </a:cubicBezTo>
                <a:cubicBezTo>
                  <a:pt x="66869" y="338782"/>
                  <a:pt x="90898" y="298338"/>
                  <a:pt x="122937" y="306427"/>
                </a:cubicBezTo>
                <a:cubicBezTo>
                  <a:pt x="146966" y="306427"/>
                  <a:pt x="170995" y="338782"/>
                  <a:pt x="154976" y="379225"/>
                </a:cubicBezTo>
                <a:cubicBezTo>
                  <a:pt x="150971" y="395403"/>
                  <a:pt x="144964" y="409558"/>
                  <a:pt x="138956" y="423713"/>
                </a:cubicBezTo>
                <a:lnTo>
                  <a:pt x="123781" y="465859"/>
                </a:lnTo>
                <a:lnTo>
                  <a:pt x="125486" y="465496"/>
                </a:lnTo>
                <a:cubicBezTo>
                  <a:pt x="170353" y="454929"/>
                  <a:pt x="350700" y="401215"/>
                  <a:pt x="364775" y="218056"/>
                </a:cubicBezTo>
                <a:cubicBezTo>
                  <a:pt x="376840" y="73140"/>
                  <a:pt x="470344" y="-8375"/>
                  <a:pt x="570635" y="682"/>
                </a:cubicBezTo>
                <a:close/>
              </a:path>
            </a:pathLst>
          </a:custGeom>
          <a:solidFill>
            <a:srgbClr val="FFC100"/>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110"/>
          <p:cNvSpPr/>
          <p:nvPr/>
        </p:nvSpPr>
        <p:spPr bwMode="auto">
          <a:xfrm>
            <a:off x="2865790" y="2961203"/>
            <a:ext cx="88900" cy="65723"/>
          </a:xfrm>
          <a:custGeom>
            <a:avLst/>
            <a:gdLst>
              <a:gd name="T0" fmla="*/ 0 w 11"/>
              <a:gd name="T1" fmla="*/ 460844547 h 9"/>
              <a:gd name="T2" fmla="*/ 587839127 w 11"/>
              <a:gd name="T3" fmla="*/ 0 h 9"/>
              <a:gd name="T4" fmla="*/ 391895445 w 11"/>
              <a:gd name="T5" fmla="*/ 460844547 h 9"/>
              <a:gd name="T6" fmla="*/ 0 w 11"/>
              <a:gd name="T7" fmla="*/ 460844547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9">
                <a:moveTo>
                  <a:pt x="0" y="7"/>
                </a:moveTo>
                <a:cubicBezTo>
                  <a:pt x="0" y="7"/>
                  <a:pt x="7" y="9"/>
                  <a:pt x="9" y="0"/>
                </a:cubicBezTo>
                <a:cubicBezTo>
                  <a:pt x="9" y="0"/>
                  <a:pt x="11" y="4"/>
                  <a:pt x="6" y="7"/>
                </a:cubicBezTo>
                <a:cubicBezTo>
                  <a:pt x="4" y="9"/>
                  <a:pt x="2" y="8"/>
                  <a:pt x="0" y="7"/>
                </a:cubicBezTo>
                <a:close/>
              </a:path>
            </a:pathLst>
          </a:custGeom>
          <a:solidFill>
            <a:srgbClr val="673711"/>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11"/>
          <p:cNvSpPr/>
          <p:nvPr/>
        </p:nvSpPr>
        <p:spPr bwMode="auto">
          <a:xfrm>
            <a:off x="2883255" y="3012639"/>
            <a:ext cx="7937" cy="57150"/>
          </a:xfrm>
          <a:custGeom>
            <a:avLst/>
            <a:gdLst>
              <a:gd name="T0" fmla="*/ 0 w 1"/>
              <a:gd name="T1" fmla="*/ 63007875 h 8"/>
              <a:gd name="T2" fmla="*/ 63003906 w 1"/>
              <a:gd name="T3" fmla="*/ 63007875 h 8"/>
              <a:gd name="T4" fmla="*/ 0 w 1"/>
              <a:gd name="T5" fmla="*/ 0 h 8"/>
              <a:gd name="T6" fmla="*/ 0 w 1"/>
              <a:gd name="T7" fmla="*/ 63007875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8">
                <a:moveTo>
                  <a:pt x="0" y="1"/>
                </a:moveTo>
                <a:cubicBezTo>
                  <a:pt x="0" y="1"/>
                  <a:pt x="0" y="8"/>
                  <a:pt x="1" y="1"/>
                </a:cubicBezTo>
                <a:cubicBezTo>
                  <a:pt x="0" y="0"/>
                  <a:pt x="0" y="0"/>
                  <a:pt x="0" y="0"/>
                </a:cubicBezTo>
                <a:lnTo>
                  <a:pt x="0" y="1"/>
                </a:lnTo>
                <a:close/>
              </a:path>
            </a:pathLst>
          </a:custGeom>
          <a:solidFill>
            <a:srgbClr val="673711"/>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12"/>
          <p:cNvSpPr/>
          <p:nvPr/>
        </p:nvSpPr>
        <p:spPr bwMode="auto">
          <a:xfrm>
            <a:off x="2899128" y="3012639"/>
            <a:ext cx="23812" cy="50006"/>
          </a:xfrm>
          <a:custGeom>
            <a:avLst/>
            <a:gdLst>
              <a:gd name="T0" fmla="*/ 0 w 3"/>
              <a:gd name="T1" fmla="*/ 63008442 h 7"/>
              <a:gd name="T2" fmla="*/ 63006552 w 3"/>
              <a:gd name="T3" fmla="*/ 0 h 7"/>
              <a:gd name="T4" fmla="*/ 0 w 3"/>
              <a:gd name="T5" fmla="*/ 0 h 7"/>
              <a:gd name="T6" fmla="*/ 0 w 3"/>
              <a:gd name="T7" fmla="*/ 63008442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7">
                <a:moveTo>
                  <a:pt x="0" y="1"/>
                </a:moveTo>
                <a:cubicBezTo>
                  <a:pt x="0" y="1"/>
                  <a:pt x="3" y="7"/>
                  <a:pt x="1" y="0"/>
                </a:cubicBezTo>
                <a:cubicBezTo>
                  <a:pt x="0" y="0"/>
                  <a:pt x="0" y="0"/>
                  <a:pt x="0" y="0"/>
                </a:cubicBezTo>
                <a:lnTo>
                  <a:pt x="0" y="1"/>
                </a:lnTo>
                <a:close/>
              </a:path>
            </a:pathLst>
          </a:custGeom>
          <a:solidFill>
            <a:srgbClr val="673711"/>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13"/>
          <p:cNvSpPr/>
          <p:nvPr/>
        </p:nvSpPr>
        <p:spPr bwMode="auto">
          <a:xfrm>
            <a:off x="2922940" y="2996923"/>
            <a:ext cx="31750" cy="44291"/>
          </a:xfrm>
          <a:custGeom>
            <a:avLst/>
            <a:gdLst>
              <a:gd name="T0" fmla="*/ 0 w 4"/>
              <a:gd name="T1" fmla="*/ 67272804 h 6"/>
              <a:gd name="T2" fmla="*/ 63007875 w 4"/>
              <a:gd name="T3" fmla="*/ 0 h 6"/>
              <a:gd name="T4" fmla="*/ 0 w 4"/>
              <a:gd name="T5" fmla="*/ 67272804 h 6"/>
              <a:gd name="T6" fmla="*/ 0 60000 65536"/>
              <a:gd name="T7" fmla="*/ 0 60000 65536"/>
              <a:gd name="T8" fmla="*/ 0 60000 65536"/>
            </a:gdLst>
            <a:ahLst/>
            <a:cxnLst>
              <a:cxn ang="T6">
                <a:pos x="T0" y="T1"/>
              </a:cxn>
              <a:cxn ang="T7">
                <a:pos x="T2" y="T3"/>
              </a:cxn>
              <a:cxn ang="T8">
                <a:pos x="T4" y="T5"/>
              </a:cxn>
            </a:cxnLst>
            <a:rect l="0" t="0" r="r" b="b"/>
            <a:pathLst>
              <a:path w="4" h="6">
                <a:moveTo>
                  <a:pt x="0" y="1"/>
                </a:moveTo>
                <a:cubicBezTo>
                  <a:pt x="0" y="1"/>
                  <a:pt x="4" y="6"/>
                  <a:pt x="1" y="0"/>
                </a:cubicBezTo>
                <a:cubicBezTo>
                  <a:pt x="0" y="1"/>
                  <a:pt x="0" y="1"/>
                  <a:pt x="0" y="1"/>
                </a:cubicBezTo>
                <a:close/>
              </a:path>
            </a:pathLst>
          </a:custGeom>
          <a:solidFill>
            <a:srgbClr val="673711"/>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114"/>
          <p:cNvSpPr/>
          <p:nvPr/>
        </p:nvSpPr>
        <p:spPr bwMode="auto">
          <a:xfrm>
            <a:off x="2938815" y="2975491"/>
            <a:ext cx="39688" cy="37147"/>
          </a:xfrm>
          <a:custGeom>
            <a:avLst/>
            <a:gdLst>
              <a:gd name="T0" fmla="*/ 0 w 5"/>
              <a:gd name="T1" fmla="*/ 136290050 h 5"/>
              <a:gd name="T2" fmla="*/ 0 w 5"/>
              <a:gd name="T3" fmla="*/ 0 h 5"/>
              <a:gd name="T4" fmla="*/ 0 w 5"/>
              <a:gd name="T5" fmla="*/ 68145025 h 5"/>
              <a:gd name="T6" fmla="*/ 0 w 5"/>
              <a:gd name="T7" fmla="*/ 13629005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0" y="2"/>
                </a:moveTo>
                <a:cubicBezTo>
                  <a:pt x="0" y="2"/>
                  <a:pt x="5" y="5"/>
                  <a:pt x="0" y="0"/>
                </a:cubicBezTo>
                <a:cubicBezTo>
                  <a:pt x="0" y="1"/>
                  <a:pt x="0" y="1"/>
                  <a:pt x="0" y="1"/>
                </a:cubicBezTo>
                <a:lnTo>
                  <a:pt x="0" y="2"/>
                </a:lnTo>
                <a:close/>
              </a:path>
            </a:pathLst>
          </a:custGeom>
          <a:solidFill>
            <a:srgbClr val="673711"/>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115"/>
          <p:cNvSpPr/>
          <p:nvPr/>
        </p:nvSpPr>
        <p:spPr bwMode="auto">
          <a:xfrm>
            <a:off x="2729267" y="3026926"/>
            <a:ext cx="322263" cy="231457"/>
          </a:xfrm>
          <a:custGeom>
            <a:avLst/>
            <a:gdLst>
              <a:gd name="T0" fmla="*/ 0 w 40"/>
              <a:gd name="T1" fmla="*/ 2066843145 h 32"/>
              <a:gd name="T2" fmla="*/ 843805383 w 40"/>
              <a:gd name="T3" fmla="*/ 839652265 h 32"/>
              <a:gd name="T4" fmla="*/ 0 w 40"/>
              <a:gd name="T5" fmla="*/ 2066843145 h 32"/>
              <a:gd name="T6" fmla="*/ 0 60000 65536"/>
              <a:gd name="T7" fmla="*/ 0 60000 65536"/>
              <a:gd name="T8" fmla="*/ 0 60000 65536"/>
            </a:gdLst>
            <a:ahLst/>
            <a:cxnLst>
              <a:cxn ang="T6">
                <a:pos x="T0" y="T1"/>
              </a:cxn>
              <a:cxn ang="T7">
                <a:pos x="T2" y="T3"/>
              </a:cxn>
              <a:cxn ang="T8">
                <a:pos x="T4" y="T5"/>
              </a:cxn>
            </a:cxnLst>
            <a:rect l="0" t="0" r="r" b="b"/>
            <a:pathLst>
              <a:path w="40" h="32">
                <a:moveTo>
                  <a:pt x="0" y="32"/>
                </a:moveTo>
                <a:cubicBezTo>
                  <a:pt x="0" y="32"/>
                  <a:pt x="12" y="25"/>
                  <a:pt x="13" y="13"/>
                </a:cubicBezTo>
                <a:cubicBezTo>
                  <a:pt x="13" y="0"/>
                  <a:pt x="40" y="25"/>
                  <a:pt x="0" y="3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116"/>
          <p:cNvSpPr/>
          <p:nvPr/>
        </p:nvSpPr>
        <p:spPr bwMode="auto">
          <a:xfrm>
            <a:off x="5853467" y="2569726"/>
            <a:ext cx="73025" cy="145733"/>
          </a:xfrm>
          <a:custGeom>
            <a:avLst/>
            <a:gdLst>
              <a:gd name="T0" fmla="*/ 0 w 46"/>
              <a:gd name="T1" fmla="*/ 12601575 h 102"/>
              <a:gd name="T2" fmla="*/ 27722513 w 46"/>
              <a:gd name="T3" fmla="*/ 0 h 102"/>
              <a:gd name="T4" fmla="*/ 115927188 w 46"/>
              <a:gd name="T5" fmla="*/ 241935000 h 102"/>
              <a:gd name="T6" fmla="*/ 90725625 w 46"/>
              <a:gd name="T7" fmla="*/ 257055938 h 102"/>
              <a:gd name="T8" fmla="*/ 0 w 46"/>
              <a:gd name="T9" fmla="*/ 12601575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02">
                <a:moveTo>
                  <a:pt x="0" y="5"/>
                </a:moveTo>
                <a:lnTo>
                  <a:pt x="11" y="0"/>
                </a:lnTo>
                <a:lnTo>
                  <a:pt x="46" y="96"/>
                </a:lnTo>
                <a:lnTo>
                  <a:pt x="36" y="102"/>
                </a:lnTo>
                <a:lnTo>
                  <a:pt x="0" y="5"/>
                </a:lnTo>
                <a:close/>
              </a:path>
            </a:pathLst>
          </a:custGeom>
          <a:solidFill>
            <a:srgbClr val="7D4235"/>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117"/>
          <p:cNvSpPr/>
          <p:nvPr/>
        </p:nvSpPr>
        <p:spPr bwMode="auto">
          <a:xfrm>
            <a:off x="5766155" y="2576869"/>
            <a:ext cx="47625" cy="160020"/>
          </a:xfrm>
          <a:custGeom>
            <a:avLst/>
            <a:gdLst>
              <a:gd name="T0" fmla="*/ 0 w 30"/>
              <a:gd name="T1" fmla="*/ 269657513 h 112"/>
              <a:gd name="T2" fmla="*/ 37803138 w 30"/>
              <a:gd name="T3" fmla="*/ 229335013 h 112"/>
              <a:gd name="T4" fmla="*/ 12601575 w 30"/>
              <a:gd name="T5" fmla="*/ 0 h 112"/>
              <a:gd name="T6" fmla="*/ 37803138 w 30"/>
              <a:gd name="T7" fmla="*/ 0 h 112"/>
              <a:gd name="T8" fmla="*/ 75604688 w 30"/>
              <a:gd name="T9" fmla="*/ 244455950 h 112"/>
              <a:gd name="T10" fmla="*/ 12601575 w 30"/>
              <a:gd name="T11" fmla="*/ 282257500 h 112"/>
              <a:gd name="T12" fmla="*/ 0 w 30"/>
              <a:gd name="T13" fmla="*/ 269657513 h 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112">
                <a:moveTo>
                  <a:pt x="0" y="107"/>
                </a:moveTo>
                <a:lnTo>
                  <a:pt x="15" y="91"/>
                </a:lnTo>
                <a:lnTo>
                  <a:pt x="5" y="0"/>
                </a:lnTo>
                <a:lnTo>
                  <a:pt x="15" y="0"/>
                </a:lnTo>
                <a:lnTo>
                  <a:pt x="30" y="97"/>
                </a:lnTo>
                <a:lnTo>
                  <a:pt x="5" y="112"/>
                </a:lnTo>
                <a:lnTo>
                  <a:pt x="0" y="107"/>
                </a:lnTo>
                <a:close/>
              </a:path>
            </a:pathLst>
          </a:custGeom>
          <a:solidFill>
            <a:srgbClr val="7D4235"/>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118"/>
          <p:cNvSpPr/>
          <p:nvPr/>
        </p:nvSpPr>
        <p:spPr bwMode="auto">
          <a:xfrm>
            <a:off x="5886805" y="2699743"/>
            <a:ext cx="39687" cy="44291"/>
          </a:xfrm>
          <a:custGeom>
            <a:avLst/>
            <a:gdLst>
              <a:gd name="T0" fmla="*/ 0 w 25"/>
              <a:gd name="T1" fmla="*/ 65523397 h 31"/>
              <a:gd name="T2" fmla="*/ 37802661 w 25"/>
              <a:gd name="T3" fmla="*/ 0 h 31"/>
              <a:gd name="T4" fmla="*/ 63003906 w 25"/>
              <a:gd name="T5" fmla="*/ 12601447 h 31"/>
              <a:gd name="T6" fmla="*/ 25201245 w 25"/>
              <a:gd name="T7" fmla="*/ 78124844 h 31"/>
              <a:gd name="T8" fmla="*/ 0 w 25"/>
              <a:gd name="T9" fmla="*/ 65523397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31">
                <a:moveTo>
                  <a:pt x="0" y="26"/>
                </a:moveTo>
                <a:lnTo>
                  <a:pt x="15" y="0"/>
                </a:lnTo>
                <a:lnTo>
                  <a:pt x="25" y="5"/>
                </a:lnTo>
                <a:lnTo>
                  <a:pt x="10" y="31"/>
                </a:lnTo>
                <a:lnTo>
                  <a:pt x="0" y="26"/>
                </a:lnTo>
                <a:close/>
              </a:path>
            </a:pathLst>
          </a:custGeom>
          <a:solidFill>
            <a:srgbClr val="7D4235"/>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任意多边形 37"/>
          <p:cNvSpPr/>
          <p:nvPr/>
        </p:nvSpPr>
        <p:spPr bwMode="auto">
          <a:xfrm>
            <a:off x="5467703" y="2159675"/>
            <a:ext cx="760412" cy="440056"/>
          </a:xfrm>
          <a:custGeom>
            <a:avLst/>
            <a:gdLst>
              <a:gd name="T0" fmla="*/ 639527 w 760238"/>
              <a:gd name="T1" fmla="*/ 161808 h 489328"/>
              <a:gd name="T2" fmla="*/ 677040 w 760238"/>
              <a:gd name="T3" fmla="*/ 214091 h 489328"/>
              <a:gd name="T4" fmla="*/ 749794 w 760238"/>
              <a:gd name="T5" fmla="*/ 206009 h 489328"/>
              <a:gd name="T6" fmla="*/ 733626 w 760238"/>
              <a:gd name="T7" fmla="*/ 278752 h 489328"/>
              <a:gd name="T8" fmla="*/ 660873 w 760238"/>
              <a:gd name="T9" fmla="*/ 319163 h 489328"/>
              <a:gd name="T10" fmla="*/ 604287 w 760238"/>
              <a:gd name="T11" fmla="*/ 238339 h 489328"/>
              <a:gd name="T12" fmla="*/ 620455 w 760238"/>
              <a:gd name="T13" fmla="*/ 165597 h 489328"/>
              <a:gd name="T14" fmla="*/ 639527 w 760238"/>
              <a:gd name="T15" fmla="*/ 161808 h 489328"/>
              <a:gd name="T16" fmla="*/ 170818 w 760238"/>
              <a:gd name="T17" fmla="*/ 516 h 489328"/>
              <a:gd name="T18" fmla="*/ 378889 w 760238"/>
              <a:gd name="T19" fmla="*/ 158784 h 489328"/>
              <a:gd name="T20" fmla="*/ 669101 w 760238"/>
              <a:gd name="T21" fmla="*/ 319725 h 489328"/>
              <a:gd name="T22" fmla="*/ 16123 w 760238"/>
              <a:gd name="T23" fmla="*/ 126596 h 489328"/>
              <a:gd name="T24" fmla="*/ 0 w 760238"/>
              <a:gd name="T25" fmla="*/ 70267 h 489328"/>
              <a:gd name="T26" fmla="*/ 40307 w 760238"/>
              <a:gd name="T27" fmla="*/ 78313 h 489328"/>
              <a:gd name="T28" fmla="*/ 170818 w 760238"/>
              <a:gd name="T29" fmla="*/ 516 h 4893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60238" h="489328">
                <a:moveTo>
                  <a:pt x="639381" y="161933"/>
                </a:moveTo>
                <a:cubicBezTo>
                  <a:pt x="658701" y="165725"/>
                  <a:pt x="676885" y="189991"/>
                  <a:pt x="676885" y="214257"/>
                </a:cubicBezTo>
                <a:cubicBezTo>
                  <a:pt x="684967" y="181902"/>
                  <a:pt x="725376" y="181902"/>
                  <a:pt x="749622" y="206168"/>
                </a:cubicBezTo>
                <a:cubicBezTo>
                  <a:pt x="765785" y="230434"/>
                  <a:pt x="765785" y="262789"/>
                  <a:pt x="733458" y="278967"/>
                </a:cubicBezTo>
                <a:cubicBezTo>
                  <a:pt x="709213" y="295144"/>
                  <a:pt x="684967" y="295144"/>
                  <a:pt x="660722" y="319410"/>
                </a:cubicBezTo>
                <a:cubicBezTo>
                  <a:pt x="644558" y="287055"/>
                  <a:pt x="620313" y="270878"/>
                  <a:pt x="604149" y="238523"/>
                </a:cubicBezTo>
                <a:cubicBezTo>
                  <a:pt x="587985" y="206168"/>
                  <a:pt x="596067" y="173813"/>
                  <a:pt x="620313" y="165725"/>
                </a:cubicBezTo>
                <a:cubicBezTo>
                  <a:pt x="626374" y="161680"/>
                  <a:pt x="632940" y="160669"/>
                  <a:pt x="639381" y="161933"/>
                </a:cubicBezTo>
                <a:close/>
                <a:moveTo>
                  <a:pt x="170779" y="516"/>
                </a:moveTo>
                <a:cubicBezTo>
                  <a:pt x="250352" y="-5933"/>
                  <a:pt x="333467" y="48174"/>
                  <a:pt x="378802" y="158907"/>
                </a:cubicBezTo>
                <a:cubicBezTo>
                  <a:pt x="451339" y="344132"/>
                  <a:pt x="668948" y="319972"/>
                  <a:pt x="668948" y="319972"/>
                </a:cubicBezTo>
                <a:cubicBezTo>
                  <a:pt x="217610" y="722635"/>
                  <a:pt x="-64477" y="303866"/>
                  <a:pt x="16119" y="126694"/>
                </a:cubicBezTo>
                <a:cubicBezTo>
                  <a:pt x="8060" y="110587"/>
                  <a:pt x="8060" y="78374"/>
                  <a:pt x="0" y="70321"/>
                </a:cubicBezTo>
                <a:cubicBezTo>
                  <a:pt x="16119" y="70321"/>
                  <a:pt x="32239" y="78374"/>
                  <a:pt x="40298" y="78374"/>
                </a:cubicBezTo>
                <a:cubicBezTo>
                  <a:pt x="76567" y="30055"/>
                  <a:pt x="123035" y="4385"/>
                  <a:pt x="170779" y="516"/>
                </a:cubicBezTo>
                <a:close/>
              </a:path>
            </a:pathLst>
          </a:custGeom>
          <a:solidFill>
            <a:srgbClr val="FFC100"/>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121"/>
          <p:cNvSpPr/>
          <p:nvPr/>
        </p:nvSpPr>
        <p:spPr bwMode="auto">
          <a:xfrm>
            <a:off x="5572480" y="2279690"/>
            <a:ext cx="306387" cy="217170"/>
          </a:xfrm>
          <a:custGeom>
            <a:avLst/>
            <a:gdLst>
              <a:gd name="T0" fmla="*/ 2147483646 w 38"/>
              <a:gd name="T1" fmla="*/ 1617377597 h 30"/>
              <a:gd name="T2" fmla="*/ 1365195969 w 38"/>
              <a:gd name="T3" fmla="*/ 711650003 h 30"/>
              <a:gd name="T4" fmla="*/ 2147483646 w 38"/>
              <a:gd name="T5" fmla="*/ 1617377597 h 30"/>
              <a:gd name="T6" fmla="*/ 0 60000 65536"/>
              <a:gd name="T7" fmla="*/ 0 60000 65536"/>
              <a:gd name="T8" fmla="*/ 0 60000 65536"/>
            </a:gdLst>
            <a:ahLst/>
            <a:cxnLst>
              <a:cxn ang="T6">
                <a:pos x="T0" y="T1"/>
              </a:cxn>
              <a:cxn ang="T7">
                <a:pos x="T2" y="T3"/>
              </a:cxn>
              <a:cxn ang="T8">
                <a:pos x="T4" y="T5"/>
              </a:cxn>
            </a:cxnLst>
            <a:rect l="0" t="0" r="r" b="b"/>
            <a:pathLst>
              <a:path w="38" h="30">
                <a:moveTo>
                  <a:pt x="38" y="25"/>
                </a:moveTo>
                <a:cubicBezTo>
                  <a:pt x="38" y="25"/>
                  <a:pt x="25" y="22"/>
                  <a:pt x="21" y="11"/>
                </a:cubicBezTo>
                <a:cubicBezTo>
                  <a:pt x="17" y="0"/>
                  <a:pt x="0" y="30"/>
                  <a:pt x="38" y="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122"/>
          <p:cNvSpPr/>
          <p:nvPr/>
        </p:nvSpPr>
        <p:spPr bwMode="auto">
          <a:xfrm>
            <a:off x="5588353" y="2243971"/>
            <a:ext cx="112712" cy="57150"/>
          </a:xfrm>
          <a:custGeom>
            <a:avLst/>
            <a:gdLst>
              <a:gd name="T0" fmla="*/ 0 w 14"/>
              <a:gd name="T1" fmla="*/ 0 h 8"/>
              <a:gd name="T2" fmla="*/ 907436261 w 14"/>
              <a:gd name="T3" fmla="*/ 126007813 h 8"/>
              <a:gd name="T4" fmla="*/ 388904705 w 14"/>
              <a:gd name="T5" fmla="*/ 378023438 h 8"/>
              <a:gd name="T6" fmla="*/ 0 w 14"/>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8">
                <a:moveTo>
                  <a:pt x="0" y="0"/>
                </a:moveTo>
                <a:cubicBezTo>
                  <a:pt x="0" y="0"/>
                  <a:pt x="5" y="8"/>
                  <a:pt x="14" y="2"/>
                </a:cubicBezTo>
                <a:cubicBezTo>
                  <a:pt x="14" y="2"/>
                  <a:pt x="12" y="7"/>
                  <a:pt x="6" y="6"/>
                </a:cubicBezTo>
                <a:cubicBezTo>
                  <a:pt x="2" y="5"/>
                  <a:pt x="1" y="3"/>
                  <a:pt x="0" y="0"/>
                </a:cubicBezTo>
                <a:close/>
              </a:path>
            </a:pathLst>
          </a:custGeom>
          <a:solidFill>
            <a:srgbClr val="673711"/>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123"/>
          <p:cNvSpPr/>
          <p:nvPr/>
        </p:nvSpPr>
        <p:spPr bwMode="auto">
          <a:xfrm>
            <a:off x="3703990" y="1641039"/>
            <a:ext cx="1481138" cy="724376"/>
          </a:xfrm>
          <a:custGeom>
            <a:avLst/>
            <a:gdLst>
              <a:gd name="T0" fmla="*/ 2147483646 w 933"/>
              <a:gd name="T1" fmla="*/ 587197565 h 507"/>
              <a:gd name="T2" fmla="*/ 229335090 w 933"/>
              <a:gd name="T3" fmla="*/ 0 h 507"/>
              <a:gd name="T4" fmla="*/ 433467021 w 933"/>
              <a:gd name="T5" fmla="*/ 433467144 h 507"/>
              <a:gd name="T6" fmla="*/ 0 w 933"/>
              <a:gd name="T7" fmla="*/ 728326402 h 507"/>
              <a:gd name="T8" fmla="*/ 2147483646 w 933"/>
              <a:gd name="T9" fmla="*/ 1277720806 h 507"/>
              <a:gd name="T10" fmla="*/ 2147483646 w 933"/>
              <a:gd name="T11" fmla="*/ 587197565 h 5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33" h="507">
                <a:moveTo>
                  <a:pt x="928" y="233"/>
                </a:moveTo>
                <a:lnTo>
                  <a:pt x="91" y="0"/>
                </a:lnTo>
                <a:lnTo>
                  <a:pt x="172" y="172"/>
                </a:lnTo>
                <a:lnTo>
                  <a:pt x="0" y="289"/>
                </a:lnTo>
                <a:lnTo>
                  <a:pt x="933" y="507"/>
                </a:lnTo>
                <a:lnTo>
                  <a:pt x="928" y="233"/>
                </a:lnTo>
                <a:close/>
              </a:path>
            </a:pathLst>
          </a:custGeom>
          <a:solidFill>
            <a:srgbClr val="005828"/>
          </a:soli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Freeform 124"/>
          <p:cNvSpPr/>
          <p:nvPr/>
        </p:nvSpPr>
        <p:spPr bwMode="auto">
          <a:xfrm>
            <a:off x="3703990" y="1649612"/>
            <a:ext cx="1481138" cy="724376"/>
          </a:xfrm>
          <a:custGeom>
            <a:avLst/>
            <a:gdLst>
              <a:gd name="T0" fmla="*/ 2147483646 w 933"/>
              <a:gd name="T1" fmla="*/ 587197565 h 507"/>
              <a:gd name="T2" fmla="*/ 229335090 w 933"/>
              <a:gd name="T3" fmla="*/ 0 h 507"/>
              <a:gd name="T4" fmla="*/ 433467021 w 933"/>
              <a:gd name="T5" fmla="*/ 433467144 h 507"/>
              <a:gd name="T6" fmla="*/ 0 w 933"/>
              <a:gd name="T7" fmla="*/ 728326402 h 507"/>
              <a:gd name="T8" fmla="*/ 2147483646 w 933"/>
              <a:gd name="T9" fmla="*/ 1277720806 h 507"/>
              <a:gd name="T10" fmla="*/ 2147483646 w 933"/>
              <a:gd name="T11" fmla="*/ 587197565 h 5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33" h="507">
                <a:moveTo>
                  <a:pt x="928" y="233"/>
                </a:moveTo>
                <a:lnTo>
                  <a:pt x="91" y="0"/>
                </a:lnTo>
                <a:lnTo>
                  <a:pt x="172" y="172"/>
                </a:lnTo>
                <a:lnTo>
                  <a:pt x="0" y="289"/>
                </a:lnTo>
                <a:lnTo>
                  <a:pt x="933" y="507"/>
                </a:lnTo>
                <a:lnTo>
                  <a:pt x="928" y="233"/>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126"/>
          <p:cNvSpPr/>
          <p:nvPr/>
        </p:nvSpPr>
        <p:spPr bwMode="auto">
          <a:xfrm>
            <a:off x="3421415" y="1975366"/>
            <a:ext cx="1771650" cy="1108710"/>
          </a:xfrm>
          <a:custGeom>
            <a:avLst/>
            <a:gdLst>
              <a:gd name="T0" fmla="*/ 2147483646 w 1116"/>
              <a:gd name="T1" fmla="*/ 0 h 776"/>
              <a:gd name="T2" fmla="*/ 0 w 1116"/>
              <a:gd name="T3" fmla="*/ 806450000 h 776"/>
              <a:gd name="T4" fmla="*/ 15120938 w 1116"/>
              <a:gd name="T5" fmla="*/ 1955641250 h 776"/>
              <a:gd name="T6" fmla="*/ 2147483646 w 1116"/>
              <a:gd name="T7" fmla="*/ 1151712200 h 776"/>
              <a:gd name="T8" fmla="*/ 2147483646 w 1116"/>
              <a:gd name="T9" fmla="*/ 0 h 7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6" h="776">
                <a:moveTo>
                  <a:pt x="1111" y="0"/>
                </a:moveTo>
                <a:lnTo>
                  <a:pt x="0" y="320"/>
                </a:lnTo>
                <a:lnTo>
                  <a:pt x="6" y="776"/>
                </a:lnTo>
                <a:lnTo>
                  <a:pt x="1116" y="457"/>
                </a:lnTo>
                <a:lnTo>
                  <a:pt x="111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129"/>
          <p:cNvSpPr/>
          <p:nvPr/>
        </p:nvSpPr>
        <p:spPr bwMode="auto">
          <a:xfrm>
            <a:off x="3430942" y="2555439"/>
            <a:ext cx="1762125" cy="528637"/>
          </a:xfrm>
          <a:custGeom>
            <a:avLst/>
            <a:gdLst>
              <a:gd name="T0" fmla="*/ 2147483646 w 1110"/>
              <a:gd name="T1" fmla="*/ 0 h 370"/>
              <a:gd name="T2" fmla="*/ 0 w 1110"/>
              <a:gd name="T3" fmla="*/ 791329063 h 370"/>
              <a:gd name="T4" fmla="*/ 0 w 1110"/>
              <a:gd name="T5" fmla="*/ 932457813 h 370"/>
              <a:gd name="T6" fmla="*/ 2147483646 w 1110"/>
              <a:gd name="T7" fmla="*/ 128528763 h 370"/>
              <a:gd name="T8" fmla="*/ 2147483646 w 1110"/>
              <a:gd name="T9" fmla="*/ 0 h 3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0" h="370">
                <a:moveTo>
                  <a:pt x="1110" y="0"/>
                </a:moveTo>
                <a:lnTo>
                  <a:pt x="0" y="314"/>
                </a:lnTo>
                <a:lnTo>
                  <a:pt x="0" y="370"/>
                </a:lnTo>
                <a:lnTo>
                  <a:pt x="1110" y="51"/>
                </a:lnTo>
                <a:lnTo>
                  <a:pt x="111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131"/>
          <p:cNvSpPr/>
          <p:nvPr/>
        </p:nvSpPr>
        <p:spPr bwMode="auto">
          <a:xfrm>
            <a:off x="3421415" y="3765590"/>
            <a:ext cx="1771650" cy="1108710"/>
          </a:xfrm>
          <a:custGeom>
            <a:avLst/>
            <a:gdLst>
              <a:gd name="T0" fmla="*/ 2147483646 w 1116"/>
              <a:gd name="T1" fmla="*/ 0 h 776"/>
              <a:gd name="T2" fmla="*/ 0 w 1116"/>
              <a:gd name="T3" fmla="*/ 806450000 h 776"/>
              <a:gd name="T4" fmla="*/ 15120938 w 1116"/>
              <a:gd name="T5" fmla="*/ 1955641250 h 776"/>
              <a:gd name="T6" fmla="*/ 2147483646 w 1116"/>
              <a:gd name="T7" fmla="*/ 1151712200 h 776"/>
              <a:gd name="T8" fmla="*/ 2147483646 w 1116"/>
              <a:gd name="T9" fmla="*/ 0 h 7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6" h="776">
                <a:moveTo>
                  <a:pt x="1111" y="0"/>
                </a:moveTo>
                <a:lnTo>
                  <a:pt x="0" y="320"/>
                </a:lnTo>
                <a:lnTo>
                  <a:pt x="6" y="776"/>
                </a:lnTo>
                <a:lnTo>
                  <a:pt x="1116" y="457"/>
                </a:lnTo>
                <a:lnTo>
                  <a:pt x="111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133"/>
          <p:cNvSpPr>
            <a:spLocks noEditPoints="1"/>
          </p:cNvSpPr>
          <p:nvPr/>
        </p:nvSpPr>
        <p:spPr bwMode="auto">
          <a:xfrm>
            <a:off x="3421415" y="3765590"/>
            <a:ext cx="1771650" cy="1108710"/>
          </a:xfrm>
          <a:custGeom>
            <a:avLst/>
            <a:gdLst>
              <a:gd name="T0" fmla="*/ 2147483646 w 1116"/>
              <a:gd name="T1" fmla="*/ 1023183438 h 776"/>
              <a:gd name="T2" fmla="*/ 15120938 w 1116"/>
              <a:gd name="T3" fmla="*/ 1814512500 h 776"/>
              <a:gd name="T4" fmla="*/ 15120938 w 1116"/>
              <a:gd name="T5" fmla="*/ 1955641250 h 776"/>
              <a:gd name="T6" fmla="*/ 2147483646 w 1116"/>
              <a:gd name="T7" fmla="*/ 1151712200 h 776"/>
              <a:gd name="T8" fmla="*/ 2147483646 w 1116"/>
              <a:gd name="T9" fmla="*/ 1023183438 h 776"/>
              <a:gd name="T10" fmla="*/ 2147483646 w 1116"/>
              <a:gd name="T11" fmla="*/ 0 h 776"/>
              <a:gd name="T12" fmla="*/ 2147483646 w 1116"/>
              <a:gd name="T13" fmla="*/ 0 h 776"/>
              <a:gd name="T14" fmla="*/ 0 w 1116"/>
              <a:gd name="T15" fmla="*/ 806450000 h 776"/>
              <a:gd name="T16" fmla="*/ 0 w 1116"/>
              <a:gd name="T17" fmla="*/ 869454700 h 776"/>
              <a:gd name="T18" fmla="*/ 0 w 1116"/>
              <a:gd name="T19" fmla="*/ 932457813 h 776"/>
              <a:gd name="T20" fmla="*/ 2147483646 w 1116"/>
              <a:gd name="T21" fmla="*/ 128528763 h 776"/>
              <a:gd name="T22" fmla="*/ 2147483646 w 1116"/>
              <a:gd name="T23" fmla="*/ 0 h 7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16" h="776">
                <a:moveTo>
                  <a:pt x="1116" y="406"/>
                </a:moveTo>
                <a:lnTo>
                  <a:pt x="6" y="720"/>
                </a:lnTo>
                <a:lnTo>
                  <a:pt x="6" y="776"/>
                </a:lnTo>
                <a:lnTo>
                  <a:pt x="1116" y="457"/>
                </a:lnTo>
                <a:lnTo>
                  <a:pt x="1116" y="406"/>
                </a:lnTo>
                <a:moveTo>
                  <a:pt x="1111" y="0"/>
                </a:moveTo>
                <a:lnTo>
                  <a:pt x="1111" y="0"/>
                </a:lnTo>
                <a:lnTo>
                  <a:pt x="0" y="320"/>
                </a:lnTo>
                <a:lnTo>
                  <a:pt x="0" y="345"/>
                </a:lnTo>
                <a:lnTo>
                  <a:pt x="0" y="370"/>
                </a:lnTo>
                <a:lnTo>
                  <a:pt x="1111" y="51"/>
                </a:lnTo>
                <a:lnTo>
                  <a:pt x="1111"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任意多边形 163"/>
          <p:cNvSpPr/>
          <p:nvPr/>
        </p:nvSpPr>
        <p:spPr bwMode="auto">
          <a:xfrm rot="-942146">
            <a:off x="2667353" y="3086933"/>
            <a:ext cx="3522662" cy="668656"/>
          </a:xfrm>
          <a:custGeom>
            <a:avLst/>
            <a:gdLst>
              <a:gd name="T0" fmla="*/ 3522662 w 3521391"/>
              <a:gd name="T1" fmla="*/ 0 h 741516"/>
              <a:gd name="T2" fmla="*/ 3361063 w 3521391"/>
              <a:gd name="T3" fmla="*/ 600874 h 741516"/>
              <a:gd name="T4" fmla="*/ 3362254 w 3521391"/>
              <a:gd name="T5" fmla="*/ 600856 h 741516"/>
              <a:gd name="T6" fmla="*/ 3333887 w 3521391"/>
              <a:gd name="T7" fmla="*/ 701916 h 741516"/>
              <a:gd name="T8" fmla="*/ 0 w 3521391"/>
              <a:gd name="T9" fmla="*/ 742950 h 741516"/>
              <a:gd name="T10" fmla="*/ 3715 w 3521391"/>
              <a:gd name="T11" fmla="*/ 723834 h 741516"/>
              <a:gd name="T12" fmla="*/ 25198 w 3521391"/>
              <a:gd name="T13" fmla="*/ 647301 h 741516"/>
              <a:gd name="T14" fmla="*/ 25723 w 3521391"/>
              <a:gd name="T15" fmla="*/ 647294 h 741516"/>
              <a:gd name="T16" fmla="*/ 37682 w 3521391"/>
              <a:gd name="T17" fmla="*/ 602828 h 741516"/>
              <a:gd name="T18" fmla="*/ 194966 w 3521391"/>
              <a:gd name="T19" fmla="*/ 42480 h 741516"/>
              <a:gd name="T20" fmla="*/ 3522615 w 3521391"/>
              <a:gd name="T21" fmla="*/ 0 h 741516"/>
              <a:gd name="T22" fmla="*/ 3522661 w 3521391"/>
              <a:gd name="T23" fmla="*/ 0 h 7415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21391"/>
              <a:gd name="T37" fmla="*/ 0 h 741516"/>
              <a:gd name="T38" fmla="*/ 3521391 w 3521391"/>
              <a:gd name="T39" fmla="*/ 741516 h 7415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21391" h="741516">
                <a:moveTo>
                  <a:pt x="3521391" y="0"/>
                </a:moveTo>
                <a:lnTo>
                  <a:pt x="3359850" y="599714"/>
                </a:lnTo>
                <a:lnTo>
                  <a:pt x="3361041" y="599696"/>
                </a:lnTo>
                <a:lnTo>
                  <a:pt x="3332684" y="700561"/>
                </a:lnTo>
                <a:lnTo>
                  <a:pt x="0" y="741516"/>
                </a:lnTo>
                <a:lnTo>
                  <a:pt x="3714" y="722437"/>
                </a:lnTo>
                <a:lnTo>
                  <a:pt x="25189" y="646052"/>
                </a:lnTo>
                <a:lnTo>
                  <a:pt x="25714" y="646045"/>
                </a:lnTo>
                <a:lnTo>
                  <a:pt x="37668" y="601664"/>
                </a:lnTo>
                <a:lnTo>
                  <a:pt x="194896" y="42398"/>
                </a:lnTo>
                <a:lnTo>
                  <a:pt x="3521344" y="0"/>
                </a:lnTo>
                <a:lnTo>
                  <a:pt x="3521390" y="0"/>
                </a:lnTo>
                <a:lnTo>
                  <a:pt x="3521391" y="0"/>
                </a:lnTo>
                <a:close/>
              </a:path>
            </a:pathLst>
          </a:custGeom>
          <a:solidFill>
            <a:srgbClr val="00BC5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ctr" eaLnBrk="1" hangingPunct="1"/>
            <a:r>
              <a:rPr lang="zh-CN" altLang="en-US" sz="4800" dirty="0" smtClean="0">
                <a:solidFill>
                  <a:srgbClr val="FFFFFF"/>
                </a:solidFill>
                <a:latin typeface="华文行楷" pitchFamily="2" charset="-122"/>
                <a:ea typeface="华文行楷" pitchFamily="2" charset="-122"/>
              </a:rPr>
              <a:t>谢谢</a:t>
            </a:r>
            <a:endParaRPr lang="zh-CN" altLang="en-US" sz="4800" dirty="0">
              <a:solidFill>
                <a:srgbClr val="FFFFFF"/>
              </a:solidFill>
              <a:latin typeface="华文行楷" pitchFamily="2" charset="-122"/>
              <a:ea typeface="华文行楷" pitchFamily="2" charset="-122"/>
            </a:endParaRPr>
          </a:p>
        </p:txBody>
      </p:sp>
      <p:sp>
        <p:nvSpPr>
          <p:cNvPr id="34" name="任意多边形 167"/>
          <p:cNvSpPr/>
          <p:nvPr/>
        </p:nvSpPr>
        <p:spPr bwMode="auto">
          <a:xfrm rot="-878033">
            <a:off x="3303940" y="2192536"/>
            <a:ext cx="2008188" cy="674370"/>
          </a:xfrm>
          <a:custGeom>
            <a:avLst/>
            <a:gdLst>
              <a:gd name="T0" fmla="*/ 2008188 w 2008511"/>
              <a:gd name="T1" fmla="*/ 0 h 748757"/>
              <a:gd name="T2" fmla="*/ 1832608 w 2008511"/>
              <a:gd name="T3" fmla="*/ 704469 h 748757"/>
              <a:gd name="T4" fmla="*/ 0 w 2008511"/>
              <a:gd name="T5" fmla="*/ 749300 h 748757"/>
              <a:gd name="T6" fmla="*/ 173644 w 2008511"/>
              <a:gd name="T7" fmla="*/ 45967 h 748757"/>
              <a:gd name="T8" fmla="*/ 0 60000 65536"/>
              <a:gd name="T9" fmla="*/ 0 60000 65536"/>
              <a:gd name="T10" fmla="*/ 0 60000 65536"/>
              <a:gd name="T11" fmla="*/ 0 60000 65536"/>
              <a:gd name="T12" fmla="*/ 0 w 2008511"/>
              <a:gd name="T13" fmla="*/ 0 h 748757"/>
              <a:gd name="T14" fmla="*/ 2008511 w 2008511"/>
              <a:gd name="T15" fmla="*/ 748757 h 748757"/>
            </a:gdLst>
            <a:ahLst/>
            <a:cxnLst>
              <a:cxn ang="T8">
                <a:pos x="T0" y="T1"/>
              </a:cxn>
              <a:cxn ang="T9">
                <a:pos x="T2" y="T3"/>
              </a:cxn>
              <a:cxn ang="T10">
                <a:pos x="T4" y="T5"/>
              </a:cxn>
              <a:cxn ang="T11">
                <a:pos x="T6" y="T7"/>
              </a:cxn>
            </a:cxnLst>
            <a:rect l="T12" t="T13" r="T14" b="T15"/>
            <a:pathLst>
              <a:path w="2008511" h="748757">
                <a:moveTo>
                  <a:pt x="2008511" y="0"/>
                </a:moveTo>
                <a:lnTo>
                  <a:pt x="1832903" y="703958"/>
                </a:lnTo>
                <a:lnTo>
                  <a:pt x="0" y="748757"/>
                </a:lnTo>
                <a:lnTo>
                  <a:pt x="173672" y="45934"/>
                </a:lnTo>
                <a:lnTo>
                  <a:pt x="2008511" y="0"/>
                </a:lnTo>
                <a:close/>
              </a:path>
            </a:pathLst>
          </a:custGeom>
          <a:solidFill>
            <a:srgbClr val="00BC5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ctr" eaLnBrk="1" hangingPunct="1"/>
            <a:endParaRPr lang="zh-CN" altLang="en-US" sz="3600" dirty="0">
              <a:solidFill>
                <a:srgbClr val="FFFFFF"/>
              </a:solidFill>
              <a:latin typeface="华文行楷" pitchFamily="2" charset="-122"/>
              <a:ea typeface="华文行楷" pitchFamily="2" charset="-122"/>
            </a:endParaRPr>
          </a:p>
        </p:txBody>
      </p:sp>
      <p:sp>
        <p:nvSpPr>
          <p:cNvPr id="35" name="任意多边形 171"/>
          <p:cNvSpPr/>
          <p:nvPr/>
        </p:nvSpPr>
        <p:spPr bwMode="auto">
          <a:xfrm rot="-750403">
            <a:off x="3330928" y="3949898"/>
            <a:ext cx="1979612" cy="740093"/>
          </a:xfrm>
          <a:custGeom>
            <a:avLst/>
            <a:gdLst>
              <a:gd name="T0" fmla="*/ 1979612 w 1979334"/>
              <a:gd name="T1" fmla="*/ 0 h 822792"/>
              <a:gd name="T2" fmla="*/ 1830233 w 1979334"/>
              <a:gd name="T3" fmla="*/ 709588 h 822792"/>
              <a:gd name="T4" fmla="*/ 0 w 1979334"/>
              <a:gd name="T5" fmla="*/ 822325 h 822792"/>
              <a:gd name="T6" fmla="*/ 147486 w 1979334"/>
              <a:gd name="T7" fmla="*/ 113942 h 822792"/>
              <a:gd name="T8" fmla="*/ 0 60000 65536"/>
              <a:gd name="T9" fmla="*/ 0 60000 65536"/>
              <a:gd name="T10" fmla="*/ 0 60000 65536"/>
              <a:gd name="T11" fmla="*/ 0 60000 65536"/>
              <a:gd name="T12" fmla="*/ 0 w 1979334"/>
              <a:gd name="T13" fmla="*/ 0 h 822792"/>
              <a:gd name="T14" fmla="*/ 1979334 w 1979334"/>
              <a:gd name="T15" fmla="*/ 822792 h 822792"/>
            </a:gdLst>
            <a:ahLst/>
            <a:cxnLst>
              <a:cxn ang="T8">
                <a:pos x="T0" y="T1"/>
              </a:cxn>
              <a:cxn ang="T9">
                <a:pos x="T2" y="T3"/>
              </a:cxn>
              <a:cxn ang="T10">
                <a:pos x="T4" y="T5"/>
              </a:cxn>
              <a:cxn ang="T11">
                <a:pos x="T6" y="T7"/>
              </a:cxn>
            </a:cxnLst>
            <a:rect l="T12" t="T13" r="T14" b="T15"/>
            <a:pathLst>
              <a:path w="1979334" h="822792">
                <a:moveTo>
                  <a:pt x="1979334" y="0"/>
                </a:moveTo>
                <a:lnTo>
                  <a:pt x="1829976" y="709991"/>
                </a:lnTo>
                <a:lnTo>
                  <a:pt x="0" y="822792"/>
                </a:lnTo>
                <a:lnTo>
                  <a:pt x="147465" y="114007"/>
                </a:lnTo>
                <a:lnTo>
                  <a:pt x="1979334" y="0"/>
                </a:lnTo>
                <a:close/>
              </a:path>
            </a:pathLst>
          </a:custGeom>
          <a:solidFill>
            <a:srgbClr val="00BC5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ctr" eaLnBrk="1" hangingPunct="1"/>
            <a:endParaRPr lang="zh-CN" altLang="en-US" sz="3600" dirty="0">
              <a:solidFill>
                <a:srgbClr val="FFFFFF"/>
              </a:solidFill>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同侧圆角矩形 23"/>
          <p:cNvSpPr/>
          <p:nvPr/>
        </p:nvSpPr>
        <p:spPr>
          <a:xfrm>
            <a:off x="452463" y="9807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学习目标</a:t>
            </a:r>
            <a:endParaRPr lang="zh-CN" altLang="en-US" sz="3000" b="1" dirty="0">
              <a:latin typeface="华文新魏" pitchFamily="2" charset="-122"/>
              <a:ea typeface="华文新魏" pitchFamily="2" charset="-122"/>
              <a:cs typeface="黑体" panose="02010600030101010101" charset="-122"/>
            </a:endParaRPr>
          </a:p>
        </p:txBody>
      </p:sp>
      <p:pic>
        <p:nvPicPr>
          <p:cNvPr id="1027" name="Picture 3" descr="F:\七彩课堂插图板式封面\排版用图标、页眉页脚\标题图（终-排版用）共29个\资料宝袋.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6660232" y="4797152"/>
            <a:ext cx="2016226" cy="1483466"/>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683568" y="4149080"/>
            <a:ext cx="7632848" cy="1200329"/>
          </a:xfrm>
          <a:prstGeom prst="rect">
            <a:avLst/>
          </a:prstGeom>
          <a:noFill/>
        </p:spPr>
        <p:txBody>
          <a:bodyPr wrap="square" rtlCol="0">
            <a:spAutoFit/>
          </a:bodyPr>
          <a:lstStyle/>
          <a:p>
            <a:r>
              <a:rPr lang="en-US" altLang="zh-CN" sz="3600" dirty="0" smtClean="0">
                <a:latin typeface="华文新魏" pitchFamily="2" charset="-122"/>
                <a:ea typeface="华文新魏" pitchFamily="2" charset="-122"/>
              </a:rPr>
              <a:t>3.</a:t>
            </a:r>
            <a:r>
              <a:rPr lang="zh-CN" altLang="en-US" sz="3600" dirty="0" smtClean="0">
                <a:latin typeface="华文新魏" pitchFamily="2" charset="-122"/>
                <a:ea typeface="华文新魏" pitchFamily="2" charset="-122"/>
              </a:rPr>
              <a:t>会运用</a:t>
            </a:r>
            <a:r>
              <a:rPr lang="zh-CN" altLang="en-US" sz="3600" dirty="0">
                <a:latin typeface="华文新魏" pitchFamily="2" charset="-122"/>
                <a:ea typeface="华文新魏" pitchFamily="2" charset="-122"/>
              </a:rPr>
              <a:t>所学知识解决生活中的实际问题。</a:t>
            </a:r>
            <a:endParaRPr lang="zh-CN" altLang="zh-CN" sz="3600" dirty="0">
              <a:latin typeface="华文新魏" pitchFamily="2" charset="-122"/>
              <a:ea typeface="华文新魏" pitchFamily="2" charset="-122"/>
            </a:endParaRPr>
          </a:p>
        </p:txBody>
      </p:sp>
      <p:sp>
        <p:nvSpPr>
          <p:cNvPr id="2" name="矩形 1"/>
          <p:cNvSpPr/>
          <p:nvPr/>
        </p:nvSpPr>
        <p:spPr>
          <a:xfrm>
            <a:off x="683568" y="1796623"/>
            <a:ext cx="7632848" cy="1200329"/>
          </a:xfrm>
          <a:prstGeom prst="rect">
            <a:avLst/>
          </a:prstGeom>
        </p:spPr>
        <p:txBody>
          <a:bodyPr wrap="square">
            <a:spAutoFit/>
          </a:bodyPr>
          <a:lstStyle/>
          <a:p>
            <a:r>
              <a:rPr lang="en-US" altLang="zh-CN" sz="3600" dirty="0" smtClean="0">
                <a:latin typeface="华文新魏" pitchFamily="2" charset="-122"/>
                <a:ea typeface="华文新魏" pitchFamily="2" charset="-122"/>
              </a:rPr>
              <a:t>1.</a:t>
            </a:r>
            <a:r>
              <a:rPr lang="zh-CN" altLang="en-US" sz="3600" dirty="0">
                <a:latin typeface="华文新魏" pitchFamily="2" charset="-122"/>
                <a:ea typeface="华文新魏" pitchFamily="2" charset="-122"/>
              </a:rPr>
              <a:t>掌握利息的计算方法</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并能解决实际问题。</a:t>
            </a:r>
            <a:endParaRPr lang="zh-CN" altLang="zh-CN" sz="3600" dirty="0">
              <a:latin typeface="华文新魏" pitchFamily="2" charset="-122"/>
              <a:ea typeface="华文新魏" pitchFamily="2" charset="-122"/>
            </a:endParaRPr>
          </a:p>
        </p:txBody>
      </p:sp>
      <p:cxnSp>
        <p:nvCxnSpPr>
          <p:cNvPr id="12"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7" name="矩形 6"/>
          <p:cNvSpPr/>
          <p:nvPr/>
        </p:nvSpPr>
        <p:spPr>
          <a:xfrm>
            <a:off x="683568" y="2924944"/>
            <a:ext cx="7632848" cy="1200329"/>
          </a:xfrm>
          <a:prstGeom prst="rect">
            <a:avLst/>
          </a:prstGeom>
        </p:spPr>
        <p:txBody>
          <a:bodyPr wrap="square">
            <a:spAutoFit/>
          </a:bodyPr>
          <a:lstStyle/>
          <a:p>
            <a:r>
              <a:rPr lang="en-US" altLang="zh-CN" sz="3600" dirty="0" smtClean="0">
                <a:latin typeface="华文新魏" pitchFamily="2" charset="-122"/>
                <a:ea typeface="华文新魏" pitchFamily="2" charset="-122"/>
              </a:rPr>
              <a:t>2.</a:t>
            </a:r>
            <a:r>
              <a:rPr lang="zh-CN" altLang="en-US" sz="3600" dirty="0">
                <a:latin typeface="华文新魏" pitchFamily="2" charset="-122"/>
                <a:ea typeface="华文新魏" pitchFamily="2" charset="-122"/>
              </a:rPr>
              <a:t>知道纳税的意义和税收的用途</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理解税率的意义</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会解决相关的实际问题。</a:t>
            </a:r>
            <a:endParaRPr lang="zh-CN" altLang="zh-CN" sz="3600" dirty="0">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5" name="Picture 3" descr="F:\七彩课堂插图板式封面\排版用图标、页眉页脚\标题图（终-排版用）共29个\预习指导.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97064" y="1700808"/>
            <a:ext cx="2512015" cy="1661708"/>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Text Box 6"/>
          <p:cNvSpPr txBox="1">
            <a:spLocks noChangeArrowheads="1"/>
          </p:cNvSpPr>
          <p:nvPr/>
        </p:nvSpPr>
        <p:spPr bwMode="auto">
          <a:xfrm>
            <a:off x="772107" y="3140968"/>
            <a:ext cx="7688325" cy="1328023"/>
          </a:xfrm>
          <a:prstGeom prst="roundRect">
            <a:avLst/>
          </a:prstGeom>
          <a:blipFill>
            <a:blip r:embed="rId3" cstate="print"/>
            <a:tile tx="0" ty="0" sx="100000" sy="100000" flip="none" algn="tl"/>
          </a:blip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kumimoji="1" lang="zh-CN" altLang="en-US" sz="3600" dirty="0">
                <a:solidFill>
                  <a:srgbClr val="00B050"/>
                </a:solidFill>
                <a:latin typeface="华文新魏" pitchFamily="2" charset="-122"/>
                <a:ea typeface="华文新魏" pitchFamily="2" charset="-122"/>
              </a:rPr>
              <a:t>分数乘整数</a:t>
            </a:r>
            <a:r>
              <a:rPr kumimoji="1" lang="en-US" altLang="zh-CN" sz="3600" dirty="0">
                <a:solidFill>
                  <a:srgbClr val="00B050"/>
                </a:solidFill>
                <a:latin typeface="华文新魏" pitchFamily="2" charset="-122"/>
                <a:ea typeface="华文新魏" pitchFamily="2" charset="-122"/>
              </a:rPr>
              <a:t>,</a:t>
            </a:r>
            <a:r>
              <a:rPr kumimoji="1" lang="zh-CN" altLang="en-US" sz="3600" dirty="0">
                <a:solidFill>
                  <a:srgbClr val="00B050"/>
                </a:solidFill>
                <a:latin typeface="华文新魏" pitchFamily="2" charset="-122"/>
                <a:ea typeface="华文新魏" pitchFamily="2" charset="-122"/>
              </a:rPr>
              <a:t>用分数的分子和整数相乘的积作分子</a:t>
            </a:r>
            <a:r>
              <a:rPr kumimoji="1" lang="en-US" altLang="zh-CN" sz="3600" dirty="0">
                <a:solidFill>
                  <a:srgbClr val="00B050"/>
                </a:solidFill>
                <a:latin typeface="华文新魏" pitchFamily="2" charset="-122"/>
                <a:ea typeface="华文新魏" pitchFamily="2" charset="-122"/>
              </a:rPr>
              <a:t>,</a:t>
            </a:r>
            <a:r>
              <a:rPr kumimoji="1" lang="zh-CN" altLang="en-US" sz="3600" dirty="0">
                <a:solidFill>
                  <a:srgbClr val="00B050"/>
                </a:solidFill>
                <a:latin typeface="华文新魏" pitchFamily="2" charset="-122"/>
                <a:ea typeface="华文新魏" pitchFamily="2" charset="-122"/>
              </a:rPr>
              <a:t>分母不变。</a:t>
            </a:r>
          </a:p>
        </p:txBody>
      </p:sp>
      <p:sp>
        <p:nvSpPr>
          <p:cNvPr id="10" name="同侧圆角矩形 9"/>
          <p:cNvSpPr/>
          <p:nvPr/>
        </p:nvSpPr>
        <p:spPr>
          <a:xfrm>
            <a:off x="452463" y="9807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复习导入</a:t>
            </a:r>
            <a:endParaRPr lang="zh-CN" altLang="en-US" sz="3000" b="1" dirty="0">
              <a:latin typeface="华文新魏" pitchFamily="2" charset="-122"/>
              <a:ea typeface="华文新魏" pitchFamily="2" charset="-122"/>
              <a:cs typeface="黑体" panose="02010600030101010101" charset="-122"/>
            </a:endParaRPr>
          </a:p>
        </p:txBody>
      </p:sp>
      <p:cxnSp>
        <p:nvCxnSpPr>
          <p:cNvPr id="11"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nvGrpSpPr>
          <p:cNvPr id="3" name="组合 2"/>
          <p:cNvGrpSpPr/>
          <p:nvPr/>
        </p:nvGrpSpPr>
        <p:grpSpPr>
          <a:xfrm>
            <a:off x="3203848" y="1490008"/>
            <a:ext cx="5040560" cy="646331"/>
            <a:chOff x="3203848" y="1490008"/>
            <a:chExt cx="5040560" cy="646331"/>
          </a:xfrm>
        </p:grpSpPr>
        <p:sp>
          <p:nvSpPr>
            <p:cNvPr id="9" name="AutoShape 27"/>
            <p:cNvSpPr>
              <a:spLocks noChangeArrowheads="1"/>
            </p:cNvSpPr>
            <p:nvPr/>
          </p:nvSpPr>
          <p:spPr bwMode="auto">
            <a:xfrm>
              <a:off x="3203848" y="1494152"/>
              <a:ext cx="5040560" cy="642187"/>
            </a:xfrm>
            <a:prstGeom prst="wedgeRoundRectCallout">
              <a:avLst>
                <a:gd name="adj1" fmla="val -61627"/>
                <a:gd name="adj2" fmla="val 140265"/>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algn="just" eaLnBrk="1" hangingPunct="1">
                <a:spcBef>
                  <a:spcPct val="0"/>
                </a:spcBef>
                <a:buFontTx/>
                <a:buNone/>
              </a:pPr>
              <a:endParaRPr lang="zh-CN" altLang="zh-CN" sz="2000">
                <a:solidFill>
                  <a:schemeClr val="tx1"/>
                </a:solidFill>
                <a:latin typeface="楷体_GB2312" panose="02010609030101010101" pitchFamily="49" charset="-122"/>
                <a:ea typeface="宋体" panose="02010600030101010101" pitchFamily="2" charset="-122"/>
              </a:endParaRPr>
            </a:p>
            <a:p>
              <a:pPr eaLnBrk="1" hangingPunct="1">
                <a:spcBef>
                  <a:spcPct val="0"/>
                </a:spcBef>
                <a:buFontTx/>
                <a:buNone/>
              </a:pPr>
              <a:endParaRPr lang="zh-CN" altLang="zh-CN" sz="1800" b="0">
                <a:solidFill>
                  <a:schemeClr val="tx1"/>
                </a:solidFill>
                <a:ea typeface="宋体" panose="02010600030101010101" pitchFamily="2" charset="-122"/>
              </a:endParaRPr>
            </a:p>
          </p:txBody>
        </p:sp>
        <p:sp>
          <p:nvSpPr>
            <p:cNvPr id="2" name="TextBox 1"/>
            <p:cNvSpPr txBox="1"/>
            <p:nvPr/>
          </p:nvSpPr>
          <p:spPr>
            <a:xfrm>
              <a:off x="3235720" y="1490008"/>
              <a:ext cx="4792664" cy="646331"/>
            </a:xfrm>
            <a:prstGeom prst="rect">
              <a:avLst/>
            </a:prstGeom>
            <a:noFill/>
          </p:spPr>
          <p:txBody>
            <a:bodyPr wrap="square" rtlCol="0">
              <a:spAutoFit/>
            </a:bodyPr>
            <a:lstStyle/>
            <a:p>
              <a:r>
                <a:rPr lang="zh-CN" altLang="en-US" sz="3600" dirty="0" smtClean="0">
                  <a:latin typeface="华文新魏" pitchFamily="2" charset="-122"/>
                  <a:ea typeface="华文新魏" pitchFamily="2" charset="-122"/>
                </a:rPr>
                <a:t>你还会计算分数乘法吗？</a:t>
              </a:r>
              <a:endParaRPr lang="zh-CN" altLang="en-US" sz="3600" dirty="0">
                <a:latin typeface="华文新魏" pitchFamily="2" charset="-122"/>
                <a:ea typeface="华文新魏" pitchFamily="2" charset="-122"/>
              </a:endParaRPr>
            </a:p>
          </p:txBody>
        </p:sp>
      </p:grpSp>
      <p:sp>
        <p:nvSpPr>
          <p:cNvPr id="12" name="Text Box 6"/>
          <p:cNvSpPr txBox="1">
            <a:spLocks noChangeArrowheads="1"/>
          </p:cNvSpPr>
          <p:nvPr/>
        </p:nvSpPr>
        <p:spPr bwMode="auto">
          <a:xfrm>
            <a:off x="755576" y="4765273"/>
            <a:ext cx="7688325" cy="1328023"/>
          </a:xfrm>
          <a:prstGeom prst="roundRect">
            <a:avLst/>
          </a:prstGeom>
          <a:blipFill>
            <a:blip r:embed="rId3" cstate="print"/>
            <a:tile tx="0" ty="0" sx="100000" sy="100000" flip="none" algn="tl"/>
          </a:blip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kumimoji="1" lang="zh-CN" altLang="en-US" sz="3600" dirty="0" smtClean="0">
                <a:solidFill>
                  <a:srgbClr val="00B050"/>
                </a:solidFill>
                <a:latin typeface="华文新魏" pitchFamily="2" charset="-122"/>
                <a:ea typeface="华文新魏" pitchFamily="2" charset="-122"/>
              </a:rPr>
              <a:t>分数乘分数</a:t>
            </a:r>
            <a:r>
              <a:rPr kumimoji="1" lang="en-US" altLang="zh-CN" sz="3600" dirty="0" smtClean="0">
                <a:solidFill>
                  <a:srgbClr val="00B050"/>
                </a:solidFill>
                <a:latin typeface="华文新魏" pitchFamily="2" charset="-122"/>
                <a:ea typeface="华文新魏" pitchFamily="2" charset="-122"/>
              </a:rPr>
              <a:t>,</a:t>
            </a:r>
            <a:r>
              <a:rPr kumimoji="1" lang="zh-CN" altLang="en-US" sz="3600" dirty="0">
                <a:solidFill>
                  <a:srgbClr val="00B050"/>
                </a:solidFill>
                <a:latin typeface="华文新魏" pitchFamily="2" charset="-122"/>
                <a:ea typeface="华文新魏" pitchFamily="2" charset="-122"/>
              </a:rPr>
              <a:t>用分子与分子相乘的积作分子</a:t>
            </a:r>
            <a:r>
              <a:rPr kumimoji="1" lang="en-US" altLang="zh-CN" sz="3600" dirty="0">
                <a:solidFill>
                  <a:srgbClr val="00B050"/>
                </a:solidFill>
                <a:latin typeface="华文新魏" pitchFamily="2" charset="-122"/>
                <a:ea typeface="华文新魏" pitchFamily="2" charset="-122"/>
              </a:rPr>
              <a:t>,</a:t>
            </a:r>
            <a:r>
              <a:rPr kumimoji="1" lang="zh-CN" altLang="en-US" sz="3600" dirty="0">
                <a:solidFill>
                  <a:srgbClr val="00B050"/>
                </a:solidFill>
                <a:latin typeface="华文新魏" pitchFamily="2" charset="-122"/>
                <a:ea typeface="华文新魏" pitchFamily="2" charset="-122"/>
              </a:rPr>
              <a:t>分母与分母相乘的积作分母。</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5" name="Picture 3" descr="F:\七彩课堂插图板式封面\排版用图标、页眉页脚\标题图（终-排版用）共29个\预习指导.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97064" y="1700808"/>
            <a:ext cx="2512015" cy="1661708"/>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同侧圆角矩形 9"/>
          <p:cNvSpPr/>
          <p:nvPr/>
        </p:nvSpPr>
        <p:spPr>
          <a:xfrm>
            <a:off x="452463" y="9807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复习导入</a:t>
            </a:r>
            <a:endParaRPr lang="zh-CN" altLang="en-US" sz="3000" b="1" dirty="0">
              <a:latin typeface="华文新魏" pitchFamily="2" charset="-122"/>
              <a:ea typeface="华文新魏" pitchFamily="2" charset="-122"/>
              <a:cs typeface="黑体" panose="02010600030101010101" charset="-122"/>
            </a:endParaRPr>
          </a:p>
        </p:txBody>
      </p:sp>
      <p:cxnSp>
        <p:nvCxnSpPr>
          <p:cNvPr id="11"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grpSp>
        <p:nvGrpSpPr>
          <p:cNvPr id="3" name="组合 2"/>
          <p:cNvGrpSpPr/>
          <p:nvPr/>
        </p:nvGrpSpPr>
        <p:grpSpPr>
          <a:xfrm>
            <a:off x="3203848" y="1490008"/>
            <a:ext cx="4248472" cy="646331"/>
            <a:chOff x="3203848" y="1490008"/>
            <a:chExt cx="5040560" cy="646331"/>
          </a:xfrm>
        </p:grpSpPr>
        <p:sp>
          <p:nvSpPr>
            <p:cNvPr id="9" name="AutoShape 27"/>
            <p:cNvSpPr>
              <a:spLocks noChangeArrowheads="1"/>
            </p:cNvSpPr>
            <p:nvPr/>
          </p:nvSpPr>
          <p:spPr bwMode="auto">
            <a:xfrm>
              <a:off x="3203848" y="1494152"/>
              <a:ext cx="5040560" cy="642187"/>
            </a:xfrm>
            <a:prstGeom prst="wedgeRoundRectCallout">
              <a:avLst>
                <a:gd name="adj1" fmla="val -61627"/>
                <a:gd name="adj2" fmla="val 140265"/>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algn="just" eaLnBrk="1" hangingPunct="1">
                <a:spcBef>
                  <a:spcPct val="0"/>
                </a:spcBef>
                <a:buFontTx/>
                <a:buNone/>
              </a:pPr>
              <a:endParaRPr lang="zh-CN" altLang="zh-CN" sz="2000">
                <a:solidFill>
                  <a:schemeClr val="tx1"/>
                </a:solidFill>
                <a:latin typeface="楷体_GB2312" panose="02010609030101010101" pitchFamily="49" charset="-122"/>
                <a:ea typeface="宋体" panose="02010600030101010101" pitchFamily="2" charset="-122"/>
              </a:endParaRPr>
            </a:p>
            <a:p>
              <a:pPr eaLnBrk="1" hangingPunct="1">
                <a:spcBef>
                  <a:spcPct val="0"/>
                </a:spcBef>
                <a:buFontTx/>
                <a:buNone/>
              </a:pPr>
              <a:endParaRPr lang="zh-CN" altLang="zh-CN" sz="1800" b="0">
                <a:solidFill>
                  <a:schemeClr val="tx1"/>
                </a:solidFill>
                <a:ea typeface="宋体" panose="02010600030101010101" pitchFamily="2" charset="-122"/>
              </a:endParaRPr>
            </a:p>
          </p:txBody>
        </p:sp>
        <p:sp>
          <p:nvSpPr>
            <p:cNvPr id="2" name="TextBox 1"/>
            <p:cNvSpPr txBox="1"/>
            <p:nvPr/>
          </p:nvSpPr>
          <p:spPr>
            <a:xfrm>
              <a:off x="3235720" y="1490008"/>
              <a:ext cx="4792664" cy="646331"/>
            </a:xfrm>
            <a:prstGeom prst="rect">
              <a:avLst/>
            </a:prstGeom>
            <a:noFill/>
          </p:spPr>
          <p:txBody>
            <a:bodyPr wrap="square" rtlCol="0">
              <a:spAutoFit/>
            </a:bodyPr>
            <a:lstStyle/>
            <a:p>
              <a:r>
                <a:rPr lang="zh-CN" altLang="en-US" sz="3600" dirty="0" smtClean="0">
                  <a:latin typeface="华文新魏" pitchFamily="2" charset="-122"/>
                  <a:ea typeface="华文新魏" pitchFamily="2" charset="-122"/>
                </a:rPr>
                <a:t>能约分的要先约分。</a:t>
              </a:r>
              <a:endParaRPr lang="zh-CN" altLang="en-US" sz="3600" dirty="0">
                <a:latin typeface="华文新魏" pitchFamily="2" charset="-122"/>
                <a:ea typeface="华文新魏" pitchFamily="2" charset="-122"/>
              </a:endParaRPr>
            </a:p>
          </p:txBody>
        </p:sp>
      </p:grpSp>
      <mc:AlternateContent xmlns:mc="http://schemas.openxmlformats.org/markup-compatibility/2006">
        <mc:Choice xmlns:a14="http://schemas.microsoft.com/office/drawing/2010/main" xmlns="" Requires="a14">
          <p:sp>
            <p:nvSpPr>
              <p:cNvPr id="12" name="矩形 11"/>
              <p:cNvSpPr/>
              <p:nvPr/>
            </p:nvSpPr>
            <p:spPr>
              <a:xfrm>
                <a:off x="1244194" y="3429000"/>
                <a:ext cx="3685624" cy="11011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dirty="0" smtClean="0">
                    <a:latin typeface="华文新魏" pitchFamily="2" charset="-122"/>
                    <a:ea typeface="华文新魏" pitchFamily="2" charset="-122"/>
                  </a:rPr>
                  <a:t>24</a:t>
                </a:r>
                <a:r>
                  <a:rPr lang="en-US" altLang="zh-CN" sz="3600" dirty="0">
                    <a:latin typeface="华文新魏" pitchFamily="2" charset="-122"/>
                    <a:ea typeface="华文新魏" pitchFamily="2" charset="-122"/>
                  </a:rPr>
                  <a:t>×</a:t>
                </a:r>
                <a14:m>
                  <m:oMath xmlns:m="http://schemas.openxmlformats.org/officeDocument/2006/math">
                    <m:f>
                      <m:fPr>
                        <m:ctrlPr>
                          <a:rPr lang="zh-CN" altLang="zh-CN" sz="3600" i="1">
                            <a:latin typeface="Cambria Math"/>
                          </a:rPr>
                        </m:ctrlPr>
                      </m:fPr>
                      <m:num>
                        <m:r>
                          <a:rPr lang="en-US" altLang="zh-CN" sz="3600">
                            <a:latin typeface="Cambria Math"/>
                          </a:rPr>
                          <m:t>3</m:t>
                        </m:r>
                      </m:num>
                      <m:den>
                        <m:r>
                          <a:rPr lang="en-US" altLang="zh-CN" sz="3600">
                            <a:latin typeface="Cambria Math"/>
                          </a:rPr>
                          <m:t>8</m:t>
                        </m:r>
                      </m:den>
                    </m:f>
                  </m:oMath>
                </a14:m>
                <a:r>
                  <a:rPr lang="en-US" altLang="zh-CN" sz="3600" dirty="0">
                    <a:latin typeface="华文新魏" pitchFamily="2" charset="-122"/>
                    <a:ea typeface="华文新魏" pitchFamily="2" charset="-122"/>
                  </a:rPr>
                  <a:t>=</a:t>
                </a:r>
                <a14:m>
                  <m:oMath xmlns:m="http://schemas.openxmlformats.org/officeDocument/2006/math">
                    <m:limUpp>
                      <m:limUppPr>
                        <m:ctrlPr>
                          <a:rPr lang="zh-CN" altLang="zh-CN" sz="3600" i="1">
                            <a:latin typeface="Cambria Math"/>
                          </a:rPr>
                        </m:ctrlPr>
                      </m:limUppPr>
                      <m:e>
                        <m:r>
                          <m:rPr>
                            <m:nor/>
                          </m:rPr>
                          <a:rPr lang="en-US" altLang="zh-CN" sz="3600" dirty="0">
                            <a:latin typeface="华文新魏" pitchFamily="2" charset="-122"/>
                            <a:ea typeface="华文新魏" pitchFamily="2" charset="-122"/>
                          </a:rPr>
                          <m:t>24</m:t>
                        </m:r>
                      </m:e>
                      <m:lim>
                        <m:r>
                          <m:rPr>
                            <m:nor/>
                          </m:rPr>
                          <a:rPr lang="zh-CN" altLang="zh-CN" sz="3600">
                            <a:latin typeface="华文新魏" pitchFamily="2" charset="-122"/>
                            <a:ea typeface="华文新魏" pitchFamily="2" charset="-122"/>
                          </a:rPr>
                          <m:t>　</m:t>
                        </m:r>
                        <m:r>
                          <a:rPr lang="en-US" altLang="zh-CN" sz="3600">
                            <a:latin typeface="Cambria Math"/>
                          </a:rPr>
                          <m:t>3</m:t>
                        </m:r>
                      </m:lim>
                    </m:limUpp>
                  </m:oMath>
                </a14:m>
                <a:r>
                  <a:rPr lang="en-US" altLang="zh-CN" sz="3600" dirty="0">
                    <a:latin typeface="华文新魏" pitchFamily="2" charset="-122"/>
                    <a:ea typeface="华文新魏" pitchFamily="2" charset="-122"/>
                  </a:rPr>
                  <a:t>×</a:t>
                </a:r>
                <a14:m>
                  <m:oMath xmlns:m="http://schemas.openxmlformats.org/officeDocument/2006/math">
                    <m:f>
                      <m:fPr>
                        <m:ctrlPr>
                          <a:rPr lang="zh-CN" altLang="zh-CN" sz="3600" i="1">
                            <a:latin typeface="Cambria Math"/>
                          </a:rPr>
                        </m:ctrlPr>
                      </m:fPr>
                      <m:num>
                        <m:r>
                          <a:rPr lang="en-US" altLang="zh-CN" sz="3600">
                            <a:latin typeface="Cambria Math"/>
                          </a:rPr>
                          <m:t>3</m:t>
                        </m:r>
                      </m:num>
                      <m:den>
                        <m:limLow>
                          <m:limLowPr>
                            <m:ctrlPr>
                              <a:rPr lang="zh-CN" altLang="zh-CN" sz="3600" i="1">
                                <a:latin typeface="Cambria Math"/>
                              </a:rPr>
                            </m:ctrlPr>
                          </m:limLowPr>
                          <m:e>
                            <m:r>
                              <a:rPr lang="en-US" altLang="zh-CN" sz="3600">
                                <a:latin typeface="Cambria Math"/>
                              </a:rPr>
                              <m:t>8</m:t>
                            </m:r>
                          </m:e>
                          <m:lim>
                            <m:r>
                              <a:rPr lang="en-US" altLang="zh-CN" sz="3600">
                                <a:latin typeface="Cambria Math"/>
                              </a:rPr>
                              <m:t>1</m:t>
                            </m:r>
                          </m:lim>
                        </m:limLow>
                      </m:den>
                    </m:f>
                  </m:oMath>
                </a14:m>
                <a:r>
                  <a:rPr lang="en-US" altLang="zh-CN" sz="3600" dirty="0">
                    <a:latin typeface="华文新魏" pitchFamily="2" charset="-122"/>
                    <a:ea typeface="华文新魏" pitchFamily="2" charset="-122"/>
                  </a:rPr>
                  <a:t>=</a:t>
                </a:r>
                <a:r>
                  <a:rPr lang="en-US" altLang="zh-CN" sz="3600" dirty="0" smtClean="0">
                    <a:latin typeface="华文新魏" pitchFamily="2" charset="-122"/>
                    <a:ea typeface="华文新魏" pitchFamily="2" charset="-122"/>
                  </a:rPr>
                  <a:t>9</a:t>
                </a:r>
                <a:endParaRPr lang="zh-CN" altLang="en-US" sz="3600" dirty="0">
                  <a:latin typeface="华文新魏" pitchFamily="2" charset="-122"/>
                  <a:ea typeface="华文新魏" pitchFamily="2" charset="-122"/>
                </a:endParaRPr>
              </a:p>
            </p:txBody>
          </p:sp>
        </mc:Choice>
        <mc:Fallback>
          <p:sp>
            <p:nvSpPr>
              <p:cNvPr id="12" name="矩形 11"/>
              <p:cNvSpPr>
                <a:spLocks noRot="1" noChangeAspect="1" noMove="1" noResize="1" noEditPoints="1" noAdjustHandles="1" noChangeArrowheads="1" noChangeShapeType="1" noTextEdit="1"/>
              </p:cNvSpPr>
              <p:nvPr/>
            </p:nvSpPr>
            <p:spPr>
              <a:xfrm>
                <a:off x="1244194" y="3429000"/>
                <a:ext cx="3685624" cy="1101199"/>
              </a:xfrm>
              <a:prstGeom prst="rect">
                <a:avLst/>
              </a:prstGeom>
              <a:blipFill rotWithShape="1">
                <a:blip r:embed="rId3"/>
                <a:stretch>
                  <a:fillRect l="-4959" r="-4959" b="-2222"/>
                </a:stretch>
              </a:blipFill>
            </p:spPr>
            <p:txBody>
              <a:bodyPr/>
              <a:lstStyle/>
              <a:p>
                <a:r>
                  <a:rPr lang="zh-CN" altLang="en-US">
                    <a:noFill/>
                  </a:rPr>
                  <a:t> </a:t>
                </a:r>
              </a:p>
            </p:txBody>
          </p:sp>
        </mc:Fallback>
      </mc:AlternateContent>
      <p:cxnSp>
        <p:nvCxnSpPr>
          <p:cNvPr id="13" name="直接连接符 12"/>
          <p:cNvCxnSpPr/>
          <p:nvPr/>
        </p:nvCxnSpPr>
        <p:spPr>
          <a:xfrm>
            <a:off x="2940768" y="3755131"/>
            <a:ext cx="504056" cy="32403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48880" y="4187179"/>
            <a:ext cx="252000" cy="10801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xmlns="" Requires="a14">
          <p:sp>
            <p:nvSpPr>
              <p:cNvPr id="16" name="矩形 15"/>
              <p:cNvSpPr/>
              <p:nvPr/>
            </p:nvSpPr>
            <p:spPr>
              <a:xfrm>
                <a:off x="1286314" y="4765240"/>
                <a:ext cx="5841664" cy="133466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14:m>
                  <m:oMath xmlns:m="http://schemas.openxmlformats.org/officeDocument/2006/math">
                    <m:f>
                      <m:fPr>
                        <m:ctrlPr>
                          <a:rPr lang="zh-CN" altLang="zh-CN" sz="3600" i="1" smtClean="0">
                            <a:latin typeface="Cambria Math"/>
                          </a:rPr>
                        </m:ctrlPr>
                      </m:fPr>
                      <m:num>
                        <m:r>
                          <a:rPr lang="en-US" altLang="zh-CN" sz="3600">
                            <a:latin typeface="Cambria Math"/>
                          </a:rPr>
                          <m:t>7</m:t>
                        </m:r>
                      </m:num>
                      <m:den>
                        <m:r>
                          <a:rPr lang="en-US" altLang="zh-CN" sz="3600">
                            <a:latin typeface="Cambria Math"/>
                          </a:rPr>
                          <m:t>12</m:t>
                        </m:r>
                      </m:den>
                    </m:f>
                  </m:oMath>
                </a14:m>
                <a:r>
                  <a:rPr lang="en-US" altLang="zh-CN" sz="3600" dirty="0">
                    <a:latin typeface="华文新魏" pitchFamily="2" charset="-122"/>
                    <a:ea typeface="华文新魏" pitchFamily="2" charset="-122"/>
                  </a:rPr>
                  <a:t>×</a:t>
                </a:r>
                <a:r>
                  <a:rPr lang="en-US" altLang="zh-CN" sz="3600" dirty="0" smtClean="0">
                    <a:latin typeface="华文新魏" pitchFamily="2" charset="-122"/>
                    <a:ea typeface="华文新魏" pitchFamily="2" charset="-122"/>
                  </a:rPr>
                  <a:t>20%=</a:t>
                </a:r>
                <a14:m>
                  <m:oMath xmlns:m="http://schemas.openxmlformats.org/officeDocument/2006/math">
                    <m:f>
                      <m:fPr>
                        <m:ctrlPr>
                          <a:rPr lang="zh-CN" altLang="zh-CN" sz="3600" i="1">
                            <a:latin typeface="Cambria Math"/>
                          </a:rPr>
                        </m:ctrlPr>
                      </m:fPr>
                      <m:num>
                        <m:r>
                          <a:rPr lang="en-US" altLang="zh-CN" sz="3600">
                            <a:latin typeface="Cambria Math"/>
                          </a:rPr>
                          <m:t>7</m:t>
                        </m:r>
                      </m:num>
                      <m:den>
                        <m:r>
                          <a:rPr lang="en-US" altLang="zh-CN" sz="3600">
                            <a:latin typeface="Cambria Math"/>
                          </a:rPr>
                          <m:t>12</m:t>
                        </m:r>
                      </m:den>
                    </m:f>
                  </m:oMath>
                </a14:m>
                <a:r>
                  <a:rPr lang="en-US" altLang="zh-CN" sz="3600" dirty="0">
                    <a:latin typeface="华文新魏" pitchFamily="2" charset="-122"/>
                    <a:ea typeface="华文新魏" pitchFamily="2" charset="-122"/>
                  </a:rPr>
                  <a:t>×</a:t>
                </a:r>
                <a14:m>
                  <m:oMath xmlns:m="http://schemas.openxmlformats.org/officeDocument/2006/math">
                    <m:f>
                      <m:fPr>
                        <m:ctrlPr>
                          <a:rPr lang="zh-CN" altLang="zh-CN" sz="3600" i="1">
                            <a:latin typeface="Cambria Math"/>
                          </a:rPr>
                        </m:ctrlPr>
                      </m:fPr>
                      <m:num>
                        <m:limUpp>
                          <m:limUppPr>
                            <m:ctrlPr>
                              <a:rPr lang="zh-CN" altLang="zh-CN" sz="3600" i="1">
                                <a:latin typeface="Cambria Math"/>
                              </a:rPr>
                            </m:ctrlPr>
                          </m:limUppPr>
                          <m:e>
                            <m:r>
                              <a:rPr lang="en-US" altLang="zh-CN" sz="3600" b="0" i="0" smtClean="0">
                                <a:latin typeface="Cambria Math"/>
                              </a:rPr>
                              <m:t>20</m:t>
                            </m:r>
                          </m:e>
                          <m:lim>
                            <m:r>
                              <a:rPr lang="en-US" altLang="zh-CN" sz="3600" b="0" i="0" smtClean="0">
                                <a:latin typeface="Cambria Math"/>
                              </a:rPr>
                              <m:t>1</m:t>
                            </m:r>
                          </m:lim>
                        </m:limUpp>
                      </m:num>
                      <m:den>
                        <m:limLow>
                          <m:limLowPr>
                            <m:ctrlPr>
                              <a:rPr lang="zh-CN" altLang="zh-CN" sz="3600" i="1">
                                <a:latin typeface="Cambria Math"/>
                              </a:rPr>
                            </m:ctrlPr>
                          </m:limLowPr>
                          <m:e>
                            <m:r>
                              <a:rPr lang="en-US" altLang="zh-CN" sz="3600">
                                <a:latin typeface="Cambria Math"/>
                              </a:rPr>
                              <m:t>1</m:t>
                            </m:r>
                            <m:r>
                              <a:rPr lang="en-US" altLang="zh-CN" sz="3600" b="0" i="0" smtClean="0">
                                <a:latin typeface="Cambria Math"/>
                              </a:rPr>
                              <m:t>00</m:t>
                            </m:r>
                          </m:e>
                          <m:lim>
                            <m:r>
                              <a:rPr lang="en-US" altLang="zh-CN" sz="3600" b="0" i="1" smtClean="0">
                                <a:latin typeface="Cambria Math"/>
                              </a:rPr>
                              <m:t>5</m:t>
                            </m:r>
                          </m:lim>
                        </m:limLow>
                      </m:den>
                    </m:f>
                  </m:oMath>
                </a14:m>
                <a:r>
                  <a:rPr lang="en-US" altLang="zh-CN" sz="3600" dirty="0">
                    <a:latin typeface="华文新魏" pitchFamily="2" charset="-122"/>
                    <a:ea typeface="华文新魏" pitchFamily="2" charset="-122"/>
                  </a:rPr>
                  <a:t>=</a:t>
                </a:r>
                <a14:m>
                  <m:oMath xmlns:m="http://schemas.openxmlformats.org/officeDocument/2006/math">
                    <m:f>
                      <m:fPr>
                        <m:ctrlPr>
                          <a:rPr lang="zh-CN" altLang="zh-CN" sz="3600" i="1">
                            <a:latin typeface="Cambria Math"/>
                          </a:rPr>
                        </m:ctrlPr>
                      </m:fPr>
                      <m:num>
                        <m:r>
                          <a:rPr lang="en-US" altLang="zh-CN" sz="3600" b="0" i="0" smtClean="0">
                            <a:latin typeface="Cambria Math"/>
                          </a:rPr>
                          <m:t>7</m:t>
                        </m:r>
                        <m:r>
                          <a:rPr lang="en-US" altLang="zh-CN" sz="3600" b="0" i="1" smtClean="0">
                            <a:latin typeface="Cambria Math"/>
                          </a:rPr>
                          <m:t>×1</m:t>
                        </m:r>
                      </m:num>
                      <m:den>
                        <m:r>
                          <a:rPr lang="en-US" altLang="zh-CN" sz="3600" b="0" i="0" smtClean="0">
                            <a:latin typeface="Cambria Math"/>
                          </a:rPr>
                          <m:t>12</m:t>
                        </m:r>
                        <m:r>
                          <a:rPr lang="en-US" altLang="zh-CN" sz="3600" b="0" i="1" smtClean="0">
                            <a:latin typeface="Cambria Math"/>
                          </a:rPr>
                          <m:t>×5</m:t>
                        </m:r>
                      </m:den>
                    </m:f>
                  </m:oMath>
                </a14:m>
                <a:r>
                  <a:rPr lang="en-US" altLang="zh-CN" sz="3600" dirty="0">
                    <a:latin typeface="华文新魏" pitchFamily="2" charset="-122"/>
                    <a:ea typeface="华文新魏" pitchFamily="2" charset="-122"/>
                  </a:rPr>
                  <a:t>=</a:t>
                </a:r>
                <a14:m>
                  <m:oMath xmlns:m="http://schemas.openxmlformats.org/officeDocument/2006/math">
                    <m:f>
                      <m:fPr>
                        <m:ctrlPr>
                          <a:rPr lang="zh-CN" altLang="zh-CN" sz="3600" i="1">
                            <a:latin typeface="Cambria Math"/>
                          </a:rPr>
                        </m:ctrlPr>
                      </m:fPr>
                      <m:num>
                        <m:r>
                          <a:rPr lang="en-US" altLang="zh-CN" sz="3600" b="0" i="0" smtClean="0">
                            <a:latin typeface="Cambria Math"/>
                          </a:rPr>
                          <m:t>7</m:t>
                        </m:r>
                      </m:num>
                      <m:den>
                        <m:r>
                          <a:rPr lang="en-US" altLang="zh-CN" sz="3600" b="0" i="0" smtClean="0">
                            <a:latin typeface="Cambria Math"/>
                          </a:rPr>
                          <m:t>60</m:t>
                        </m:r>
                      </m:den>
                    </m:f>
                  </m:oMath>
                </a14:m>
                <a:endParaRPr lang="zh-CN" altLang="en-US" sz="3600" dirty="0">
                  <a:latin typeface="华文新魏" pitchFamily="2" charset="-122"/>
                  <a:ea typeface="华文新魏" pitchFamily="2" charset="-122"/>
                </a:endParaRPr>
              </a:p>
            </p:txBody>
          </p:sp>
        </mc:Choice>
        <mc:Fallback>
          <p:sp>
            <p:nvSpPr>
              <p:cNvPr id="16" name="矩形 15"/>
              <p:cNvSpPr>
                <a:spLocks noRot="1" noChangeAspect="1" noMove="1" noResize="1" noEditPoints="1" noAdjustHandles="1" noChangeArrowheads="1" noChangeShapeType="1" noTextEdit="1"/>
              </p:cNvSpPr>
              <p:nvPr/>
            </p:nvSpPr>
            <p:spPr>
              <a:xfrm>
                <a:off x="1286314" y="4765240"/>
                <a:ext cx="5841664" cy="1334661"/>
              </a:xfrm>
              <a:prstGeom prst="rect">
                <a:avLst/>
              </a:prstGeom>
              <a:blipFill rotWithShape="1">
                <a:blip r:embed="rId4"/>
                <a:stretch>
                  <a:fillRect/>
                </a:stretch>
              </a:blipFill>
            </p:spPr>
            <p:txBody>
              <a:bodyPr/>
              <a:lstStyle/>
              <a:p>
                <a:r>
                  <a:rPr lang="zh-CN" altLang="en-US">
                    <a:noFill/>
                  </a:rPr>
                  <a:t> </a:t>
                </a:r>
              </a:p>
            </p:txBody>
          </p:sp>
        </mc:Fallback>
      </mc:AlternateContent>
      <p:cxnSp>
        <p:nvCxnSpPr>
          <p:cNvPr id="17" name="直接连接符 16"/>
          <p:cNvCxnSpPr/>
          <p:nvPr/>
        </p:nvCxnSpPr>
        <p:spPr>
          <a:xfrm>
            <a:off x="4569818" y="5157831"/>
            <a:ext cx="360000" cy="10801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464040" y="5661248"/>
            <a:ext cx="576000" cy="10801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22" name="Picture 2" descr="F:\七彩课堂插图板式封面\排版用图标、页眉页脚\标题jpg\课外书屋.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141230" y="3429000"/>
            <a:ext cx="2258026" cy="1579026"/>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同侧圆角矩形 17"/>
          <p:cNvSpPr/>
          <p:nvPr/>
        </p:nvSpPr>
        <p:spPr>
          <a:xfrm>
            <a:off x="467548" y="9807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情景导入</a:t>
            </a:r>
            <a:r>
              <a:rPr lang="en-US" altLang="zh-CN" sz="3000" b="1" dirty="0" smtClean="0">
                <a:latin typeface="华文新魏" pitchFamily="2" charset="-122"/>
                <a:ea typeface="华文新魏" pitchFamily="2" charset="-122"/>
                <a:cs typeface="黑体" panose="02010600030101010101" charset="-122"/>
              </a:rPr>
              <a:t>1</a:t>
            </a:r>
            <a:endParaRPr lang="zh-CN" altLang="en-US" sz="3000" b="1" dirty="0">
              <a:latin typeface="华文新魏" pitchFamily="2" charset="-122"/>
              <a:ea typeface="华文新魏" pitchFamily="2" charset="-122"/>
              <a:cs typeface="黑体" panose="02010600030101010101" charset="-122"/>
            </a:endParaRPr>
          </a:p>
        </p:txBody>
      </p:sp>
      <p:cxnSp>
        <p:nvCxnSpPr>
          <p:cNvPr id="19"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28" name="Text Box 8"/>
          <p:cNvSpPr txBox="1">
            <a:spLocks noChangeArrowheads="1"/>
          </p:cNvSpPr>
          <p:nvPr/>
        </p:nvSpPr>
        <p:spPr bwMode="auto">
          <a:xfrm>
            <a:off x="539552" y="1630541"/>
            <a:ext cx="8136904"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gn="l" eaLnBrk="0" hangingPunct="0">
              <a:defRPr>
                <a:solidFill>
                  <a:schemeClr val="tx1"/>
                </a:solidFill>
                <a:latin typeface="Arial" panose="020B0604020202020204" pitchFamily="34" charset="0"/>
              </a:defRPr>
            </a:lvl1pPr>
            <a:lvl2pPr marL="742950" indent="-285750" algn="l" eaLnBrk="0" hangingPunct="0">
              <a:defRPr>
                <a:solidFill>
                  <a:schemeClr val="tx1"/>
                </a:solidFill>
                <a:latin typeface="Arial" panose="020B0604020202020204" pitchFamily="34" charset="0"/>
              </a:defRPr>
            </a:lvl2pPr>
            <a:lvl3pPr marL="1143000" indent="-228600" algn="l" eaLnBrk="0" hangingPunct="0">
              <a:defRPr>
                <a:solidFill>
                  <a:schemeClr val="tx1"/>
                </a:solidFill>
                <a:latin typeface="Arial" panose="020B0604020202020204" pitchFamily="34" charset="0"/>
              </a:defRPr>
            </a:lvl3pPr>
            <a:lvl4pPr marL="1600200" indent="-228600" algn="l" eaLnBrk="0" hangingPunct="0">
              <a:defRPr>
                <a:solidFill>
                  <a:schemeClr val="tx1"/>
                </a:solidFill>
                <a:latin typeface="Arial" panose="020B0604020202020204" pitchFamily="34" charset="0"/>
              </a:defRPr>
            </a:lvl4pPr>
            <a:lvl5pPr marL="2057400" indent="-228600" algn="l"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zh-CN" altLang="en-US" sz="3600" dirty="0">
                <a:latin typeface="华文新魏" pitchFamily="2" charset="-122"/>
                <a:ea typeface="华文新魏" pitchFamily="2" charset="-122"/>
              </a:rPr>
              <a:t>玲玲和妈妈到银行办理</a:t>
            </a:r>
            <a:r>
              <a:rPr lang="en-US" altLang="zh-CN" sz="3600" dirty="0">
                <a:latin typeface="华文新魏" pitchFamily="2" charset="-122"/>
                <a:ea typeface="华文新魏" pitchFamily="2" charset="-122"/>
              </a:rPr>
              <a:t>5000</a:t>
            </a:r>
            <a:r>
              <a:rPr lang="zh-CN" altLang="en-US" sz="3600" dirty="0">
                <a:latin typeface="华文新魏" pitchFamily="2" charset="-122"/>
                <a:ea typeface="华文新魏" pitchFamily="2" charset="-122"/>
              </a:rPr>
              <a:t>元的存款。</a:t>
            </a:r>
          </a:p>
        </p:txBody>
      </p:sp>
      <p:sp>
        <p:nvSpPr>
          <p:cNvPr id="2" name="矩形 1"/>
          <p:cNvSpPr/>
          <p:nvPr/>
        </p:nvSpPr>
        <p:spPr>
          <a:xfrm>
            <a:off x="3707904" y="2276872"/>
            <a:ext cx="1980029" cy="523220"/>
          </a:xfrm>
          <a:prstGeom prst="rect">
            <a:avLst/>
          </a:prstGeom>
        </p:spPr>
        <p:txBody>
          <a:bodyPr wrap="none">
            <a:spAutoFit/>
          </a:bodyPr>
          <a:lstStyle/>
          <a:p>
            <a:r>
              <a:rPr lang="zh-CN" altLang="zh-CN" sz="2800" b="1" dirty="0">
                <a:latin typeface="华文新魏" pitchFamily="2" charset="-122"/>
                <a:ea typeface="华文新魏" pitchFamily="2" charset="-122"/>
              </a:rPr>
              <a:t>存款利率表</a:t>
            </a:r>
            <a:endParaRPr lang="zh-CN" altLang="en-US" sz="2800" b="1" dirty="0">
              <a:latin typeface="华文新魏" pitchFamily="2" charset="-122"/>
              <a:ea typeface="华文新魏" pitchFamily="2" charset="-122"/>
            </a:endParaRPr>
          </a:p>
        </p:txBody>
      </p:sp>
      <p:sp>
        <p:nvSpPr>
          <p:cNvPr id="3" name="矩形 2"/>
          <p:cNvSpPr/>
          <p:nvPr/>
        </p:nvSpPr>
        <p:spPr>
          <a:xfrm>
            <a:off x="6156176" y="2636913"/>
            <a:ext cx="1656184" cy="461665"/>
          </a:xfrm>
          <a:prstGeom prst="rect">
            <a:avLst/>
          </a:prstGeom>
        </p:spPr>
        <p:txBody>
          <a:bodyPr wrap="square">
            <a:spAutoFit/>
          </a:bodyPr>
          <a:lstStyle/>
          <a:p>
            <a:r>
              <a:rPr lang="en-US" altLang="zh-CN" sz="2400" dirty="0">
                <a:latin typeface="华文新魏" pitchFamily="2" charset="-122"/>
                <a:ea typeface="华文新魏" pitchFamily="2" charset="-122"/>
              </a:rPr>
              <a:t>2012</a:t>
            </a:r>
            <a:r>
              <a:rPr lang="zh-CN" altLang="zh-CN" sz="2400" dirty="0">
                <a:latin typeface="华文新魏" pitchFamily="2" charset="-122"/>
                <a:ea typeface="华文新魏" pitchFamily="2" charset="-122"/>
              </a:rPr>
              <a:t>年</a:t>
            </a:r>
            <a:r>
              <a:rPr lang="en-US" altLang="zh-CN" sz="2400" dirty="0">
                <a:latin typeface="华文新魏" pitchFamily="2" charset="-122"/>
                <a:ea typeface="华文新魏" pitchFamily="2" charset="-122"/>
              </a:rPr>
              <a:t>5</a:t>
            </a:r>
            <a:r>
              <a:rPr lang="zh-CN" altLang="zh-CN" sz="2400" dirty="0">
                <a:latin typeface="华文新魏" pitchFamily="2" charset="-122"/>
                <a:ea typeface="华文新魏" pitchFamily="2" charset="-122"/>
              </a:rPr>
              <a:t>月</a:t>
            </a:r>
          </a:p>
        </p:txBody>
      </p:sp>
      <p:graphicFrame>
        <p:nvGraphicFramePr>
          <p:cNvPr id="4" name="表格 3"/>
          <p:cNvGraphicFramePr>
            <a:graphicFrameLocks noGrp="1"/>
          </p:cNvGraphicFramePr>
          <p:nvPr/>
        </p:nvGraphicFramePr>
        <p:xfrm>
          <a:off x="2123728" y="3068960"/>
          <a:ext cx="5493212" cy="2067432"/>
        </p:xfrm>
        <a:graphic>
          <a:graphicData uri="http://schemas.openxmlformats.org/drawingml/2006/table">
            <a:tbl>
              <a:tblPr firstRow="1" firstCol="1" bandRow="1">
                <a:tableStyleId>{5C22544A-7EE6-4342-B048-85BDC9FD1C3A}</a:tableStyleId>
              </a:tblPr>
              <a:tblGrid>
                <a:gridCol w="2746606"/>
                <a:gridCol w="2746606"/>
              </a:tblGrid>
              <a:tr h="516858">
                <a:tc>
                  <a:txBody>
                    <a:bodyPr/>
                    <a:lstStyle/>
                    <a:p>
                      <a:pPr algn="ctr">
                        <a:lnSpc>
                          <a:spcPts val="1350"/>
                        </a:lnSpc>
                        <a:spcAft>
                          <a:spcPts val="0"/>
                        </a:spcAft>
                      </a:pPr>
                      <a:r>
                        <a:rPr lang="zh-CN" sz="2400">
                          <a:effectLst/>
                          <a:latin typeface="华文新魏" pitchFamily="2" charset="-122"/>
                          <a:ea typeface="华文新魏" pitchFamily="2" charset="-122"/>
                        </a:rPr>
                        <a:t>存期</a:t>
                      </a:r>
                      <a:r>
                        <a:rPr lang="en-US" sz="2400">
                          <a:effectLst/>
                          <a:latin typeface="华文新魏" pitchFamily="2" charset="-122"/>
                          <a:ea typeface="华文新魏" pitchFamily="2" charset="-122"/>
                        </a:rPr>
                        <a:t>(</a:t>
                      </a:r>
                      <a:r>
                        <a:rPr lang="zh-CN" sz="2400">
                          <a:effectLst/>
                          <a:latin typeface="华文新魏" pitchFamily="2" charset="-122"/>
                          <a:ea typeface="华文新魏" pitchFamily="2" charset="-122"/>
                        </a:rPr>
                        <a:t>整存整取</a:t>
                      </a:r>
                      <a:r>
                        <a:rPr lang="en-US" sz="2400">
                          <a:effectLst/>
                          <a:latin typeface="华文新魏" pitchFamily="2" charset="-122"/>
                          <a:ea typeface="华文新魏" pitchFamily="2" charset="-122"/>
                        </a:rPr>
                        <a:t>)</a:t>
                      </a:r>
                      <a:endParaRPr lang="zh-CN" sz="2400">
                        <a:solidFill>
                          <a:srgbClr val="000000"/>
                        </a:solidFill>
                        <a:effectLst/>
                        <a:latin typeface="华文新魏" pitchFamily="2" charset="-122"/>
                        <a:ea typeface="华文新魏" pitchFamily="2" charset="-122"/>
                        <a:cs typeface="Times New Roman" panose="02020603050405020304"/>
                      </a:endParaRPr>
                    </a:p>
                  </a:txBody>
                  <a:tcPr marL="0" marR="0" marT="0" marB="0" anchor="ctr"/>
                </a:tc>
                <a:tc>
                  <a:txBody>
                    <a:bodyPr/>
                    <a:lstStyle/>
                    <a:p>
                      <a:pPr algn="ctr">
                        <a:lnSpc>
                          <a:spcPts val="1350"/>
                        </a:lnSpc>
                        <a:spcAft>
                          <a:spcPts val="0"/>
                        </a:spcAft>
                      </a:pPr>
                      <a:r>
                        <a:rPr lang="zh-CN" sz="2400">
                          <a:effectLst/>
                          <a:latin typeface="华文新魏" pitchFamily="2" charset="-122"/>
                          <a:ea typeface="华文新魏" pitchFamily="2" charset="-122"/>
                        </a:rPr>
                        <a:t>年利率</a:t>
                      </a:r>
                      <a:endParaRPr lang="zh-CN" sz="2400">
                        <a:solidFill>
                          <a:srgbClr val="000000"/>
                        </a:solidFill>
                        <a:effectLst/>
                        <a:latin typeface="华文新魏" pitchFamily="2" charset="-122"/>
                        <a:ea typeface="华文新魏" pitchFamily="2" charset="-122"/>
                        <a:cs typeface="Times New Roman" panose="02020603050405020304"/>
                      </a:endParaRPr>
                    </a:p>
                  </a:txBody>
                  <a:tcPr marL="0" marR="0" marT="0" marB="0" anchor="ctr"/>
                </a:tc>
              </a:tr>
              <a:tr h="516858">
                <a:tc>
                  <a:txBody>
                    <a:bodyPr/>
                    <a:lstStyle/>
                    <a:p>
                      <a:pPr algn="ctr">
                        <a:lnSpc>
                          <a:spcPts val="1350"/>
                        </a:lnSpc>
                        <a:spcAft>
                          <a:spcPts val="0"/>
                        </a:spcAft>
                      </a:pPr>
                      <a:r>
                        <a:rPr lang="en-US" sz="2400">
                          <a:effectLst/>
                          <a:latin typeface="华文新魏" pitchFamily="2" charset="-122"/>
                          <a:ea typeface="华文新魏" pitchFamily="2" charset="-122"/>
                        </a:rPr>
                        <a:t>1</a:t>
                      </a:r>
                      <a:r>
                        <a:rPr lang="zh-CN" sz="2400">
                          <a:effectLst/>
                          <a:latin typeface="华文新魏" pitchFamily="2" charset="-122"/>
                          <a:ea typeface="华文新魏" pitchFamily="2" charset="-122"/>
                        </a:rPr>
                        <a:t>年</a:t>
                      </a:r>
                      <a:endParaRPr lang="zh-CN" sz="2400">
                        <a:solidFill>
                          <a:srgbClr val="000000"/>
                        </a:solidFill>
                        <a:effectLst/>
                        <a:latin typeface="华文新魏" pitchFamily="2" charset="-122"/>
                        <a:ea typeface="华文新魏" pitchFamily="2" charset="-122"/>
                        <a:cs typeface="Times New Roman" panose="02020603050405020304"/>
                      </a:endParaRPr>
                    </a:p>
                  </a:txBody>
                  <a:tcPr marL="0" marR="0" marT="0" marB="0" anchor="ctr"/>
                </a:tc>
                <a:tc>
                  <a:txBody>
                    <a:bodyPr/>
                    <a:lstStyle/>
                    <a:p>
                      <a:pPr algn="ctr">
                        <a:lnSpc>
                          <a:spcPts val="1350"/>
                        </a:lnSpc>
                        <a:spcAft>
                          <a:spcPts val="0"/>
                        </a:spcAft>
                      </a:pPr>
                      <a:r>
                        <a:rPr lang="en-US" sz="2400">
                          <a:effectLst/>
                          <a:latin typeface="华文新魏" pitchFamily="2" charset="-122"/>
                          <a:ea typeface="华文新魏" pitchFamily="2" charset="-122"/>
                        </a:rPr>
                        <a:t>3.5%</a:t>
                      </a:r>
                      <a:endParaRPr lang="zh-CN" sz="2400">
                        <a:solidFill>
                          <a:srgbClr val="000000"/>
                        </a:solidFill>
                        <a:effectLst/>
                        <a:latin typeface="华文新魏" pitchFamily="2" charset="-122"/>
                        <a:ea typeface="华文新魏" pitchFamily="2" charset="-122"/>
                        <a:cs typeface="Times New Roman" panose="02020603050405020304"/>
                      </a:endParaRPr>
                    </a:p>
                  </a:txBody>
                  <a:tcPr marL="0" marR="0" marT="0" marB="0" anchor="ctr"/>
                </a:tc>
              </a:tr>
              <a:tr h="516858">
                <a:tc>
                  <a:txBody>
                    <a:bodyPr/>
                    <a:lstStyle/>
                    <a:p>
                      <a:pPr algn="ctr">
                        <a:lnSpc>
                          <a:spcPts val="1350"/>
                        </a:lnSpc>
                        <a:spcAft>
                          <a:spcPts val="0"/>
                        </a:spcAft>
                      </a:pPr>
                      <a:r>
                        <a:rPr lang="en-US" sz="2400">
                          <a:effectLst/>
                          <a:latin typeface="华文新魏" pitchFamily="2" charset="-122"/>
                          <a:ea typeface="华文新魏" pitchFamily="2" charset="-122"/>
                        </a:rPr>
                        <a:t>2</a:t>
                      </a:r>
                      <a:r>
                        <a:rPr lang="zh-CN" sz="2400">
                          <a:effectLst/>
                          <a:latin typeface="华文新魏" pitchFamily="2" charset="-122"/>
                          <a:ea typeface="华文新魏" pitchFamily="2" charset="-122"/>
                        </a:rPr>
                        <a:t>年</a:t>
                      </a:r>
                      <a:endParaRPr lang="zh-CN" sz="2400">
                        <a:solidFill>
                          <a:srgbClr val="000000"/>
                        </a:solidFill>
                        <a:effectLst/>
                        <a:latin typeface="华文新魏" pitchFamily="2" charset="-122"/>
                        <a:ea typeface="华文新魏" pitchFamily="2" charset="-122"/>
                        <a:cs typeface="Times New Roman" panose="02020603050405020304"/>
                      </a:endParaRPr>
                    </a:p>
                  </a:txBody>
                  <a:tcPr marL="0" marR="0" marT="0" marB="0" anchor="ctr"/>
                </a:tc>
                <a:tc>
                  <a:txBody>
                    <a:bodyPr/>
                    <a:lstStyle/>
                    <a:p>
                      <a:pPr algn="ctr">
                        <a:lnSpc>
                          <a:spcPts val="1350"/>
                        </a:lnSpc>
                        <a:spcAft>
                          <a:spcPts val="0"/>
                        </a:spcAft>
                      </a:pPr>
                      <a:r>
                        <a:rPr lang="en-US" sz="2400">
                          <a:effectLst/>
                          <a:latin typeface="华文新魏" pitchFamily="2" charset="-122"/>
                          <a:ea typeface="华文新魏" pitchFamily="2" charset="-122"/>
                        </a:rPr>
                        <a:t>4.4%</a:t>
                      </a:r>
                      <a:endParaRPr lang="zh-CN" sz="2400">
                        <a:solidFill>
                          <a:srgbClr val="000000"/>
                        </a:solidFill>
                        <a:effectLst/>
                        <a:latin typeface="华文新魏" pitchFamily="2" charset="-122"/>
                        <a:ea typeface="华文新魏" pitchFamily="2" charset="-122"/>
                        <a:cs typeface="Times New Roman" panose="02020603050405020304"/>
                      </a:endParaRPr>
                    </a:p>
                  </a:txBody>
                  <a:tcPr marL="0" marR="0" marT="0" marB="0" anchor="ctr"/>
                </a:tc>
              </a:tr>
              <a:tr h="516858">
                <a:tc>
                  <a:txBody>
                    <a:bodyPr/>
                    <a:lstStyle/>
                    <a:p>
                      <a:pPr algn="ctr">
                        <a:lnSpc>
                          <a:spcPts val="1350"/>
                        </a:lnSpc>
                        <a:spcAft>
                          <a:spcPts val="0"/>
                        </a:spcAft>
                      </a:pPr>
                      <a:r>
                        <a:rPr lang="en-US" sz="2400">
                          <a:effectLst/>
                          <a:latin typeface="华文新魏" pitchFamily="2" charset="-122"/>
                          <a:ea typeface="华文新魏" pitchFamily="2" charset="-122"/>
                        </a:rPr>
                        <a:t>3</a:t>
                      </a:r>
                      <a:r>
                        <a:rPr lang="zh-CN" sz="2400">
                          <a:effectLst/>
                          <a:latin typeface="华文新魏" pitchFamily="2" charset="-122"/>
                          <a:ea typeface="华文新魏" pitchFamily="2" charset="-122"/>
                        </a:rPr>
                        <a:t>年</a:t>
                      </a:r>
                      <a:endParaRPr lang="zh-CN" sz="2400">
                        <a:solidFill>
                          <a:srgbClr val="000000"/>
                        </a:solidFill>
                        <a:effectLst/>
                        <a:latin typeface="华文新魏" pitchFamily="2" charset="-122"/>
                        <a:ea typeface="华文新魏" pitchFamily="2" charset="-122"/>
                        <a:cs typeface="Times New Roman" panose="02020603050405020304"/>
                      </a:endParaRPr>
                    </a:p>
                  </a:txBody>
                  <a:tcPr marL="0" marR="0" marT="0" marB="0" anchor="ctr"/>
                </a:tc>
                <a:tc>
                  <a:txBody>
                    <a:bodyPr/>
                    <a:lstStyle/>
                    <a:p>
                      <a:pPr algn="ctr">
                        <a:lnSpc>
                          <a:spcPts val="1350"/>
                        </a:lnSpc>
                        <a:spcAft>
                          <a:spcPts val="0"/>
                        </a:spcAft>
                      </a:pPr>
                      <a:r>
                        <a:rPr lang="en-US" sz="2400" dirty="0">
                          <a:effectLst/>
                          <a:latin typeface="华文新魏" pitchFamily="2" charset="-122"/>
                          <a:ea typeface="华文新魏" pitchFamily="2" charset="-122"/>
                        </a:rPr>
                        <a:t>5.0%</a:t>
                      </a:r>
                      <a:endParaRPr lang="zh-CN" sz="2400" dirty="0">
                        <a:solidFill>
                          <a:srgbClr val="000000"/>
                        </a:solidFill>
                        <a:effectLst/>
                        <a:latin typeface="华文新魏" pitchFamily="2" charset="-122"/>
                        <a:ea typeface="华文新魏" pitchFamily="2" charset="-122"/>
                        <a:cs typeface="Times New Roman" panose="02020603050405020304"/>
                      </a:endParaRPr>
                    </a:p>
                  </a:txBody>
                  <a:tcPr marL="0" marR="0" marT="0" marB="0" anchor="ctr"/>
                </a:tc>
              </a:tr>
            </a:tbl>
          </a:graphicData>
        </a:graphic>
      </p:graphicFrame>
      <p:sp>
        <p:nvSpPr>
          <p:cNvPr id="5" name="矩形 4"/>
          <p:cNvSpPr/>
          <p:nvPr/>
        </p:nvSpPr>
        <p:spPr>
          <a:xfrm>
            <a:off x="542197" y="5157192"/>
            <a:ext cx="8350283" cy="1077218"/>
          </a:xfrm>
          <a:prstGeom prst="rect">
            <a:avLst/>
          </a:prstGeom>
        </p:spPr>
        <p:txBody>
          <a:bodyPr wrap="square">
            <a:spAutoFit/>
          </a:bodyPr>
          <a:lstStyle/>
          <a:p>
            <a:r>
              <a:rPr lang="zh-CN" altLang="zh-CN" sz="3200" dirty="0">
                <a:latin typeface="华文新魏" pitchFamily="2" charset="-122"/>
                <a:ea typeface="华文新魏" pitchFamily="2" charset="-122"/>
              </a:rPr>
              <a:t>如果存</a:t>
            </a:r>
            <a:r>
              <a:rPr lang="en-US" altLang="zh-CN" sz="3200" dirty="0">
                <a:latin typeface="华文新魏" pitchFamily="2" charset="-122"/>
                <a:ea typeface="华文新魏" pitchFamily="2" charset="-122"/>
              </a:rPr>
              <a:t>1</a:t>
            </a:r>
            <a:r>
              <a:rPr lang="zh-CN" altLang="zh-CN" sz="3200" dirty="0">
                <a:latin typeface="华文新魏" pitchFamily="2" charset="-122"/>
                <a:ea typeface="华文新魏" pitchFamily="2" charset="-122"/>
              </a:rPr>
              <a:t>年定期</a:t>
            </a:r>
            <a:r>
              <a:rPr lang="en-US" altLang="zh-CN" sz="3200" dirty="0">
                <a:latin typeface="华文新魏" pitchFamily="2" charset="-122"/>
                <a:ea typeface="华文新魏" pitchFamily="2" charset="-122"/>
              </a:rPr>
              <a:t>,</a:t>
            </a:r>
            <a:r>
              <a:rPr lang="zh-CN" altLang="zh-CN" sz="3200" dirty="0">
                <a:latin typeface="华文新魏" pitchFamily="2" charset="-122"/>
                <a:ea typeface="华文新魏" pitchFamily="2" charset="-122"/>
              </a:rPr>
              <a:t>到期时可以取回多少利息</a:t>
            </a:r>
            <a:r>
              <a:rPr lang="en-US" altLang="zh-CN" sz="3200" dirty="0" smtClean="0">
                <a:latin typeface="华文新魏" pitchFamily="2" charset="-122"/>
                <a:ea typeface="华文新魏" pitchFamily="2" charset="-122"/>
              </a:rPr>
              <a:t>?</a:t>
            </a:r>
          </a:p>
          <a:p>
            <a:r>
              <a:rPr lang="zh-CN" altLang="zh-CN" sz="3200" dirty="0" smtClean="0">
                <a:latin typeface="华文新魏" pitchFamily="2" charset="-122"/>
                <a:ea typeface="华文新魏" pitchFamily="2" charset="-122"/>
              </a:rPr>
              <a:t>如果</a:t>
            </a:r>
            <a:r>
              <a:rPr lang="zh-CN" altLang="zh-CN" sz="3200" dirty="0">
                <a:latin typeface="华文新魏" pitchFamily="2" charset="-122"/>
                <a:ea typeface="华文新魏" pitchFamily="2" charset="-122"/>
              </a:rPr>
              <a:t>存</a:t>
            </a:r>
            <a:r>
              <a:rPr lang="en-US" altLang="zh-CN" sz="3200" dirty="0">
                <a:latin typeface="华文新魏" pitchFamily="2" charset="-122"/>
                <a:ea typeface="华文新魏" pitchFamily="2" charset="-122"/>
              </a:rPr>
              <a:t>3</a:t>
            </a:r>
            <a:r>
              <a:rPr lang="zh-CN" altLang="zh-CN" sz="3200" dirty="0">
                <a:latin typeface="华文新魏" pitchFamily="2" charset="-122"/>
                <a:ea typeface="华文新魏" pitchFamily="2" charset="-122"/>
              </a:rPr>
              <a:t>年定期</a:t>
            </a:r>
            <a:r>
              <a:rPr lang="en-US" altLang="zh-CN" sz="3200" dirty="0">
                <a:latin typeface="华文新魏" pitchFamily="2" charset="-122"/>
                <a:ea typeface="华文新魏" pitchFamily="2" charset="-122"/>
              </a:rPr>
              <a:t>,</a:t>
            </a:r>
            <a:r>
              <a:rPr lang="zh-CN" altLang="zh-CN" sz="3200" dirty="0">
                <a:latin typeface="华文新魏" pitchFamily="2" charset="-122"/>
                <a:ea typeface="华文新魏" pitchFamily="2" charset="-122"/>
              </a:rPr>
              <a:t>到期时可以取回多少利息呢</a:t>
            </a:r>
            <a:r>
              <a:rPr lang="en-US" altLang="zh-CN" sz="3200" dirty="0">
                <a:latin typeface="华文新魏" pitchFamily="2" charset="-122"/>
                <a:ea typeface="华文新魏" pitchFamily="2" charset="-122"/>
              </a:rPr>
              <a:t>?</a:t>
            </a:r>
            <a:endParaRPr lang="zh-CN" altLang="zh-CN" sz="3200" dirty="0">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同侧圆角矩形 1"/>
          <p:cNvSpPr/>
          <p:nvPr/>
        </p:nvSpPr>
        <p:spPr>
          <a:xfrm>
            <a:off x="467548" y="9807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探究新知</a:t>
            </a:r>
            <a:endParaRPr lang="zh-CN" altLang="en-US" sz="3000" b="1" dirty="0">
              <a:latin typeface="华文新魏" pitchFamily="2" charset="-122"/>
              <a:ea typeface="华文新魏" pitchFamily="2" charset="-122"/>
              <a:cs typeface="黑体" panose="02010600030101010101" charset="-122"/>
            </a:endParaRPr>
          </a:p>
        </p:txBody>
      </p:sp>
      <p:cxnSp>
        <p:nvCxnSpPr>
          <p:cNvPr id="25" name="直线连接符 21"/>
          <p:cNvCxnSpPr/>
          <p:nvPr/>
        </p:nvCxnSpPr>
        <p:spPr>
          <a:xfrm flipV="1">
            <a:off x="484074" y="1628800"/>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11" name="Picture 22" descr="95副本"/>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8" y="2602073"/>
            <a:ext cx="1285657" cy="1509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AutoShape 27"/>
          <p:cNvSpPr>
            <a:spLocks noChangeArrowheads="1"/>
          </p:cNvSpPr>
          <p:nvPr/>
        </p:nvSpPr>
        <p:spPr bwMode="auto">
          <a:xfrm>
            <a:off x="1331641" y="1772816"/>
            <a:ext cx="2664296" cy="648072"/>
          </a:xfrm>
          <a:prstGeom prst="wedgeRoundRectCallout">
            <a:avLst>
              <a:gd name="adj1" fmla="val -52513"/>
              <a:gd name="adj2" fmla="val 111114"/>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zh-CN" altLang="en-US" sz="3200" dirty="0" smtClean="0">
                <a:solidFill>
                  <a:schemeClr val="tx1"/>
                </a:solidFill>
                <a:latin typeface="华文新魏" pitchFamily="2" charset="-122"/>
                <a:ea typeface="华文新魏" pitchFamily="2" charset="-122"/>
              </a:rPr>
              <a:t>什么叫储蓄？</a:t>
            </a:r>
            <a:endParaRPr lang="zh-CN" altLang="zh-CN" sz="3200" b="0" dirty="0">
              <a:solidFill>
                <a:schemeClr val="tx1"/>
              </a:solidFill>
              <a:latin typeface="华文新魏" pitchFamily="2" charset="-122"/>
              <a:ea typeface="华文新魏" pitchFamily="2" charset="-122"/>
            </a:endParaRPr>
          </a:p>
        </p:txBody>
      </p:sp>
      <p:pic>
        <p:nvPicPr>
          <p:cNvPr id="14" name="Picture 10" descr="76副本"/>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63579" y="3933279"/>
            <a:ext cx="1294445" cy="1871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AutoShape 27"/>
          <p:cNvSpPr>
            <a:spLocks noChangeArrowheads="1"/>
          </p:cNvSpPr>
          <p:nvPr/>
        </p:nvSpPr>
        <p:spPr bwMode="auto">
          <a:xfrm>
            <a:off x="2483768" y="3104022"/>
            <a:ext cx="4600708" cy="648072"/>
          </a:xfrm>
          <a:prstGeom prst="wedgeRoundRectCallout">
            <a:avLst>
              <a:gd name="adj1" fmla="val 37700"/>
              <a:gd name="adj2" fmla="val 102558"/>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zh-CN" altLang="en-US" sz="3200" dirty="0">
                <a:latin typeface="华文新魏" pitchFamily="2" charset="-122"/>
                <a:ea typeface="华文新魏" pitchFamily="2" charset="-122"/>
              </a:rPr>
              <a:t>把钱存入银行就是储蓄。</a:t>
            </a:r>
            <a:endParaRPr lang="zh-CN" altLang="zh-CN" sz="3200" b="0" dirty="0">
              <a:solidFill>
                <a:schemeClr val="tx1"/>
              </a:solidFill>
              <a:latin typeface="华文新魏" pitchFamily="2" charset="-122"/>
              <a:ea typeface="华文新魏" pitchFamily="2" charset="-122"/>
            </a:endParaRPr>
          </a:p>
        </p:txBody>
      </p:sp>
      <p:pic>
        <p:nvPicPr>
          <p:cNvPr id="9" name="Picture 3" descr="F:\七彩课堂插图板式封面\排版用图标、页眉页脚\标题jpg\读读比比.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63579" y="918197"/>
            <a:ext cx="2592288" cy="1812773"/>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3" descr="F:\七彩课堂插图板式封面\排版用图标、页眉页脚\标题图（终-排版用）共29个\资料宝袋.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61885" y="4509120"/>
            <a:ext cx="2121375" cy="1648297"/>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3" descr="F:\七彩课堂插图板式封面\排版用图标、页眉页脚\标题jpg\读读比比.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40152" y="764704"/>
            <a:ext cx="2592288" cy="181277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同侧圆角矩形 1"/>
          <p:cNvSpPr/>
          <p:nvPr/>
        </p:nvSpPr>
        <p:spPr>
          <a:xfrm>
            <a:off x="467548" y="9807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探究新知</a:t>
            </a:r>
            <a:endParaRPr lang="zh-CN" altLang="en-US" sz="3000" b="1" dirty="0">
              <a:latin typeface="华文新魏" pitchFamily="2" charset="-122"/>
              <a:ea typeface="华文新魏" pitchFamily="2" charset="-122"/>
              <a:cs typeface="黑体" panose="02010600030101010101" charset="-122"/>
            </a:endParaRPr>
          </a:p>
        </p:txBody>
      </p:sp>
      <p:cxnSp>
        <p:nvCxnSpPr>
          <p:cNvPr id="25" name="直线连接符 21"/>
          <p:cNvCxnSpPr/>
          <p:nvPr/>
        </p:nvCxnSpPr>
        <p:spPr>
          <a:xfrm flipV="1">
            <a:off x="484074" y="1628800"/>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pic>
        <p:nvPicPr>
          <p:cNvPr id="11" name="Picture 22" descr="95副本"/>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7548" y="2276872"/>
            <a:ext cx="1285657" cy="1509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AutoShape 27"/>
          <p:cNvSpPr>
            <a:spLocks noChangeArrowheads="1"/>
          </p:cNvSpPr>
          <p:nvPr/>
        </p:nvSpPr>
        <p:spPr bwMode="auto">
          <a:xfrm>
            <a:off x="1619672" y="1772816"/>
            <a:ext cx="4176464" cy="648072"/>
          </a:xfrm>
          <a:prstGeom prst="wedgeRoundRectCallout">
            <a:avLst>
              <a:gd name="adj1" fmla="val -51986"/>
              <a:gd name="adj2" fmla="val 94072"/>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zh-CN" altLang="en-US" sz="3200" dirty="0" smtClean="0">
                <a:solidFill>
                  <a:schemeClr val="tx1"/>
                </a:solidFill>
                <a:latin typeface="华文新魏" pitchFamily="2" charset="-122"/>
                <a:ea typeface="华文新魏" pitchFamily="2" charset="-122"/>
              </a:rPr>
              <a:t>储蓄有什么意义</a:t>
            </a:r>
            <a:r>
              <a:rPr lang="zh-CN" altLang="en-US" sz="3200" dirty="0">
                <a:solidFill>
                  <a:schemeClr val="tx1"/>
                </a:solidFill>
                <a:latin typeface="华文新魏" pitchFamily="2" charset="-122"/>
                <a:ea typeface="华文新魏" pitchFamily="2" charset="-122"/>
              </a:rPr>
              <a:t>呢</a:t>
            </a:r>
            <a:r>
              <a:rPr lang="zh-CN" altLang="en-US" sz="3200" b="0" dirty="0" smtClean="0">
                <a:solidFill>
                  <a:schemeClr val="tx1"/>
                </a:solidFill>
                <a:latin typeface="华文新魏" pitchFamily="2" charset="-122"/>
                <a:ea typeface="华文新魏" pitchFamily="2" charset="-122"/>
              </a:rPr>
              <a:t>？</a:t>
            </a:r>
            <a:endParaRPr lang="zh-CN" altLang="zh-CN" sz="3200" b="0" dirty="0">
              <a:solidFill>
                <a:schemeClr val="tx1"/>
              </a:solidFill>
              <a:latin typeface="华文新魏" pitchFamily="2" charset="-122"/>
              <a:ea typeface="华文新魏" pitchFamily="2" charset="-122"/>
            </a:endParaRPr>
          </a:p>
        </p:txBody>
      </p:sp>
      <p:pic>
        <p:nvPicPr>
          <p:cNvPr id="14" name="Picture 10" descr="76副本"/>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54019" y="3573016"/>
            <a:ext cx="1294445" cy="1871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AutoShape 27"/>
          <p:cNvSpPr>
            <a:spLocks noChangeArrowheads="1"/>
          </p:cNvSpPr>
          <p:nvPr/>
        </p:nvSpPr>
        <p:spPr bwMode="auto">
          <a:xfrm>
            <a:off x="3213351" y="2708920"/>
            <a:ext cx="4600708" cy="1080120"/>
          </a:xfrm>
          <a:prstGeom prst="wedgeRoundRectCallout">
            <a:avLst>
              <a:gd name="adj1" fmla="val 45394"/>
              <a:gd name="adj2" fmla="val 68422"/>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zh-CN" altLang="en-US" sz="3200" dirty="0">
                <a:solidFill>
                  <a:schemeClr val="tx1"/>
                </a:solidFill>
                <a:latin typeface="华文新魏" pitchFamily="2" charset="-122"/>
                <a:ea typeface="华文新魏" pitchFamily="2" charset="-122"/>
              </a:rPr>
              <a:t>储蓄对个人、国家都有重要意义。</a:t>
            </a:r>
            <a:endParaRPr lang="zh-CN" altLang="zh-CN" sz="3200" b="0" dirty="0">
              <a:solidFill>
                <a:schemeClr val="tx1"/>
              </a:solidFill>
              <a:latin typeface="华文新魏" pitchFamily="2" charset="-122"/>
              <a:ea typeface="华文新魏" pitchFamily="2" charset="-122"/>
            </a:endParaRPr>
          </a:p>
        </p:txBody>
      </p:sp>
      <p:sp>
        <p:nvSpPr>
          <p:cNvPr id="3" name="矩形 2"/>
          <p:cNvSpPr/>
          <p:nvPr/>
        </p:nvSpPr>
        <p:spPr>
          <a:xfrm>
            <a:off x="683567" y="4293096"/>
            <a:ext cx="6770451" cy="1754326"/>
          </a:xfrm>
          <a:prstGeom prst="rect">
            <a:avLst/>
          </a:prstGeom>
        </p:spPr>
        <p:txBody>
          <a:bodyPr wrap="square">
            <a:spAutoFit/>
          </a:bodyPr>
          <a:lstStyle/>
          <a:p>
            <a:r>
              <a:rPr lang="en-US" altLang="zh-CN" sz="3600" dirty="0">
                <a:latin typeface="华文新魏" pitchFamily="2" charset="-122"/>
                <a:ea typeface="华文新魏" pitchFamily="2" charset="-122"/>
              </a:rPr>
              <a:t>(1)</a:t>
            </a:r>
            <a:r>
              <a:rPr lang="zh-CN" altLang="zh-CN" sz="3600" dirty="0">
                <a:latin typeface="华文新魏" pitchFamily="2" charset="-122"/>
                <a:ea typeface="华文新魏" pitchFamily="2" charset="-122"/>
              </a:rPr>
              <a:t>可以支援国家建设。</a:t>
            </a:r>
          </a:p>
          <a:p>
            <a:r>
              <a:rPr lang="en-US" altLang="zh-CN" sz="3600" dirty="0">
                <a:latin typeface="华文新魏" pitchFamily="2" charset="-122"/>
                <a:ea typeface="华文新魏" pitchFamily="2" charset="-122"/>
              </a:rPr>
              <a:t>(2)</a:t>
            </a:r>
            <a:r>
              <a:rPr lang="zh-CN" altLang="zh-CN" sz="3600" dirty="0">
                <a:latin typeface="华文新魏" pitchFamily="2" charset="-122"/>
                <a:ea typeface="华文新魏" pitchFamily="2" charset="-122"/>
              </a:rPr>
              <a:t>保证个人财产安全</a:t>
            </a:r>
            <a:r>
              <a:rPr lang="en-US" altLang="zh-CN" sz="3600" dirty="0">
                <a:latin typeface="华文新魏" pitchFamily="2" charset="-122"/>
                <a:ea typeface="华文新魏" pitchFamily="2" charset="-122"/>
              </a:rPr>
              <a:t>,</a:t>
            </a:r>
            <a:r>
              <a:rPr lang="zh-CN" altLang="zh-CN" sz="3600" dirty="0">
                <a:latin typeface="华文新魏" pitchFamily="2" charset="-122"/>
                <a:ea typeface="华文新魏" pitchFamily="2" charset="-122"/>
              </a:rPr>
              <a:t>还可以增加一些收入。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Picture 3" descr="F:\七彩课堂插图板式封面\排版用图标、页眉页脚\标题jpg\读读比比.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40152" y="1280253"/>
            <a:ext cx="2592288" cy="1812773"/>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同侧圆角矩形 21"/>
          <p:cNvSpPr/>
          <p:nvPr/>
        </p:nvSpPr>
        <p:spPr>
          <a:xfrm>
            <a:off x="467548" y="980731"/>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itchFamily="2" charset="-122"/>
                <a:ea typeface="华文新魏" pitchFamily="2" charset="-122"/>
                <a:cs typeface="黑体" panose="02010600030101010101" charset="-122"/>
              </a:rPr>
              <a:t>探究新知</a:t>
            </a:r>
            <a:endParaRPr lang="zh-CN" altLang="en-US" sz="3000" b="1" dirty="0">
              <a:latin typeface="华文新魏" pitchFamily="2" charset="-122"/>
              <a:ea typeface="华文新魏" pitchFamily="2" charset="-122"/>
              <a:cs typeface="黑体" panose="02010600030101010101" charset="-122"/>
            </a:endParaRPr>
          </a:p>
        </p:txBody>
      </p:sp>
      <p:cxnSp>
        <p:nvCxnSpPr>
          <p:cNvPr id="23" name="直线连接符 21"/>
          <p:cNvCxnSpPr/>
          <p:nvPr/>
        </p:nvCxnSpPr>
        <p:spPr>
          <a:xfrm flipV="1">
            <a:off x="484074" y="1623046"/>
            <a:ext cx="2071702"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15" name="AutoShape 27"/>
          <p:cNvSpPr>
            <a:spLocks noChangeArrowheads="1"/>
          </p:cNvSpPr>
          <p:nvPr/>
        </p:nvSpPr>
        <p:spPr bwMode="auto">
          <a:xfrm>
            <a:off x="657530" y="1772816"/>
            <a:ext cx="4562542" cy="789771"/>
          </a:xfrm>
          <a:prstGeom prst="wedgeRoundRectCallout">
            <a:avLst>
              <a:gd name="adj1" fmla="val 49474"/>
              <a:gd name="adj2" fmla="val 15913"/>
              <a:gd name="adj3" fmla="val 16667"/>
            </a:avLst>
          </a:prstGeom>
          <a:solidFill>
            <a:srgbClr val="FFFF00"/>
          </a:solidFill>
          <a:ln w="19050">
            <a:no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algn="ctr" eaLnBrk="1" hangingPunct="1">
              <a:spcBef>
                <a:spcPct val="0"/>
              </a:spcBef>
              <a:buFontTx/>
              <a:buNone/>
            </a:pPr>
            <a:r>
              <a:rPr lang="zh-CN" altLang="en-US" sz="3600" dirty="0" smtClean="0">
                <a:solidFill>
                  <a:srgbClr val="FF0000"/>
                </a:solidFill>
                <a:latin typeface="华文新魏" pitchFamily="2" charset="-122"/>
                <a:ea typeface="华文新魏" pitchFamily="2" charset="-122"/>
              </a:rPr>
              <a:t>有关储蓄的一些名词：</a:t>
            </a:r>
            <a:endParaRPr lang="zh-CN" altLang="en-US" sz="3600" dirty="0">
              <a:solidFill>
                <a:srgbClr val="FF0000"/>
              </a:solidFill>
              <a:latin typeface="华文新魏" pitchFamily="2" charset="-122"/>
              <a:ea typeface="华文新魏" pitchFamily="2" charset="-122"/>
            </a:endParaRPr>
          </a:p>
          <a:p>
            <a:pPr eaLnBrk="1" hangingPunct="1">
              <a:spcBef>
                <a:spcPct val="0"/>
              </a:spcBef>
              <a:buFontTx/>
              <a:buNone/>
            </a:pPr>
            <a:endParaRPr lang="en-US" altLang="zh-CN" sz="3600" b="0" dirty="0">
              <a:solidFill>
                <a:schemeClr val="tx1"/>
              </a:solidFill>
              <a:ea typeface="宋体" panose="02010600030101010101" pitchFamily="2" charset="-122"/>
            </a:endParaRPr>
          </a:p>
        </p:txBody>
      </p:sp>
      <p:sp>
        <p:nvSpPr>
          <p:cNvPr id="12" name="TextBox 11"/>
          <p:cNvSpPr txBox="1"/>
          <p:nvPr/>
        </p:nvSpPr>
        <p:spPr>
          <a:xfrm>
            <a:off x="943860" y="2735482"/>
            <a:ext cx="1251875" cy="715089"/>
          </a:xfrm>
          <a:prstGeom prst="roundRect">
            <a:avLst/>
          </a:prstGeom>
          <a:blipFill>
            <a:blip r:embed="rId3" cstate="print"/>
            <a:tile tx="0" ty="0" sx="100000" sy="100000" flip="none" algn="tl"/>
          </a:blipFill>
        </p:spPr>
        <p:txBody>
          <a:bodyPr wrap="square" rtlCol="0">
            <a:spAutoFit/>
          </a:bodyPr>
          <a:lstStyle/>
          <a:p>
            <a:r>
              <a:rPr lang="zh-CN" altLang="en-US" sz="3600" dirty="0">
                <a:solidFill>
                  <a:srgbClr val="00B050"/>
                </a:solidFill>
                <a:latin typeface="华文新魏" pitchFamily="2" charset="-122"/>
                <a:ea typeface="华文新魏" pitchFamily="2" charset="-122"/>
              </a:rPr>
              <a:t>本金</a:t>
            </a:r>
          </a:p>
        </p:txBody>
      </p:sp>
      <p:sp>
        <p:nvSpPr>
          <p:cNvPr id="2" name="矩形 1"/>
          <p:cNvSpPr/>
          <p:nvPr/>
        </p:nvSpPr>
        <p:spPr>
          <a:xfrm>
            <a:off x="2261349" y="2735482"/>
            <a:ext cx="3416320" cy="646331"/>
          </a:xfrm>
          <a:prstGeom prst="rect">
            <a:avLst/>
          </a:prstGeom>
        </p:spPr>
        <p:txBody>
          <a:bodyPr wrap="none">
            <a:spAutoFit/>
          </a:bodyPr>
          <a:lstStyle/>
          <a:p>
            <a:r>
              <a:rPr lang="zh-CN" altLang="zh-CN" sz="3600" dirty="0">
                <a:latin typeface="华文新魏" pitchFamily="2" charset="-122"/>
                <a:ea typeface="华文新魏" pitchFamily="2" charset="-122"/>
              </a:rPr>
              <a:t>存入银行的</a:t>
            </a:r>
            <a:r>
              <a:rPr lang="zh-CN" altLang="zh-CN" sz="3600" dirty="0" smtClean="0">
                <a:latin typeface="华文新魏" pitchFamily="2" charset="-122"/>
                <a:ea typeface="华文新魏" pitchFamily="2" charset="-122"/>
              </a:rPr>
              <a:t>钱。</a:t>
            </a:r>
            <a:endParaRPr lang="zh-CN" altLang="en-US" sz="3600" dirty="0">
              <a:latin typeface="华文新魏" pitchFamily="2" charset="-122"/>
              <a:ea typeface="华文新魏" pitchFamily="2" charset="-122"/>
            </a:endParaRPr>
          </a:p>
        </p:txBody>
      </p:sp>
      <p:sp>
        <p:nvSpPr>
          <p:cNvPr id="14" name="TextBox 13"/>
          <p:cNvSpPr txBox="1"/>
          <p:nvPr/>
        </p:nvSpPr>
        <p:spPr>
          <a:xfrm>
            <a:off x="943860" y="3573016"/>
            <a:ext cx="1251875" cy="715089"/>
          </a:xfrm>
          <a:prstGeom prst="roundRect">
            <a:avLst/>
          </a:prstGeom>
          <a:blipFill>
            <a:blip r:embed="rId3" cstate="print"/>
            <a:tile tx="0" ty="0" sx="100000" sy="100000" flip="none" algn="tl"/>
          </a:blipFill>
        </p:spPr>
        <p:txBody>
          <a:bodyPr wrap="square" rtlCol="0">
            <a:spAutoFit/>
          </a:bodyPr>
          <a:lstStyle/>
          <a:p>
            <a:r>
              <a:rPr lang="zh-CN" altLang="en-US" sz="3600" dirty="0">
                <a:solidFill>
                  <a:srgbClr val="00B050"/>
                </a:solidFill>
                <a:latin typeface="华文新魏" pitchFamily="2" charset="-122"/>
                <a:ea typeface="华文新魏" pitchFamily="2" charset="-122"/>
              </a:rPr>
              <a:t>利息</a:t>
            </a:r>
          </a:p>
        </p:txBody>
      </p:sp>
      <p:sp>
        <p:nvSpPr>
          <p:cNvPr id="16" name="矩形 15"/>
          <p:cNvSpPr/>
          <p:nvPr/>
        </p:nvSpPr>
        <p:spPr>
          <a:xfrm>
            <a:off x="2261349" y="3573016"/>
            <a:ext cx="6271091" cy="1200329"/>
          </a:xfrm>
          <a:prstGeom prst="rect">
            <a:avLst/>
          </a:prstGeom>
        </p:spPr>
        <p:txBody>
          <a:bodyPr wrap="square">
            <a:spAutoFit/>
          </a:bodyPr>
          <a:lstStyle/>
          <a:p>
            <a:r>
              <a:rPr lang="zh-CN" altLang="en-US" sz="3600" dirty="0">
                <a:latin typeface="华文新魏" pitchFamily="2" charset="-122"/>
                <a:ea typeface="华文新魏" pitchFamily="2" charset="-122"/>
              </a:rPr>
              <a:t>取款时</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银行除还给本金外</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另外多给的</a:t>
            </a:r>
            <a:r>
              <a:rPr lang="zh-CN" altLang="en-US" sz="3600" dirty="0" smtClean="0">
                <a:latin typeface="华文新魏" pitchFamily="2" charset="-122"/>
                <a:ea typeface="华文新魏" pitchFamily="2" charset="-122"/>
              </a:rPr>
              <a:t>钱。</a:t>
            </a:r>
            <a:endParaRPr lang="zh-CN" altLang="en-US" sz="3600" dirty="0">
              <a:latin typeface="华文新魏" pitchFamily="2" charset="-122"/>
              <a:ea typeface="华文新魏" pitchFamily="2" charset="-122"/>
            </a:endParaRPr>
          </a:p>
        </p:txBody>
      </p:sp>
      <p:sp>
        <p:nvSpPr>
          <p:cNvPr id="17" name="TextBox 16"/>
          <p:cNvSpPr txBox="1"/>
          <p:nvPr/>
        </p:nvSpPr>
        <p:spPr>
          <a:xfrm>
            <a:off x="971600" y="4797152"/>
            <a:ext cx="1251875" cy="715089"/>
          </a:xfrm>
          <a:prstGeom prst="roundRect">
            <a:avLst/>
          </a:prstGeom>
          <a:blipFill>
            <a:blip r:embed="rId3" cstate="print"/>
            <a:tile tx="0" ty="0" sx="100000" sy="100000" flip="none" algn="tl"/>
          </a:blipFill>
        </p:spPr>
        <p:txBody>
          <a:bodyPr wrap="square" rtlCol="0">
            <a:spAutoFit/>
          </a:bodyPr>
          <a:lstStyle/>
          <a:p>
            <a:r>
              <a:rPr lang="zh-CN" altLang="en-US" sz="3600" dirty="0">
                <a:solidFill>
                  <a:srgbClr val="00B050"/>
                </a:solidFill>
                <a:latin typeface="华文新魏" pitchFamily="2" charset="-122"/>
                <a:ea typeface="华文新魏" pitchFamily="2" charset="-122"/>
              </a:rPr>
              <a:t>利率</a:t>
            </a:r>
          </a:p>
        </p:txBody>
      </p:sp>
      <p:sp>
        <p:nvSpPr>
          <p:cNvPr id="18" name="矩形 17"/>
          <p:cNvSpPr/>
          <p:nvPr/>
        </p:nvSpPr>
        <p:spPr>
          <a:xfrm>
            <a:off x="2267744" y="4797152"/>
            <a:ext cx="6779420" cy="646331"/>
          </a:xfrm>
          <a:prstGeom prst="rect">
            <a:avLst/>
          </a:prstGeom>
        </p:spPr>
        <p:txBody>
          <a:bodyPr wrap="none">
            <a:spAutoFit/>
          </a:bodyPr>
          <a:lstStyle/>
          <a:p>
            <a:r>
              <a:rPr lang="zh-CN" altLang="en-US" sz="3600" dirty="0">
                <a:latin typeface="华文新魏" pitchFamily="2" charset="-122"/>
                <a:ea typeface="华文新魏" pitchFamily="2" charset="-122"/>
              </a:rPr>
              <a:t>单位时间内</a:t>
            </a:r>
            <a:r>
              <a:rPr lang="en-US" altLang="zh-CN" sz="3600" dirty="0">
                <a:latin typeface="华文新魏" pitchFamily="2" charset="-122"/>
                <a:ea typeface="华文新魏" pitchFamily="2" charset="-122"/>
              </a:rPr>
              <a:t>,</a:t>
            </a:r>
            <a:r>
              <a:rPr lang="zh-CN" altLang="en-US" sz="3600" dirty="0">
                <a:latin typeface="华文新魏" pitchFamily="2" charset="-122"/>
                <a:ea typeface="华文新魏" pitchFamily="2" charset="-122"/>
              </a:rPr>
              <a:t>利息与本金的</a:t>
            </a:r>
            <a:r>
              <a:rPr lang="zh-CN" altLang="en-US" sz="3600" dirty="0" smtClean="0">
                <a:latin typeface="华文新魏" pitchFamily="2" charset="-122"/>
                <a:ea typeface="华文新魏" pitchFamily="2" charset="-122"/>
              </a:rPr>
              <a:t>比值。</a:t>
            </a:r>
            <a:endParaRPr lang="zh-CN" altLang="en-US" sz="3600" dirty="0">
              <a:latin typeface="华文新魏" pitchFamily="2" charset="-122"/>
              <a:ea typeface="华文新魏" pitchFamily="2" charset="-122"/>
            </a:endParaRPr>
          </a:p>
        </p:txBody>
      </p:sp>
      <p:sp>
        <p:nvSpPr>
          <p:cNvPr id="20" name="AutoShape 27"/>
          <p:cNvSpPr>
            <a:spLocks noChangeArrowheads="1"/>
          </p:cNvSpPr>
          <p:nvPr/>
        </p:nvSpPr>
        <p:spPr bwMode="auto">
          <a:xfrm>
            <a:off x="2771800" y="5589240"/>
            <a:ext cx="4320480" cy="676096"/>
          </a:xfrm>
          <a:prstGeom prst="wedgeRoundRectCallout">
            <a:avLst>
              <a:gd name="adj1" fmla="val 25630"/>
              <a:gd name="adj2" fmla="val 49155"/>
              <a:gd name="adj3" fmla="val 16667"/>
            </a:avLst>
          </a:prstGeom>
          <a:solidFill>
            <a:srgbClr val="92D050"/>
          </a:solidFill>
          <a:ln w="19050">
            <a:solidFill>
              <a:srgbClr val="3399FF"/>
            </a:solidFill>
            <a:miter lim="800000"/>
          </a:ln>
        </p:spPr>
        <p:txBody>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zh-CN" altLang="en-US" sz="3200" dirty="0" smtClean="0">
                <a:latin typeface="华文新魏" pitchFamily="2" charset="-122"/>
                <a:ea typeface="华文新魏" pitchFamily="2" charset="-122"/>
              </a:rPr>
              <a:t>利率由国家统一规定。</a:t>
            </a:r>
            <a:endParaRPr lang="zh-CN" altLang="zh-CN" sz="3200" b="0" dirty="0">
              <a:solidFill>
                <a:schemeClr val="tx1"/>
              </a:solidFill>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ox(i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ox(i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ox(i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animBg="1"/>
      <p:bldP spid="2" grpId="0"/>
      <p:bldP spid="14" grpId="0" animBg="1"/>
      <p:bldP spid="16" grpId="0"/>
      <p:bldP spid="17" grpId="0" animBg="1"/>
      <p:bldP spid="18" grpId="0"/>
      <p:bldP spid="20"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1202</Words>
  <Application>WPS 演示</Application>
  <PresentationFormat>全屏显示(4:3)</PresentationFormat>
  <Paragraphs>155</Paragraphs>
  <Slides>27</Slides>
  <Notes>1</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User</cp:lastModifiedBy>
  <cp:revision>1</cp:revision>
  <dcterms:created xsi:type="dcterms:W3CDTF">2017-09-11T01:18:09Z</dcterms:created>
  <dcterms:modified xsi:type="dcterms:W3CDTF">2017-10-05T14:14:12Z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